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sf" ContentType="video/x-ms-as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82" r:id="rId1"/>
    <p:sldMasterId id="2147483923" r:id="rId2"/>
  </p:sldMasterIdLst>
  <p:notesMasterIdLst>
    <p:notesMasterId r:id="rId33"/>
  </p:notesMasterIdLst>
  <p:sldIdLst>
    <p:sldId id="256" r:id="rId3"/>
    <p:sldId id="366" r:id="rId4"/>
    <p:sldId id="356" r:id="rId5"/>
    <p:sldId id="359" r:id="rId6"/>
    <p:sldId id="360" r:id="rId7"/>
    <p:sldId id="322" r:id="rId8"/>
    <p:sldId id="361" r:id="rId9"/>
    <p:sldId id="331" r:id="rId10"/>
    <p:sldId id="335" r:id="rId11"/>
    <p:sldId id="336" r:id="rId12"/>
    <p:sldId id="389" r:id="rId13"/>
    <p:sldId id="338" r:id="rId14"/>
    <p:sldId id="390" r:id="rId15"/>
    <p:sldId id="342" r:id="rId16"/>
    <p:sldId id="326" r:id="rId17"/>
    <p:sldId id="325" r:id="rId18"/>
    <p:sldId id="323" r:id="rId19"/>
    <p:sldId id="330" r:id="rId20"/>
    <p:sldId id="333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364" r:id="rId31"/>
    <p:sldId id="344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5053" autoAdjust="0"/>
  </p:normalViewPr>
  <p:slideViewPr>
    <p:cSldViewPr>
      <p:cViewPr varScale="1">
        <p:scale>
          <a:sx n="81" d="100"/>
          <a:sy n="81" d="100"/>
        </p:scale>
        <p:origin x="-10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129673-E567-4543-BA33-77A57451DC72}" type="datetimeFigureOut">
              <a:rPr lang="zh-CN" altLang="en-US"/>
              <a:pPr>
                <a:defRPr/>
              </a:pPr>
              <a:t>2016/6/14</a:t>
            </a:fld>
            <a:endParaRPr lang="en-US" altLang="zh-CN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9A08B3-CB2F-43BA-9C1A-E2ACBB67BF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5650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1F7E-4DBE-4187-894A-F8D6E848868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F0BEAE3-7196-4B8C-8B3A-270C649E6ADB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29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 smtClean="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665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CA4E6D-B1B8-41B7-923D-D073BBA367CE}" type="datetimeFigureOut">
              <a:rPr lang="en-US"/>
              <a:pPr>
                <a:defRPr/>
              </a:pPr>
              <a:t>6/14/2016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ACBF-601C-4802-A5D1-144321495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E92219-EC82-4722-A5BB-621FA131F30C}" type="datetimeFigureOut">
              <a:rPr lang="en-US"/>
              <a:pPr>
                <a:defRPr/>
              </a:pPr>
              <a:t>6/14/2016</a:t>
            </a:fld>
            <a:endParaRPr lang="en-US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248400"/>
            <a:ext cx="587375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0076B9-9126-409E-A786-30E734010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/>
              <a:pPr>
                <a:defRPr/>
              </a:pPr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85786" y="548680"/>
            <a:ext cx="7786742" cy="1584325"/>
          </a:xfrm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n-US" sz="5400" dirty="0"/>
              <a:t>Bite measurement methods and models</a:t>
            </a:r>
            <a:endParaRPr lang="en-US" altLang="zh-CN" sz="5400" b="1" dirty="0" smtClean="0"/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384425"/>
            <a:ext cx="3095625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611188" y="2843213"/>
            <a:ext cx="4537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Adam </a:t>
            </a:r>
            <a:r>
              <a:rPr lang="en-US" altLang="zh-CN" sz="2800" dirty="0" smtClean="0">
                <a:latin typeface="Calibri" pitchFamily="34" charset="0"/>
              </a:rPr>
              <a:t>Hoover</a:t>
            </a:r>
            <a:endParaRPr lang="en-US" altLang="zh-CN" sz="2800" dirty="0">
              <a:latin typeface="Calibri" pitchFamily="34" charset="0"/>
            </a:endParaRP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Electrical &amp; Computer Engineering Department</a:t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15365" name="Picture 5" descr="https://encrypted-tbn1.gstatic.com/images?q=tbn:ANd9GcToBm2ejfRmGmMD-Lp4FO3gEL2gt2mXwRMbNKWybifOnd1YfLzRGekgmV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100" y="4784725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Experiment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7158" y="4786322"/>
            <a:ext cx="8358246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276 participants (1 meal each)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374 different foods and beverages consumed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24,088 total bites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81% bites detected, 83% positive predictive value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142984"/>
            <a:ext cx="457203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fe-illustration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000108"/>
            <a:ext cx="3032095" cy="3558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Demo</a:t>
            </a:r>
          </a:p>
        </p:txBody>
      </p:sp>
      <p:pic>
        <p:nvPicPr>
          <p:cNvPr id="2" name="cafe-demo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21" y="922923"/>
            <a:ext cx="8534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Bite Counting Accuracy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3568" y="4581128"/>
            <a:ext cx="806093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libri" pitchFamily="34" charset="0"/>
              </a:rPr>
              <a:t>Accuracy increases as seconds per bite slows</a:t>
            </a:r>
          </a:p>
          <a:p>
            <a:pPr eaLnBrk="1" hangingPunct="1"/>
            <a:r>
              <a:rPr lang="en-US" altLang="zh-CN" sz="2400" dirty="0" smtClean="0">
                <a:latin typeface="Calibri" pitchFamily="34" charset="0"/>
              </a:rPr>
              <a:t>	(age, gender, ethnicity)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Calibri" pitchFamily="34" charset="0"/>
              </a:rPr>
              <a:t>Accuracy modestly correlates with total wrist motion</a:t>
            </a:r>
          </a:p>
          <a:p>
            <a:pPr eaLnBrk="1" hangingPunct="1"/>
            <a:r>
              <a:rPr lang="en-US" altLang="zh-CN" sz="2400" dirty="0" smtClean="0">
                <a:latin typeface="Calibri" pitchFamily="34" charset="0"/>
              </a:rPr>
              <a:t>	(head-toward-plate vs hand-towards-mouth motion)</a:t>
            </a:r>
            <a:r>
              <a:rPr lang="en-US" altLang="zh-CN" sz="2400" dirty="0">
                <a:latin typeface="Calibri" pitchFamily="34" charset="0"/>
              </a:rPr>
              <a:t/>
            </a:r>
            <a:br>
              <a:rPr lang="en-US" altLang="zh-CN" sz="2400" dirty="0">
                <a:latin typeface="Calibri" pitchFamily="34" charset="0"/>
              </a:rPr>
            </a:br>
            <a:endParaRPr lang="en-US" altLang="zh-CN" sz="240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786" y="2928934"/>
            <a:ext cx="32861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most accurate food: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>s</a:t>
            </a:r>
            <a:r>
              <a:rPr lang="en-US" altLang="zh-CN" sz="2800" dirty="0" smtClean="0">
                <a:latin typeface="Calibri" pitchFamily="34" charset="0"/>
              </a:rPr>
              <a:t>alad bar (87%)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357686" y="3286124"/>
            <a:ext cx="45720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least accurate food: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ice cream cone (37%)</a:t>
            </a: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72706" name="Picture 2" descr="http://rocket-space.com/wp-content/uploads/2013/04/icecream.jpg"/>
          <p:cNvPicPr>
            <a:picLocks noChangeAspect="1" noChangeArrowheads="1"/>
          </p:cNvPicPr>
          <p:nvPr/>
        </p:nvPicPr>
        <p:blipFill>
          <a:blip r:embed="rId2" cstate="print"/>
          <a:srcRect l="3538" t="7951" r="4480" b="9893"/>
          <a:stretch>
            <a:fillRect/>
          </a:stretch>
        </p:blipFill>
        <p:spPr bwMode="auto">
          <a:xfrm>
            <a:off x="4857752" y="1071546"/>
            <a:ext cx="3714776" cy="2214578"/>
          </a:xfrm>
          <a:prstGeom prst="rect">
            <a:avLst/>
          </a:prstGeom>
          <a:noFill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 cstate="print"/>
          <a:srcRect b="16284"/>
          <a:stretch>
            <a:fillRect/>
          </a:stretch>
        </p:blipFill>
        <p:spPr bwMode="auto">
          <a:xfrm>
            <a:off x="857224" y="1142984"/>
            <a:ext cx="300039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3945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Wearables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Instrumented environment</a:t>
            </a: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2519612"/>
            <a:ext cx="4968552" cy="372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8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240111" y="4868197"/>
            <a:ext cx="1799233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Lab model</a:t>
            </a:r>
          </a:p>
        </p:txBody>
      </p:sp>
      <p:sp>
        <p:nvSpPr>
          <p:cNvPr id="33796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01144" y="4869160"/>
            <a:ext cx="2160612" cy="523220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Watch model</a:t>
            </a:r>
          </a:p>
        </p:txBody>
      </p:sp>
      <p:pic>
        <p:nvPicPr>
          <p:cNvPr id="33797" name="Picture 6"/>
          <p:cNvPicPr>
            <a:picLocks noChangeArrowheads="1"/>
          </p:cNvPicPr>
          <p:nvPr/>
        </p:nvPicPr>
        <p:blipFill>
          <a:blip r:embed="rId5" cstate="print"/>
          <a:srcRect t="37679"/>
          <a:stretch>
            <a:fillRect/>
          </a:stretch>
        </p:blipFill>
        <p:spPr bwMode="auto">
          <a:xfrm>
            <a:off x="571551" y="1612934"/>
            <a:ext cx="3136354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AutoShape 7"/>
          <p:cNvSpPr>
            <a:spLocks noChangeArrowheads="1"/>
          </p:cNvSpPr>
          <p:nvPr/>
        </p:nvSpPr>
        <p:spPr bwMode="auto">
          <a:xfrm>
            <a:off x="3922445" y="2590403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33799" name="Picture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8794" y="1544671"/>
            <a:ext cx="1865313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en-US" dirty="0" smtClean="0"/>
              <a:t>Embedded System Design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944830" y="4573775"/>
            <a:ext cx="195441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Stores time-stamped log of meals (bite count)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888793" y="1171252"/>
            <a:ext cx="13308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Audible alarm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946303" y="2996926"/>
            <a:ext cx="12961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On/off button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5681451" y="2492896"/>
            <a:ext cx="1264852" cy="9810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1"/>
          </p:cNvCxnSpPr>
          <p:nvPr/>
        </p:nvCxnSpPr>
        <p:spPr>
          <a:xfrm flipH="1">
            <a:off x="6116946" y="1648306"/>
            <a:ext cx="771847" cy="3675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62" y="5453945"/>
            <a:ext cx="1809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98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Bite-to-Calorie Correlation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8470505" cy="592935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75656" y="1071546"/>
            <a:ext cx="597666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i="1" dirty="0" smtClean="0">
                <a:latin typeface="Calibri" pitchFamily="34" charset="0"/>
              </a:rPr>
              <a:t>each point = 1 meal</a:t>
            </a:r>
          </a:p>
          <a:p>
            <a:pPr eaLnBrk="1" hangingPunct="1"/>
            <a:r>
              <a:rPr lang="en-US" altLang="zh-CN" sz="2800" i="1" dirty="0" smtClean="0">
                <a:latin typeface="Calibri" pitchFamily="34" charset="0"/>
              </a:rPr>
              <a:t>2 weeks data (~50 meals), 1 person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Correlation Test</a:t>
            </a:r>
          </a:p>
        </p:txBody>
      </p:sp>
      <p:pic>
        <p:nvPicPr>
          <p:cNvPr id="4" name="Picture 3" descr="CD011-meal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440052"/>
            <a:ext cx="4357718" cy="3050403"/>
          </a:xfrm>
          <a:prstGeom prst="rect">
            <a:avLst/>
          </a:prstGeom>
        </p:spPr>
      </p:pic>
      <p:pic>
        <p:nvPicPr>
          <p:cNvPr id="5" name="Picture 4" descr="CD032-mea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40052"/>
            <a:ext cx="4337307" cy="303611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57224" y="5654762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0.4 correlation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214942" y="5654762"/>
            <a:ext cx="357190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0.7 correlation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28662" y="1214422"/>
            <a:ext cx="742955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2800" dirty="0" smtClean="0">
                <a:latin typeface="Calibri" pitchFamily="34" charset="0"/>
              </a:rPr>
              <a:t> 83 subjects wore for 2 weeks, 3246 total meals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00364" y="1797110"/>
            <a:ext cx="35719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i="1" dirty="0" smtClean="0">
                <a:latin typeface="Calibri" pitchFamily="34" charset="0"/>
              </a:rPr>
              <a:t>each plot = 1 person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J. </a:t>
            </a:r>
            <a:r>
              <a:rPr lang="en-US" sz="1200" dirty="0" err="1"/>
              <a:t>Scisco</a:t>
            </a:r>
            <a:r>
              <a:rPr lang="en-US" sz="1200" dirty="0"/>
              <a:t>, E. </a:t>
            </a:r>
            <a:r>
              <a:rPr lang="en-US" sz="1200" dirty="0" err="1"/>
              <a:t>Muth</a:t>
            </a:r>
            <a:r>
              <a:rPr lang="en-US" sz="1200" dirty="0"/>
              <a:t> and A. Hoover, "Examining the Utility of a Bite-Count Based Measure of Eating Activity in Free-Living Humans", in Journal of the Academy of Nutrition and Dietetics, vol. 114 no. 3, April 2014, pp. 464-469.</a:t>
            </a:r>
            <a:endParaRPr lang="en-US" altLang="zh-CN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Correlation Comparison</a:t>
            </a:r>
          </a:p>
        </p:txBody>
      </p:sp>
      <p:pic>
        <p:nvPicPr>
          <p:cNvPr id="13" name="Picture 12" descr="kcals-bites-83-hist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14422"/>
            <a:ext cx="4245434" cy="2971804"/>
          </a:xfrm>
          <a:prstGeom prst="rect">
            <a:avLst/>
          </a:prstGeom>
        </p:spPr>
      </p:pic>
      <p:pic>
        <p:nvPicPr>
          <p:cNvPr id="14" name="Picture 13" descr="Westerterp-PAmons-correls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4214810" cy="2950367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85720" y="4357694"/>
            <a:ext cx="4537075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Physical activity monitors </a:t>
            </a:r>
            <a:r>
              <a:rPr lang="en-US" altLang="zh-CN" sz="2800" baseline="30000" dirty="0" smtClean="0">
                <a:latin typeface="Calibri" pitchFamily="34" charset="0"/>
              </a:rPr>
              <a:t>1</a:t>
            </a:r>
            <a:endParaRPr lang="en-US" altLang="zh-CN" sz="2800" dirty="0" smtClean="0">
              <a:latin typeface="Calibri" pitchFamily="34" charset="0"/>
            </a:endParaRP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Energy expenditure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5643570" y="4357694"/>
            <a:ext cx="242889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Our device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Energy intake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76% ≥ 0.4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71472" y="5857892"/>
            <a:ext cx="792961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baseline="30000" dirty="0" smtClean="0">
                <a:latin typeface="Calibri" pitchFamily="34" charset="0"/>
              </a:rPr>
              <a:t>1</a:t>
            </a:r>
            <a:r>
              <a:rPr lang="en-US" altLang="zh-CN" dirty="0" smtClean="0">
                <a:latin typeface="Calibri" pitchFamily="34" charset="0"/>
              </a:rPr>
              <a:t> </a:t>
            </a:r>
            <a:r>
              <a:rPr lang="en-US" altLang="zh-CN" dirty="0" err="1" smtClean="0">
                <a:latin typeface="Calibri" pitchFamily="34" charset="0"/>
              </a:rPr>
              <a:t>Westerterp</a:t>
            </a:r>
            <a:r>
              <a:rPr lang="en-US" altLang="zh-CN" dirty="0" smtClean="0">
                <a:latin typeface="Calibri" pitchFamily="34" charset="0"/>
              </a:rPr>
              <a:t> &amp; </a:t>
            </a:r>
            <a:r>
              <a:rPr lang="en-US" altLang="zh-CN" dirty="0" err="1" smtClean="0">
                <a:latin typeface="Calibri" pitchFamily="34" charset="0"/>
              </a:rPr>
              <a:t>Plasqui</a:t>
            </a:r>
            <a:r>
              <a:rPr lang="en-US" altLang="zh-CN" dirty="0" smtClean="0">
                <a:latin typeface="Calibri" pitchFamily="34" charset="0"/>
              </a:rPr>
              <a:t>, 2007, "Physical Activity Assessment with Accelerometers: An Evaluation against Doubly Labeled Water", in Obesity, </a:t>
            </a:r>
            <a:r>
              <a:rPr lang="en-US" altLang="zh-CN" dirty="0" err="1" smtClean="0">
                <a:latin typeface="Calibri" pitchFamily="34" charset="0"/>
              </a:rPr>
              <a:t>vol</a:t>
            </a:r>
            <a:r>
              <a:rPr lang="en-US" altLang="zh-CN" dirty="0" smtClean="0">
                <a:latin typeface="Calibri" pitchFamily="34" charset="0"/>
              </a:rPr>
              <a:t> 15, pp 2371-2379.</a:t>
            </a:r>
            <a:endParaRPr lang="en-US" altLang="zh-CN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Converting Bites to Calories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15121" y="3068960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 smtClean="0">
                <a:latin typeface="Calibri" pitchFamily="34" charset="0"/>
              </a:rPr>
              <a:t>kpb</a:t>
            </a:r>
            <a:r>
              <a:rPr lang="en-US" altLang="zh-CN" sz="2800" dirty="0" smtClean="0">
                <a:latin typeface="Calibri" pitchFamily="34" charset="0"/>
              </a:rPr>
              <a:t> (male) = 0.2455 </a:t>
            </a:r>
            <a:r>
              <a:rPr lang="en-US" altLang="zh-CN" sz="2800" i="1" dirty="0" smtClean="0">
                <a:latin typeface="Calibri" pitchFamily="34" charset="0"/>
              </a:rPr>
              <a:t>h</a:t>
            </a:r>
            <a:r>
              <a:rPr lang="en-US" altLang="zh-CN" sz="2800" dirty="0" smtClean="0">
                <a:latin typeface="Calibri" pitchFamily="34" charset="0"/>
              </a:rPr>
              <a:t> + 0.0449 </a:t>
            </a:r>
            <a:r>
              <a:rPr lang="en-US" altLang="zh-CN" sz="2800" i="1" dirty="0" smtClean="0">
                <a:latin typeface="Calibri" pitchFamily="34" charset="0"/>
              </a:rPr>
              <a:t>w</a:t>
            </a:r>
            <a:r>
              <a:rPr lang="en-US" altLang="zh-CN" sz="2800" dirty="0" smtClean="0">
                <a:latin typeface="Calibri" pitchFamily="34" charset="0"/>
              </a:rPr>
              <a:t> − 0.2478 </a:t>
            </a:r>
            <a:r>
              <a:rPr lang="en-US" altLang="zh-CN" sz="2800" i="1" dirty="0" smtClean="0">
                <a:latin typeface="Calibri" pitchFamily="34" charset="0"/>
              </a:rPr>
              <a:t>a</a:t>
            </a:r>
          </a:p>
          <a:p>
            <a:pPr algn="ctr" eaLnBrk="1" hangingPunct="1"/>
            <a:r>
              <a:rPr lang="en-US" altLang="zh-CN" sz="2800" dirty="0" err="1" smtClean="0">
                <a:latin typeface="Calibri" pitchFamily="34" charset="0"/>
              </a:rPr>
              <a:t>kpb</a:t>
            </a:r>
            <a:r>
              <a:rPr lang="en-US" altLang="zh-CN" sz="2800" dirty="0" smtClean="0">
                <a:latin typeface="Calibri" pitchFamily="34" charset="0"/>
              </a:rPr>
              <a:t> (female) = 0.1342 </a:t>
            </a:r>
            <a:r>
              <a:rPr lang="en-US" altLang="zh-CN" sz="2800" i="1" dirty="0" smtClean="0">
                <a:latin typeface="Calibri" pitchFamily="34" charset="0"/>
              </a:rPr>
              <a:t>h</a:t>
            </a:r>
            <a:r>
              <a:rPr lang="en-US" altLang="zh-CN" sz="2800" dirty="0" smtClean="0">
                <a:latin typeface="Calibri" pitchFamily="34" charset="0"/>
              </a:rPr>
              <a:t> + 0.0290 </a:t>
            </a:r>
            <a:r>
              <a:rPr lang="en-US" altLang="zh-CN" sz="2800" i="1" dirty="0" smtClean="0">
                <a:latin typeface="Calibri" pitchFamily="34" charset="0"/>
              </a:rPr>
              <a:t>w</a:t>
            </a:r>
            <a:r>
              <a:rPr lang="en-US" altLang="zh-CN" sz="2800" dirty="0" smtClean="0">
                <a:latin typeface="Calibri" pitchFamily="34" charset="0"/>
              </a:rPr>
              <a:t> − 0.0534 </a:t>
            </a:r>
            <a:r>
              <a:rPr lang="en-US" altLang="zh-CN" sz="2800" i="1" dirty="0" smtClean="0">
                <a:latin typeface="Calibri" pitchFamily="34" charset="0"/>
              </a:rPr>
              <a:t>a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4330" y="1556792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err="1" smtClean="0">
                <a:latin typeface="Calibri" pitchFamily="34" charset="0"/>
              </a:rPr>
              <a:t>kpb</a:t>
            </a:r>
            <a:r>
              <a:rPr lang="en-US" altLang="zh-CN" sz="2800" dirty="0">
                <a:latin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</a:rPr>
              <a:t>= kilocalories per bite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Formula based on height (</a:t>
            </a:r>
            <a:r>
              <a:rPr lang="en-US" altLang="zh-CN" sz="2800" i="1" dirty="0" smtClean="0">
                <a:latin typeface="Calibri" pitchFamily="34" charset="0"/>
              </a:rPr>
              <a:t>h</a:t>
            </a:r>
            <a:r>
              <a:rPr lang="en-US" altLang="zh-CN" sz="2800" dirty="0" smtClean="0">
                <a:latin typeface="Calibri" pitchFamily="34" charset="0"/>
              </a:rPr>
              <a:t>), weight (</a:t>
            </a:r>
            <a:r>
              <a:rPr lang="en-US" altLang="zh-CN" sz="2800" i="1" dirty="0" smtClean="0">
                <a:latin typeface="Calibri" pitchFamily="34" charset="0"/>
              </a:rPr>
              <a:t>w</a:t>
            </a:r>
            <a:r>
              <a:rPr lang="en-US" altLang="zh-CN" sz="2800" dirty="0" smtClean="0">
                <a:latin typeface="Calibri" pitchFamily="34" charset="0"/>
              </a:rPr>
              <a:t>), age (</a:t>
            </a:r>
            <a:r>
              <a:rPr lang="en-US" altLang="zh-CN" sz="2800" i="1" dirty="0" smtClean="0">
                <a:latin typeface="Calibri" pitchFamily="34" charset="0"/>
              </a:rPr>
              <a:t>a</a:t>
            </a:r>
            <a:r>
              <a:rPr lang="en-US" altLang="zh-CN" sz="2800" dirty="0" smtClean="0">
                <a:latin typeface="Calibri" pitchFamily="34" charset="0"/>
              </a:rPr>
              <a:t>)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4282" y="4714884"/>
            <a:ext cx="878684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Formula fit using 83-people 2-week data set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Tested on 276 meals cafeteria data set</a:t>
            </a: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57948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J. </a:t>
            </a:r>
            <a:r>
              <a:rPr lang="en-US" sz="1200" dirty="0" err="1"/>
              <a:t>Salley</a:t>
            </a:r>
            <a:r>
              <a:rPr lang="en-US" sz="1200" dirty="0"/>
              <a:t>, A. Hoover, M. Wilson and E. </a:t>
            </a:r>
            <a:r>
              <a:rPr lang="en-US" sz="1200" dirty="0" err="1"/>
              <a:t>Muth</a:t>
            </a:r>
            <a:r>
              <a:rPr lang="en-US" sz="1200" dirty="0"/>
              <a:t>, "A Comparison Between Human and Bite-Based Methods of Estimating Caloric Intake", in Journal of the Academy of Nutrition and Dietetics, in press.</a:t>
            </a:r>
            <a:endParaRPr lang="en-US" altLang="zh-CN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Calories in Cafeteria Meals</a:t>
            </a:r>
          </a:p>
        </p:txBody>
      </p:sp>
      <p:pic>
        <p:nvPicPr>
          <p:cNvPr id="4" name="Picture 3" descr="measures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928670"/>
            <a:ext cx="8143932" cy="570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3945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Wearables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Instrumented environment</a:t>
            </a: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2519612"/>
            <a:ext cx="4968552" cy="372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20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Outline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3945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Wearables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b="1" dirty="0" smtClean="0"/>
              <a:t>Instrumented environment</a:t>
            </a: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2519612"/>
            <a:ext cx="4968552" cy="372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39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Instrumented environment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14263" y="3460861"/>
            <a:ext cx="7306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Instrumented exercise machines measure energy expenditure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32040" y="4797152"/>
            <a:ext cx="25618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Calibri" pitchFamily="34" charset="0"/>
              </a:rPr>
              <a:t>Challenge:</a:t>
            </a:r>
            <a:r>
              <a:rPr lang="en-US" altLang="en-US" sz="2000" dirty="0" smtClean="0">
                <a:latin typeface="Calibri" pitchFamily="34" charset="0"/>
              </a:rPr>
              <a:t>  Develop instrumented table for energy intake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2050" name="Picture 2" descr="http://www.ces.clemson.edu/%7Eahoover/bitecounter/treadm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8" y="965588"/>
            <a:ext cx="2616628" cy="243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es.clemson.edu/%7Eahoover/bitecounter/gy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59" y="965587"/>
            <a:ext cx="3240360" cy="24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liverpool.ac.uk/media/livacuk/instituteofpsychology/LORN,eating,experi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95295"/>
            <a:ext cx="21907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5.walmartimages.com/dfw/dce07b8c-4c88/k2-_4324a3cd-b250-4ef9-a678-e20ab5da5df8.v1.jpg?odnHeight=450&amp;odnWidth=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Hardware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897593" y="3276852"/>
            <a:ext cx="1008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Scales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92577" y="6309320"/>
            <a:ext cx="45365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Pressure sensor grid in tablecloth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3082" name="Picture 10" descr="https://encrypted-tbn3.gstatic.com/images?q=tbn:ANd9GcTEFzkFh3vo6ARHJakmbePUXZ6Mv5ie7AS3aMIOZkUJH50P6OeO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97" y="859664"/>
            <a:ext cx="3312367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sennotech.com/EN/product/images/tablecloth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57419"/>
            <a:ext cx="3168352" cy="22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-media-cache-ak0.pinimg.com/736x/43/16/71/43167101774e7618723480c9da0879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69477"/>
            <a:ext cx="4726008" cy="22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0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Signal Analysis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39952" y="5898387"/>
            <a:ext cx="12241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Raw data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1" t="32759" r="21343" b="30678"/>
          <a:stretch/>
        </p:blipFill>
        <p:spPr>
          <a:xfrm>
            <a:off x="1731078" y="1412775"/>
            <a:ext cx="5433210" cy="423822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339752" y="4169755"/>
            <a:ext cx="4824536" cy="48338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08304" y="4077072"/>
            <a:ext cx="15841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  <a:latin typeface="Calibri" pitchFamily="34" charset="0"/>
              </a:rPr>
              <a:t>Fitted line </a:t>
            </a:r>
            <a:r>
              <a:rPr lang="en-US" altLang="en-US" sz="2000" dirty="0" smtClean="0">
                <a:latin typeface="Calibri" pitchFamily="34" charset="0"/>
              </a:rPr>
              <a:t>= average consumption rate</a:t>
            </a:r>
            <a:endParaRPr lang="en-US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Individual Bites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39952" y="5301208"/>
            <a:ext cx="4464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Bites occur at every weight decrease</a:t>
            </a:r>
          </a:p>
          <a:p>
            <a:r>
              <a:rPr lang="en-US" altLang="en-US" sz="2000" dirty="0" smtClean="0">
                <a:latin typeface="Calibri" pitchFamily="34" charset="0"/>
              </a:rPr>
              <a:t>(Universal Eating Monitor algorithm)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89" y="883785"/>
            <a:ext cx="5690093" cy="426757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8730" y="3325521"/>
            <a:ext cx="25922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No drinks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No food mass items (sandwich, pizza,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No mixing or stirring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itchFamily="34" charset="0"/>
              </a:rPr>
              <a:t>No non-eating scale </a:t>
            </a:r>
            <a:r>
              <a:rPr lang="en-US" altLang="en-US" sz="2000" dirty="0" smtClean="0">
                <a:latin typeface="Calibri" pitchFamily="34" charset="0"/>
              </a:rPr>
              <a:t>interaction</a:t>
            </a:r>
            <a:endParaRPr lang="en-US" altLang="en-US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&gt;=3 seconds between bites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061" y="1642492"/>
            <a:ext cx="1714500" cy="1714500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3143" y="1242382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Scripted/controlled eating:</a:t>
            </a:r>
            <a:endParaRPr lang="en-US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Individual Bites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5445224"/>
            <a:ext cx="34563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Bites occurred at A, C, D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6899" y="1268760"/>
            <a:ext cx="3024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Unscripted natural eating: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80728"/>
            <a:ext cx="5690093" cy="4267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9" y="1844824"/>
            <a:ext cx="17145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29" y="3751760"/>
            <a:ext cx="1679443" cy="25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Patterns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27984" y="5610999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Bites occurred at A-B-C</a:t>
            </a: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dirty="0" smtClean="0">
                <a:latin typeface="Calibri" pitchFamily="34" charset="0"/>
              </a:rPr>
              <a:t>and C-D-E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09998" y="746393"/>
            <a:ext cx="34183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Example:  two food mass bites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46503"/>
            <a:ext cx="5690093" cy="426757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9058" y="1772816"/>
            <a:ext cx="302433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Our algorithm: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Identify stable periods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Analyze surrounding context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Match to patterns for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Single bite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Food mass bite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Drink bite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Other</a:t>
            </a:r>
            <a:endParaRPr lang="en-US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Results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83022"/>
              </p:ext>
            </p:extLst>
          </p:nvPr>
        </p:nvGraphicFramePr>
        <p:xfrm>
          <a:off x="539550" y="2002292"/>
          <a:ext cx="8064900" cy="265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50"/>
                <a:gridCol w="1344150"/>
                <a:gridCol w="1344150"/>
                <a:gridCol w="1344150"/>
                <a:gridCol w="1344150"/>
                <a:gridCol w="1344150"/>
              </a:tblGrid>
              <a:tr h="981761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Detected (valid weight)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Detected (invalid weight)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 (combined weight)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Missed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False positives</a:t>
                      </a:r>
                      <a:endParaRPr lang="en-US" dirty="0"/>
                    </a:p>
                  </a:txBody>
                  <a:tcPr/>
                </a:tc>
              </a:tr>
              <a:tr h="855324">
                <a:tc>
                  <a:txBody>
                    <a:bodyPr/>
                    <a:lstStyle/>
                    <a:p>
                      <a:r>
                        <a:rPr lang="en-US" dirty="0" smtClean="0"/>
                        <a:t>Universal eating monitor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2,991 (12.4%)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10,428 (43.2%)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</a:p>
                    <a:p>
                      <a:r>
                        <a:rPr lang="en-US" dirty="0" smtClean="0"/>
                        <a:t>(0.3%)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10,604 (44.0%)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26,630</a:t>
                      </a:r>
                      <a:endParaRPr lang="en-US" dirty="0"/>
                    </a:p>
                  </a:txBody>
                  <a:tcPr/>
                </a:tc>
              </a:tr>
              <a:tr h="755201">
                <a:tc>
                  <a:txBody>
                    <a:bodyPr/>
                    <a:lstStyle/>
                    <a:p>
                      <a:r>
                        <a:rPr lang="en-US" dirty="0" smtClean="0"/>
                        <a:t>Our algorithm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9,318 (38.7%)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3,433 (14.2%)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11,350 (47.1%)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2,840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19772" y="489858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  <a:latin typeface="Calibri" pitchFamily="34" charset="0"/>
              </a:rPr>
              <a:t>3x</a:t>
            </a:r>
            <a:endParaRPr lang="en-US" altLang="en-US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71800" y="3370443"/>
            <a:ext cx="0" cy="15121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810844" y="4826969"/>
            <a:ext cx="649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0000"/>
                </a:solidFill>
                <a:latin typeface="Calibri" pitchFamily="34" charset="0"/>
              </a:rPr>
              <a:t>0.1x</a:t>
            </a:r>
            <a:endParaRPr lang="en-US" altLang="en-US" sz="20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062872" y="3298832"/>
            <a:ext cx="0" cy="15121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23728" y="1205727"/>
            <a:ext cx="4896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latin typeface="Calibri" pitchFamily="34" charset="0"/>
              </a:rPr>
              <a:t>Cafeteria data set, 276 people, 24,088 bites</a:t>
            </a:r>
            <a:endParaRPr lang="en-US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40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Conclusion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7772" y="1098369"/>
            <a:ext cx="8229600" cy="13945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Wearables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Relating bites to calories</a:t>
            </a:r>
          </a:p>
          <a:p>
            <a:pPr eaLnBrk="1" hangingPunct="1">
              <a:spcBef>
                <a:spcPts val="0"/>
              </a:spcBef>
            </a:pPr>
            <a:r>
              <a:rPr lang="en-US" sz="2400" dirty="0" smtClean="0"/>
              <a:t>Instrumented environment</a:t>
            </a:r>
          </a:p>
        </p:txBody>
      </p:sp>
      <p:pic>
        <p:nvPicPr>
          <p:cNvPr id="5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2519612"/>
            <a:ext cx="4968552" cy="372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26" y="278650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85720" y="214290"/>
            <a:ext cx="678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Acknowledgments</a:t>
            </a: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Verdana" pitchFamily="34" charset="0"/>
              <a:ea typeface="ＭＳ Ｐゴシック" pitchFamily="34" charset="-128"/>
              <a:cs typeface="+mn-cs"/>
            </a:endParaRPr>
          </a:p>
          <a:p>
            <a:pPr defTabSz="457200">
              <a:defRPr/>
            </a:pPr>
            <a:endParaRPr lang="en-US" sz="24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57158" y="841357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57158" y="928670"/>
            <a:ext cx="8305800" cy="537051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>
              <a:solidFill>
                <a:prstClr val="black"/>
              </a:solidFill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4341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343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B43BC2C-CD7D-4BC1-B7D4-AB6929EB7F5F}" type="datetime1">
              <a:rPr lang="en-US" smtClean="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6/14/2016</a:t>
            </a:fld>
            <a:endParaRPr lang="en-US" dirty="0" smtClean="0">
              <a:solidFill>
                <a:srgbClr val="898989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4344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281F4DE-E6BB-486E-BA55-5524A8BCD098}" type="slidenum">
              <a:rPr lang="en-US" smtClean="0">
                <a:solidFill>
                  <a:srgbClr val="898989"/>
                </a:solidFill>
                <a:latin typeface="Calibri" pitchFamily="34" charset="0"/>
                <a:ea typeface="ＭＳ Ｐゴシック"/>
                <a:cs typeface="ＭＳ Ｐゴシック"/>
              </a:rPr>
              <a:pPr/>
              <a:t>29</a:t>
            </a:fld>
            <a:endParaRPr lang="en-US" smtClean="0">
              <a:solidFill>
                <a:srgbClr val="898989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596" y="1214422"/>
            <a:ext cx="8305800" cy="2831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</a:rPr>
              <a:t>Collaborators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Adam Hoover, Electrical &amp; Computer Engineering Department, Clemson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Eric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Muth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Psychology Department, Clemson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Students: 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Yujie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Dong, Jenna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Scisco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Raul Ramos-Garcia, James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Salley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Mike Wilson, Surya Sharma,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Ziqing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Huang,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Soheila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Eskandari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Yiru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Shen, Phil Jasper, Amelia Kinsella, Jose Reyes, Meredith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Drennan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Xueting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 Yu, Michael Wooten, Megan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Becvarik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, Ryan </a:t>
            </a:r>
            <a:r>
              <a:rPr lang="en-US" sz="1400" dirty="0" err="1" smtClean="0">
                <a:solidFill>
                  <a:prstClr val="black"/>
                </a:solidFill>
                <a:latin typeface="Verdana" pitchFamily="34" charset="0"/>
              </a:rPr>
              <a:t>Mattfeld</a:t>
            </a:r>
            <a:endParaRPr lang="en-US" sz="1400" dirty="0" smtClean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Diana 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Thomas, Montclair State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Pat O’Neil, Weight Management Center, Medical University of South Carolina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Graham Thomas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Brown University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Brie Turner-</a:t>
            </a:r>
            <a:r>
              <a:rPr lang="en-US" sz="1400" dirty="0" err="1">
                <a:solidFill>
                  <a:prstClr val="black"/>
                </a:solidFill>
                <a:latin typeface="Verdana" pitchFamily="34" charset="0"/>
              </a:rPr>
              <a:t>McGrievy</a:t>
            </a: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, University of South Carolina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Corby Martin, Pennington Biomedical Research Center,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LSU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8596" y="2786058"/>
            <a:ext cx="83058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endParaRPr lang="en-US" sz="14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596" y="4214818"/>
            <a:ext cx="7358114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 eaLnBrk="1" hangingPunct="1">
              <a:defRPr/>
            </a:pPr>
            <a:r>
              <a:rPr lang="en-US" sz="2400" dirty="0" smtClean="0">
                <a:solidFill>
                  <a:prstClr val="black"/>
                </a:solidFill>
                <a:latin typeface="Verdana" pitchFamily="34" charset="0"/>
              </a:rPr>
              <a:t>Funding</a:t>
            </a:r>
            <a:endParaRPr lang="en-US" sz="2400" dirty="0">
              <a:solidFill>
                <a:prstClr val="black"/>
              </a:solidFill>
              <a:latin typeface="Verdana" pitchFamily="34" charset="0"/>
            </a:endParaRP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NIH NIDDK STTR 1R41DK091141-01A1, 2R42DK091141-02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NIH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NHLBI R01 HL118181-01A1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NIH NCI R21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CA187929-01A1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South Carolina Launch</a:t>
            </a:r>
          </a:p>
          <a:p>
            <a:pPr lvl="1" indent="-285750" algn="just" defTabSz="457200" eaLnBrk="1" hangingPunct="1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Verdana" pitchFamily="34" charset="0"/>
              </a:rPr>
              <a:t>South Carolina Clinical and Translational </a:t>
            </a: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Institute</a:t>
            </a:r>
            <a:endParaRPr lang="en-US" sz="1400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Wearables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899592" y="5589240"/>
            <a:ext cx="7306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</a:t>
            </a:r>
            <a:r>
              <a:rPr lang="en-US" altLang="en-US" sz="2000" dirty="0" smtClean="0">
                <a:latin typeface="Calibri" pitchFamily="34" charset="0"/>
              </a:rPr>
              <a:t>hysical activity monitors, pedometers measure energy expenditure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65058" y="5839222"/>
            <a:ext cx="457200" cy="476250"/>
          </a:xfrm>
        </p:spPr>
        <p:txBody>
          <a:bodyPr/>
          <a:lstStyle/>
          <a:p>
            <a:fld id="{727EAB29-7738-43D8-893C-15BB35088DC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9" name="Picture 6" descr="http://pal.colostate.edu/images/calibSho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09" y="1018219"/>
            <a:ext cx="2376264" cy="21086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Picture 4" descr="related-product-SenseWe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8219"/>
            <a:ext cx="2160240" cy="204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s://encrypted-tbn3.gstatic.com/images?q=tbn:ANd9GcTKDBxInmgaSfI1IFjU-azbgxS9uN4R2mSWZYFOuVkcJwqmu5gm6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46629"/>
            <a:ext cx="1815671" cy="21373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://static1.fitbit.com/simple.b-cssdisabled-jpg.h2f0993b588176bd2b87971e00508562f.pack?items=%2Fcontent%2Fassets%2Fchargehr%2Fimages%2Ffeatures%2Fdetails%2Fdetail-02-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34" y="3306931"/>
            <a:ext cx="3439245" cy="22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pedomet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2184365" cy="214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15616" y="6165304"/>
            <a:ext cx="76052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Calibri" pitchFamily="34" charset="0"/>
              </a:rPr>
              <a:t>Challenge:</a:t>
            </a:r>
            <a:r>
              <a:rPr lang="en-US" altLang="en-US" sz="2000" dirty="0" smtClean="0">
                <a:latin typeface="Calibri" pitchFamily="34" charset="0"/>
              </a:rPr>
              <a:t>  Develop similar body-worn sensors for energy intake</a:t>
            </a:r>
            <a:endParaRPr lang="en-US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6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Questions?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748" y="1052736"/>
            <a:ext cx="5825564" cy="448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863588" y="5661248"/>
            <a:ext cx="72728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For more info:  www.ces.clemson.edu/~ahoover</a:t>
            </a:r>
            <a:endParaRPr lang="en-US" altLang="zh-CN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Verdana" pitchFamily="34" charset="0"/>
              </a:rPr>
              <a:t>Wearable sensor-based approaches</a:t>
            </a: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latin typeface="Calibri" pitchFamily="34" charset="0"/>
                <a:ea typeface="ＭＳ Ｐゴシック" pitchFamily="34" charset="-128"/>
              </a:rPr>
              <a:pPr/>
              <a:t>6/14/2016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4</a:t>
            </a:fld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77244" y="4551690"/>
            <a:ext cx="283877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000" dirty="0" smtClean="0">
                <a:latin typeface="+mn-lt"/>
              </a:rPr>
              <a:t>Lanyard camera</a:t>
            </a:r>
          </a:p>
          <a:p>
            <a:pPr lvl="1"/>
            <a:r>
              <a:rPr lang="en-US" sz="1400" dirty="0" smtClean="0">
                <a:latin typeface="+mn-lt"/>
              </a:rPr>
              <a:t>(e.g. Gemming et al. 2013)</a:t>
            </a:r>
          </a:p>
          <a:p>
            <a:pPr lvl="1"/>
            <a:r>
              <a:rPr lang="en-US" sz="2000" dirty="0" smtClean="0">
                <a:latin typeface="+mn-lt"/>
              </a:rPr>
              <a:t>Video record eating activities</a:t>
            </a:r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467544" y="782961"/>
            <a:ext cx="2819400" cy="2164786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5778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82" y="1060569"/>
            <a:ext cx="2048256" cy="143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12" y="827070"/>
            <a:ext cx="119623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74850" y="2655870"/>
            <a:ext cx="37402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latin typeface="+mn-lt"/>
              </a:rPr>
              <a:t>Throat and </a:t>
            </a:r>
            <a:r>
              <a:rPr lang="en-US" sz="2000" dirty="0" smtClean="0">
                <a:latin typeface="+mn-lt"/>
              </a:rPr>
              <a:t>ear</a:t>
            </a:r>
          </a:p>
          <a:p>
            <a:pPr marL="0" lvl="1"/>
            <a:r>
              <a:rPr lang="en-US" sz="1400" dirty="0" smtClean="0">
                <a:latin typeface="+mn-lt"/>
              </a:rPr>
              <a:t>(e.g</a:t>
            </a:r>
            <a:r>
              <a:rPr lang="en-US" sz="1400" dirty="0">
                <a:latin typeface="+mn-lt"/>
              </a:rPr>
              <a:t>. </a:t>
            </a:r>
            <a:r>
              <a:rPr lang="en-US" sz="1400" dirty="0" err="1">
                <a:latin typeface="+mn-lt"/>
              </a:rPr>
              <a:t>Sazonov</a:t>
            </a:r>
            <a:r>
              <a:rPr lang="en-US" sz="1400" dirty="0">
                <a:latin typeface="+mn-lt"/>
              </a:rPr>
              <a:t> et al. 2010)</a:t>
            </a:r>
          </a:p>
          <a:p>
            <a:r>
              <a:rPr lang="en-US" altLang="en-US" sz="2000" dirty="0" smtClean="0">
                <a:latin typeface="+mn-lt"/>
              </a:rPr>
              <a:t>Detect swallows, chewing sounds</a:t>
            </a:r>
            <a:endParaRPr lang="en-US" altLang="en-US" sz="2000" dirty="0">
              <a:latin typeface="+mn-lt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55706" y="2955486"/>
            <a:ext cx="2937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latin typeface="Calibri" panose="020F0502020204030204" pitchFamily="34" charset="0"/>
              </a:rPr>
              <a:t>Arms and </a:t>
            </a:r>
            <a:r>
              <a:rPr lang="en-US" sz="2000" dirty="0" smtClean="0">
                <a:latin typeface="Calibri" panose="020F0502020204030204" pitchFamily="34" charset="0"/>
              </a:rPr>
              <a:t>back</a:t>
            </a:r>
          </a:p>
          <a:p>
            <a:pPr marL="0" lvl="1"/>
            <a:r>
              <a:rPr lang="en-US" sz="1400" dirty="0" smtClean="0">
                <a:latin typeface="Calibri" panose="020F0502020204030204" pitchFamily="34" charset="0"/>
              </a:rPr>
              <a:t>(e.g</a:t>
            </a:r>
            <a:r>
              <a:rPr lang="en-US" sz="1400" dirty="0">
                <a:latin typeface="Calibri" panose="020F0502020204030204" pitchFamily="34" charset="0"/>
              </a:rPr>
              <a:t>. </a:t>
            </a:r>
            <a:r>
              <a:rPr lang="en-US" sz="1400" dirty="0" err="1">
                <a:latin typeface="Calibri" panose="020F0502020204030204" pitchFamily="34" charset="0"/>
              </a:rPr>
              <a:t>Amft</a:t>
            </a:r>
            <a:r>
              <a:rPr lang="en-US" sz="1400" dirty="0">
                <a:latin typeface="Calibri" panose="020F0502020204030204" pitchFamily="34" charset="0"/>
              </a:rPr>
              <a:t> et al. 2008)</a:t>
            </a:r>
          </a:p>
          <a:p>
            <a:r>
              <a:rPr lang="en-US" altLang="en-US" sz="2000" dirty="0" smtClean="0">
                <a:latin typeface="Calibri" pitchFamily="34" charset="0"/>
              </a:rPr>
              <a:t>Recognize eating gestures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63913" y="4659411"/>
            <a:ext cx="27907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b="1" dirty="0" smtClean="0">
                <a:latin typeface="Calibri" pitchFamily="34" charset="0"/>
              </a:rPr>
              <a:t>Challenges:</a:t>
            </a:r>
            <a:r>
              <a:rPr lang="en-US" altLang="en-US" sz="2000" dirty="0" smtClean="0">
                <a:latin typeface="Calibri" pitchFamily="34" charset="0"/>
              </a:rPr>
              <a:t>  Compliance (social stigma, comfort), accuracy</a:t>
            </a: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1026" name="Picture 2" descr="http://www.clarity-centre.org/sensecam2010/images/revue/wearingrevu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16383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1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304800" y="228600"/>
            <a:ext cx="6781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 smtClean="0">
                <a:latin typeface="Verdana" pitchFamily="34" charset="0"/>
              </a:rPr>
              <a:t>Our concept:  Bite Counter</a:t>
            </a:r>
            <a:endParaRPr lang="en-US" sz="2400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Verdana" pitchFamily="34" charset="0"/>
            </a:endParaRPr>
          </a:p>
          <a:p>
            <a:pPr eaLnBrk="0" hangingPunct="0"/>
            <a:endParaRPr lang="en-US" dirty="0">
              <a:latin typeface="Calibri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81000" y="6858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381000" y="772894"/>
            <a:ext cx="8305800" cy="5370731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1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2" name="Date Placeholder 2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E15FBB-FFB3-4DDF-A463-C5A1048449FD}" type="datetime1">
              <a:rPr lang="en-US">
                <a:latin typeface="Calibri" pitchFamily="34" charset="0"/>
                <a:ea typeface="ＭＳ Ｐゴシック" pitchFamily="34" charset="-128"/>
              </a:rPr>
              <a:pPr/>
              <a:t>6/14/2016</a:t>
            </a:fld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43" name="Slide Number Placeholder 2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E1C8F3-0E45-4AF3-8C5E-18243250F550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5</a:t>
            </a:fld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9" name="Picture 11" descr="academicSymbolWdm_copu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6238" y="115888"/>
            <a:ext cx="196056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appy_eating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70" y="1254919"/>
            <a:ext cx="2286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798607" y="4826794"/>
            <a:ext cx="33575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Tracks wrist motion to detect eating activities and count bites (hand-to-mouth gestures)</a:t>
            </a:r>
            <a:endParaRPr lang="en-US" altLang="en-US" dirty="0"/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6372200" y="1254919"/>
            <a:ext cx="1905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dirty="0" smtClean="0"/>
              <a:t>Audible alarms to queue behaviors such as slowing eating or portion control</a:t>
            </a:r>
            <a:endParaRPr lang="en-US" altLang="en-US" dirty="0"/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941232" y="1612106"/>
            <a:ext cx="1855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/>
              <a:t>Worn like a watch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23479"/>
            <a:ext cx="2249607" cy="224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39" y="3140968"/>
            <a:ext cx="2406372" cy="240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Wrist Roll Motion</a:t>
            </a:r>
          </a:p>
        </p:txBody>
      </p:sp>
      <p:pic>
        <p:nvPicPr>
          <p:cNvPr id="10" name="Picture 9" descr="wrist-roll2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8437184" cy="2671775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71538" y="4786322"/>
            <a:ext cx="7000924" cy="107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Wrist rolls to get food from table to mouth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Roll is independent of other axes of motion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174038" cy="792162"/>
          </a:xfrm>
        </p:spPr>
        <p:txBody>
          <a:bodyPr/>
          <a:lstStyle/>
          <a:p>
            <a:pPr algn="l"/>
            <a:r>
              <a:rPr lang="en-US" altLang="en-US" dirty="0" smtClean="0"/>
              <a:t>Algorithm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043608" y="1196752"/>
            <a:ext cx="7041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 smtClean="0"/>
              <a:t>The wrist undergoes a characteristic roll motion during the taking of a bite of food that can be tracked using a gyroscope</a:t>
            </a:r>
            <a:endParaRPr lang="en-US" sz="2000" dirty="0"/>
          </a:p>
        </p:txBody>
      </p:sp>
      <p:pic>
        <p:nvPicPr>
          <p:cNvPr id="6" name="Picture 2" descr="coord-sys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1" y="2578771"/>
            <a:ext cx="2614699" cy="18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timing-diagram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20" y="2192625"/>
            <a:ext cx="5194644" cy="258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848293" y="5085184"/>
            <a:ext cx="7432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000" dirty="0"/>
              <a:t>Biologically, this can be related to the necessary orientations for (1) picking food up, and (2) placing food into the mouth</a:t>
            </a:r>
          </a:p>
        </p:txBody>
      </p:sp>
    </p:spTree>
    <p:extLst>
      <p:ext uri="{BB962C8B-B14F-4D97-AF65-F5344CB8AC3E}">
        <p14:creationId xmlns:p14="http://schemas.microsoft.com/office/powerpoint/2010/main" val="124923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5" name="Title 11"/>
          <p:cNvSpPr txBox="1">
            <a:spLocks/>
          </p:cNvSpPr>
          <p:nvPr/>
        </p:nvSpPr>
        <p:spPr bwMode="auto">
          <a:xfrm>
            <a:off x="266700" y="188913"/>
            <a:ext cx="844870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Demo of Bite Counting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31898" y="4936337"/>
            <a:ext cx="800105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Early test:  49 meals (47 participants), 1675 bites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86% bites detected, 81% positive predictive value</a:t>
            </a:r>
          </a:p>
          <a:p>
            <a:pPr algn="ctr" eaLnBrk="1" hangingPunct="1"/>
            <a:r>
              <a:rPr lang="en-US" altLang="zh-CN" sz="2800" dirty="0" smtClean="0">
                <a:latin typeface="Calibri" pitchFamily="34" charset="0"/>
              </a:rPr>
              <a:t>Talking and other actions between 67% of bites</a:t>
            </a:r>
          </a:p>
          <a:p>
            <a:pPr algn="ctr" eaLnBrk="1" hangingPunct="1"/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r>
              <a:rPr lang="en-US" altLang="zh-CN" sz="2800" dirty="0">
                <a:latin typeface="Calibri" pitchFamily="34" charset="0"/>
              </a:rPr>
              <a:t/>
            </a:r>
            <a:br>
              <a:rPr lang="en-US" altLang="zh-CN" sz="2800" dirty="0">
                <a:latin typeface="Calibri" pitchFamily="34" charset="0"/>
              </a:rPr>
            </a:br>
            <a:endParaRPr lang="en-US" altLang="zh-CN" sz="2800" dirty="0">
              <a:latin typeface="Calibri" pitchFamily="34" charset="0"/>
            </a:endParaRPr>
          </a:p>
        </p:txBody>
      </p:sp>
      <p:pic>
        <p:nvPicPr>
          <p:cNvPr id="3" name="BiteCount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957421"/>
            <a:ext cx="5306918" cy="3979918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90524" y="6237312"/>
            <a:ext cx="80010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1200" dirty="0"/>
              <a:t>Y. Dong, A. Hoover, J. </a:t>
            </a:r>
            <a:r>
              <a:rPr lang="en-US" sz="1200" dirty="0" err="1"/>
              <a:t>Scisco</a:t>
            </a:r>
            <a:r>
              <a:rPr lang="en-US" sz="1200" dirty="0"/>
              <a:t> and E. </a:t>
            </a:r>
            <a:r>
              <a:rPr lang="en-US" sz="1200" dirty="0" err="1"/>
              <a:t>Muth</a:t>
            </a:r>
            <a:r>
              <a:rPr lang="en-US" sz="1200" dirty="0"/>
              <a:t>, "A New Method for Measuring Meal Intake in Humans via Automated Wrist Motion Tracking", in Applied Psychophysiology and Biofeedback, </a:t>
            </a:r>
            <a:r>
              <a:rPr lang="en-US" sz="1200" dirty="0" err="1"/>
              <a:t>vol</a:t>
            </a:r>
            <a:r>
              <a:rPr lang="en-US" sz="1200" dirty="0"/>
              <a:t> 37, no 3, 2012, pp 205-215.</a:t>
            </a:r>
            <a:endParaRPr lang="en-US" altLang="zh-CN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1"/>
          <p:cNvSpPr>
            <a:spLocks noGrp="1"/>
          </p:cNvSpPr>
          <p:nvPr>
            <p:ph type="title" idx="4294967295"/>
          </p:nvPr>
        </p:nvSpPr>
        <p:spPr>
          <a:xfrm>
            <a:off x="266700" y="188913"/>
            <a:ext cx="8448704" cy="792162"/>
          </a:xfrm>
        </p:spPr>
        <p:txBody>
          <a:bodyPr/>
          <a:lstStyle/>
          <a:p>
            <a:pPr algn="l"/>
            <a:r>
              <a:rPr lang="en-US" altLang="en-US" dirty="0" smtClean="0"/>
              <a:t>Cafeteria Experiment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8674" y="908050"/>
            <a:ext cx="3887739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7" y="908050"/>
            <a:ext cx="3888581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957664" cy="263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857752" y="3857628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 smtClean="0">
                <a:latin typeface="Calibri" pitchFamily="34" charset="0"/>
              </a:rPr>
              <a:t> Main food service for Clemson University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latin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</a:rPr>
              <a:t>Seats ~800 people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800" dirty="0">
                <a:latin typeface="Calibri" pitchFamily="34" charset="0"/>
              </a:rPr>
              <a:t> </a:t>
            </a:r>
            <a:r>
              <a:rPr lang="en-US" altLang="zh-CN" sz="2800" dirty="0" smtClean="0">
                <a:latin typeface="Calibri" pitchFamily="34" charset="0"/>
              </a:rPr>
              <a:t>Huge variety of foods and beverages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3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2981</TotalTime>
  <Words>1009</Words>
  <Application>Microsoft Office PowerPoint</Application>
  <PresentationFormat>On-screen Show (4:3)</PresentationFormat>
  <Paragraphs>199</Paragraphs>
  <Slides>30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3_Capsules</vt:lpstr>
      <vt:lpstr>Office Theme</vt:lpstr>
      <vt:lpstr>PowerPoint Presentation</vt:lpstr>
      <vt:lpstr>Outline</vt:lpstr>
      <vt:lpstr>Wearables</vt:lpstr>
      <vt:lpstr>PowerPoint Presentation</vt:lpstr>
      <vt:lpstr>PowerPoint Presentation</vt:lpstr>
      <vt:lpstr>Wrist Roll Motion</vt:lpstr>
      <vt:lpstr>Algorithm</vt:lpstr>
      <vt:lpstr>PowerPoint Presentation</vt:lpstr>
      <vt:lpstr>Cafeteria Experiment</vt:lpstr>
      <vt:lpstr>Cafeteria Experiment</vt:lpstr>
      <vt:lpstr>Cafeteria Demo</vt:lpstr>
      <vt:lpstr>Bite Counting Accuracy</vt:lpstr>
      <vt:lpstr>Outline</vt:lpstr>
      <vt:lpstr>PowerPoint Presentation</vt:lpstr>
      <vt:lpstr>Bite-to-Calorie Correlation</vt:lpstr>
      <vt:lpstr>Correlation Test</vt:lpstr>
      <vt:lpstr>Correlation Comparison</vt:lpstr>
      <vt:lpstr>Converting Bites to Calories</vt:lpstr>
      <vt:lpstr>Calories in Cafeteria Meals</vt:lpstr>
      <vt:lpstr>Outline</vt:lpstr>
      <vt:lpstr>Instrumented environment</vt:lpstr>
      <vt:lpstr>Hardware</vt:lpstr>
      <vt:lpstr>Signal Analysis</vt:lpstr>
      <vt:lpstr>Individual Bites</vt:lpstr>
      <vt:lpstr>Individual Bites</vt:lpstr>
      <vt:lpstr>Patterns</vt:lpstr>
      <vt:lpstr>Results</vt:lpstr>
      <vt:lpstr>Conclusion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Adam Hoover</cp:lastModifiedBy>
  <cp:revision>171</cp:revision>
  <dcterms:created xsi:type="dcterms:W3CDTF">1601-01-01T00:00:00Z</dcterms:created>
  <dcterms:modified xsi:type="dcterms:W3CDTF">2016-06-14T21:29:59Z</dcterms:modified>
</cp:coreProperties>
</file>