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2" r:id="rId1"/>
    <p:sldMasterId id="2147483923" r:id="rId2"/>
  </p:sldMasterIdLst>
  <p:notesMasterIdLst>
    <p:notesMasterId r:id="rId20"/>
  </p:notesMasterIdLst>
  <p:sldIdLst>
    <p:sldId id="256" r:id="rId3"/>
    <p:sldId id="345" r:id="rId4"/>
    <p:sldId id="322" r:id="rId5"/>
    <p:sldId id="331" r:id="rId6"/>
    <p:sldId id="335" r:id="rId7"/>
    <p:sldId id="336" r:id="rId8"/>
    <p:sldId id="338" r:id="rId9"/>
    <p:sldId id="342" r:id="rId10"/>
    <p:sldId id="326" r:id="rId11"/>
    <p:sldId id="325" r:id="rId12"/>
    <p:sldId id="323" r:id="rId13"/>
    <p:sldId id="330" r:id="rId14"/>
    <p:sldId id="333" r:id="rId15"/>
    <p:sldId id="324" r:id="rId16"/>
    <p:sldId id="343" r:id="rId17"/>
    <p:sldId id="339" r:id="rId18"/>
    <p:sldId id="34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5053" autoAdjust="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129673-E567-4543-BA33-77A57451DC72}" type="datetimeFigureOut">
              <a:rPr lang="zh-CN" altLang="en-US"/>
              <a:pPr>
                <a:defRPr/>
              </a:pPr>
              <a:t>2013-10-31</a:t>
            </a:fld>
            <a:endParaRPr lang="en-US" altLang="zh-CN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9A08B3-CB2F-43BA-9C1A-E2ACBB67BF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565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1" lang="en-US" altLang="en-US" sz="2400" smtClean="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665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7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CA4E6D-B1B8-41B7-923D-D073BBA367CE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BACBF-601C-4802-A5D1-144321495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C483-1421-4CB3-AFC2-9376C7E9BA0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026FF-2F5E-4C0C-994D-09448A26A2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8DB7B-57E2-4066-B782-C71FD761ABC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EB634-352D-4870-998C-EA90D7BFF5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7E8F-AC9A-4410-B7D2-836352B75F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F1B2-173A-4A31-9463-5E2E706E896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763E-0747-4966-8CEB-24942AD481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7EC2-312A-4931-968B-6A4311594D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C579-9EB4-45FF-BFFE-02D3C684A1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7E45-5C09-4C54-9F4D-7900CA4486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A47D2-3026-434B-8EBA-9A5857B7CF2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" name="Date Placeholder 1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E92219-EC82-4722-A5BB-621FA131F30C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21" name="Footer Placeholder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248400"/>
            <a:ext cx="587375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0076B9-9126-409E-A786-30E734010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E95B40-C357-481B-9C02-C167DD5FE012}" type="datetimeFigureOut">
              <a:rPr lang="en-US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FC38AE-4DA2-47D9-9D2D-23563D683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Writing\WeightWatch\BiteCounter.m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549275"/>
            <a:ext cx="8135938" cy="1584325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altLang="zh-CN" sz="5400" b="1" dirty="0" smtClean="0"/>
              <a:t>Tracking Wrist Motion to Monitor Energy Intake</a:t>
            </a: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384425"/>
            <a:ext cx="3095625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"/>
          <p:cNvSpPr txBox="1">
            <a:spLocks noChangeArrowheads="1"/>
          </p:cNvSpPr>
          <p:nvPr/>
        </p:nvSpPr>
        <p:spPr bwMode="auto">
          <a:xfrm>
            <a:off x="611188" y="2843213"/>
            <a:ext cx="45370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>Adam </a:t>
            </a:r>
            <a:r>
              <a:rPr lang="en-US" altLang="zh-CN" sz="2800" dirty="0" smtClean="0">
                <a:latin typeface="Calibri" pitchFamily="34" charset="0"/>
              </a:rPr>
              <a:t>Hoover</a:t>
            </a:r>
            <a:endParaRPr lang="en-US" altLang="zh-CN" sz="2800" dirty="0">
              <a:latin typeface="Calibri" pitchFamily="34" charset="0"/>
            </a:endParaRP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>Electrical &amp; Computer Engineering Department</a:t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pic>
        <p:nvPicPr>
          <p:cNvPr id="15365" name="Picture 5" descr="https://encrypted-tbn1.gstatic.com/images?q=tbn:ANd9GcToBm2ejfRmGmMD-Lp4FO3gEL2gt2mXwRMbNKWybifOnd1YfLzRGekgmV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100" y="4784725"/>
            <a:ext cx="3905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Correlation Test</a:t>
            </a:r>
          </a:p>
        </p:txBody>
      </p:sp>
      <p:pic>
        <p:nvPicPr>
          <p:cNvPr id="4" name="Picture 3" descr="CD011-meal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643182"/>
            <a:ext cx="4357718" cy="3050403"/>
          </a:xfrm>
          <a:prstGeom prst="rect">
            <a:avLst/>
          </a:prstGeom>
        </p:spPr>
      </p:pic>
      <p:pic>
        <p:nvPicPr>
          <p:cNvPr id="5" name="Picture 4" descr="CD032-meals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43182"/>
            <a:ext cx="4337307" cy="303611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7224" y="5857892"/>
            <a:ext cx="35719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0.4 correlation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214942" y="5857892"/>
            <a:ext cx="35719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0.7 correlation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928662" y="1214422"/>
            <a:ext cx="742955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800" dirty="0" smtClean="0">
                <a:latin typeface="Calibri" pitchFamily="34" charset="0"/>
              </a:rPr>
              <a:t> 83 subjects wore for 2 weeks, 3246 total meals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00364" y="2000240"/>
            <a:ext cx="35719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i="1" dirty="0" smtClean="0">
                <a:latin typeface="Calibri" pitchFamily="34" charset="0"/>
              </a:rPr>
              <a:t>each plot = 1 person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Correlation Comparison</a:t>
            </a:r>
          </a:p>
        </p:txBody>
      </p:sp>
      <p:pic>
        <p:nvPicPr>
          <p:cNvPr id="13" name="Picture 12" descr="kcals-bites-83-hist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14422"/>
            <a:ext cx="4245434" cy="2971804"/>
          </a:xfrm>
          <a:prstGeom prst="rect">
            <a:avLst/>
          </a:prstGeom>
        </p:spPr>
      </p:pic>
      <p:pic>
        <p:nvPicPr>
          <p:cNvPr id="14" name="Picture 13" descr="Westerterp-PAmons-correls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4214810" cy="2950367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85720" y="4357694"/>
            <a:ext cx="45370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Physical activity monitors </a:t>
            </a:r>
            <a:r>
              <a:rPr lang="en-US" altLang="zh-CN" sz="2800" baseline="30000" dirty="0" smtClean="0">
                <a:latin typeface="Calibri" pitchFamily="34" charset="0"/>
              </a:rPr>
              <a:t>1</a:t>
            </a:r>
            <a:endParaRPr lang="en-US" altLang="zh-CN" sz="2800" dirty="0" smtClean="0">
              <a:latin typeface="Calibri" pitchFamily="34" charset="0"/>
            </a:endParaRP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Energy expenditure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643570" y="4357694"/>
            <a:ext cx="2428891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Our device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Energy intake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76% ≥ 0.4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571472" y="5857892"/>
            <a:ext cx="792961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baseline="30000" dirty="0" smtClean="0">
                <a:latin typeface="Calibri" pitchFamily="34" charset="0"/>
              </a:rPr>
              <a:t>1</a:t>
            </a:r>
            <a:r>
              <a:rPr lang="en-US" altLang="zh-CN" dirty="0" smtClean="0">
                <a:latin typeface="Calibri" pitchFamily="34" charset="0"/>
              </a:rPr>
              <a:t> </a:t>
            </a:r>
            <a:r>
              <a:rPr lang="en-US" altLang="zh-CN" dirty="0" err="1" smtClean="0">
                <a:latin typeface="Calibri" pitchFamily="34" charset="0"/>
              </a:rPr>
              <a:t>Westerterp</a:t>
            </a:r>
            <a:r>
              <a:rPr lang="en-US" altLang="zh-CN" dirty="0" smtClean="0">
                <a:latin typeface="Calibri" pitchFamily="34" charset="0"/>
              </a:rPr>
              <a:t> &amp; </a:t>
            </a:r>
            <a:r>
              <a:rPr lang="en-US" altLang="zh-CN" dirty="0" err="1" smtClean="0">
                <a:latin typeface="Calibri" pitchFamily="34" charset="0"/>
              </a:rPr>
              <a:t>Plasqui</a:t>
            </a:r>
            <a:r>
              <a:rPr lang="en-US" altLang="zh-CN" dirty="0" smtClean="0">
                <a:latin typeface="Calibri" pitchFamily="34" charset="0"/>
              </a:rPr>
              <a:t>, 2007, "Physical Activity Assessment with Accelerometers: An Evaluation against Doubly Labeled Water", in Obesity, </a:t>
            </a:r>
            <a:r>
              <a:rPr lang="en-US" altLang="zh-CN" dirty="0" err="1" smtClean="0">
                <a:latin typeface="Calibri" pitchFamily="34" charset="0"/>
              </a:rPr>
              <a:t>vol</a:t>
            </a:r>
            <a:r>
              <a:rPr lang="en-US" altLang="zh-CN" dirty="0" smtClean="0">
                <a:latin typeface="Calibri" pitchFamily="34" charset="0"/>
              </a:rPr>
              <a:t> 15, pp 2371-2379.</a:t>
            </a:r>
            <a:endParaRPr lang="en-US" altLang="zh-CN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Converting Bites to Calories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5121" y="3068960"/>
            <a:ext cx="87868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err="1" smtClean="0">
                <a:latin typeface="Calibri" pitchFamily="34" charset="0"/>
              </a:rPr>
              <a:t>kpb</a:t>
            </a:r>
            <a:r>
              <a:rPr lang="en-US" altLang="zh-CN" sz="2800" dirty="0" smtClean="0">
                <a:latin typeface="Calibri" pitchFamily="34" charset="0"/>
              </a:rPr>
              <a:t> (male) = 0.2455 </a:t>
            </a:r>
            <a:r>
              <a:rPr lang="en-US" altLang="zh-CN" sz="2800" i="1" dirty="0" smtClean="0">
                <a:latin typeface="Calibri" pitchFamily="34" charset="0"/>
              </a:rPr>
              <a:t>h</a:t>
            </a:r>
            <a:r>
              <a:rPr lang="en-US" altLang="zh-CN" sz="2800" dirty="0" smtClean="0">
                <a:latin typeface="Calibri" pitchFamily="34" charset="0"/>
              </a:rPr>
              <a:t> + 0.0449 </a:t>
            </a:r>
            <a:r>
              <a:rPr lang="en-US" altLang="zh-CN" sz="2800" i="1" dirty="0" smtClean="0">
                <a:latin typeface="Calibri" pitchFamily="34" charset="0"/>
              </a:rPr>
              <a:t>w</a:t>
            </a:r>
            <a:r>
              <a:rPr lang="en-US" altLang="zh-CN" sz="2800" dirty="0" smtClean="0">
                <a:latin typeface="Calibri" pitchFamily="34" charset="0"/>
              </a:rPr>
              <a:t> − 0.2478 </a:t>
            </a:r>
            <a:r>
              <a:rPr lang="en-US" altLang="zh-CN" sz="2800" i="1" dirty="0" smtClean="0">
                <a:latin typeface="Calibri" pitchFamily="34" charset="0"/>
              </a:rPr>
              <a:t>a</a:t>
            </a:r>
          </a:p>
          <a:p>
            <a:pPr algn="ctr" eaLnBrk="1" hangingPunct="1"/>
            <a:r>
              <a:rPr lang="en-US" altLang="zh-CN" sz="2800" dirty="0" err="1" smtClean="0">
                <a:latin typeface="Calibri" pitchFamily="34" charset="0"/>
              </a:rPr>
              <a:t>kpb</a:t>
            </a:r>
            <a:r>
              <a:rPr lang="en-US" altLang="zh-CN" sz="2800" dirty="0" smtClean="0">
                <a:latin typeface="Calibri" pitchFamily="34" charset="0"/>
              </a:rPr>
              <a:t> (female) = 0.1342 </a:t>
            </a:r>
            <a:r>
              <a:rPr lang="en-US" altLang="zh-CN" sz="2800" i="1" dirty="0" smtClean="0">
                <a:latin typeface="Calibri" pitchFamily="34" charset="0"/>
              </a:rPr>
              <a:t>h</a:t>
            </a:r>
            <a:r>
              <a:rPr lang="en-US" altLang="zh-CN" sz="2800" dirty="0" smtClean="0">
                <a:latin typeface="Calibri" pitchFamily="34" charset="0"/>
              </a:rPr>
              <a:t> + 0.0290 </a:t>
            </a:r>
            <a:r>
              <a:rPr lang="en-US" altLang="zh-CN" sz="2800" i="1" dirty="0" smtClean="0">
                <a:latin typeface="Calibri" pitchFamily="34" charset="0"/>
              </a:rPr>
              <a:t>w</a:t>
            </a:r>
            <a:r>
              <a:rPr lang="en-US" altLang="zh-CN" sz="2800" dirty="0" smtClean="0">
                <a:latin typeface="Calibri" pitchFamily="34" charset="0"/>
              </a:rPr>
              <a:t> − 0.0534 </a:t>
            </a:r>
            <a:r>
              <a:rPr lang="en-US" altLang="zh-CN" sz="2800" i="1" dirty="0" smtClean="0">
                <a:latin typeface="Calibri" pitchFamily="34" charset="0"/>
              </a:rPr>
              <a:t>a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4330" y="1556792"/>
            <a:ext cx="87868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err="1" smtClean="0">
                <a:latin typeface="Calibri" pitchFamily="34" charset="0"/>
              </a:rPr>
              <a:t>kpb</a:t>
            </a:r>
            <a:r>
              <a:rPr lang="en-US" altLang="zh-CN" sz="2800" dirty="0">
                <a:latin typeface="Calibri" pitchFamily="34" charset="0"/>
              </a:rPr>
              <a:t> </a:t>
            </a:r>
            <a:r>
              <a:rPr lang="en-US" altLang="zh-CN" sz="2800" dirty="0" smtClean="0">
                <a:latin typeface="Calibri" pitchFamily="34" charset="0"/>
              </a:rPr>
              <a:t>= kilocalories per bite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Formula based on height (</a:t>
            </a:r>
            <a:r>
              <a:rPr lang="en-US" altLang="zh-CN" sz="2800" i="1" dirty="0" smtClean="0">
                <a:latin typeface="Calibri" pitchFamily="34" charset="0"/>
              </a:rPr>
              <a:t>h</a:t>
            </a:r>
            <a:r>
              <a:rPr lang="en-US" altLang="zh-CN" sz="2800" dirty="0" smtClean="0">
                <a:latin typeface="Calibri" pitchFamily="34" charset="0"/>
              </a:rPr>
              <a:t>), weight (</a:t>
            </a:r>
            <a:r>
              <a:rPr lang="en-US" altLang="zh-CN" sz="2800" i="1" dirty="0" smtClean="0">
                <a:latin typeface="Calibri" pitchFamily="34" charset="0"/>
              </a:rPr>
              <a:t>w</a:t>
            </a:r>
            <a:r>
              <a:rPr lang="en-US" altLang="zh-CN" sz="2800" dirty="0" smtClean="0">
                <a:latin typeface="Calibri" pitchFamily="34" charset="0"/>
              </a:rPr>
              <a:t>), age (</a:t>
            </a:r>
            <a:r>
              <a:rPr lang="en-US" altLang="zh-CN" sz="2800" i="1" dirty="0" smtClean="0">
                <a:latin typeface="Calibri" pitchFamily="34" charset="0"/>
              </a:rPr>
              <a:t>a</a:t>
            </a:r>
            <a:r>
              <a:rPr lang="en-US" altLang="zh-CN" sz="2800" dirty="0" smtClean="0">
                <a:latin typeface="Calibri" pitchFamily="34" charset="0"/>
              </a:rPr>
              <a:t>)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82" y="4714884"/>
            <a:ext cx="87868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Formula fit using 83-people 2-week data set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Tested on 276 meals cafeteria data set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Calories in Cafeteria Meals</a:t>
            </a:r>
          </a:p>
        </p:txBody>
      </p:sp>
      <p:pic>
        <p:nvPicPr>
          <p:cNvPr id="4" name="Picture 3" descr="measure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928670"/>
            <a:ext cx="8143932" cy="5700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rrors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8483152" cy="5954014"/>
          </a:xfrm>
          <a:prstGeom prst="rect">
            <a:avLst/>
          </a:prstGeom>
        </p:spPr>
      </p:pic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Error:  Mean and Variance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20786" y="1628800"/>
            <a:ext cx="6000750" cy="4247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Weight loss/maintenance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eaLnBrk="1" hangingPunct="1">
              <a:spcBef>
                <a:spcPct val="50000"/>
              </a:spcBef>
              <a:defRPr/>
            </a:pPr>
            <a:r>
              <a:rPr lang="en-US" altLang="zh-C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Objective, automated monitoring</a:t>
            </a:r>
            <a:endParaRPr lang="en-US" altLang="zh-CN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50000"/>
              </a:spcBef>
              <a:defRPr/>
            </a:pP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Cognitive workload</a:t>
            </a:r>
          </a:p>
          <a:p>
            <a:pPr marL="914400" lvl="1" eaLnBrk="1" hangingPunct="1">
              <a:spcBef>
                <a:spcPct val="50000"/>
              </a:spcBef>
              <a:defRPr/>
            </a:pPr>
            <a:r>
              <a:rPr lang="en-US" altLang="zh-C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Offload energy intake monitoring</a:t>
            </a:r>
            <a:endParaRPr lang="en-US" altLang="zh-CN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50000"/>
              </a:spcBef>
              <a:defRPr/>
            </a:pPr>
            <a:endParaRPr lang="en-US" altLang="zh-CN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altLang="zh-C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</a:p>
          <a:p>
            <a:pPr marL="914400" lvl="1" eaLnBrk="1" hangingPunct="1">
              <a:spcBef>
                <a:spcPct val="50000"/>
              </a:spcBef>
              <a:defRPr/>
            </a:pPr>
            <a:r>
              <a:rPr lang="en-US" altLang="zh-CN" sz="2400" i="1" dirty="0">
                <a:latin typeface="Calibri" panose="020F0502020204030204" pitchFamily="34" charset="0"/>
                <a:cs typeface="Calibri" panose="020F0502020204030204" pitchFamily="34" charset="0"/>
              </a:rPr>
              <a:t>The device can give </a:t>
            </a:r>
            <a:r>
              <a:rPr lang="en-US" altLang="zh-C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cues </a:t>
            </a:r>
            <a:r>
              <a:rPr lang="en-US" altLang="zh-CN" sz="2400" i="1" dirty="0">
                <a:latin typeface="Calibri" panose="020F0502020204030204" pitchFamily="34" charset="0"/>
                <a:cs typeface="Calibri" panose="020F0502020204030204" pitchFamily="34" charset="0"/>
              </a:rPr>
              <a:t>to stop </a:t>
            </a:r>
            <a:r>
              <a:rPr lang="en-US" altLang="zh-CN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eating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Applications</a:t>
            </a:r>
          </a:p>
        </p:txBody>
      </p:sp>
      <p:pic>
        <p:nvPicPr>
          <p:cNvPr id="13" name="Picture 4" descr="ate-too-much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2504" y="4725144"/>
            <a:ext cx="1411485" cy="20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eating-while-watching-tv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46" y="3126263"/>
            <a:ext cx="2057498" cy="153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pondering-ma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0247" y="1412776"/>
            <a:ext cx="2095997" cy="157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35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Observation Applications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05" b="40546"/>
          <a:stretch/>
        </p:blipFill>
        <p:spPr>
          <a:xfrm>
            <a:off x="500034" y="1071546"/>
            <a:ext cx="6949329" cy="5534879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00958" y="1785926"/>
            <a:ext cx="10001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Calibri" pitchFamily="34" charset="0"/>
              </a:rPr>
              <a:t>time</a:t>
            </a:r>
          </a:p>
          <a:p>
            <a:r>
              <a:rPr lang="en-US" altLang="en-US" sz="2800" dirty="0">
                <a:latin typeface="Calibri" pitchFamily="34" charset="0"/>
              </a:rPr>
              <a:t>o</a:t>
            </a:r>
            <a:r>
              <a:rPr lang="en-US" altLang="en-US" sz="2800" dirty="0" smtClean="0">
                <a:latin typeface="Calibri" pitchFamily="34" charset="0"/>
              </a:rPr>
              <a:t>f</a:t>
            </a:r>
          </a:p>
          <a:p>
            <a:r>
              <a:rPr lang="en-US" altLang="en-US" sz="2800" dirty="0" smtClean="0">
                <a:latin typeface="Calibri" pitchFamily="34" charset="0"/>
              </a:rPr>
              <a:t>day</a:t>
            </a:r>
            <a:endParaRPr lang="en-US" altLang="en-US" sz="2800" dirty="0"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00958" y="3714752"/>
            <a:ext cx="1143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Calibri" pitchFamily="34" charset="0"/>
              </a:rPr>
              <a:t>#bites</a:t>
            </a:r>
            <a:endParaRPr lang="en-US" altLang="en-US" sz="2800" dirty="0"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215206" y="2071678"/>
            <a:ext cx="0" cy="50006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57950" y="4000504"/>
            <a:ext cx="100013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Questions?</a:t>
            </a:r>
          </a:p>
        </p:txBody>
      </p:sp>
      <p:pic>
        <p:nvPicPr>
          <p:cNvPr id="17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748" y="1052736"/>
            <a:ext cx="5825564" cy="448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863588" y="5661248"/>
            <a:ext cx="727280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For more info:  www.ces.clemson.edu/~ahoover</a:t>
            </a:r>
            <a:endParaRPr lang="en-US" altLang="zh-CN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2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Current Tools</a:t>
            </a:r>
          </a:p>
        </p:txBody>
      </p:sp>
      <p:pic>
        <p:nvPicPr>
          <p:cNvPr id="9" name="Picture 11" descr="researche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3906" y="2043238"/>
            <a:ext cx="293687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57158" y="4076954"/>
            <a:ext cx="2071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Manual counting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857497" y="4067316"/>
            <a:ext cx="2428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>
                <a:latin typeface="Calibri" pitchFamily="34" charset="0"/>
              </a:rPr>
              <a:t>Calorie or food diary</a:t>
            </a:r>
          </a:p>
        </p:txBody>
      </p:sp>
      <p:pic>
        <p:nvPicPr>
          <p:cNvPr id="13" name="Picture 11" descr="woman_reading_food_lab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90872"/>
            <a:ext cx="1857375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food-diary.jpg"/>
          <p:cNvPicPr>
            <a:picLocks noChangeAspect="1"/>
          </p:cNvPicPr>
          <p:nvPr/>
        </p:nvPicPr>
        <p:blipFill>
          <a:blip r:embed="rId4" cstate="print"/>
          <a:srcRect b="4987"/>
          <a:stretch>
            <a:fillRect/>
          </a:stretch>
        </p:blipFill>
        <p:spPr bwMode="auto">
          <a:xfrm>
            <a:off x="2714621" y="1852738"/>
            <a:ext cx="271462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1163" y="5013176"/>
            <a:ext cx="79296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latin typeface="Calibri" pitchFamily="34" charset="0"/>
              </a:rPr>
              <a:t>Problem #1:  Not easy to use for long period of time</a:t>
            </a:r>
          </a:p>
          <a:p>
            <a:r>
              <a:rPr lang="en-US" altLang="en-US" sz="2800" b="1" dirty="0" smtClean="0">
                <a:latin typeface="Calibri" pitchFamily="34" charset="0"/>
              </a:rPr>
              <a:t>Problem #2:  Underestimation/underreporting bias</a:t>
            </a:r>
            <a:endParaRPr lang="en-US" altLang="en-US" sz="2800" b="1" dirty="0">
              <a:latin typeface="Calibri" pitchFamily="34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5868144" y="4056751"/>
            <a:ext cx="2928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latin typeface="Calibri" pitchFamily="34" charset="0"/>
              </a:rPr>
              <a:t>24-hour recall (interview)</a:t>
            </a:r>
            <a:endParaRPr lang="en-US" alt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3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174038" cy="792162"/>
          </a:xfrm>
        </p:spPr>
        <p:txBody>
          <a:bodyPr/>
          <a:lstStyle/>
          <a:p>
            <a:pPr algn="l"/>
            <a:r>
              <a:rPr lang="en-US" altLang="en-US" dirty="0" smtClean="0"/>
              <a:t>Wrist Roll Motion</a:t>
            </a:r>
          </a:p>
        </p:txBody>
      </p:sp>
      <p:pic>
        <p:nvPicPr>
          <p:cNvPr id="10" name="Picture 9" descr="wrist-roll2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8437184" cy="2671775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071538" y="4786322"/>
            <a:ext cx="7000924" cy="1071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Wrist rolls to get food from table to mouth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Roll is independent of other axes of motion</a:t>
            </a: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pic>
        <p:nvPicPr>
          <p:cNvPr id="2" name="BiteCounter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00108"/>
            <a:ext cx="54298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1"/>
          <p:cNvSpPr txBox="1">
            <a:spLocks/>
          </p:cNvSpPr>
          <p:nvPr/>
        </p:nvSpPr>
        <p:spPr bwMode="auto">
          <a:xfrm>
            <a:off x="266700" y="188913"/>
            <a:ext cx="8448704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Demo of Bite Counting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2910" y="5214950"/>
            <a:ext cx="800105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Early test:  49 meals (47 participants), 1675 bites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86% bites detected, 81% positive predictive value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Talking and other actions between 67% of bites</a:t>
            </a: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err="1" smtClean="0"/>
              <a:t>Harcombe</a:t>
            </a:r>
            <a:r>
              <a:rPr lang="en-US" altLang="en-US" dirty="0" smtClean="0"/>
              <a:t> </a:t>
            </a:r>
            <a:r>
              <a:rPr lang="en-US" altLang="en-US" dirty="0" smtClean="0"/>
              <a:t>Cafeteria</a:t>
            </a:r>
            <a:endParaRPr lang="en-US" altLang="en-US" dirty="0" smtClean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74" y="908050"/>
            <a:ext cx="3887739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7" y="908050"/>
            <a:ext cx="3888581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3957664" cy="263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857752" y="3857628"/>
            <a:ext cx="37147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zh-CN" sz="2800" dirty="0" smtClean="0">
                <a:latin typeface="Calibri" pitchFamily="34" charset="0"/>
              </a:rPr>
              <a:t> Main food service for Clemson University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2800" dirty="0">
                <a:latin typeface="Calibri" pitchFamily="34" charset="0"/>
              </a:rPr>
              <a:t> </a:t>
            </a:r>
            <a:r>
              <a:rPr lang="en-US" altLang="zh-CN" sz="2800" dirty="0" smtClean="0">
                <a:latin typeface="Calibri" pitchFamily="34" charset="0"/>
              </a:rPr>
              <a:t>Seats ~800 people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zh-CN" sz="2800" dirty="0">
                <a:latin typeface="Calibri" pitchFamily="34" charset="0"/>
              </a:rPr>
              <a:t> </a:t>
            </a:r>
            <a:r>
              <a:rPr lang="en-US" altLang="zh-CN" sz="2800" dirty="0" smtClean="0">
                <a:latin typeface="Calibri" pitchFamily="34" charset="0"/>
              </a:rPr>
              <a:t>Huge variety of foods and beverages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Cafeteria Experiment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57158" y="4786322"/>
            <a:ext cx="835824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276 participants (1 meal each)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380 different foods and beverages consumed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22,383 total bites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82% bites detected, 82% positive predictive value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142984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afe-illustratio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000108"/>
            <a:ext cx="3032095" cy="3558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Bite Counting Accuracy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57158" y="4429132"/>
            <a:ext cx="83582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Accuracy increases with age (77% 18-30, 88% 50+)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Minor variations in accuracy due to utensil, container, gender, ethnicity</a:t>
            </a: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85786" y="2928934"/>
            <a:ext cx="328614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most accurate food:</a:t>
            </a: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>s</a:t>
            </a:r>
            <a:r>
              <a:rPr lang="en-US" altLang="zh-CN" sz="2800" dirty="0" smtClean="0">
                <a:latin typeface="Calibri" pitchFamily="34" charset="0"/>
              </a:rPr>
              <a:t>alad bar (88%)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57686" y="3286124"/>
            <a:ext cx="457203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least accurate food:</a:t>
            </a:r>
          </a:p>
          <a:p>
            <a:pPr algn="ctr" eaLnBrk="1" hangingPunct="1"/>
            <a:r>
              <a:rPr lang="en-US" altLang="zh-CN" sz="2800" dirty="0" smtClean="0">
                <a:latin typeface="Calibri" pitchFamily="34" charset="0"/>
              </a:rPr>
              <a:t>ice cream cone (39%)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  <p:pic>
        <p:nvPicPr>
          <p:cNvPr id="72706" name="Picture 2" descr="http://rocket-space.com/wp-content/uploads/2013/04/icecream.jpg"/>
          <p:cNvPicPr>
            <a:picLocks noChangeAspect="1" noChangeArrowheads="1"/>
          </p:cNvPicPr>
          <p:nvPr/>
        </p:nvPicPr>
        <p:blipFill>
          <a:blip r:embed="rId2" cstate="print"/>
          <a:srcRect l="3538" t="7951" r="4480" b="9893"/>
          <a:stretch>
            <a:fillRect/>
          </a:stretch>
        </p:blipFill>
        <p:spPr bwMode="auto">
          <a:xfrm>
            <a:off x="4857752" y="1071546"/>
            <a:ext cx="3714776" cy="2214578"/>
          </a:xfrm>
          <a:prstGeom prst="rect">
            <a:avLst/>
          </a:prstGeom>
          <a:noFill/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 cstate="print"/>
          <a:srcRect b="16284"/>
          <a:stretch>
            <a:fillRect/>
          </a:stretch>
        </p:blipFill>
        <p:spPr bwMode="auto">
          <a:xfrm>
            <a:off x="857224" y="1142984"/>
            <a:ext cx="30003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87341" y="5929330"/>
            <a:ext cx="609788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zh-CN" sz="2800" i="1" dirty="0" smtClean="0">
                <a:latin typeface="Calibri" pitchFamily="34" charset="0"/>
              </a:rPr>
              <a:t>Currently studying this “Bite Database”</a:t>
            </a:r>
          </a:p>
          <a:p>
            <a:pPr algn="ctr" eaLnBrk="1" hangingPunct="1"/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40111" y="4868197"/>
            <a:ext cx="1799233" cy="523220"/>
          </a:xfrm>
          <a:prstGeom prst="actionButtonBlank">
            <a:avLst/>
          </a:prstGeom>
          <a:gradFill rotWithShape="1">
            <a:gsLst>
              <a:gs pos="0">
                <a:srgbClr val="CC99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Lab model</a:t>
            </a:r>
          </a:p>
        </p:txBody>
      </p:sp>
      <p:sp>
        <p:nvSpPr>
          <p:cNvPr id="33796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01144" y="4869160"/>
            <a:ext cx="2160612" cy="523220"/>
          </a:xfrm>
          <a:prstGeom prst="actionButtonBlank">
            <a:avLst/>
          </a:prstGeom>
          <a:gradFill rotWithShape="1">
            <a:gsLst>
              <a:gs pos="0">
                <a:srgbClr val="CC99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Watch model</a:t>
            </a:r>
          </a:p>
        </p:txBody>
      </p:sp>
      <p:pic>
        <p:nvPicPr>
          <p:cNvPr id="33797" name="Picture 6"/>
          <p:cNvPicPr>
            <a:picLocks noChangeArrowheads="1"/>
          </p:cNvPicPr>
          <p:nvPr/>
        </p:nvPicPr>
        <p:blipFill>
          <a:blip r:embed="rId5" cstate="print"/>
          <a:srcRect t="37679"/>
          <a:stretch>
            <a:fillRect/>
          </a:stretch>
        </p:blipFill>
        <p:spPr bwMode="auto">
          <a:xfrm>
            <a:off x="571551" y="1612934"/>
            <a:ext cx="3136354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AutoShape 7"/>
          <p:cNvSpPr>
            <a:spLocks noChangeArrowheads="1"/>
          </p:cNvSpPr>
          <p:nvPr/>
        </p:nvSpPr>
        <p:spPr bwMode="auto">
          <a:xfrm>
            <a:off x="3922445" y="2590403"/>
            <a:ext cx="649287" cy="647700"/>
          </a:xfrm>
          <a:prstGeom prst="rightArrow">
            <a:avLst>
              <a:gd name="adj1" fmla="val 50000"/>
              <a:gd name="adj2" fmla="val 250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33799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8794" y="1544671"/>
            <a:ext cx="1865313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1"/>
          <p:cNvSpPr txBox="1">
            <a:spLocks/>
          </p:cNvSpPr>
          <p:nvPr/>
        </p:nvSpPr>
        <p:spPr bwMode="auto">
          <a:xfrm>
            <a:off x="266700" y="188913"/>
            <a:ext cx="8448704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altLang="en-US" dirty="0" smtClean="0"/>
              <a:t>Embedded System Design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6944830" y="4573775"/>
            <a:ext cx="19544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Stores time-stamped log of meals (bite count)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6888793" y="1171252"/>
            <a:ext cx="13308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Audible alarm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6946303" y="2996926"/>
            <a:ext cx="1296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On/off button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5681451" y="2492896"/>
            <a:ext cx="1264852" cy="9810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1"/>
          </p:cNvCxnSpPr>
          <p:nvPr/>
        </p:nvCxnSpPr>
        <p:spPr>
          <a:xfrm flipH="1">
            <a:off x="6116946" y="1648306"/>
            <a:ext cx="771847" cy="3675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62" y="5453945"/>
            <a:ext cx="1809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98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 idx="4294967295"/>
          </p:nvPr>
        </p:nvSpPr>
        <p:spPr>
          <a:xfrm>
            <a:off x="266700" y="188913"/>
            <a:ext cx="8448704" cy="792162"/>
          </a:xfrm>
        </p:spPr>
        <p:txBody>
          <a:bodyPr/>
          <a:lstStyle/>
          <a:p>
            <a:pPr algn="l"/>
            <a:r>
              <a:rPr lang="en-US" altLang="en-US" dirty="0" smtClean="0"/>
              <a:t>Bite-to-Calorie Correlation</a:t>
            </a:r>
          </a:p>
        </p:txBody>
      </p:sp>
      <p:pic>
        <p:nvPicPr>
          <p:cNvPr id="4" name="Picture 3" descr="CD011-meals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8470505" cy="592935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75656" y="1071546"/>
            <a:ext cx="597666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zh-CN" sz="2800" i="1" dirty="0" smtClean="0">
                <a:latin typeface="Calibri" pitchFamily="34" charset="0"/>
              </a:rPr>
              <a:t>each point = 1 meal</a:t>
            </a:r>
          </a:p>
          <a:p>
            <a:pPr eaLnBrk="1" hangingPunct="1"/>
            <a:r>
              <a:rPr lang="en-US" altLang="zh-CN" sz="2800" i="1" dirty="0" smtClean="0">
                <a:latin typeface="Calibri" pitchFamily="34" charset="0"/>
              </a:rPr>
              <a:t>2 weeks data (~50 meals), 1 person</a:t>
            </a: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r>
              <a:rPr lang="en-US" altLang="zh-CN" sz="2800" dirty="0">
                <a:latin typeface="Calibri" pitchFamily="34" charset="0"/>
              </a:rPr>
              <a:t/>
            </a:r>
            <a:br>
              <a:rPr lang="en-US" altLang="zh-CN" sz="2800" dirty="0">
                <a:latin typeface="Calibri" pitchFamily="34" charset="0"/>
              </a:rPr>
            </a:br>
            <a:endParaRPr lang="en-US" altLang="zh-CN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3_Capsule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2245</TotalTime>
  <Words>420</Words>
  <Application>Microsoft Office PowerPoint</Application>
  <PresentationFormat>On-screen Show (4:3)</PresentationFormat>
  <Paragraphs>83</Paragraphs>
  <Slides>17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3_Capsules</vt:lpstr>
      <vt:lpstr>Office Theme</vt:lpstr>
      <vt:lpstr>PowerPoint Presentation</vt:lpstr>
      <vt:lpstr>Current Tools</vt:lpstr>
      <vt:lpstr>Wrist Roll Motion</vt:lpstr>
      <vt:lpstr>PowerPoint Presentation</vt:lpstr>
      <vt:lpstr>Harcombe Cafeteria</vt:lpstr>
      <vt:lpstr>Cafeteria Experiment</vt:lpstr>
      <vt:lpstr>Bite Counting Accuracy</vt:lpstr>
      <vt:lpstr>PowerPoint Presentation</vt:lpstr>
      <vt:lpstr>Bite-to-Calorie Correlation</vt:lpstr>
      <vt:lpstr>Correlation Test</vt:lpstr>
      <vt:lpstr>Correlation Comparison</vt:lpstr>
      <vt:lpstr>Converting Bites to Calories</vt:lpstr>
      <vt:lpstr>Calories in Cafeteria Meals</vt:lpstr>
      <vt:lpstr>Error:  Mean and Variance</vt:lpstr>
      <vt:lpstr>Applications</vt:lpstr>
      <vt:lpstr>Observation Applications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ahoover</cp:lastModifiedBy>
  <cp:revision>119</cp:revision>
  <dcterms:created xsi:type="dcterms:W3CDTF">1601-01-01T00:00:00Z</dcterms:created>
  <dcterms:modified xsi:type="dcterms:W3CDTF">2013-10-31T23:05:33Z</dcterms:modified>
</cp:coreProperties>
</file>