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75" r:id="rId4"/>
    <p:sldId id="372" r:id="rId5"/>
    <p:sldId id="376" r:id="rId6"/>
    <p:sldId id="377" r:id="rId7"/>
    <p:sldId id="379" r:id="rId8"/>
    <p:sldId id="380" r:id="rId9"/>
    <p:sldId id="382" r:id="rId10"/>
    <p:sldId id="381" r:id="rId11"/>
    <p:sldId id="383" r:id="rId12"/>
    <p:sldId id="374" r:id="rId13"/>
    <p:sldId id="373" r:id="rId14"/>
    <p:sldId id="365"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717" autoAdjust="0"/>
  </p:normalViewPr>
  <p:slideViewPr>
    <p:cSldViewPr>
      <p:cViewPr varScale="1">
        <p:scale>
          <a:sx n="99" d="100"/>
          <a:sy n="99" d="100"/>
        </p:scale>
        <p:origin x="193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labelme.io/" TargetMode="External"/><Relationship Id="rId2" Type="http://schemas.openxmlformats.org/officeDocument/2006/relationships/hyperlink" Target="https://www.cvat.ai/" TargetMode="External"/><Relationship Id="rId1" Type="http://schemas.openxmlformats.org/officeDocument/2006/relationships/slideLayout" Target="../slideLayouts/slideLayout1.xml"/><Relationship Id="rId4" Type="http://schemas.openxmlformats.org/officeDocument/2006/relationships/hyperlink" Target="https://www.makesense.ai/"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51249" y="5248245"/>
            <a:ext cx="3561232" cy="584775"/>
          </a:xfrm>
          <a:prstGeom prst="rect">
            <a:avLst/>
          </a:prstGeom>
          <a:noFill/>
        </p:spPr>
        <p:txBody>
          <a:bodyPr wrap="none" rtlCol="0">
            <a:spAutoFit/>
          </a:bodyPr>
          <a:lstStyle/>
          <a:p>
            <a:pPr algn="ctr"/>
            <a:r>
              <a:rPr lang="en-US" sz="3200" dirty="0"/>
              <a:t>Image Data Labeling</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8" name="Picture 7">
            <a:extLst>
              <a:ext uri="{FF2B5EF4-FFF2-40B4-BE49-F238E27FC236}">
                <a16:creationId xmlns:a16="http://schemas.microsoft.com/office/drawing/2014/main" id="{7929CD53-56DA-BE78-6E6F-7F680037E9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5325" y="490522"/>
            <a:ext cx="3113349" cy="4648200"/>
          </a:xfrm>
          <a:prstGeom prst="rect">
            <a:avLst/>
          </a:prstGeom>
        </p:spPr>
      </p:pic>
    </p:spTree>
    <p:extLst>
      <p:ext uri="{BB962C8B-B14F-4D97-AF65-F5344CB8AC3E}">
        <p14:creationId xmlns:p14="http://schemas.microsoft.com/office/powerpoint/2010/main" val="276635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4223144" cy="2585323"/>
          </a:xfrm>
          <a:prstGeom prst="rect">
            <a:avLst/>
          </a:prstGeom>
          <a:noFill/>
        </p:spPr>
        <p:txBody>
          <a:bodyPr wrap="none" rtlCol="0">
            <a:spAutoFit/>
          </a:bodyPr>
          <a:lstStyle/>
          <a:p>
            <a:r>
              <a:rPr lang="en-US" dirty="0"/>
              <a:t>Concepts in object labeling: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Labeling software</a:t>
            </a:r>
          </a:p>
          <a:p>
            <a:pPr marL="285750" indent="-285750">
              <a:buFont typeface="Arial" panose="020B0604020202020204" pitchFamily="34" charset="0"/>
              <a:buChar char="•"/>
            </a:pPr>
            <a:r>
              <a:rPr lang="en-US" dirty="0"/>
              <a:t>Object classes</a:t>
            </a:r>
          </a:p>
          <a:p>
            <a:pPr marL="285750" indent="-285750">
              <a:buFont typeface="Arial" panose="020B0604020202020204" pitchFamily="34" charset="0"/>
              <a:buChar char="•"/>
            </a:pPr>
            <a:r>
              <a:rPr lang="en-US" dirty="0"/>
              <a:t>Annotation primitives</a:t>
            </a:r>
          </a:p>
          <a:p>
            <a:pPr marL="285750" indent="-285750">
              <a:buFont typeface="Arial" panose="020B0604020202020204" pitchFamily="34" charset="0"/>
              <a:buChar char="•"/>
            </a:pPr>
            <a:r>
              <a:rPr lang="en-US" dirty="0"/>
              <a:t>Visualizing labels</a:t>
            </a:r>
          </a:p>
          <a:p>
            <a:pPr marL="285750" indent="-285750">
              <a:buFont typeface="Arial" panose="020B0604020202020204" pitchFamily="34" charset="0"/>
              <a:buChar char="•"/>
            </a:pPr>
            <a:r>
              <a:rPr lang="en-US" dirty="0"/>
              <a:t>Inter-rater reliability</a:t>
            </a:r>
          </a:p>
          <a:p>
            <a:pPr marL="285750" indent="-285750">
              <a:buFont typeface="Arial" panose="020B0604020202020204" pitchFamily="34" charset="0"/>
              <a:buChar char="•"/>
            </a:pPr>
            <a:endParaRPr lang="en-US" dirty="0"/>
          </a:p>
          <a:p>
            <a:r>
              <a:rPr lang="en-US" dirty="0"/>
              <a:t>Test these ideas live on your laptop camera</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2" name="Picture 1"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4"/>
          <a:stretch>
            <a:fillRect/>
          </a:stretch>
        </p:blipFill>
        <p:spPr>
          <a:xfrm>
            <a:off x="5734251" y="4333912"/>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1A3DEC-AA72-42C2-87CE-75451632F09E}"/>
              </a:ext>
            </a:extLst>
          </p:cNvPr>
          <p:cNvSpPr txBox="1"/>
          <p:nvPr/>
        </p:nvSpPr>
        <p:spPr>
          <a:xfrm>
            <a:off x="561798" y="363648"/>
            <a:ext cx="5472717" cy="769441"/>
          </a:xfrm>
          <a:prstGeom prst="rect">
            <a:avLst/>
          </a:prstGeom>
          <a:noFill/>
        </p:spPr>
        <p:txBody>
          <a:bodyPr wrap="none" rtlCol="0">
            <a:spAutoFit/>
          </a:bodyPr>
          <a:lstStyle/>
          <a:p>
            <a:r>
              <a:rPr lang="en-US" sz="4400" dirty="0"/>
              <a:t>Data Labeling Software</a:t>
            </a:r>
          </a:p>
        </p:txBody>
      </p:sp>
      <p:sp>
        <p:nvSpPr>
          <p:cNvPr id="200" name="TextBox 199">
            <a:extLst>
              <a:ext uri="{FF2B5EF4-FFF2-40B4-BE49-F238E27FC236}">
                <a16:creationId xmlns:a16="http://schemas.microsoft.com/office/drawing/2014/main" id="{718C8D34-6DA7-D8D9-14D9-BD4C96E634A1}"/>
              </a:ext>
            </a:extLst>
          </p:cNvPr>
          <p:cNvSpPr txBox="1"/>
          <p:nvPr/>
        </p:nvSpPr>
        <p:spPr>
          <a:xfrm>
            <a:off x="786063" y="4038600"/>
            <a:ext cx="7696200" cy="1477328"/>
          </a:xfrm>
          <a:prstGeom prst="rect">
            <a:avLst/>
          </a:prstGeom>
          <a:noFill/>
        </p:spPr>
        <p:txBody>
          <a:bodyPr wrap="square" rtlCol="0">
            <a:spAutoFit/>
          </a:bodyPr>
          <a:lstStyle/>
          <a:p>
            <a:pPr algn="ctr"/>
            <a:r>
              <a:rPr lang="en-US" dirty="0"/>
              <a:t>There are several commercial image/data labeling tools, such as CVAT, Labelme, </a:t>
            </a:r>
            <a:r>
              <a:rPr lang="en-US" dirty="0" err="1"/>
              <a:t>Encord</a:t>
            </a:r>
            <a:r>
              <a:rPr lang="en-US" dirty="0"/>
              <a:t>, Scale AI, and </a:t>
            </a:r>
            <a:r>
              <a:rPr lang="en-US" dirty="0" err="1"/>
              <a:t>Labelbox</a:t>
            </a:r>
            <a:r>
              <a:rPr lang="en-US" dirty="0"/>
              <a:t>.  They all require accounts, charge for their services, and tend to have advanced features that help large-scale labeling. </a:t>
            </a:r>
          </a:p>
          <a:p>
            <a:pPr algn="ctr"/>
            <a:endParaRPr lang="en-US" dirty="0"/>
          </a:p>
          <a:p>
            <a:pPr algn="ctr"/>
            <a:r>
              <a:rPr lang="en-US" dirty="0"/>
              <a:t>For this course, Makesense provides enough features for our labeling.</a:t>
            </a:r>
          </a:p>
        </p:txBody>
      </p:sp>
      <p:graphicFrame>
        <p:nvGraphicFramePr>
          <p:cNvPr id="4" name="Table 3">
            <a:extLst>
              <a:ext uri="{FF2B5EF4-FFF2-40B4-BE49-F238E27FC236}">
                <a16:creationId xmlns:a16="http://schemas.microsoft.com/office/drawing/2014/main" id="{7B6FDF1B-CD4C-59A8-B99A-FBB44782F03E}"/>
              </a:ext>
            </a:extLst>
          </p:cNvPr>
          <p:cNvGraphicFramePr>
            <a:graphicFrameLocks noGrp="1"/>
          </p:cNvGraphicFramePr>
          <p:nvPr>
            <p:extLst>
              <p:ext uri="{D42A27DB-BD31-4B8C-83A1-F6EECF244321}">
                <p14:modId xmlns:p14="http://schemas.microsoft.com/office/powerpoint/2010/main" val="841576211"/>
              </p:ext>
            </p:extLst>
          </p:nvPr>
        </p:nvGraphicFramePr>
        <p:xfrm>
          <a:off x="762000" y="1600200"/>
          <a:ext cx="7924801" cy="1750356"/>
        </p:xfrm>
        <a:graphic>
          <a:graphicData uri="http://schemas.openxmlformats.org/drawingml/2006/table">
            <a:tbl>
              <a:tblPr firstRow="1" bandRow="1">
                <a:tableStyleId>{5940675A-B579-460E-94D1-54222C63F5DA}</a:tableStyleId>
              </a:tblPr>
              <a:tblGrid>
                <a:gridCol w="3317358">
                  <a:extLst>
                    <a:ext uri="{9D8B030D-6E8A-4147-A177-3AD203B41FA5}">
                      <a16:colId xmlns:a16="http://schemas.microsoft.com/office/drawing/2014/main" val="933989678"/>
                    </a:ext>
                  </a:extLst>
                </a:gridCol>
                <a:gridCol w="1330842">
                  <a:extLst>
                    <a:ext uri="{9D8B030D-6E8A-4147-A177-3AD203B41FA5}">
                      <a16:colId xmlns:a16="http://schemas.microsoft.com/office/drawing/2014/main" val="2432845805"/>
                    </a:ext>
                  </a:extLst>
                </a:gridCol>
                <a:gridCol w="3276601">
                  <a:extLst>
                    <a:ext uri="{9D8B030D-6E8A-4147-A177-3AD203B41FA5}">
                      <a16:colId xmlns:a16="http://schemas.microsoft.com/office/drawing/2014/main" val="164936048"/>
                    </a:ext>
                  </a:extLst>
                </a:gridCol>
              </a:tblGrid>
              <a:tr h="378756">
                <a:tc>
                  <a:txBody>
                    <a:bodyPr/>
                    <a:lstStyle/>
                    <a:p>
                      <a:r>
                        <a:rPr lang="en-US" dirty="0"/>
                        <a:t>Software</a:t>
                      </a:r>
                    </a:p>
                  </a:txBody>
                  <a:tcPr/>
                </a:tc>
                <a:tc>
                  <a:txBody>
                    <a:bodyPr/>
                    <a:lstStyle/>
                    <a:p>
                      <a:r>
                        <a:rPr lang="en-US" dirty="0"/>
                        <a:t>Features</a:t>
                      </a:r>
                    </a:p>
                  </a:txBody>
                  <a:tcPr/>
                </a:tc>
                <a:tc>
                  <a:txBody>
                    <a:bodyPr/>
                    <a:lstStyle/>
                    <a:p>
                      <a:r>
                        <a:rPr lang="en-US" dirty="0"/>
                        <a:t>Usage</a:t>
                      </a:r>
                    </a:p>
                  </a:txBody>
                  <a:tcPr/>
                </a:tc>
                <a:extLst>
                  <a:ext uri="{0D108BD9-81ED-4DB2-BD59-A6C34878D82A}">
                    <a16:rowId xmlns:a16="http://schemas.microsoft.com/office/drawing/2014/main" val="2742761091"/>
                  </a:ext>
                </a:extLst>
              </a:tr>
              <a:tr h="631286">
                <a:tc>
                  <a:txBody>
                    <a:bodyPr/>
                    <a:lstStyle/>
                    <a:p>
                      <a:r>
                        <a:rPr lang="en-US" dirty="0">
                          <a:hlinkClick r:id="rId2"/>
                        </a:rPr>
                        <a:t>CVAT</a:t>
                      </a:r>
                      <a:r>
                        <a:rPr lang="en-US" dirty="0"/>
                        <a:t> (Computer Vision Annotation Tool) (Intel)</a:t>
                      </a:r>
                    </a:p>
                  </a:txBody>
                  <a:tcPr/>
                </a:tc>
                <a:tc>
                  <a:txBody>
                    <a:bodyPr/>
                    <a:lstStyle/>
                    <a:p>
                      <a:r>
                        <a:rPr lang="en-US" dirty="0"/>
                        <a:t>Advanced</a:t>
                      </a:r>
                    </a:p>
                  </a:txBody>
                  <a:tcPr/>
                </a:tc>
                <a:tc>
                  <a:txBody>
                    <a:bodyPr/>
                    <a:lstStyle/>
                    <a:p>
                      <a:r>
                        <a:rPr lang="en-US" dirty="0"/>
                        <a:t>Account required, monthly fee</a:t>
                      </a:r>
                    </a:p>
                  </a:txBody>
                  <a:tcPr/>
                </a:tc>
                <a:extLst>
                  <a:ext uri="{0D108BD9-81ED-4DB2-BD59-A6C34878D82A}">
                    <a16:rowId xmlns:a16="http://schemas.microsoft.com/office/drawing/2014/main" val="3772742324"/>
                  </a:ext>
                </a:extLst>
              </a:tr>
              <a:tr h="365702">
                <a:tc>
                  <a:txBody>
                    <a:bodyPr/>
                    <a:lstStyle/>
                    <a:p>
                      <a:r>
                        <a:rPr lang="en-US" dirty="0">
                          <a:hlinkClick r:id="rId3"/>
                        </a:rPr>
                        <a:t>Labelme</a:t>
                      </a:r>
                      <a:r>
                        <a:rPr lang="en-US" dirty="0"/>
                        <a:t> (MIT CSAIL)</a:t>
                      </a:r>
                    </a:p>
                  </a:txBody>
                  <a:tcPr/>
                </a:tc>
                <a:tc>
                  <a:txBody>
                    <a:bodyPr/>
                    <a:lstStyle/>
                    <a:p>
                      <a:r>
                        <a:rPr lang="en-US" dirty="0"/>
                        <a:t>Advanced</a:t>
                      </a:r>
                    </a:p>
                  </a:txBody>
                  <a:tcPr/>
                </a:tc>
                <a:tc>
                  <a:txBody>
                    <a:bodyPr/>
                    <a:lstStyle/>
                    <a:p>
                      <a:r>
                        <a:rPr lang="en-US" dirty="0"/>
                        <a:t>Account required, monthly fee</a:t>
                      </a:r>
                    </a:p>
                  </a:txBody>
                  <a:tcPr/>
                </a:tc>
                <a:extLst>
                  <a:ext uri="{0D108BD9-81ED-4DB2-BD59-A6C34878D82A}">
                    <a16:rowId xmlns:a16="http://schemas.microsoft.com/office/drawing/2014/main" val="844748648"/>
                  </a:ext>
                </a:extLst>
              </a:tr>
              <a:tr h="365702">
                <a:tc>
                  <a:txBody>
                    <a:bodyPr/>
                    <a:lstStyle/>
                    <a:p>
                      <a:r>
                        <a:rPr lang="en-US" dirty="0">
                          <a:hlinkClick r:id="rId4"/>
                        </a:rPr>
                        <a:t>Makesense</a:t>
                      </a:r>
                      <a:r>
                        <a:rPr lang="en-US" dirty="0"/>
                        <a:t> (Open source) </a:t>
                      </a:r>
                    </a:p>
                  </a:txBody>
                  <a:tcPr/>
                </a:tc>
                <a:tc>
                  <a:txBody>
                    <a:bodyPr/>
                    <a:lstStyle/>
                    <a:p>
                      <a:r>
                        <a:rPr lang="en-US" dirty="0"/>
                        <a:t>Basic</a:t>
                      </a:r>
                    </a:p>
                  </a:txBody>
                  <a:tcPr/>
                </a:tc>
                <a:tc>
                  <a:txBody>
                    <a:bodyPr/>
                    <a:lstStyle/>
                    <a:p>
                      <a:r>
                        <a:rPr lang="en-US" dirty="0"/>
                        <a:t>Free, no account</a:t>
                      </a:r>
                    </a:p>
                  </a:txBody>
                  <a:tcPr/>
                </a:tc>
                <a:extLst>
                  <a:ext uri="{0D108BD9-81ED-4DB2-BD59-A6C34878D82A}">
                    <a16:rowId xmlns:a16="http://schemas.microsoft.com/office/drawing/2014/main" val="329174689"/>
                  </a:ext>
                </a:extLst>
              </a:tr>
            </a:tbl>
          </a:graphicData>
        </a:graphic>
      </p:graphicFrame>
    </p:spTree>
    <p:extLst>
      <p:ext uri="{BB962C8B-B14F-4D97-AF65-F5344CB8AC3E}">
        <p14:creationId xmlns:p14="http://schemas.microsoft.com/office/powerpoint/2010/main" val="3787325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95257-AE68-255B-478D-5AC8981B5CD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F1C3253-6B8A-68DD-C0E4-8178EFA19582}"/>
              </a:ext>
            </a:extLst>
          </p:cNvPr>
          <p:cNvSpPr txBox="1"/>
          <p:nvPr/>
        </p:nvSpPr>
        <p:spPr>
          <a:xfrm>
            <a:off x="561798" y="363648"/>
            <a:ext cx="3472425" cy="769441"/>
          </a:xfrm>
          <a:prstGeom prst="rect">
            <a:avLst/>
          </a:prstGeom>
          <a:noFill/>
        </p:spPr>
        <p:txBody>
          <a:bodyPr wrap="none" rtlCol="0">
            <a:spAutoFit/>
          </a:bodyPr>
          <a:lstStyle/>
          <a:p>
            <a:r>
              <a:rPr lang="en-US" sz="4400" dirty="0"/>
              <a:t>Object Classes</a:t>
            </a:r>
          </a:p>
        </p:txBody>
      </p:sp>
      <p:sp>
        <p:nvSpPr>
          <p:cNvPr id="200" name="TextBox 199">
            <a:extLst>
              <a:ext uri="{FF2B5EF4-FFF2-40B4-BE49-F238E27FC236}">
                <a16:creationId xmlns:a16="http://schemas.microsoft.com/office/drawing/2014/main" id="{EB26B586-DF6E-3E60-2DAE-9DFF6B7161DE}"/>
              </a:ext>
            </a:extLst>
          </p:cNvPr>
          <p:cNvSpPr txBox="1"/>
          <p:nvPr/>
        </p:nvSpPr>
        <p:spPr>
          <a:xfrm>
            <a:off x="5334000" y="1600200"/>
            <a:ext cx="2743200" cy="369332"/>
          </a:xfrm>
          <a:prstGeom prst="rect">
            <a:avLst/>
          </a:prstGeom>
          <a:noFill/>
        </p:spPr>
        <p:txBody>
          <a:bodyPr wrap="square" rtlCol="0">
            <a:spAutoFit/>
          </a:bodyPr>
          <a:lstStyle/>
          <a:p>
            <a:pPr algn="ctr"/>
            <a:r>
              <a:rPr lang="en-US" dirty="0"/>
              <a:t>What do you see?</a:t>
            </a:r>
          </a:p>
        </p:txBody>
      </p:sp>
      <p:pic>
        <p:nvPicPr>
          <p:cNvPr id="3" name="Picture 2">
            <a:extLst>
              <a:ext uri="{FF2B5EF4-FFF2-40B4-BE49-F238E27FC236}">
                <a16:creationId xmlns:a16="http://schemas.microsoft.com/office/drawing/2014/main" id="{491C996B-1D7A-094C-8549-6BCB720944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053" y="1447800"/>
            <a:ext cx="3113349" cy="4648200"/>
          </a:xfrm>
          <a:prstGeom prst="rect">
            <a:avLst/>
          </a:prstGeom>
        </p:spPr>
      </p:pic>
      <p:sp>
        <p:nvSpPr>
          <p:cNvPr id="10" name="TextBox 9">
            <a:extLst>
              <a:ext uri="{FF2B5EF4-FFF2-40B4-BE49-F238E27FC236}">
                <a16:creationId xmlns:a16="http://schemas.microsoft.com/office/drawing/2014/main" id="{9DFB8058-68B1-07EB-51BB-E6991791F6D7}"/>
              </a:ext>
            </a:extLst>
          </p:cNvPr>
          <p:cNvSpPr txBox="1"/>
          <p:nvPr/>
        </p:nvSpPr>
        <p:spPr>
          <a:xfrm>
            <a:off x="5326781" y="2274838"/>
            <a:ext cx="2743200" cy="2308324"/>
          </a:xfrm>
          <a:prstGeom prst="rect">
            <a:avLst/>
          </a:prstGeom>
          <a:noFill/>
        </p:spPr>
        <p:txBody>
          <a:bodyPr wrap="square" rtlCol="0">
            <a:spAutoFit/>
          </a:bodyPr>
          <a:lstStyle/>
          <a:p>
            <a:pPr algn="ctr"/>
            <a:r>
              <a:rPr lang="en-US" dirty="0"/>
              <a:t>Tangerine</a:t>
            </a:r>
          </a:p>
          <a:p>
            <a:pPr algn="ctr"/>
            <a:r>
              <a:rPr lang="en-US" dirty="0"/>
              <a:t>Apple</a:t>
            </a:r>
          </a:p>
          <a:p>
            <a:pPr algn="ctr"/>
            <a:r>
              <a:rPr lang="en-US" dirty="0"/>
              <a:t>Lime</a:t>
            </a:r>
          </a:p>
          <a:p>
            <a:pPr algn="ctr"/>
            <a:r>
              <a:rPr lang="en-US" dirty="0"/>
              <a:t>Grapefruit</a:t>
            </a:r>
          </a:p>
          <a:p>
            <a:pPr algn="ctr"/>
            <a:r>
              <a:rPr lang="en-US" dirty="0"/>
              <a:t>Orange</a:t>
            </a:r>
          </a:p>
          <a:p>
            <a:pPr algn="ctr"/>
            <a:r>
              <a:rPr lang="en-US" dirty="0"/>
              <a:t>Lemon</a:t>
            </a:r>
          </a:p>
          <a:p>
            <a:pPr algn="ctr"/>
            <a:r>
              <a:rPr lang="en-US" dirty="0"/>
              <a:t>Pear</a:t>
            </a:r>
          </a:p>
          <a:p>
            <a:pPr algn="ctr"/>
            <a:r>
              <a:rPr lang="en-US" dirty="0"/>
              <a:t>Banana</a:t>
            </a:r>
          </a:p>
        </p:txBody>
      </p:sp>
    </p:spTree>
    <p:extLst>
      <p:ext uri="{BB962C8B-B14F-4D97-AF65-F5344CB8AC3E}">
        <p14:creationId xmlns:p14="http://schemas.microsoft.com/office/powerpoint/2010/main" val="268223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01EB-ABB5-73AE-FB1A-60BEE83BC78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5FEF513-3087-6B2F-BD2B-A9F5BCA1B32A}"/>
              </a:ext>
            </a:extLst>
          </p:cNvPr>
          <p:cNvSpPr txBox="1"/>
          <p:nvPr/>
        </p:nvSpPr>
        <p:spPr>
          <a:xfrm>
            <a:off x="561798" y="363648"/>
            <a:ext cx="5161991" cy="769441"/>
          </a:xfrm>
          <a:prstGeom prst="rect">
            <a:avLst/>
          </a:prstGeom>
          <a:noFill/>
        </p:spPr>
        <p:txBody>
          <a:bodyPr wrap="none" rtlCol="0">
            <a:spAutoFit/>
          </a:bodyPr>
          <a:lstStyle/>
          <a:p>
            <a:r>
              <a:rPr lang="en-US" sz="4400" dirty="0"/>
              <a:t>Annotation Primitives</a:t>
            </a:r>
          </a:p>
        </p:txBody>
      </p:sp>
      <p:pic>
        <p:nvPicPr>
          <p:cNvPr id="3" name="Picture 2">
            <a:extLst>
              <a:ext uri="{FF2B5EF4-FFF2-40B4-BE49-F238E27FC236}">
                <a16:creationId xmlns:a16="http://schemas.microsoft.com/office/drawing/2014/main" id="{8B07B265-0E64-85A0-2B43-3ED47A1F78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053" y="1447800"/>
            <a:ext cx="3113349" cy="4648200"/>
          </a:xfrm>
          <a:prstGeom prst="rect">
            <a:avLst/>
          </a:prstGeom>
        </p:spPr>
      </p:pic>
      <p:sp>
        <p:nvSpPr>
          <p:cNvPr id="10" name="TextBox 9">
            <a:extLst>
              <a:ext uri="{FF2B5EF4-FFF2-40B4-BE49-F238E27FC236}">
                <a16:creationId xmlns:a16="http://schemas.microsoft.com/office/drawing/2014/main" id="{02F67745-8285-C5F6-0A92-AF961A69FE3B}"/>
              </a:ext>
            </a:extLst>
          </p:cNvPr>
          <p:cNvSpPr txBox="1"/>
          <p:nvPr/>
        </p:nvSpPr>
        <p:spPr>
          <a:xfrm>
            <a:off x="5084991" y="1362281"/>
            <a:ext cx="2743200" cy="369332"/>
          </a:xfrm>
          <a:prstGeom prst="rect">
            <a:avLst/>
          </a:prstGeom>
          <a:noFill/>
        </p:spPr>
        <p:txBody>
          <a:bodyPr wrap="square" rtlCol="0">
            <a:spAutoFit/>
          </a:bodyPr>
          <a:lstStyle/>
          <a:p>
            <a:pPr algn="ctr"/>
            <a:r>
              <a:rPr lang="en-US" dirty="0"/>
              <a:t>Point</a:t>
            </a:r>
          </a:p>
        </p:txBody>
      </p:sp>
      <p:sp>
        <p:nvSpPr>
          <p:cNvPr id="2" name="Oval 1">
            <a:extLst>
              <a:ext uri="{FF2B5EF4-FFF2-40B4-BE49-F238E27FC236}">
                <a16:creationId xmlns:a16="http://schemas.microsoft.com/office/drawing/2014/main" id="{6B3B79D4-F16B-093C-E832-13B1AD2C499A}"/>
              </a:ext>
            </a:extLst>
          </p:cNvPr>
          <p:cNvSpPr/>
          <p:nvPr/>
        </p:nvSpPr>
        <p:spPr>
          <a:xfrm>
            <a:off x="1581150" y="1940391"/>
            <a:ext cx="76200" cy="7620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B4FA36F-9DD8-56F3-08EB-AFECDCB05791}"/>
              </a:ext>
            </a:extLst>
          </p:cNvPr>
          <p:cNvPicPr>
            <a:picLocks noChangeAspect="1"/>
          </p:cNvPicPr>
          <p:nvPr/>
        </p:nvPicPr>
        <p:blipFill>
          <a:blip r:embed="rId2" cstate="print">
            <a:extLst>
              <a:ext uri="{28A0092B-C50C-407E-A947-70E740481C1C}">
                <a14:useLocalDpi xmlns:a14="http://schemas.microsoft.com/office/drawing/2010/main" val="0"/>
              </a:ext>
            </a:extLst>
          </a:blip>
          <a:srcRect r="70643" b="77644"/>
          <a:stretch>
            <a:fillRect/>
          </a:stretch>
        </p:blipFill>
        <p:spPr>
          <a:xfrm>
            <a:off x="5410200" y="1940391"/>
            <a:ext cx="2393928" cy="2721765"/>
          </a:xfrm>
          <a:prstGeom prst="rect">
            <a:avLst/>
          </a:prstGeom>
        </p:spPr>
      </p:pic>
      <p:sp>
        <p:nvSpPr>
          <p:cNvPr id="8" name="Oval 7">
            <a:extLst>
              <a:ext uri="{FF2B5EF4-FFF2-40B4-BE49-F238E27FC236}">
                <a16:creationId xmlns:a16="http://schemas.microsoft.com/office/drawing/2014/main" id="{CFD52EF7-1EC2-2CFA-F626-F8B4866B43EC}"/>
              </a:ext>
            </a:extLst>
          </p:cNvPr>
          <p:cNvSpPr/>
          <p:nvPr/>
        </p:nvSpPr>
        <p:spPr>
          <a:xfrm>
            <a:off x="6463810" y="3202244"/>
            <a:ext cx="228600" cy="22860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F5BA828-837F-CD25-6C98-CBCB3D960A7F}"/>
              </a:ext>
            </a:extLst>
          </p:cNvPr>
          <p:cNvSpPr txBox="1"/>
          <p:nvPr/>
        </p:nvSpPr>
        <p:spPr>
          <a:xfrm>
            <a:off x="5627587" y="5172553"/>
            <a:ext cx="1959154" cy="646331"/>
          </a:xfrm>
          <a:prstGeom prst="rect">
            <a:avLst/>
          </a:prstGeom>
          <a:noFill/>
        </p:spPr>
        <p:txBody>
          <a:bodyPr wrap="square" rtlCol="0">
            <a:spAutoFit/>
          </a:bodyPr>
          <a:lstStyle/>
          <a:p>
            <a:pPr algn="ctr"/>
            <a:r>
              <a:rPr lang="en-US" dirty="0"/>
              <a:t>Lowest burden, least information.</a:t>
            </a:r>
          </a:p>
        </p:txBody>
      </p:sp>
    </p:spTree>
    <p:extLst>
      <p:ext uri="{BB962C8B-B14F-4D97-AF65-F5344CB8AC3E}">
        <p14:creationId xmlns:p14="http://schemas.microsoft.com/office/powerpoint/2010/main" val="302446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E2101-CE41-ED95-CC02-29571B61BCB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F7E82C7-1A15-F33F-B492-7EAC514557CA}"/>
              </a:ext>
            </a:extLst>
          </p:cNvPr>
          <p:cNvSpPr txBox="1"/>
          <p:nvPr/>
        </p:nvSpPr>
        <p:spPr>
          <a:xfrm>
            <a:off x="561798" y="363648"/>
            <a:ext cx="5161991" cy="769441"/>
          </a:xfrm>
          <a:prstGeom prst="rect">
            <a:avLst/>
          </a:prstGeom>
          <a:noFill/>
        </p:spPr>
        <p:txBody>
          <a:bodyPr wrap="none" rtlCol="0">
            <a:spAutoFit/>
          </a:bodyPr>
          <a:lstStyle/>
          <a:p>
            <a:r>
              <a:rPr lang="en-US" sz="4400" dirty="0"/>
              <a:t>Annotation Primitives</a:t>
            </a:r>
          </a:p>
        </p:txBody>
      </p:sp>
      <p:pic>
        <p:nvPicPr>
          <p:cNvPr id="3" name="Picture 2">
            <a:extLst>
              <a:ext uri="{FF2B5EF4-FFF2-40B4-BE49-F238E27FC236}">
                <a16:creationId xmlns:a16="http://schemas.microsoft.com/office/drawing/2014/main" id="{A8AFFE23-3620-5D1A-DA12-3A474783C3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053" y="1447800"/>
            <a:ext cx="3113349" cy="4648200"/>
          </a:xfrm>
          <a:prstGeom prst="rect">
            <a:avLst/>
          </a:prstGeom>
        </p:spPr>
      </p:pic>
      <p:sp>
        <p:nvSpPr>
          <p:cNvPr id="10" name="TextBox 9">
            <a:extLst>
              <a:ext uri="{FF2B5EF4-FFF2-40B4-BE49-F238E27FC236}">
                <a16:creationId xmlns:a16="http://schemas.microsoft.com/office/drawing/2014/main" id="{3A5BD159-4E62-2126-8178-4EFA3D24CB2A}"/>
              </a:ext>
            </a:extLst>
          </p:cNvPr>
          <p:cNvSpPr txBox="1"/>
          <p:nvPr/>
        </p:nvSpPr>
        <p:spPr>
          <a:xfrm>
            <a:off x="5095773" y="1326890"/>
            <a:ext cx="2743200" cy="369332"/>
          </a:xfrm>
          <a:prstGeom prst="rect">
            <a:avLst/>
          </a:prstGeom>
          <a:noFill/>
        </p:spPr>
        <p:txBody>
          <a:bodyPr wrap="square" rtlCol="0">
            <a:spAutoFit/>
          </a:bodyPr>
          <a:lstStyle/>
          <a:p>
            <a:pPr algn="ctr"/>
            <a:r>
              <a:rPr lang="en-US" dirty="0"/>
              <a:t>Rectangle</a:t>
            </a:r>
          </a:p>
        </p:txBody>
      </p:sp>
      <p:pic>
        <p:nvPicPr>
          <p:cNvPr id="6" name="Picture 5">
            <a:extLst>
              <a:ext uri="{FF2B5EF4-FFF2-40B4-BE49-F238E27FC236}">
                <a16:creationId xmlns:a16="http://schemas.microsoft.com/office/drawing/2014/main" id="{8986CBCB-F6F8-6AFF-0029-06542277C54B}"/>
              </a:ext>
            </a:extLst>
          </p:cNvPr>
          <p:cNvPicPr>
            <a:picLocks noChangeAspect="1"/>
          </p:cNvPicPr>
          <p:nvPr/>
        </p:nvPicPr>
        <p:blipFill>
          <a:blip r:embed="rId2" cstate="print">
            <a:extLst>
              <a:ext uri="{28A0092B-C50C-407E-A947-70E740481C1C}">
                <a14:useLocalDpi xmlns:a14="http://schemas.microsoft.com/office/drawing/2010/main" val="0"/>
              </a:ext>
            </a:extLst>
          </a:blip>
          <a:srcRect r="70643" b="77644"/>
          <a:stretch>
            <a:fillRect/>
          </a:stretch>
        </p:blipFill>
        <p:spPr>
          <a:xfrm>
            <a:off x="5420982" y="1905000"/>
            <a:ext cx="2393928" cy="2721765"/>
          </a:xfrm>
          <a:prstGeom prst="rect">
            <a:avLst/>
          </a:prstGeom>
        </p:spPr>
      </p:pic>
      <p:sp>
        <p:nvSpPr>
          <p:cNvPr id="4" name="Rectangle 3">
            <a:extLst>
              <a:ext uri="{FF2B5EF4-FFF2-40B4-BE49-F238E27FC236}">
                <a16:creationId xmlns:a16="http://schemas.microsoft.com/office/drawing/2014/main" id="{E95BE0C0-B567-5B46-DA12-6A9D5672603C}"/>
              </a:ext>
            </a:extLst>
          </p:cNvPr>
          <p:cNvSpPr/>
          <p:nvPr/>
        </p:nvSpPr>
        <p:spPr>
          <a:xfrm>
            <a:off x="1329090" y="1694046"/>
            <a:ext cx="609600" cy="57116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B1BC571-DFFE-B032-71D2-1C608E43FF9B}"/>
              </a:ext>
            </a:extLst>
          </p:cNvPr>
          <p:cNvSpPr/>
          <p:nvPr/>
        </p:nvSpPr>
        <p:spPr>
          <a:xfrm>
            <a:off x="5857772" y="2631530"/>
            <a:ext cx="1531219" cy="14497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099DFB-E510-211F-C308-7F3B512149ED}"/>
              </a:ext>
            </a:extLst>
          </p:cNvPr>
          <p:cNvSpPr txBox="1"/>
          <p:nvPr/>
        </p:nvSpPr>
        <p:spPr>
          <a:xfrm>
            <a:off x="5508446" y="5207944"/>
            <a:ext cx="2219000" cy="646331"/>
          </a:xfrm>
          <a:prstGeom prst="rect">
            <a:avLst/>
          </a:prstGeom>
          <a:noFill/>
        </p:spPr>
        <p:txBody>
          <a:bodyPr wrap="square" rtlCol="0">
            <a:spAutoFit/>
          </a:bodyPr>
          <a:lstStyle/>
          <a:p>
            <a:pPr algn="ctr"/>
            <a:r>
              <a:rPr lang="en-US" dirty="0"/>
              <a:t>Medium effort, medium information.</a:t>
            </a:r>
          </a:p>
        </p:txBody>
      </p:sp>
    </p:spTree>
    <p:extLst>
      <p:ext uri="{BB962C8B-B14F-4D97-AF65-F5344CB8AC3E}">
        <p14:creationId xmlns:p14="http://schemas.microsoft.com/office/powerpoint/2010/main" val="266091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C2B6C-C146-899C-4156-BFE1D2B783B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5B7F07-31DA-392D-0290-3BC4BB6E5B7C}"/>
              </a:ext>
            </a:extLst>
          </p:cNvPr>
          <p:cNvSpPr txBox="1"/>
          <p:nvPr/>
        </p:nvSpPr>
        <p:spPr>
          <a:xfrm>
            <a:off x="561798" y="363648"/>
            <a:ext cx="5161991" cy="769441"/>
          </a:xfrm>
          <a:prstGeom prst="rect">
            <a:avLst/>
          </a:prstGeom>
          <a:noFill/>
        </p:spPr>
        <p:txBody>
          <a:bodyPr wrap="none" rtlCol="0">
            <a:spAutoFit/>
          </a:bodyPr>
          <a:lstStyle/>
          <a:p>
            <a:r>
              <a:rPr lang="en-US" sz="4400" dirty="0"/>
              <a:t>Annotation Primitives</a:t>
            </a:r>
          </a:p>
        </p:txBody>
      </p:sp>
      <p:pic>
        <p:nvPicPr>
          <p:cNvPr id="3" name="Picture 2">
            <a:extLst>
              <a:ext uri="{FF2B5EF4-FFF2-40B4-BE49-F238E27FC236}">
                <a16:creationId xmlns:a16="http://schemas.microsoft.com/office/drawing/2014/main" id="{4A103ADD-6107-6438-2E16-BABD7B8EEF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053" y="1447800"/>
            <a:ext cx="3113349" cy="4648200"/>
          </a:xfrm>
          <a:prstGeom prst="rect">
            <a:avLst/>
          </a:prstGeom>
        </p:spPr>
      </p:pic>
      <p:sp>
        <p:nvSpPr>
          <p:cNvPr id="10" name="TextBox 9">
            <a:extLst>
              <a:ext uri="{FF2B5EF4-FFF2-40B4-BE49-F238E27FC236}">
                <a16:creationId xmlns:a16="http://schemas.microsoft.com/office/drawing/2014/main" id="{865567F8-1B5A-CE1B-6864-2BBB6B2097E2}"/>
              </a:ext>
            </a:extLst>
          </p:cNvPr>
          <p:cNvSpPr txBox="1"/>
          <p:nvPr/>
        </p:nvSpPr>
        <p:spPr>
          <a:xfrm>
            <a:off x="5095773" y="1326890"/>
            <a:ext cx="2743200" cy="369332"/>
          </a:xfrm>
          <a:prstGeom prst="rect">
            <a:avLst/>
          </a:prstGeom>
          <a:noFill/>
        </p:spPr>
        <p:txBody>
          <a:bodyPr wrap="square" rtlCol="0">
            <a:spAutoFit/>
          </a:bodyPr>
          <a:lstStyle/>
          <a:p>
            <a:pPr algn="ctr"/>
            <a:r>
              <a:rPr lang="en-US" dirty="0"/>
              <a:t>Polygon</a:t>
            </a:r>
          </a:p>
        </p:txBody>
      </p:sp>
      <p:pic>
        <p:nvPicPr>
          <p:cNvPr id="6" name="Picture 5">
            <a:extLst>
              <a:ext uri="{FF2B5EF4-FFF2-40B4-BE49-F238E27FC236}">
                <a16:creationId xmlns:a16="http://schemas.microsoft.com/office/drawing/2014/main" id="{B6976EE0-CC93-3945-1076-7A78884E68A6}"/>
              </a:ext>
            </a:extLst>
          </p:cNvPr>
          <p:cNvPicPr>
            <a:picLocks noChangeAspect="1"/>
          </p:cNvPicPr>
          <p:nvPr/>
        </p:nvPicPr>
        <p:blipFill>
          <a:blip r:embed="rId2" cstate="print">
            <a:extLst>
              <a:ext uri="{28A0092B-C50C-407E-A947-70E740481C1C}">
                <a14:useLocalDpi xmlns:a14="http://schemas.microsoft.com/office/drawing/2010/main" val="0"/>
              </a:ext>
            </a:extLst>
          </a:blip>
          <a:srcRect r="70643" b="77644"/>
          <a:stretch>
            <a:fillRect/>
          </a:stretch>
        </p:blipFill>
        <p:spPr>
          <a:xfrm>
            <a:off x="5420982" y="1905000"/>
            <a:ext cx="2393928" cy="2721765"/>
          </a:xfrm>
          <a:prstGeom prst="rect">
            <a:avLst/>
          </a:prstGeom>
        </p:spPr>
      </p:pic>
      <p:sp>
        <p:nvSpPr>
          <p:cNvPr id="11" name="TextBox 10">
            <a:extLst>
              <a:ext uri="{FF2B5EF4-FFF2-40B4-BE49-F238E27FC236}">
                <a16:creationId xmlns:a16="http://schemas.microsoft.com/office/drawing/2014/main" id="{4E66F9CC-1DE8-A171-E70B-B90007D2E283}"/>
              </a:ext>
            </a:extLst>
          </p:cNvPr>
          <p:cNvSpPr txBox="1"/>
          <p:nvPr/>
        </p:nvSpPr>
        <p:spPr>
          <a:xfrm>
            <a:off x="5508446" y="5207944"/>
            <a:ext cx="2219000" cy="646331"/>
          </a:xfrm>
          <a:prstGeom prst="rect">
            <a:avLst/>
          </a:prstGeom>
          <a:noFill/>
        </p:spPr>
        <p:txBody>
          <a:bodyPr wrap="square" rtlCol="0">
            <a:spAutoFit/>
          </a:bodyPr>
          <a:lstStyle/>
          <a:p>
            <a:pPr algn="ctr"/>
            <a:r>
              <a:rPr lang="en-US" dirty="0"/>
              <a:t>Highest effort, highest information.</a:t>
            </a:r>
          </a:p>
        </p:txBody>
      </p:sp>
      <p:sp>
        <p:nvSpPr>
          <p:cNvPr id="2" name="Freeform: Shape 1">
            <a:extLst>
              <a:ext uri="{FF2B5EF4-FFF2-40B4-BE49-F238E27FC236}">
                <a16:creationId xmlns:a16="http://schemas.microsoft.com/office/drawing/2014/main" id="{AA7BA57A-ECA4-5B62-3542-DA4742D44DA4}"/>
              </a:ext>
            </a:extLst>
          </p:cNvPr>
          <p:cNvSpPr/>
          <p:nvPr/>
        </p:nvSpPr>
        <p:spPr>
          <a:xfrm>
            <a:off x="5890661" y="2646947"/>
            <a:ext cx="1443790" cy="1405289"/>
          </a:xfrm>
          <a:custGeom>
            <a:avLst/>
            <a:gdLst>
              <a:gd name="csX0" fmla="*/ 702644 w 1443790"/>
              <a:gd name="csY0" fmla="*/ 0 h 1405289"/>
              <a:gd name="csX1" fmla="*/ 1078030 w 1443790"/>
              <a:gd name="csY1" fmla="*/ 57752 h 1405289"/>
              <a:gd name="csX2" fmla="*/ 1289785 w 1443790"/>
              <a:gd name="csY2" fmla="*/ 240632 h 1405289"/>
              <a:gd name="csX3" fmla="*/ 1443790 w 1443790"/>
              <a:gd name="csY3" fmla="*/ 481264 h 1405289"/>
              <a:gd name="csX4" fmla="*/ 1443790 w 1443790"/>
              <a:gd name="csY4" fmla="*/ 837398 h 1405289"/>
              <a:gd name="csX5" fmla="*/ 1386038 w 1443790"/>
              <a:gd name="csY5" fmla="*/ 1020278 h 1405289"/>
              <a:gd name="csX6" fmla="*/ 1145406 w 1443790"/>
              <a:gd name="csY6" fmla="*/ 1126156 h 1405289"/>
              <a:gd name="csX7" fmla="*/ 991402 w 1443790"/>
              <a:gd name="csY7" fmla="*/ 1241659 h 1405289"/>
              <a:gd name="csX8" fmla="*/ 933651 w 1443790"/>
              <a:gd name="csY8" fmla="*/ 1405289 h 1405289"/>
              <a:gd name="csX9" fmla="*/ 587141 w 1443790"/>
              <a:gd name="csY9" fmla="*/ 1386038 h 1405289"/>
              <a:gd name="csX10" fmla="*/ 231006 w 1443790"/>
              <a:gd name="csY10" fmla="*/ 1222409 h 1405289"/>
              <a:gd name="csX11" fmla="*/ 19251 w 1443790"/>
              <a:gd name="csY11" fmla="*/ 952901 h 1405289"/>
              <a:gd name="csX12" fmla="*/ 0 w 1443790"/>
              <a:gd name="csY12" fmla="*/ 616017 h 1405289"/>
              <a:gd name="csX13" fmla="*/ 105878 w 1443790"/>
              <a:gd name="csY13" fmla="*/ 298384 h 1405289"/>
              <a:gd name="csX14" fmla="*/ 394636 w 1443790"/>
              <a:gd name="csY14" fmla="*/ 86628 h 1405289"/>
              <a:gd name="csX15" fmla="*/ 702644 w 1443790"/>
              <a:gd name="csY15" fmla="*/ 0 h 1405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443790" h="1405289">
                <a:moveTo>
                  <a:pt x="702644" y="0"/>
                </a:moveTo>
                <a:lnTo>
                  <a:pt x="1078030" y="57752"/>
                </a:lnTo>
                <a:lnTo>
                  <a:pt x="1289785" y="240632"/>
                </a:lnTo>
                <a:lnTo>
                  <a:pt x="1443790" y="481264"/>
                </a:lnTo>
                <a:lnTo>
                  <a:pt x="1443790" y="837398"/>
                </a:lnTo>
                <a:lnTo>
                  <a:pt x="1386038" y="1020278"/>
                </a:lnTo>
                <a:lnTo>
                  <a:pt x="1145406" y="1126156"/>
                </a:lnTo>
                <a:lnTo>
                  <a:pt x="991402" y="1241659"/>
                </a:lnTo>
                <a:lnTo>
                  <a:pt x="933651" y="1405289"/>
                </a:lnTo>
                <a:lnTo>
                  <a:pt x="587141" y="1386038"/>
                </a:lnTo>
                <a:lnTo>
                  <a:pt x="231006" y="1222409"/>
                </a:lnTo>
                <a:lnTo>
                  <a:pt x="19251" y="952901"/>
                </a:lnTo>
                <a:lnTo>
                  <a:pt x="0" y="616017"/>
                </a:lnTo>
                <a:lnTo>
                  <a:pt x="105878" y="298384"/>
                </a:lnTo>
                <a:lnTo>
                  <a:pt x="394636" y="86628"/>
                </a:lnTo>
                <a:lnTo>
                  <a:pt x="702644" y="0"/>
                </a:lnTo>
                <a:close/>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993ADF54-5C9E-5688-9D02-D1AC50577E82}"/>
              </a:ext>
            </a:extLst>
          </p:cNvPr>
          <p:cNvSpPr>
            <a:spLocks noChangeAspect="1"/>
          </p:cNvSpPr>
          <p:nvPr/>
        </p:nvSpPr>
        <p:spPr>
          <a:xfrm>
            <a:off x="1377217" y="1733349"/>
            <a:ext cx="508871" cy="495300"/>
          </a:xfrm>
          <a:custGeom>
            <a:avLst/>
            <a:gdLst>
              <a:gd name="csX0" fmla="*/ 702644 w 1443790"/>
              <a:gd name="csY0" fmla="*/ 0 h 1405289"/>
              <a:gd name="csX1" fmla="*/ 1078030 w 1443790"/>
              <a:gd name="csY1" fmla="*/ 57752 h 1405289"/>
              <a:gd name="csX2" fmla="*/ 1289785 w 1443790"/>
              <a:gd name="csY2" fmla="*/ 240632 h 1405289"/>
              <a:gd name="csX3" fmla="*/ 1443790 w 1443790"/>
              <a:gd name="csY3" fmla="*/ 481264 h 1405289"/>
              <a:gd name="csX4" fmla="*/ 1443790 w 1443790"/>
              <a:gd name="csY4" fmla="*/ 837398 h 1405289"/>
              <a:gd name="csX5" fmla="*/ 1386038 w 1443790"/>
              <a:gd name="csY5" fmla="*/ 1020278 h 1405289"/>
              <a:gd name="csX6" fmla="*/ 1145406 w 1443790"/>
              <a:gd name="csY6" fmla="*/ 1126156 h 1405289"/>
              <a:gd name="csX7" fmla="*/ 991402 w 1443790"/>
              <a:gd name="csY7" fmla="*/ 1241659 h 1405289"/>
              <a:gd name="csX8" fmla="*/ 933651 w 1443790"/>
              <a:gd name="csY8" fmla="*/ 1405289 h 1405289"/>
              <a:gd name="csX9" fmla="*/ 587141 w 1443790"/>
              <a:gd name="csY9" fmla="*/ 1386038 h 1405289"/>
              <a:gd name="csX10" fmla="*/ 231006 w 1443790"/>
              <a:gd name="csY10" fmla="*/ 1222409 h 1405289"/>
              <a:gd name="csX11" fmla="*/ 19251 w 1443790"/>
              <a:gd name="csY11" fmla="*/ 952901 h 1405289"/>
              <a:gd name="csX12" fmla="*/ 0 w 1443790"/>
              <a:gd name="csY12" fmla="*/ 616017 h 1405289"/>
              <a:gd name="csX13" fmla="*/ 105878 w 1443790"/>
              <a:gd name="csY13" fmla="*/ 298384 h 1405289"/>
              <a:gd name="csX14" fmla="*/ 394636 w 1443790"/>
              <a:gd name="csY14" fmla="*/ 86628 h 1405289"/>
              <a:gd name="csX15" fmla="*/ 702644 w 1443790"/>
              <a:gd name="csY15" fmla="*/ 0 h 1405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443790" h="1405289">
                <a:moveTo>
                  <a:pt x="702644" y="0"/>
                </a:moveTo>
                <a:lnTo>
                  <a:pt x="1078030" y="57752"/>
                </a:lnTo>
                <a:lnTo>
                  <a:pt x="1289785" y="240632"/>
                </a:lnTo>
                <a:lnTo>
                  <a:pt x="1443790" y="481264"/>
                </a:lnTo>
                <a:lnTo>
                  <a:pt x="1443790" y="837398"/>
                </a:lnTo>
                <a:lnTo>
                  <a:pt x="1386038" y="1020278"/>
                </a:lnTo>
                <a:lnTo>
                  <a:pt x="1145406" y="1126156"/>
                </a:lnTo>
                <a:lnTo>
                  <a:pt x="991402" y="1241659"/>
                </a:lnTo>
                <a:lnTo>
                  <a:pt x="933651" y="1405289"/>
                </a:lnTo>
                <a:lnTo>
                  <a:pt x="587141" y="1386038"/>
                </a:lnTo>
                <a:lnTo>
                  <a:pt x="231006" y="1222409"/>
                </a:lnTo>
                <a:lnTo>
                  <a:pt x="19251" y="952901"/>
                </a:lnTo>
                <a:lnTo>
                  <a:pt x="0" y="616017"/>
                </a:lnTo>
                <a:lnTo>
                  <a:pt x="105878" y="298384"/>
                </a:lnTo>
                <a:lnTo>
                  <a:pt x="394636" y="86628"/>
                </a:lnTo>
                <a:lnTo>
                  <a:pt x="702644" y="0"/>
                </a:lnTo>
                <a:close/>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8555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49A92-76F9-CD88-FFA6-6C47D4F1BA9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D13977-977C-D746-E565-DB06D8D1CD66}"/>
              </a:ext>
            </a:extLst>
          </p:cNvPr>
          <p:cNvSpPr txBox="1"/>
          <p:nvPr/>
        </p:nvSpPr>
        <p:spPr>
          <a:xfrm>
            <a:off x="2440935" y="2971800"/>
            <a:ext cx="4262129" cy="769441"/>
          </a:xfrm>
          <a:prstGeom prst="rect">
            <a:avLst/>
          </a:prstGeom>
          <a:noFill/>
        </p:spPr>
        <p:txBody>
          <a:bodyPr wrap="none" rtlCol="0">
            <a:spAutoFit/>
          </a:bodyPr>
          <a:lstStyle/>
          <a:p>
            <a:r>
              <a:rPr lang="en-US" sz="4400" dirty="0"/>
              <a:t>Makesense Demo</a:t>
            </a:r>
          </a:p>
        </p:txBody>
      </p:sp>
    </p:spTree>
    <p:extLst>
      <p:ext uri="{BB962C8B-B14F-4D97-AF65-F5344CB8AC3E}">
        <p14:creationId xmlns:p14="http://schemas.microsoft.com/office/powerpoint/2010/main" val="3100041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8BE42-3326-DA1D-37FB-822D7E92BBE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FDBD26-D8B8-E35A-1B53-F5A43D967330}"/>
              </a:ext>
            </a:extLst>
          </p:cNvPr>
          <p:cNvSpPr txBox="1"/>
          <p:nvPr/>
        </p:nvSpPr>
        <p:spPr>
          <a:xfrm>
            <a:off x="561798" y="363648"/>
            <a:ext cx="3008003" cy="769441"/>
          </a:xfrm>
          <a:prstGeom prst="rect">
            <a:avLst/>
          </a:prstGeom>
          <a:noFill/>
        </p:spPr>
        <p:txBody>
          <a:bodyPr wrap="none" rtlCol="0">
            <a:spAutoFit/>
          </a:bodyPr>
          <a:lstStyle/>
          <a:p>
            <a:r>
              <a:rPr lang="en-US" sz="4400" dirty="0"/>
              <a:t>Checking GT</a:t>
            </a:r>
          </a:p>
        </p:txBody>
      </p:sp>
      <p:pic>
        <p:nvPicPr>
          <p:cNvPr id="3" name="Picture 2">
            <a:extLst>
              <a:ext uri="{FF2B5EF4-FFF2-40B4-BE49-F238E27FC236}">
                <a16:creationId xmlns:a16="http://schemas.microsoft.com/office/drawing/2014/main" id="{0F9CBF74-3B03-0CBF-BD1E-371EBF5DA0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053" y="1447800"/>
            <a:ext cx="3113349" cy="4648200"/>
          </a:xfrm>
          <a:prstGeom prst="rect">
            <a:avLst/>
          </a:prstGeom>
        </p:spPr>
      </p:pic>
      <p:sp>
        <p:nvSpPr>
          <p:cNvPr id="10" name="TextBox 9">
            <a:extLst>
              <a:ext uri="{FF2B5EF4-FFF2-40B4-BE49-F238E27FC236}">
                <a16:creationId xmlns:a16="http://schemas.microsoft.com/office/drawing/2014/main" id="{0EA50194-FCA9-27D8-0434-41587E876C53}"/>
              </a:ext>
            </a:extLst>
          </p:cNvPr>
          <p:cNvSpPr txBox="1"/>
          <p:nvPr/>
        </p:nvSpPr>
        <p:spPr>
          <a:xfrm>
            <a:off x="5095773" y="1326890"/>
            <a:ext cx="2743200" cy="1754326"/>
          </a:xfrm>
          <a:prstGeom prst="rect">
            <a:avLst/>
          </a:prstGeom>
          <a:noFill/>
        </p:spPr>
        <p:txBody>
          <a:bodyPr wrap="square" rtlCol="0">
            <a:spAutoFit/>
          </a:bodyPr>
          <a:lstStyle/>
          <a:p>
            <a:pPr algn="ctr"/>
            <a:r>
              <a:rPr lang="en-US" u="sng" dirty="0"/>
              <a:t>fruit-gt-points.csv</a:t>
            </a:r>
          </a:p>
          <a:p>
            <a:r>
              <a:rPr lang="en-US" dirty="0"/>
              <a:t>tangerine,130,147</a:t>
            </a:r>
          </a:p>
          <a:p>
            <a:r>
              <a:rPr lang="en-US" dirty="0"/>
              <a:t>tangerine,345,160</a:t>
            </a:r>
          </a:p>
          <a:p>
            <a:r>
              <a:rPr lang="en-US" dirty="0"/>
              <a:t>apple,507,183</a:t>
            </a:r>
          </a:p>
          <a:p>
            <a:r>
              <a:rPr lang="en-US" dirty="0"/>
              <a:t>tangerine,672,205</a:t>
            </a:r>
          </a:p>
          <a:p>
            <a:r>
              <a:rPr lang="en-US" dirty="0"/>
              <a:t>…</a:t>
            </a:r>
          </a:p>
        </p:txBody>
      </p:sp>
      <p:sp>
        <p:nvSpPr>
          <p:cNvPr id="11" name="TextBox 10">
            <a:extLst>
              <a:ext uri="{FF2B5EF4-FFF2-40B4-BE49-F238E27FC236}">
                <a16:creationId xmlns:a16="http://schemas.microsoft.com/office/drawing/2014/main" id="{36095E7B-54E5-7929-0DEA-EBF897D61E95}"/>
              </a:ext>
            </a:extLst>
          </p:cNvPr>
          <p:cNvSpPr txBox="1"/>
          <p:nvPr/>
        </p:nvSpPr>
        <p:spPr>
          <a:xfrm>
            <a:off x="4829073" y="5431221"/>
            <a:ext cx="3276600" cy="646331"/>
          </a:xfrm>
          <a:prstGeom prst="rect">
            <a:avLst/>
          </a:prstGeom>
          <a:noFill/>
        </p:spPr>
        <p:txBody>
          <a:bodyPr wrap="square" rtlCol="0">
            <a:spAutoFit/>
          </a:bodyPr>
          <a:lstStyle/>
          <a:p>
            <a:pPr algn="ctr"/>
            <a:r>
              <a:rPr lang="en-US" dirty="0"/>
              <a:t>How do we know if we labeled everything correctly?</a:t>
            </a:r>
          </a:p>
        </p:txBody>
      </p:sp>
      <p:sp>
        <p:nvSpPr>
          <p:cNvPr id="7" name="TextBox 6">
            <a:extLst>
              <a:ext uri="{FF2B5EF4-FFF2-40B4-BE49-F238E27FC236}">
                <a16:creationId xmlns:a16="http://schemas.microsoft.com/office/drawing/2014/main" id="{5AEE27C9-C01F-758F-B69E-6F2977669996}"/>
              </a:ext>
            </a:extLst>
          </p:cNvPr>
          <p:cNvSpPr txBox="1"/>
          <p:nvPr/>
        </p:nvSpPr>
        <p:spPr>
          <a:xfrm>
            <a:off x="5095773" y="3423385"/>
            <a:ext cx="2743200" cy="1754326"/>
          </a:xfrm>
          <a:prstGeom prst="rect">
            <a:avLst/>
          </a:prstGeom>
          <a:noFill/>
        </p:spPr>
        <p:txBody>
          <a:bodyPr wrap="square" rtlCol="0">
            <a:spAutoFit/>
          </a:bodyPr>
          <a:lstStyle/>
          <a:p>
            <a:pPr algn="ctr"/>
            <a:r>
              <a:rPr lang="en-US" u="sng" dirty="0"/>
              <a:t>fruit-gt-rectangles.csv</a:t>
            </a:r>
          </a:p>
          <a:p>
            <a:r>
              <a:rPr lang="en-US" dirty="0"/>
              <a:t>tangerine,33,65,178,167</a:t>
            </a:r>
          </a:p>
          <a:p>
            <a:r>
              <a:rPr lang="en-US" dirty="0"/>
              <a:t>tangerine,250,75,174,169</a:t>
            </a:r>
          </a:p>
          <a:p>
            <a:r>
              <a:rPr lang="en-US" dirty="0"/>
              <a:t>apple,395,70,221,215</a:t>
            </a:r>
          </a:p>
          <a:p>
            <a:r>
              <a:rPr lang="en-US" dirty="0"/>
              <a:t>tangerine,593,111,160,167</a:t>
            </a:r>
          </a:p>
          <a:p>
            <a:r>
              <a:rPr lang="en-US" dirty="0"/>
              <a:t>…</a:t>
            </a:r>
          </a:p>
        </p:txBody>
      </p:sp>
    </p:spTree>
    <p:extLst>
      <p:ext uri="{BB962C8B-B14F-4D97-AF65-F5344CB8AC3E}">
        <p14:creationId xmlns:p14="http://schemas.microsoft.com/office/powerpoint/2010/main" val="132983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FB3F5-5B04-F6CE-4D6F-ECDE9A57D53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032476C-A87B-2F07-30C1-8ADD4718DC54}"/>
              </a:ext>
            </a:extLst>
          </p:cNvPr>
          <p:cNvSpPr txBox="1"/>
          <p:nvPr/>
        </p:nvSpPr>
        <p:spPr>
          <a:xfrm>
            <a:off x="2440935" y="2971800"/>
            <a:ext cx="4803816" cy="769441"/>
          </a:xfrm>
          <a:prstGeom prst="rect">
            <a:avLst/>
          </a:prstGeom>
          <a:noFill/>
        </p:spPr>
        <p:txBody>
          <a:bodyPr wrap="none" rtlCol="0">
            <a:spAutoFit/>
          </a:bodyPr>
          <a:lstStyle/>
          <a:p>
            <a:r>
              <a:rPr lang="en-US" sz="4400" dirty="0"/>
              <a:t>Fruit-view-GT Demo</a:t>
            </a:r>
          </a:p>
        </p:txBody>
      </p:sp>
    </p:spTree>
    <p:extLst>
      <p:ext uri="{BB962C8B-B14F-4D97-AF65-F5344CB8AC3E}">
        <p14:creationId xmlns:p14="http://schemas.microsoft.com/office/powerpoint/2010/main" val="2362090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95257-AE68-255B-478D-5AC8981B5CD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F1C3253-6B8A-68DD-C0E4-8178EFA19582}"/>
              </a:ext>
            </a:extLst>
          </p:cNvPr>
          <p:cNvSpPr txBox="1"/>
          <p:nvPr/>
        </p:nvSpPr>
        <p:spPr>
          <a:xfrm>
            <a:off x="561798" y="363648"/>
            <a:ext cx="6277103" cy="769441"/>
          </a:xfrm>
          <a:prstGeom prst="rect">
            <a:avLst/>
          </a:prstGeom>
          <a:noFill/>
        </p:spPr>
        <p:txBody>
          <a:bodyPr wrap="none" rtlCol="0">
            <a:spAutoFit/>
          </a:bodyPr>
          <a:lstStyle/>
          <a:p>
            <a:r>
              <a:rPr lang="en-US" sz="4400" dirty="0"/>
              <a:t>Inter-Rater Reliability (IRR)</a:t>
            </a:r>
          </a:p>
        </p:txBody>
      </p:sp>
      <p:sp>
        <p:nvSpPr>
          <p:cNvPr id="200" name="TextBox 199">
            <a:extLst>
              <a:ext uri="{FF2B5EF4-FFF2-40B4-BE49-F238E27FC236}">
                <a16:creationId xmlns:a16="http://schemas.microsoft.com/office/drawing/2014/main" id="{EB26B586-DF6E-3E60-2DAE-9DFF6B7161DE}"/>
              </a:ext>
            </a:extLst>
          </p:cNvPr>
          <p:cNvSpPr txBox="1"/>
          <p:nvPr/>
        </p:nvSpPr>
        <p:spPr>
          <a:xfrm>
            <a:off x="381000" y="4953000"/>
            <a:ext cx="8382000" cy="923330"/>
          </a:xfrm>
          <a:prstGeom prst="rect">
            <a:avLst/>
          </a:prstGeom>
          <a:noFill/>
        </p:spPr>
        <p:txBody>
          <a:bodyPr wrap="square" rtlCol="0">
            <a:spAutoFit/>
          </a:bodyPr>
          <a:lstStyle/>
          <a:p>
            <a:pPr algn="ctr"/>
            <a:r>
              <a:rPr lang="en-US" dirty="0"/>
              <a:t>For many problems, it can be useful to have two or more people provide ground truth.  The quality of the ground truth can be improved by finding places where the two raters disagree and then having a third rater decide.</a:t>
            </a:r>
          </a:p>
        </p:txBody>
      </p:sp>
      <p:graphicFrame>
        <p:nvGraphicFramePr>
          <p:cNvPr id="4" name="Table 3">
            <a:extLst>
              <a:ext uri="{FF2B5EF4-FFF2-40B4-BE49-F238E27FC236}">
                <a16:creationId xmlns:a16="http://schemas.microsoft.com/office/drawing/2014/main" id="{0BD43713-E532-EEB2-F9D4-D52DF8C9CF2E}"/>
              </a:ext>
            </a:extLst>
          </p:cNvPr>
          <p:cNvGraphicFramePr>
            <a:graphicFrameLocks noGrp="1"/>
          </p:cNvGraphicFramePr>
          <p:nvPr/>
        </p:nvGraphicFramePr>
        <p:xfrm>
          <a:off x="4823783" y="2200471"/>
          <a:ext cx="2491417" cy="2238012"/>
        </p:xfrm>
        <a:graphic>
          <a:graphicData uri="http://schemas.openxmlformats.org/drawingml/2006/table">
            <a:tbl>
              <a:tblPr firstRow="1" bandRow="1">
                <a:tableStyleId>{5940675A-B579-460E-94D1-54222C63F5DA}</a:tableStyleId>
              </a:tblPr>
              <a:tblGrid>
                <a:gridCol w="660070">
                  <a:extLst>
                    <a:ext uri="{9D8B030D-6E8A-4147-A177-3AD203B41FA5}">
                      <a16:colId xmlns:a16="http://schemas.microsoft.com/office/drawing/2014/main" val="933989678"/>
                    </a:ext>
                  </a:extLst>
                </a:gridCol>
                <a:gridCol w="914400">
                  <a:extLst>
                    <a:ext uri="{9D8B030D-6E8A-4147-A177-3AD203B41FA5}">
                      <a16:colId xmlns:a16="http://schemas.microsoft.com/office/drawing/2014/main" val="2432845805"/>
                    </a:ext>
                  </a:extLst>
                </a:gridCol>
                <a:gridCol w="916947">
                  <a:extLst>
                    <a:ext uri="{9D8B030D-6E8A-4147-A177-3AD203B41FA5}">
                      <a16:colId xmlns:a16="http://schemas.microsoft.com/office/drawing/2014/main" val="164936048"/>
                    </a:ext>
                  </a:extLst>
                </a:gridCol>
              </a:tblGrid>
              <a:tr h="384032">
                <a:tc>
                  <a:txBody>
                    <a:bodyPr/>
                    <a:lstStyle/>
                    <a:p>
                      <a:r>
                        <a:rPr lang="en-US" dirty="0"/>
                        <a:t>Coin</a:t>
                      </a:r>
                    </a:p>
                  </a:txBody>
                  <a:tcPr/>
                </a:tc>
                <a:tc>
                  <a:txBody>
                    <a:bodyPr/>
                    <a:lstStyle/>
                    <a:p>
                      <a:r>
                        <a:rPr lang="en-US" dirty="0"/>
                        <a:t>Rater 1</a:t>
                      </a:r>
                    </a:p>
                  </a:txBody>
                  <a:tcPr/>
                </a:tc>
                <a:tc>
                  <a:txBody>
                    <a:bodyPr/>
                    <a:lstStyle/>
                    <a:p>
                      <a:r>
                        <a:rPr lang="en-US" dirty="0"/>
                        <a:t>Rater 2</a:t>
                      </a:r>
                    </a:p>
                  </a:txBody>
                  <a:tcPr/>
                </a:tc>
                <a:extLst>
                  <a:ext uri="{0D108BD9-81ED-4DB2-BD59-A6C34878D82A}">
                    <a16:rowId xmlns:a16="http://schemas.microsoft.com/office/drawing/2014/main" val="2742761091"/>
                  </a:ext>
                </a:extLst>
              </a:tr>
              <a:tr h="370796">
                <a:tc>
                  <a:txBody>
                    <a:bodyPr/>
                    <a:lstStyle/>
                    <a:p>
                      <a:r>
                        <a:rPr lang="en-US" dirty="0"/>
                        <a:t>1</a:t>
                      </a:r>
                    </a:p>
                  </a:txBody>
                  <a:tcPr/>
                </a:tc>
                <a:tc>
                  <a:txBody>
                    <a:bodyPr/>
                    <a:lstStyle/>
                    <a:p>
                      <a:r>
                        <a:rPr lang="en-US" dirty="0"/>
                        <a:t>A</a:t>
                      </a:r>
                    </a:p>
                  </a:txBody>
                  <a:tcPr/>
                </a:tc>
                <a:tc>
                  <a:txBody>
                    <a:bodyPr/>
                    <a:lstStyle/>
                    <a:p>
                      <a:r>
                        <a:rPr lang="en-US" dirty="0"/>
                        <a:t>A</a:t>
                      </a:r>
                    </a:p>
                  </a:txBody>
                  <a:tcPr/>
                </a:tc>
                <a:extLst>
                  <a:ext uri="{0D108BD9-81ED-4DB2-BD59-A6C34878D82A}">
                    <a16:rowId xmlns:a16="http://schemas.microsoft.com/office/drawing/2014/main" val="3772742324"/>
                  </a:ext>
                </a:extLst>
              </a:tr>
              <a:tr h="370796">
                <a:tc>
                  <a:txBody>
                    <a:bodyPr/>
                    <a:lstStyle/>
                    <a:p>
                      <a:r>
                        <a:rPr lang="en-US" dirty="0"/>
                        <a:t>2</a:t>
                      </a:r>
                    </a:p>
                  </a:txBody>
                  <a:tcPr/>
                </a:tc>
                <a:tc>
                  <a:txBody>
                    <a:bodyPr/>
                    <a:lstStyle/>
                    <a:p>
                      <a:r>
                        <a:rPr lang="en-US" dirty="0"/>
                        <a:t>C</a:t>
                      </a:r>
                    </a:p>
                  </a:txBody>
                  <a:tcPr/>
                </a:tc>
                <a:tc>
                  <a:txBody>
                    <a:bodyPr/>
                    <a:lstStyle/>
                    <a:p>
                      <a:r>
                        <a:rPr lang="en-US" dirty="0"/>
                        <a:t>C</a:t>
                      </a:r>
                    </a:p>
                  </a:txBody>
                  <a:tcPr/>
                </a:tc>
                <a:extLst>
                  <a:ext uri="{0D108BD9-81ED-4DB2-BD59-A6C34878D82A}">
                    <a16:rowId xmlns:a16="http://schemas.microsoft.com/office/drawing/2014/main" val="844748648"/>
                  </a:ext>
                </a:extLst>
              </a:tr>
              <a:tr h="370796">
                <a:tc>
                  <a:txBody>
                    <a:bodyPr/>
                    <a:lstStyle/>
                    <a:p>
                      <a:r>
                        <a:rPr lang="en-US" dirty="0"/>
                        <a:t>3</a:t>
                      </a:r>
                    </a:p>
                  </a:txBody>
                  <a:tcPr/>
                </a:tc>
                <a:tc>
                  <a:txBody>
                    <a:bodyPr/>
                    <a:lstStyle/>
                    <a:p>
                      <a:r>
                        <a:rPr lang="en-US" dirty="0"/>
                        <a:t>B</a:t>
                      </a:r>
                    </a:p>
                  </a:txBody>
                  <a:tcPr/>
                </a:tc>
                <a:tc>
                  <a:txBody>
                    <a:bodyPr/>
                    <a:lstStyle/>
                    <a:p>
                      <a:r>
                        <a:rPr lang="en-US" dirty="0"/>
                        <a:t>B</a:t>
                      </a:r>
                    </a:p>
                  </a:txBody>
                  <a:tcPr/>
                </a:tc>
                <a:extLst>
                  <a:ext uri="{0D108BD9-81ED-4DB2-BD59-A6C34878D82A}">
                    <a16:rowId xmlns:a16="http://schemas.microsoft.com/office/drawing/2014/main" val="329174689"/>
                  </a:ext>
                </a:extLst>
              </a:tr>
              <a:tr h="370796">
                <a:tc>
                  <a:txBody>
                    <a:bodyPr/>
                    <a:lstStyle/>
                    <a:p>
                      <a:r>
                        <a:rPr lang="en-US" dirty="0"/>
                        <a:t>4</a:t>
                      </a:r>
                    </a:p>
                  </a:txBody>
                  <a:tcPr/>
                </a:tc>
                <a:tc>
                  <a:txBody>
                    <a:bodyPr/>
                    <a:lstStyle/>
                    <a:p>
                      <a:r>
                        <a:rPr lang="en-US" dirty="0"/>
                        <a:t>B</a:t>
                      </a:r>
                    </a:p>
                  </a:txBody>
                  <a:tcPr/>
                </a:tc>
                <a:tc>
                  <a:txBody>
                    <a:bodyPr/>
                    <a:lstStyle/>
                    <a:p>
                      <a:r>
                        <a:rPr lang="en-US" dirty="0"/>
                        <a:t>A</a:t>
                      </a:r>
                    </a:p>
                  </a:txBody>
                  <a:tcPr/>
                </a:tc>
                <a:extLst>
                  <a:ext uri="{0D108BD9-81ED-4DB2-BD59-A6C34878D82A}">
                    <a16:rowId xmlns:a16="http://schemas.microsoft.com/office/drawing/2014/main" val="2536185023"/>
                  </a:ext>
                </a:extLst>
              </a:tr>
              <a:tr h="370796">
                <a:tc>
                  <a:txBody>
                    <a:bodyPr/>
                    <a:lstStyle/>
                    <a:p>
                      <a:r>
                        <a:rPr lang="en-US" dirty="0"/>
                        <a:t>5</a:t>
                      </a:r>
                    </a:p>
                  </a:txBody>
                  <a:tcPr/>
                </a:tc>
                <a:tc>
                  <a:txBody>
                    <a:bodyPr/>
                    <a:lstStyle/>
                    <a:p>
                      <a:r>
                        <a:rPr lang="en-US" dirty="0"/>
                        <a:t>B</a:t>
                      </a:r>
                    </a:p>
                  </a:txBody>
                  <a:tcPr/>
                </a:tc>
                <a:tc>
                  <a:txBody>
                    <a:bodyPr/>
                    <a:lstStyle/>
                    <a:p>
                      <a:r>
                        <a:rPr lang="en-US" dirty="0"/>
                        <a:t>B</a:t>
                      </a:r>
                    </a:p>
                  </a:txBody>
                  <a:tcPr/>
                </a:tc>
                <a:extLst>
                  <a:ext uri="{0D108BD9-81ED-4DB2-BD59-A6C34878D82A}">
                    <a16:rowId xmlns:a16="http://schemas.microsoft.com/office/drawing/2014/main" val="1287776371"/>
                  </a:ext>
                </a:extLst>
              </a:tr>
            </a:tbl>
          </a:graphicData>
        </a:graphic>
      </p:graphicFrame>
      <p:cxnSp>
        <p:nvCxnSpPr>
          <p:cNvPr id="7" name="Straight Arrow Connector 6">
            <a:extLst>
              <a:ext uri="{FF2B5EF4-FFF2-40B4-BE49-F238E27FC236}">
                <a16:creationId xmlns:a16="http://schemas.microsoft.com/office/drawing/2014/main" id="{C753C659-935F-32C2-53FD-FD826C27DAF1}"/>
              </a:ext>
            </a:extLst>
          </p:cNvPr>
          <p:cNvCxnSpPr>
            <a:cxnSpLocks/>
          </p:cNvCxnSpPr>
          <p:nvPr/>
        </p:nvCxnSpPr>
        <p:spPr>
          <a:xfrm flipH="1">
            <a:off x="7033968" y="3886200"/>
            <a:ext cx="648137" cy="233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DBBEB9A-E3AA-D95C-F9AE-B389F76C7FD7}"/>
              </a:ext>
            </a:extLst>
          </p:cNvPr>
          <p:cNvSpPr txBox="1"/>
          <p:nvPr/>
        </p:nvSpPr>
        <p:spPr>
          <a:xfrm>
            <a:off x="7543800" y="3209278"/>
            <a:ext cx="1043340" cy="1200329"/>
          </a:xfrm>
          <a:prstGeom prst="rect">
            <a:avLst/>
          </a:prstGeom>
          <a:noFill/>
        </p:spPr>
        <p:txBody>
          <a:bodyPr wrap="square" rtlCol="0">
            <a:spAutoFit/>
          </a:bodyPr>
          <a:lstStyle/>
          <a:p>
            <a:pPr algn="ctr"/>
            <a:r>
              <a:rPr lang="en-US" dirty="0"/>
              <a:t>disagree, third rater picks</a:t>
            </a:r>
          </a:p>
        </p:txBody>
      </p:sp>
      <p:pic>
        <p:nvPicPr>
          <p:cNvPr id="9" name="Picture 8" descr="Coin Grading Scale With Pictures: From Poor to MS-70">
            <a:extLst>
              <a:ext uri="{FF2B5EF4-FFF2-40B4-BE49-F238E27FC236}">
                <a16:creationId xmlns:a16="http://schemas.microsoft.com/office/drawing/2014/main" id="{EE947453-A490-9133-D785-F4F91CD591DB}"/>
              </a:ext>
            </a:extLst>
          </p:cNvPr>
          <p:cNvPicPr>
            <a:picLocks noChangeAspect="1"/>
          </p:cNvPicPr>
          <p:nvPr/>
        </p:nvPicPr>
        <p:blipFill>
          <a:blip r:embed="rId2"/>
          <a:srcRect l="2873" t="2997" r="2224" b="20371"/>
          <a:stretch>
            <a:fillRect/>
          </a:stretch>
        </p:blipFill>
        <p:spPr>
          <a:xfrm>
            <a:off x="302567" y="2443177"/>
            <a:ext cx="4154311" cy="1752600"/>
          </a:xfrm>
          <a:prstGeom prst="rect">
            <a:avLst/>
          </a:prstGeom>
        </p:spPr>
      </p:pic>
      <p:sp>
        <p:nvSpPr>
          <p:cNvPr id="11" name="TextBox 10">
            <a:extLst>
              <a:ext uri="{FF2B5EF4-FFF2-40B4-BE49-F238E27FC236}">
                <a16:creationId xmlns:a16="http://schemas.microsoft.com/office/drawing/2014/main" id="{25BDC925-0C33-D085-863C-78194484A869}"/>
              </a:ext>
            </a:extLst>
          </p:cNvPr>
          <p:cNvSpPr txBox="1"/>
          <p:nvPr/>
        </p:nvSpPr>
        <p:spPr>
          <a:xfrm>
            <a:off x="1600200" y="1626603"/>
            <a:ext cx="1524000" cy="369332"/>
          </a:xfrm>
          <a:prstGeom prst="rect">
            <a:avLst/>
          </a:prstGeom>
          <a:noFill/>
        </p:spPr>
        <p:txBody>
          <a:bodyPr wrap="square" rtlCol="0">
            <a:spAutoFit/>
          </a:bodyPr>
          <a:lstStyle/>
          <a:p>
            <a:pPr algn="ctr"/>
            <a:r>
              <a:rPr lang="en-US" dirty="0"/>
              <a:t>Coin quality</a:t>
            </a:r>
          </a:p>
        </p:txBody>
      </p:sp>
      <p:sp>
        <p:nvSpPr>
          <p:cNvPr id="13" name="TextBox 12">
            <a:extLst>
              <a:ext uri="{FF2B5EF4-FFF2-40B4-BE49-F238E27FC236}">
                <a16:creationId xmlns:a16="http://schemas.microsoft.com/office/drawing/2014/main" id="{24B9418D-E3F1-F89B-108F-E84DB02A6718}"/>
              </a:ext>
            </a:extLst>
          </p:cNvPr>
          <p:cNvSpPr txBox="1"/>
          <p:nvPr/>
        </p:nvSpPr>
        <p:spPr>
          <a:xfrm>
            <a:off x="914400" y="2034890"/>
            <a:ext cx="505002" cy="369332"/>
          </a:xfrm>
          <a:prstGeom prst="rect">
            <a:avLst/>
          </a:prstGeom>
          <a:noFill/>
        </p:spPr>
        <p:txBody>
          <a:bodyPr wrap="square" rtlCol="0">
            <a:spAutoFit/>
          </a:bodyPr>
          <a:lstStyle/>
          <a:p>
            <a:pPr algn="ctr"/>
            <a:r>
              <a:rPr lang="en-US" dirty="0"/>
              <a:t>A</a:t>
            </a:r>
          </a:p>
        </p:txBody>
      </p:sp>
      <p:sp>
        <p:nvSpPr>
          <p:cNvPr id="15" name="TextBox 14">
            <a:extLst>
              <a:ext uri="{FF2B5EF4-FFF2-40B4-BE49-F238E27FC236}">
                <a16:creationId xmlns:a16="http://schemas.microsoft.com/office/drawing/2014/main" id="{144E1AA9-E857-1768-FB34-D8A03EC15F4B}"/>
              </a:ext>
            </a:extLst>
          </p:cNvPr>
          <p:cNvSpPr txBox="1"/>
          <p:nvPr/>
        </p:nvSpPr>
        <p:spPr>
          <a:xfrm>
            <a:off x="2109699" y="2034890"/>
            <a:ext cx="505002" cy="369332"/>
          </a:xfrm>
          <a:prstGeom prst="rect">
            <a:avLst/>
          </a:prstGeom>
          <a:noFill/>
        </p:spPr>
        <p:txBody>
          <a:bodyPr wrap="square" rtlCol="0">
            <a:spAutoFit/>
          </a:bodyPr>
          <a:lstStyle/>
          <a:p>
            <a:pPr algn="ctr"/>
            <a:r>
              <a:rPr lang="en-US" dirty="0"/>
              <a:t>B</a:t>
            </a:r>
          </a:p>
        </p:txBody>
      </p:sp>
      <p:sp>
        <p:nvSpPr>
          <p:cNvPr id="17" name="TextBox 16">
            <a:extLst>
              <a:ext uri="{FF2B5EF4-FFF2-40B4-BE49-F238E27FC236}">
                <a16:creationId xmlns:a16="http://schemas.microsoft.com/office/drawing/2014/main" id="{B4F84B9F-76EF-CE17-41D6-CDBF807632CE}"/>
              </a:ext>
            </a:extLst>
          </p:cNvPr>
          <p:cNvSpPr txBox="1"/>
          <p:nvPr/>
        </p:nvSpPr>
        <p:spPr>
          <a:xfrm>
            <a:off x="3304998" y="2054368"/>
            <a:ext cx="505002" cy="369332"/>
          </a:xfrm>
          <a:prstGeom prst="rect">
            <a:avLst/>
          </a:prstGeom>
          <a:noFill/>
        </p:spPr>
        <p:txBody>
          <a:bodyPr wrap="square" rtlCol="0">
            <a:spAutoFit/>
          </a:bodyPr>
          <a:lstStyle/>
          <a:p>
            <a:pPr algn="ctr"/>
            <a:r>
              <a:rPr lang="en-US" dirty="0"/>
              <a:t>C</a:t>
            </a:r>
          </a:p>
        </p:txBody>
      </p:sp>
      <p:sp>
        <p:nvSpPr>
          <p:cNvPr id="19" name="TextBox 18">
            <a:extLst>
              <a:ext uri="{FF2B5EF4-FFF2-40B4-BE49-F238E27FC236}">
                <a16:creationId xmlns:a16="http://schemas.microsoft.com/office/drawing/2014/main" id="{6141F38A-EE5C-CE8E-2C44-F85684DD57AA}"/>
              </a:ext>
            </a:extLst>
          </p:cNvPr>
          <p:cNvSpPr txBox="1"/>
          <p:nvPr/>
        </p:nvSpPr>
        <p:spPr>
          <a:xfrm>
            <a:off x="4367856" y="1647606"/>
            <a:ext cx="3403269" cy="369332"/>
          </a:xfrm>
          <a:prstGeom prst="rect">
            <a:avLst/>
          </a:prstGeom>
          <a:noFill/>
        </p:spPr>
        <p:txBody>
          <a:bodyPr wrap="square" rtlCol="0">
            <a:spAutoFit/>
          </a:bodyPr>
          <a:lstStyle/>
          <a:p>
            <a:pPr algn="ctr"/>
            <a:r>
              <a:rPr lang="en-US" dirty="0"/>
              <a:t>Experts labeling a batch of coins</a:t>
            </a:r>
          </a:p>
        </p:txBody>
      </p:sp>
    </p:spTree>
    <p:extLst>
      <p:ext uri="{BB962C8B-B14F-4D97-AF65-F5344CB8AC3E}">
        <p14:creationId xmlns:p14="http://schemas.microsoft.com/office/powerpoint/2010/main" val="14910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FA7B4-7A0E-788D-4CE3-B0AB20EF8C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C6C8221-F9D2-78C3-1DDD-2A50D9BF81E3}"/>
              </a:ext>
            </a:extLst>
          </p:cNvPr>
          <p:cNvSpPr txBox="1"/>
          <p:nvPr/>
        </p:nvSpPr>
        <p:spPr>
          <a:xfrm>
            <a:off x="561798" y="363648"/>
            <a:ext cx="6162393" cy="769441"/>
          </a:xfrm>
          <a:prstGeom prst="rect">
            <a:avLst/>
          </a:prstGeom>
          <a:noFill/>
        </p:spPr>
        <p:txBody>
          <a:bodyPr wrap="none" rtlCol="0">
            <a:spAutoFit/>
          </a:bodyPr>
          <a:lstStyle/>
          <a:p>
            <a:r>
              <a:rPr lang="en-US" sz="4400" dirty="0"/>
              <a:t>IRR for Rater Performance</a:t>
            </a:r>
          </a:p>
        </p:txBody>
      </p:sp>
      <p:sp>
        <p:nvSpPr>
          <p:cNvPr id="200" name="TextBox 199">
            <a:extLst>
              <a:ext uri="{FF2B5EF4-FFF2-40B4-BE49-F238E27FC236}">
                <a16:creationId xmlns:a16="http://schemas.microsoft.com/office/drawing/2014/main" id="{2918001F-B7BF-3314-799B-1E4C96C80936}"/>
              </a:ext>
            </a:extLst>
          </p:cNvPr>
          <p:cNvSpPr txBox="1"/>
          <p:nvPr/>
        </p:nvSpPr>
        <p:spPr>
          <a:xfrm>
            <a:off x="433299" y="5181600"/>
            <a:ext cx="8277402" cy="923330"/>
          </a:xfrm>
          <a:prstGeom prst="rect">
            <a:avLst/>
          </a:prstGeom>
          <a:noFill/>
        </p:spPr>
        <p:txBody>
          <a:bodyPr wrap="square" rtlCol="0">
            <a:spAutoFit/>
          </a:bodyPr>
          <a:lstStyle/>
          <a:p>
            <a:pPr algn="ctr"/>
            <a:r>
              <a:rPr lang="en-US" dirty="0"/>
              <a:t>IRR can be used to monitor labeling quality between raters.  A new rater can be compared to an established expert, or every rater can be compared to the group consensus.  This can be useful during rater training.</a:t>
            </a:r>
          </a:p>
        </p:txBody>
      </p:sp>
      <p:sp>
        <p:nvSpPr>
          <p:cNvPr id="3" name="TextBox 2">
            <a:extLst>
              <a:ext uri="{FF2B5EF4-FFF2-40B4-BE49-F238E27FC236}">
                <a16:creationId xmlns:a16="http://schemas.microsoft.com/office/drawing/2014/main" id="{7BEC1330-90FC-6AEF-31F5-5C9720CFB987}"/>
              </a:ext>
            </a:extLst>
          </p:cNvPr>
          <p:cNvSpPr txBox="1"/>
          <p:nvPr/>
        </p:nvSpPr>
        <p:spPr>
          <a:xfrm>
            <a:off x="2895600" y="4038600"/>
            <a:ext cx="3253506" cy="646331"/>
          </a:xfrm>
          <a:prstGeom prst="rect">
            <a:avLst/>
          </a:prstGeom>
          <a:noFill/>
        </p:spPr>
        <p:txBody>
          <a:bodyPr wrap="square" rtlCol="0">
            <a:spAutoFit/>
          </a:bodyPr>
          <a:lstStyle/>
          <a:p>
            <a:pPr algn="ctr"/>
            <a:r>
              <a:rPr lang="en-US" dirty="0"/>
              <a:t>Which of these raters disagrees with others the most?</a:t>
            </a:r>
          </a:p>
        </p:txBody>
      </p:sp>
      <p:graphicFrame>
        <p:nvGraphicFramePr>
          <p:cNvPr id="4" name="Table 3">
            <a:extLst>
              <a:ext uri="{FF2B5EF4-FFF2-40B4-BE49-F238E27FC236}">
                <a16:creationId xmlns:a16="http://schemas.microsoft.com/office/drawing/2014/main" id="{A3B7B214-0A27-73CA-C99B-E2863453221D}"/>
              </a:ext>
            </a:extLst>
          </p:cNvPr>
          <p:cNvGraphicFramePr>
            <a:graphicFrameLocks noGrp="1"/>
          </p:cNvGraphicFramePr>
          <p:nvPr/>
        </p:nvGraphicFramePr>
        <p:xfrm>
          <a:off x="2241261" y="1716580"/>
          <a:ext cx="4661478" cy="2225570"/>
        </p:xfrm>
        <a:graphic>
          <a:graphicData uri="http://schemas.openxmlformats.org/drawingml/2006/table">
            <a:tbl>
              <a:tblPr firstRow="1" bandRow="1">
                <a:tableStyleId>{5940675A-B579-460E-94D1-54222C63F5DA}</a:tableStyleId>
              </a:tblPr>
              <a:tblGrid>
                <a:gridCol w="975114">
                  <a:extLst>
                    <a:ext uri="{9D8B030D-6E8A-4147-A177-3AD203B41FA5}">
                      <a16:colId xmlns:a16="http://schemas.microsoft.com/office/drawing/2014/main" val="2432845805"/>
                    </a:ext>
                  </a:extLst>
                </a:gridCol>
                <a:gridCol w="921591">
                  <a:extLst>
                    <a:ext uri="{9D8B030D-6E8A-4147-A177-3AD203B41FA5}">
                      <a16:colId xmlns:a16="http://schemas.microsoft.com/office/drawing/2014/main" val="164936048"/>
                    </a:ext>
                  </a:extLst>
                </a:gridCol>
                <a:gridCol w="921591">
                  <a:extLst>
                    <a:ext uri="{9D8B030D-6E8A-4147-A177-3AD203B41FA5}">
                      <a16:colId xmlns:a16="http://schemas.microsoft.com/office/drawing/2014/main" val="1532127239"/>
                    </a:ext>
                  </a:extLst>
                </a:gridCol>
                <a:gridCol w="921591">
                  <a:extLst>
                    <a:ext uri="{9D8B030D-6E8A-4147-A177-3AD203B41FA5}">
                      <a16:colId xmlns:a16="http://schemas.microsoft.com/office/drawing/2014/main" val="759009421"/>
                    </a:ext>
                  </a:extLst>
                </a:gridCol>
                <a:gridCol w="921591">
                  <a:extLst>
                    <a:ext uri="{9D8B030D-6E8A-4147-A177-3AD203B41FA5}">
                      <a16:colId xmlns:a16="http://schemas.microsoft.com/office/drawing/2014/main" val="3625191827"/>
                    </a:ext>
                  </a:extLst>
                </a:gridCol>
              </a:tblGrid>
              <a:tr h="381000">
                <a:tc>
                  <a:txBody>
                    <a:bodyPr/>
                    <a:lstStyle/>
                    <a:p>
                      <a:r>
                        <a:rPr lang="en-US" dirty="0"/>
                        <a:t>Rater 1</a:t>
                      </a:r>
                    </a:p>
                  </a:txBody>
                  <a:tcPr/>
                </a:tc>
                <a:tc>
                  <a:txBody>
                    <a:bodyPr/>
                    <a:lstStyle/>
                    <a:p>
                      <a:r>
                        <a:rPr lang="en-US" dirty="0"/>
                        <a:t>Rater 2</a:t>
                      </a:r>
                    </a:p>
                  </a:txBody>
                  <a:tcPr/>
                </a:tc>
                <a:tc>
                  <a:txBody>
                    <a:bodyPr/>
                    <a:lstStyle/>
                    <a:p>
                      <a:r>
                        <a:rPr lang="en-US" dirty="0"/>
                        <a:t>Rater 3</a:t>
                      </a:r>
                    </a:p>
                  </a:txBody>
                  <a:tcPr/>
                </a:tc>
                <a:tc>
                  <a:txBody>
                    <a:bodyPr/>
                    <a:lstStyle/>
                    <a:p>
                      <a:r>
                        <a:rPr lang="en-US" dirty="0"/>
                        <a:t>Rater 4</a:t>
                      </a:r>
                    </a:p>
                  </a:txBody>
                  <a:tcPr/>
                </a:tc>
                <a:tc>
                  <a:txBody>
                    <a:bodyPr/>
                    <a:lstStyle/>
                    <a:p>
                      <a:r>
                        <a:rPr lang="en-US" dirty="0"/>
                        <a:t>Rater 5</a:t>
                      </a:r>
                    </a:p>
                  </a:txBody>
                  <a:tcPr/>
                </a:tc>
                <a:extLst>
                  <a:ext uri="{0D108BD9-81ED-4DB2-BD59-A6C34878D82A}">
                    <a16:rowId xmlns:a16="http://schemas.microsoft.com/office/drawing/2014/main" val="2742761091"/>
                  </a:ext>
                </a:extLst>
              </a:tr>
              <a:tr h="368914">
                <a:tc>
                  <a:txBody>
                    <a:bodyPr/>
                    <a:lstStyle/>
                    <a:p>
                      <a:r>
                        <a:rPr lang="en-US" dirty="0"/>
                        <a:t>A</a:t>
                      </a:r>
                    </a:p>
                  </a:txBody>
                  <a:tcPr/>
                </a:tc>
                <a:tc>
                  <a:txBody>
                    <a:bodyPr/>
                    <a:lstStyle/>
                    <a:p>
                      <a:r>
                        <a:rPr lang="en-US" dirty="0"/>
                        <a:t>A</a:t>
                      </a:r>
                    </a:p>
                  </a:txBody>
                  <a:tcPr/>
                </a:tc>
                <a:tc>
                  <a:txBody>
                    <a:bodyPr/>
                    <a:lstStyle/>
                    <a:p>
                      <a:r>
                        <a:rPr lang="en-US" dirty="0"/>
                        <a:t>B</a:t>
                      </a:r>
                    </a:p>
                  </a:txBody>
                  <a:tcPr/>
                </a:tc>
                <a:tc>
                  <a:txBody>
                    <a:bodyPr/>
                    <a:lstStyle/>
                    <a:p>
                      <a:r>
                        <a:rPr lang="en-US" dirty="0"/>
                        <a:t>C</a:t>
                      </a:r>
                    </a:p>
                  </a:txBody>
                  <a:tcPr/>
                </a:tc>
                <a:tc>
                  <a:txBody>
                    <a:bodyPr/>
                    <a:lstStyle/>
                    <a:p>
                      <a:r>
                        <a:rPr lang="en-US" dirty="0"/>
                        <a:t>A</a:t>
                      </a:r>
                    </a:p>
                  </a:txBody>
                  <a:tcPr/>
                </a:tc>
                <a:extLst>
                  <a:ext uri="{0D108BD9-81ED-4DB2-BD59-A6C34878D82A}">
                    <a16:rowId xmlns:a16="http://schemas.microsoft.com/office/drawing/2014/main" val="3772742324"/>
                  </a:ext>
                </a:extLst>
              </a:tr>
              <a:tr h="368914">
                <a:tc>
                  <a:txBody>
                    <a:bodyPr/>
                    <a:lstStyle/>
                    <a:p>
                      <a:r>
                        <a:rPr lang="en-US" dirty="0"/>
                        <a:t>C</a:t>
                      </a:r>
                    </a:p>
                  </a:txBody>
                  <a:tcPr/>
                </a:tc>
                <a:tc>
                  <a:txBody>
                    <a:bodyPr/>
                    <a:lstStyle/>
                    <a:p>
                      <a:r>
                        <a:rPr lang="en-US" dirty="0"/>
                        <a:t>C</a:t>
                      </a:r>
                    </a:p>
                  </a:txBody>
                  <a:tcPr/>
                </a:tc>
                <a:tc>
                  <a:txBody>
                    <a:bodyPr/>
                    <a:lstStyle/>
                    <a:p>
                      <a:r>
                        <a:rPr lang="en-US" dirty="0"/>
                        <a:t>C</a:t>
                      </a:r>
                    </a:p>
                  </a:txBody>
                  <a:tcPr/>
                </a:tc>
                <a:tc>
                  <a:txBody>
                    <a:bodyPr/>
                    <a:lstStyle/>
                    <a:p>
                      <a:r>
                        <a:rPr lang="en-US" dirty="0"/>
                        <a:t>A</a:t>
                      </a:r>
                    </a:p>
                  </a:txBody>
                  <a:tcPr/>
                </a:tc>
                <a:tc>
                  <a:txBody>
                    <a:bodyPr/>
                    <a:lstStyle/>
                    <a:p>
                      <a:r>
                        <a:rPr lang="en-US" dirty="0"/>
                        <a:t>C</a:t>
                      </a:r>
                    </a:p>
                  </a:txBody>
                  <a:tcPr/>
                </a:tc>
                <a:extLst>
                  <a:ext uri="{0D108BD9-81ED-4DB2-BD59-A6C34878D82A}">
                    <a16:rowId xmlns:a16="http://schemas.microsoft.com/office/drawing/2014/main" val="844748648"/>
                  </a:ext>
                </a:extLst>
              </a:tr>
              <a:tr h="368914">
                <a:tc>
                  <a:txBody>
                    <a:bodyPr/>
                    <a:lstStyle/>
                    <a:p>
                      <a:r>
                        <a:rPr lang="en-US" dirty="0"/>
                        <a:t>B</a:t>
                      </a:r>
                    </a:p>
                  </a:txBody>
                  <a:tcPr/>
                </a:tc>
                <a:tc>
                  <a:txBody>
                    <a:bodyPr/>
                    <a:lstStyle/>
                    <a:p>
                      <a:r>
                        <a:rPr lang="en-US" dirty="0"/>
                        <a:t>B</a:t>
                      </a:r>
                    </a:p>
                  </a:txBody>
                  <a:tcPr/>
                </a:tc>
                <a:tc>
                  <a:txBody>
                    <a:bodyPr/>
                    <a:lstStyle/>
                    <a:p>
                      <a:r>
                        <a:rPr lang="en-US" dirty="0"/>
                        <a:t>B</a:t>
                      </a:r>
                    </a:p>
                  </a:txBody>
                  <a:tcPr/>
                </a:tc>
                <a:tc>
                  <a:txBody>
                    <a:bodyPr/>
                    <a:lstStyle/>
                    <a:p>
                      <a:r>
                        <a:rPr lang="en-US" dirty="0"/>
                        <a:t>C</a:t>
                      </a:r>
                    </a:p>
                  </a:txBody>
                  <a:tcPr/>
                </a:tc>
                <a:tc>
                  <a:txBody>
                    <a:bodyPr/>
                    <a:lstStyle/>
                    <a:p>
                      <a:r>
                        <a:rPr lang="en-US" dirty="0"/>
                        <a:t>B</a:t>
                      </a:r>
                    </a:p>
                  </a:txBody>
                  <a:tcPr/>
                </a:tc>
                <a:extLst>
                  <a:ext uri="{0D108BD9-81ED-4DB2-BD59-A6C34878D82A}">
                    <a16:rowId xmlns:a16="http://schemas.microsoft.com/office/drawing/2014/main" val="329174689"/>
                  </a:ext>
                </a:extLst>
              </a:tr>
              <a:tr h="368914">
                <a:tc>
                  <a:txBody>
                    <a:bodyPr/>
                    <a:lstStyle/>
                    <a:p>
                      <a:r>
                        <a:rPr lang="en-US" dirty="0"/>
                        <a:t>B</a:t>
                      </a:r>
                    </a:p>
                  </a:txBody>
                  <a:tcPr/>
                </a:tc>
                <a:tc>
                  <a:txBody>
                    <a:bodyPr/>
                    <a:lstStyle/>
                    <a:p>
                      <a:r>
                        <a:rPr lang="en-US" dirty="0"/>
                        <a:t>A</a:t>
                      </a:r>
                    </a:p>
                  </a:txBody>
                  <a:tcPr/>
                </a:tc>
                <a:tc>
                  <a:txBody>
                    <a:bodyPr/>
                    <a:lstStyle/>
                    <a:p>
                      <a:r>
                        <a:rPr lang="en-US" dirty="0"/>
                        <a:t>A</a:t>
                      </a:r>
                    </a:p>
                  </a:txBody>
                  <a:tcPr/>
                </a:tc>
                <a:tc>
                  <a:txBody>
                    <a:bodyPr/>
                    <a:lstStyle/>
                    <a:p>
                      <a:r>
                        <a:rPr lang="en-US" dirty="0"/>
                        <a:t>B</a:t>
                      </a:r>
                    </a:p>
                  </a:txBody>
                  <a:tcPr/>
                </a:tc>
                <a:tc>
                  <a:txBody>
                    <a:bodyPr/>
                    <a:lstStyle/>
                    <a:p>
                      <a:r>
                        <a:rPr lang="en-US" dirty="0"/>
                        <a:t>A</a:t>
                      </a:r>
                    </a:p>
                  </a:txBody>
                  <a:tcPr/>
                </a:tc>
                <a:extLst>
                  <a:ext uri="{0D108BD9-81ED-4DB2-BD59-A6C34878D82A}">
                    <a16:rowId xmlns:a16="http://schemas.microsoft.com/office/drawing/2014/main" val="2536185023"/>
                  </a:ext>
                </a:extLst>
              </a:tr>
              <a:tr h="368914">
                <a:tc>
                  <a:txBody>
                    <a:bodyPr/>
                    <a:lstStyle/>
                    <a:p>
                      <a:r>
                        <a:rPr lang="en-US" dirty="0"/>
                        <a:t>B</a:t>
                      </a:r>
                    </a:p>
                  </a:txBody>
                  <a:tcPr/>
                </a:tc>
                <a:tc>
                  <a:txBody>
                    <a:bodyPr/>
                    <a:lstStyle/>
                    <a:p>
                      <a:r>
                        <a:rPr lang="en-US" dirty="0"/>
                        <a:t>B</a:t>
                      </a:r>
                    </a:p>
                  </a:txBody>
                  <a:tcPr/>
                </a:tc>
                <a:tc>
                  <a:txBody>
                    <a:bodyPr/>
                    <a:lstStyle/>
                    <a:p>
                      <a:r>
                        <a:rPr lang="en-US" dirty="0"/>
                        <a:t>B</a:t>
                      </a:r>
                    </a:p>
                  </a:txBody>
                  <a:tcPr/>
                </a:tc>
                <a:tc>
                  <a:txBody>
                    <a:bodyPr/>
                    <a:lstStyle/>
                    <a:p>
                      <a:r>
                        <a:rPr lang="en-US" dirty="0"/>
                        <a:t>A</a:t>
                      </a:r>
                    </a:p>
                  </a:txBody>
                  <a:tcPr/>
                </a:tc>
                <a:tc>
                  <a:txBody>
                    <a:bodyPr/>
                    <a:lstStyle/>
                    <a:p>
                      <a:r>
                        <a:rPr lang="en-US" dirty="0"/>
                        <a:t>B</a:t>
                      </a:r>
                    </a:p>
                  </a:txBody>
                  <a:tcPr/>
                </a:tc>
                <a:extLst>
                  <a:ext uri="{0D108BD9-81ED-4DB2-BD59-A6C34878D82A}">
                    <a16:rowId xmlns:a16="http://schemas.microsoft.com/office/drawing/2014/main" val="1287776371"/>
                  </a:ext>
                </a:extLst>
              </a:tr>
            </a:tbl>
          </a:graphicData>
        </a:graphic>
      </p:graphicFrame>
      <p:sp>
        <p:nvSpPr>
          <p:cNvPr id="9" name="TextBox 8">
            <a:extLst>
              <a:ext uri="{FF2B5EF4-FFF2-40B4-BE49-F238E27FC236}">
                <a16:creationId xmlns:a16="http://schemas.microsoft.com/office/drawing/2014/main" id="{E78A6FA4-C052-3DE0-3933-BA0F242F26C1}"/>
              </a:ext>
            </a:extLst>
          </p:cNvPr>
          <p:cNvSpPr txBox="1"/>
          <p:nvPr/>
        </p:nvSpPr>
        <p:spPr>
          <a:xfrm>
            <a:off x="7315200" y="2228671"/>
            <a:ext cx="1143000" cy="1477328"/>
          </a:xfrm>
          <a:prstGeom prst="rect">
            <a:avLst/>
          </a:prstGeom>
          <a:noFill/>
        </p:spPr>
        <p:txBody>
          <a:bodyPr wrap="square" rtlCol="0">
            <a:spAutoFit/>
          </a:bodyPr>
          <a:lstStyle/>
          <a:p>
            <a:pPr algn="ctr"/>
            <a:r>
              <a:rPr lang="en-US" dirty="0"/>
              <a:t>disagrees with other raters a lot</a:t>
            </a:r>
          </a:p>
        </p:txBody>
      </p:sp>
      <p:sp>
        <p:nvSpPr>
          <p:cNvPr id="7" name="Rectangle 6">
            <a:extLst>
              <a:ext uri="{FF2B5EF4-FFF2-40B4-BE49-F238E27FC236}">
                <a16:creationId xmlns:a16="http://schemas.microsoft.com/office/drawing/2014/main" id="{97FAF2C1-2735-7B7D-6D0D-72512C02D725}"/>
              </a:ext>
            </a:extLst>
          </p:cNvPr>
          <p:cNvSpPr/>
          <p:nvPr/>
        </p:nvSpPr>
        <p:spPr>
          <a:xfrm>
            <a:off x="5072514" y="1722922"/>
            <a:ext cx="924025" cy="223306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41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8EF74-38DE-B794-DB24-C851062D59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C78A62D-ADD5-4C19-CB21-2DB886A77D0B}"/>
              </a:ext>
            </a:extLst>
          </p:cNvPr>
          <p:cNvSpPr txBox="1"/>
          <p:nvPr/>
        </p:nvSpPr>
        <p:spPr>
          <a:xfrm>
            <a:off x="561798" y="363648"/>
            <a:ext cx="5969070" cy="769441"/>
          </a:xfrm>
          <a:prstGeom prst="rect">
            <a:avLst/>
          </a:prstGeom>
          <a:noFill/>
        </p:spPr>
        <p:txBody>
          <a:bodyPr wrap="none" rtlCol="0">
            <a:spAutoFit/>
          </a:bodyPr>
          <a:lstStyle/>
          <a:p>
            <a:r>
              <a:rPr lang="en-US" sz="4400" dirty="0"/>
              <a:t>IRR for Problem Difficulty</a:t>
            </a:r>
          </a:p>
        </p:txBody>
      </p:sp>
      <p:sp>
        <p:nvSpPr>
          <p:cNvPr id="200" name="TextBox 199">
            <a:extLst>
              <a:ext uri="{FF2B5EF4-FFF2-40B4-BE49-F238E27FC236}">
                <a16:creationId xmlns:a16="http://schemas.microsoft.com/office/drawing/2014/main" id="{984BAB5E-C50F-49EE-4BC6-A2F488F0027B}"/>
              </a:ext>
            </a:extLst>
          </p:cNvPr>
          <p:cNvSpPr txBox="1"/>
          <p:nvPr/>
        </p:nvSpPr>
        <p:spPr>
          <a:xfrm>
            <a:off x="433299" y="5181600"/>
            <a:ext cx="8277402" cy="646331"/>
          </a:xfrm>
          <a:prstGeom prst="rect">
            <a:avLst/>
          </a:prstGeom>
          <a:noFill/>
        </p:spPr>
        <p:txBody>
          <a:bodyPr wrap="square" rtlCol="0">
            <a:spAutoFit/>
          </a:bodyPr>
          <a:lstStyle/>
          <a:p>
            <a:pPr algn="ctr"/>
            <a:r>
              <a:rPr lang="en-US" dirty="0"/>
              <a:t>IRR can be used to identify problematic data.  It can also be used to place a bound on how difficult the problem is in general, based on how much experts disagree.</a:t>
            </a:r>
          </a:p>
        </p:txBody>
      </p:sp>
      <p:sp>
        <p:nvSpPr>
          <p:cNvPr id="3" name="TextBox 2">
            <a:extLst>
              <a:ext uri="{FF2B5EF4-FFF2-40B4-BE49-F238E27FC236}">
                <a16:creationId xmlns:a16="http://schemas.microsoft.com/office/drawing/2014/main" id="{5C259109-5B6E-0CAB-B52E-264318909EF6}"/>
              </a:ext>
            </a:extLst>
          </p:cNvPr>
          <p:cNvSpPr txBox="1"/>
          <p:nvPr/>
        </p:nvSpPr>
        <p:spPr>
          <a:xfrm>
            <a:off x="2895600" y="4038600"/>
            <a:ext cx="3253506" cy="646331"/>
          </a:xfrm>
          <a:prstGeom prst="rect">
            <a:avLst/>
          </a:prstGeom>
          <a:noFill/>
        </p:spPr>
        <p:txBody>
          <a:bodyPr wrap="square" rtlCol="0">
            <a:spAutoFit/>
          </a:bodyPr>
          <a:lstStyle/>
          <a:p>
            <a:pPr algn="ctr"/>
            <a:r>
              <a:rPr lang="en-US" dirty="0"/>
              <a:t>Which of these coins has the worst agreement?</a:t>
            </a:r>
          </a:p>
        </p:txBody>
      </p:sp>
      <p:graphicFrame>
        <p:nvGraphicFramePr>
          <p:cNvPr id="4" name="Table 3">
            <a:extLst>
              <a:ext uri="{FF2B5EF4-FFF2-40B4-BE49-F238E27FC236}">
                <a16:creationId xmlns:a16="http://schemas.microsoft.com/office/drawing/2014/main" id="{271EBBB3-CC5F-7DDA-6A9D-2D0E46346021}"/>
              </a:ext>
            </a:extLst>
          </p:cNvPr>
          <p:cNvGraphicFramePr>
            <a:graphicFrameLocks noGrp="1"/>
          </p:cNvGraphicFramePr>
          <p:nvPr>
            <p:extLst>
              <p:ext uri="{D42A27DB-BD31-4B8C-83A1-F6EECF244321}">
                <p14:modId xmlns:p14="http://schemas.microsoft.com/office/powerpoint/2010/main" val="220008356"/>
              </p:ext>
            </p:extLst>
          </p:nvPr>
        </p:nvGraphicFramePr>
        <p:xfrm>
          <a:off x="1371600" y="1716580"/>
          <a:ext cx="5531138" cy="2225570"/>
        </p:xfrm>
        <a:graphic>
          <a:graphicData uri="http://schemas.openxmlformats.org/drawingml/2006/table">
            <a:tbl>
              <a:tblPr firstRow="1" bandRow="1">
                <a:tableStyleId>{5940675A-B579-460E-94D1-54222C63F5DA}</a:tableStyleId>
              </a:tblPr>
              <a:tblGrid>
                <a:gridCol w="956871">
                  <a:extLst>
                    <a:ext uri="{9D8B030D-6E8A-4147-A177-3AD203B41FA5}">
                      <a16:colId xmlns:a16="http://schemas.microsoft.com/office/drawing/2014/main" val="1020575090"/>
                    </a:ext>
                  </a:extLst>
                </a:gridCol>
                <a:gridCol w="956871">
                  <a:extLst>
                    <a:ext uri="{9D8B030D-6E8A-4147-A177-3AD203B41FA5}">
                      <a16:colId xmlns:a16="http://schemas.microsoft.com/office/drawing/2014/main" val="2432845805"/>
                    </a:ext>
                  </a:extLst>
                </a:gridCol>
                <a:gridCol w="904349">
                  <a:extLst>
                    <a:ext uri="{9D8B030D-6E8A-4147-A177-3AD203B41FA5}">
                      <a16:colId xmlns:a16="http://schemas.microsoft.com/office/drawing/2014/main" val="164936048"/>
                    </a:ext>
                  </a:extLst>
                </a:gridCol>
                <a:gridCol w="904349">
                  <a:extLst>
                    <a:ext uri="{9D8B030D-6E8A-4147-A177-3AD203B41FA5}">
                      <a16:colId xmlns:a16="http://schemas.microsoft.com/office/drawing/2014/main" val="1532127239"/>
                    </a:ext>
                  </a:extLst>
                </a:gridCol>
                <a:gridCol w="904349">
                  <a:extLst>
                    <a:ext uri="{9D8B030D-6E8A-4147-A177-3AD203B41FA5}">
                      <a16:colId xmlns:a16="http://schemas.microsoft.com/office/drawing/2014/main" val="759009421"/>
                    </a:ext>
                  </a:extLst>
                </a:gridCol>
                <a:gridCol w="904349">
                  <a:extLst>
                    <a:ext uri="{9D8B030D-6E8A-4147-A177-3AD203B41FA5}">
                      <a16:colId xmlns:a16="http://schemas.microsoft.com/office/drawing/2014/main" val="3625191827"/>
                    </a:ext>
                  </a:extLst>
                </a:gridCol>
              </a:tblGrid>
              <a:tr h="381000">
                <a:tc>
                  <a:txBody>
                    <a:bodyPr/>
                    <a:lstStyle/>
                    <a:p>
                      <a:r>
                        <a:rPr lang="en-US" dirty="0"/>
                        <a:t>Coin</a:t>
                      </a:r>
                    </a:p>
                  </a:txBody>
                  <a:tcPr/>
                </a:tc>
                <a:tc>
                  <a:txBody>
                    <a:bodyPr/>
                    <a:lstStyle/>
                    <a:p>
                      <a:r>
                        <a:rPr lang="en-US" dirty="0"/>
                        <a:t>Rater 1</a:t>
                      </a:r>
                    </a:p>
                  </a:txBody>
                  <a:tcPr/>
                </a:tc>
                <a:tc>
                  <a:txBody>
                    <a:bodyPr/>
                    <a:lstStyle/>
                    <a:p>
                      <a:r>
                        <a:rPr lang="en-US" dirty="0"/>
                        <a:t>Rater 2</a:t>
                      </a:r>
                    </a:p>
                  </a:txBody>
                  <a:tcPr/>
                </a:tc>
                <a:tc>
                  <a:txBody>
                    <a:bodyPr/>
                    <a:lstStyle/>
                    <a:p>
                      <a:r>
                        <a:rPr lang="en-US" dirty="0"/>
                        <a:t>Rater 3</a:t>
                      </a:r>
                    </a:p>
                  </a:txBody>
                  <a:tcPr/>
                </a:tc>
                <a:tc>
                  <a:txBody>
                    <a:bodyPr/>
                    <a:lstStyle/>
                    <a:p>
                      <a:r>
                        <a:rPr lang="en-US" dirty="0"/>
                        <a:t>Rater 4</a:t>
                      </a:r>
                    </a:p>
                  </a:txBody>
                  <a:tcPr/>
                </a:tc>
                <a:tc>
                  <a:txBody>
                    <a:bodyPr/>
                    <a:lstStyle/>
                    <a:p>
                      <a:r>
                        <a:rPr lang="en-US" dirty="0"/>
                        <a:t>Rater 5</a:t>
                      </a:r>
                    </a:p>
                  </a:txBody>
                  <a:tcPr/>
                </a:tc>
                <a:extLst>
                  <a:ext uri="{0D108BD9-81ED-4DB2-BD59-A6C34878D82A}">
                    <a16:rowId xmlns:a16="http://schemas.microsoft.com/office/drawing/2014/main" val="2742761091"/>
                  </a:ext>
                </a:extLst>
              </a:tr>
              <a:tr h="368914">
                <a:tc>
                  <a:txBody>
                    <a:bodyPr/>
                    <a:lstStyle/>
                    <a:p>
                      <a:r>
                        <a:rPr lang="en-US" dirty="0"/>
                        <a:t>1</a:t>
                      </a:r>
                    </a:p>
                  </a:txBody>
                  <a:tcPr/>
                </a:tc>
                <a:tc>
                  <a:txBody>
                    <a:bodyPr/>
                    <a:lstStyle/>
                    <a:p>
                      <a:r>
                        <a:rPr lang="en-US" dirty="0"/>
                        <a:t>A</a:t>
                      </a:r>
                    </a:p>
                  </a:txBody>
                  <a:tcPr/>
                </a:tc>
                <a:tc>
                  <a:txBody>
                    <a:bodyPr/>
                    <a:lstStyle/>
                    <a:p>
                      <a:r>
                        <a:rPr lang="en-US" dirty="0"/>
                        <a:t>A</a:t>
                      </a:r>
                    </a:p>
                  </a:txBody>
                  <a:tcPr/>
                </a:tc>
                <a:tc>
                  <a:txBody>
                    <a:bodyPr/>
                    <a:lstStyle/>
                    <a:p>
                      <a:r>
                        <a:rPr lang="en-US" dirty="0"/>
                        <a:t>B</a:t>
                      </a:r>
                    </a:p>
                  </a:txBody>
                  <a:tcPr/>
                </a:tc>
                <a:tc>
                  <a:txBody>
                    <a:bodyPr/>
                    <a:lstStyle/>
                    <a:p>
                      <a:r>
                        <a:rPr lang="en-US" dirty="0"/>
                        <a:t>A</a:t>
                      </a:r>
                    </a:p>
                  </a:txBody>
                  <a:tcPr/>
                </a:tc>
                <a:tc>
                  <a:txBody>
                    <a:bodyPr/>
                    <a:lstStyle/>
                    <a:p>
                      <a:r>
                        <a:rPr lang="en-US" dirty="0"/>
                        <a:t>A</a:t>
                      </a:r>
                    </a:p>
                  </a:txBody>
                  <a:tcPr/>
                </a:tc>
                <a:extLst>
                  <a:ext uri="{0D108BD9-81ED-4DB2-BD59-A6C34878D82A}">
                    <a16:rowId xmlns:a16="http://schemas.microsoft.com/office/drawing/2014/main" val="3772742324"/>
                  </a:ext>
                </a:extLst>
              </a:tr>
              <a:tr h="368914">
                <a:tc>
                  <a:txBody>
                    <a:bodyPr/>
                    <a:lstStyle/>
                    <a:p>
                      <a:r>
                        <a:rPr lang="en-US" dirty="0"/>
                        <a:t>2</a:t>
                      </a:r>
                    </a:p>
                  </a:txBody>
                  <a:tcPr/>
                </a:tc>
                <a:tc>
                  <a:txBody>
                    <a:bodyPr/>
                    <a:lstStyle/>
                    <a:p>
                      <a:r>
                        <a:rPr lang="en-US" dirty="0"/>
                        <a:t>C</a:t>
                      </a:r>
                    </a:p>
                  </a:txBody>
                  <a:tcPr/>
                </a:tc>
                <a:tc>
                  <a:txBody>
                    <a:bodyPr/>
                    <a:lstStyle/>
                    <a:p>
                      <a:r>
                        <a:rPr lang="en-US" dirty="0"/>
                        <a:t>B</a:t>
                      </a:r>
                    </a:p>
                  </a:txBody>
                  <a:tcPr/>
                </a:tc>
                <a:tc>
                  <a:txBody>
                    <a:bodyPr/>
                    <a:lstStyle/>
                    <a:p>
                      <a:r>
                        <a:rPr lang="en-US" dirty="0"/>
                        <a:t>C</a:t>
                      </a:r>
                    </a:p>
                  </a:txBody>
                  <a:tcPr/>
                </a:tc>
                <a:tc>
                  <a:txBody>
                    <a:bodyPr/>
                    <a:lstStyle/>
                    <a:p>
                      <a:r>
                        <a:rPr lang="en-US" dirty="0"/>
                        <a:t>C</a:t>
                      </a:r>
                    </a:p>
                  </a:txBody>
                  <a:tcPr/>
                </a:tc>
                <a:tc>
                  <a:txBody>
                    <a:bodyPr/>
                    <a:lstStyle/>
                    <a:p>
                      <a:r>
                        <a:rPr lang="en-US" dirty="0"/>
                        <a:t>C</a:t>
                      </a:r>
                    </a:p>
                  </a:txBody>
                  <a:tcPr/>
                </a:tc>
                <a:extLst>
                  <a:ext uri="{0D108BD9-81ED-4DB2-BD59-A6C34878D82A}">
                    <a16:rowId xmlns:a16="http://schemas.microsoft.com/office/drawing/2014/main" val="844748648"/>
                  </a:ext>
                </a:extLst>
              </a:tr>
              <a:tr h="368914">
                <a:tc>
                  <a:txBody>
                    <a:bodyPr/>
                    <a:lstStyle/>
                    <a:p>
                      <a:r>
                        <a:rPr lang="en-US" dirty="0"/>
                        <a:t>3</a:t>
                      </a:r>
                    </a:p>
                  </a:txBody>
                  <a:tcPr/>
                </a:tc>
                <a:tc>
                  <a:txBody>
                    <a:bodyPr/>
                    <a:lstStyle/>
                    <a:p>
                      <a:r>
                        <a:rPr lang="en-US" dirty="0"/>
                        <a:t>B</a:t>
                      </a:r>
                    </a:p>
                  </a:txBody>
                  <a:tcPr/>
                </a:tc>
                <a:tc>
                  <a:txBody>
                    <a:bodyPr/>
                    <a:lstStyle/>
                    <a:p>
                      <a:r>
                        <a:rPr lang="en-US" dirty="0"/>
                        <a:t>B</a:t>
                      </a:r>
                    </a:p>
                  </a:txBody>
                  <a:tcPr/>
                </a:tc>
                <a:tc>
                  <a:txBody>
                    <a:bodyPr/>
                    <a:lstStyle/>
                    <a:p>
                      <a:r>
                        <a:rPr lang="en-US" dirty="0"/>
                        <a:t>A</a:t>
                      </a:r>
                    </a:p>
                  </a:txBody>
                  <a:tcPr/>
                </a:tc>
                <a:tc>
                  <a:txBody>
                    <a:bodyPr/>
                    <a:lstStyle/>
                    <a:p>
                      <a:r>
                        <a:rPr lang="en-US" dirty="0"/>
                        <a:t>C</a:t>
                      </a:r>
                    </a:p>
                  </a:txBody>
                  <a:tcPr/>
                </a:tc>
                <a:tc>
                  <a:txBody>
                    <a:bodyPr/>
                    <a:lstStyle/>
                    <a:p>
                      <a:r>
                        <a:rPr lang="en-US" dirty="0"/>
                        <a:t>B</a:t>
                      </a:r>
                    </a:p>
                  </a:txBody>
                  <a:tcPr/>
                </a:tc>
                <a:extLst>
                  <a:ext uri="{0D108BD9-81ED-4DB2-BD59-A6C34878D82A}">
                    <a16:rowId xmlns:a16="http://schemas.microsoft.com/office/drawing/2014/main" val="329174689"/>
                  </a:ext>
                </a:extLst>
              </a:tr>
              <a:tr h="368914">
                <a:tc>
                  <a:txBody>
                    <a:bodyPr/>
                    <a:lstStyle/>
                    <a:p>
                      <a:r>
                        <a:rPr lang="en-US" dirty="0"/>
                        <a:t>4</a:t>
                      </a:r>
                    </a:p>
                  </a:txBody>
                  <a:tcPr/>
                </a:tc>
                <a:tc>
                  <a:txBody>
                    <a:bodyPr/>
                    <a:lstStyle/>
                    <a:p>
                      <a:r>
                        <a:rPr lang="en-US" dirty="0"/>
                        <a:t>B</a:t>
                      </a:r>
                    </a:p>
                  </a:txBody>
                  <a:tcPr/>
                </a:tc>
                <a:tc>
                  <a:txBody>
                    <a:bodyPr/>
                    <a:lstStyle/>
                    <a:p>
                      <a:r>
                        <a:rPr lang="en-US" dirty="0"/>
                        <a:t>A</a:t>
                      </a:r>
                    </a:p>
                  </a:txBody>
                  <a:tcPr/>
                </a:tc>
                <a:tc>
                  <a:txBody>
                    <a:bodyPr/>
                    <a:lstStyle/>
                    <a:p>
                      <a:r>
                        <a:rPr lang="en-US" dirty="0"/>
                        <a:t>C</a:t>
                      </a:r>
                    </a:p>
                  </a:txBody>
                  <a:tcPr/>
                </a:tc>
                <a:tc>
                  <a:txBody>
                    <a:bodyPr/>
                    <a:lstStyle/>
                    <a:p>
                      <a:r>
                        <a:rPr lang="en-US" dirty="0"/>
                        <a:t>B</a:t>
                      </a:r>
                    </a:p>
                  </a:txBody>
                  <a:tcPr/>
                </a:tc>
                <a:tc>
                  <a:txBody>
                    <a:bodyPr/>
                    <a:lstStyle/>
                    <a:p>
                      <a:r>
                        <a:rPr lang="en-US" dirty="0"/>
                        <a:t>A</a:t>
                      </a:r>
                    </a:p>
                  </a:txBody>
                  <a:tcPr/>
                </a:tc>
                <a:extLst>
                  <a:ext uri="{0D108BD9-81ED-4DB2-BD59-A6C34878D82A}">
                    <a16:rowId xmlns:a16="http://schemas.microsoft.com/office/drawing/2014/main" val="2536185023"/>
                  </a:ext>
                </a:extLst>
              </a:tr>
              <a:tr h="368914">
                <a:tc>
                  <a:txBody>
                    <a:bodyPr/>
                    <a:lstStyle/>
                    <a:p>
                      <a:r>
                        <a:rPr lang="en-US" dirty="0"/>
                        <a:t>5</a:t>
                      </a:r>
                    </a:p>
                  </a:txBody>
                  <a:tcPr/>
                </a:tc>
                <a:tc>
                  <a:txBody>
                    <a:bodyPr/>
                    <a:lstStyle/>
                    <a:p>
                      <a:r>
                        <a:rPr lang="en-US" dirty="0"/>
                        <a:t>B</a:t>
                      </a:r>
                    </a:p>
                  </a:txBody>
                  <a:tcPr/>
                </a:tc>
                <a:tc>
                  <a:txBody>
                    <a:bodyPr/>
                    <a:lstStyle/>
                    <a:p>
                      <a:r>
                        <a:rPr lang="en-US" dirty="0"/>
                        <a:t>B</a:t>
                      </a:r>
                    </a:p>
                  </a:txBody>
                  <a:tcPr/>
                </a:tc>
                <a:tc>
                  <a:txBody>
                    <a:bodyPr/>
                    <a:lstStyle/>
                    <a:p>
                      <a:r>
                        <a:rPr lang="en-US" dirty="0"/>
                        <a:t>B</a:t>
                      </a:r>
                    </a:p>
                  </a:txBody>
                  <a:tcPr/>
                </a:tc>
                <a:tc>
                  <a:txBody>
                    <a:bodyPr/>
                    <a:lstStyle/>
                    <a:p>
                      <a:r>
                        <a:rPr lang="en-US" dirty="0"/>
                        <a:t>A</a:t>
                      </a:r>
                    </a:p>
                  </a:txBody>
                  <a:tcPr/>
                </a:tc>
                <a:tc>
                  <a:txBody>
                    <a:bodyPr/>
                    <a:lstStyle/>
                    <a:p>
                      <a:r>
                        <a:rPr lang="en-US" dirty="0"/>
                        <a:t>B</a:t>
                      </a:r>
                    </a:p>
                  </a:txBody>
                  <a:tcPr/>
                </a:tc>
                <a:extLst>
                  <a:ext uri="{0D108BD9-81ED-4DB2-BD59-A6C34878D82A}">
                    <a16:rowId xmlns:a16="http://schemas.microsoft.com/office/drawing/2014/main" val="1287776371"/>
                  </a:ext>
                </a:extLst>
              </a:tr>
            </a:tbl>
          </a:graphicData>
        </a:graphic>
      </p:graphicFrame>
      <p:sp>
        <p:nvSpPr>
          <p:cNvPr id="9" name="TextBox 8">
            <a:extLst>
              <a:ext uri="{FF2B5EF4-FFF2-40B4-BE49-F238E27FC236}">
                <a16:creationId xmlns:a16="http://schemas.microsoft.com/office/drawing/2014/main" id="{70990B9E-96B4-8A5D-2696-2522D5F43183}"/>
              </a:ext>
            </a:extLst>
          </p:cNvPr>
          <p:cNvSpPr txBox="1"/>
          <p:nvPr/>
        </p:nvSpPr>
        <p:spPr>
          <a:xfrm>
            <a:off x="7239000" y="2209800"/>
            <a:ext cx="1395501" cy="1477328"/>
          </a:xfrm>
          <a:prstGeom prst="rect">
            <a:avLst/>
          </a:prstGeom>
          <a:noFill/>
        </p:spPr>
        <p:txBody>
          <a:bodyPr wrap="square" rtlCol="0">
            <a:spAutoFit/>
          </a:bodyPr>
          <a:lstStyle/>
          <a:p>
            <a:pPr algn="ctr"/>
            <a:r>
              <a:rPr lang="en-US" dirty="0"/>
              <a:t>No consensus, may be very difficult to label</a:t>
            </a:r>
          </a:p>
        </p:txBody>
      </p:sp>
      <p:sp>
        <p:nvSpPr>
          <p:cNvPr id="2" name="Rectangle 1">
            <a:extLst>
              <a:ext uri="{FF2B5EF4-FFF2-40B4-BE49-F238E27FC236}">
                <a16:creationId xmlns:a16="http://schemas.microsoft.com/office/drawing/2014/main" id="{BD86818E-A1D2-2940-2858-1C872C30A0EE}"/>
              </a:ext>
            </a:extLst>
          </p:cNvPr>
          <p:cNvSpPr/>
          <p:nvPr/>
        </p:nvSpPr>
        <p:spPr>
          <a:xfrm>
            <a:off x="1371600" y="3200400"/>
            <a:ext cx="5531138" cy="3810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815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685800" y="1524000"/>
            <a:ext cx="5814077" cy="4524315"/>
          </a:xfrm>
          <a:prstGeom prst="rect">
            <a:avLst/>
          </a:prstGeom>
          <a:noFill/>
        </p:spPr>
        <p:txBody>
          <a:bodyPr wrap="square" rtlCol="0">
            <a:spAutoFit/>
          </a:bodyPr>
          <a:lstStyle/>
          <a:p>
            <a:r>
              <a:rPr lang="en-US" dirty="0"/>
              <a:t>Download the fruit.png image from the course website. Label it 3 times using makesense.ai:  all bananas using polygons, all tangerines using rectangles, and all fruits of every type using points.  Save each as a separate .csv file.</a:t>
            </a:r>
          </a:p>
          <a:p>
            <a:endParaRPr lang="en-US" dirty="0"/>
          </a:p>
          <a:p>
            <a:r>
              <a:rPr lang="en-US" dirty="0"/>
              <a:t>Use your LLM to write code to view all your GT.  Have it collate the 3 files, determining which type is available for each object.  Only display GT for one fruit at a time, and use keypresses to scroll through them.  Use different colors and/or text overlays for each class.</a:t>
            </a:r>
          </a:p>
          <a:p>
            <a:endParaRPr lang="en-US" dirty="0"/>
          </a:p>
          <a:p>
            <a:r>
              <a:rPr lang="en-US" dirty="0"/>
              <a:t>Create 3 errors in your points GT file:  remove one, add an extra point at a non-fruit location, and change the class label of a fruit so it is wrong.  Download the irr.py program and fruits-gt-points.csv from the course website, and run it against your GT to see rater differences.</a:t>
            </a:r>
          </a:p>
        </p:txBody>
      </p:sp>
      <p:sp>
        <p:nvSpPr>
          <p:cNvPr id="4" name="TextBox 3">
            <a:extLst>
              <a:ext uri="{FF2B5EF4-FFF2-40B4-BE49-F238E27FC236}">
                <a16:creationId xmlns:a16="http://schemas.microsoft.com/office/drawing/2014/main" id="{278B52AD-3C57-18AA-7FE2-B8F6F5534013}"/>
              </a:ext>
            </a:extLst>
          </p:cNvPr>
          <p:cNvSpPr txBox="1"/>
          <p:nvPr/>
        </p:nvSpPr>
        <p:spPr>
          <a:xfrm>
            <a:off x="6597734" y="989842"/>
            <a:ext cx="2181402" cy="4247317"/>
          </a:xfrm>
          <a:prstGeom prst="rect">
            <a:avLst/>
          </a:prstGeom>
          <a:noFill/>
        </p:spPr>
        <p:txBody>
          <a:bodyPr wrap="square" rtlCol="0">
            <a:spAutoFit/>
          </a:bodyPr>
          <a:lstStyle/>
          <a:p>
            <a:r>
              <a:rPr lang="en-US" dirty="0"/>
              <a:t>Upload to canvas:</a:t>
            </a:r>
          </a:p>
          <a:p>
            <a:endParaRPr lang="en-US" dirty="0"/>
          </a:p>
          <a:p>
            <a:r>
              <a:rPr lang="en-US" dirty="0"/>
              <a:t>CSV content (paste into text/pdf).</a:t>
            </a:r>
          </a:p>
          <a:p>
            <a:endParaRPr lang="en-US" dirty="0"/>
          </a:p>
          <a:p>
            <a:endParaRPr lang="en-US" dirty="0"/>
          </a:p>
          <a:p>
            <a:endParaRPr lang="en-US" dirty="0"/>
          </a:p>
          <a:p>
            <a:r>
              <a:rPr lang="en-US" dirty="0"/>
              <a:t>Prompt(s).</a:t>
            </a:r>
          </a:p>
          <a:p>
            <a:r>
              <a:rPr lang="en-US" dirty="0"/>
              <a:t>Window capture showing GT display.</a:t>
            </a:r>
          </a:p>
          <a:p>
            <a:endParaRPr lang="en-US" dirty="0"/>
          </a:p>
          <a:p>
            <a:endParaRPr lang="en-US" dirty="0"/>
          </a:p>
          <a:p>
            <a:endParaRPr lang="en-US" dirty="0"/>
          </a:p>
          <a:p>
            <a:r>
              <a:rPr lang="en-US" dirty="0"/>
              <a:t>Output image from irr.py.</a:t>
            </a:r>
          </a:p>
        </p:txBody>
      </p:sp>
    </p:spTree>
    <p:extLst>
      <p:ext uri="{BB962C8B-B14F-4D97-AF65-F5344CB8AC3E}">
        <p14:creationId xmlns:p14="http://schemas.microsoft.com/office/powerpoint/2010/main" val="4228143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2960</TotalTime>
  <Words>703</Words>
  <Application>Microsoft Office PowerPoint</Application>
  <PresentationFormat>On-screen Show (4:3)</PresentationFormat>
  <Paragraphs>182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W Hoover</cp:lastModifiedBy>
  <cp:revision>200</cp:revision>
  <dcterms:created xsi:type="dcterms:W3CDTF">2013-02-14T19:20:12Z</dcterms:created>
  <dcterms:modified xsi:type="dcterms:W3CDTF">2026-09-07T22:09:23Z</dcterms:modified>
</cp:coreProperties>
</file>