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358" r:id="rId4"/>
    <p:sldId id="362" r:id="rId5"/>
    <p:sldId id="363" r:id="rId6"/>
    <p:sldId id="365" r:id="rId7"/>
    <p:sldId id="364" r:id="rId8"/>
    <p:sldId id="366" r:id="rId9"/>
    <p:sldId id="35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8DE5"/>
    <a:srgbClr val="D5AE36"/>
    <a:srgbClr val="B79BC4"/>
    <a:srgbClr val="F78682"/>
    <a:srgbClr val="768B53"/>
    <a:srgbClr val="7B8C58"/>
    <a:srgbClr val="06A3EA"/>
    <a:srgbClr val="03C6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4717" autoAdjust="0"/>
  </p:normalViewPr>
  <p:slideViewPr>
    <p:cSldViewPr>
      <p:cViewPr varScale="1">
        <p:scale>
          <a:sx n="99" d="100"/>
          <a:sy n="99" d="100"/>
        </p:scale>
        <p:origin x="1938"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484822B-34C3-4051-91FF-8FB284E6A7CC}"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733233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84822B-34C3-4051-91FF-8FB284E6A7CC}"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380854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84822B-34C3-4051-91FF-8FB284E6A7CC}"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1446395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84822B-34C3-4051-91FF-8FB284E6A7CC}"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1171878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84822B-34C3-4051-91FF-8FB284E6A7CC}"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3819453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84822B-34C3-4051-91FF-8FB284E6A7CC}"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3926479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84822B-34C3-4051-91FF-8FB284E6A7CC}" type="datetimeFigureOut">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694892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84822B-34C3-4051-91FF-8FB284E6A7CC}" type="datetimeFigureOut">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1401971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4822B-34C3-4051-91FF-8FB284E6A7CC}" type="datetimeFigureOut">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964782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84822B-34C3-4051-91FF-8FB284E6A7CC}"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3818244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84822B-34C3-4051-91FF-8FB284E6A7CC}"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7FBAF0-74AD-48DD-8621-9FA7E796BCA6}" type="slidenum">
              <a:rPr lang="en-US" smtClean="0"/>
              <a:t>‹#›</a:t>
            </a:fld>
            <a:endParaRPr lang="en-US"/>
          </a:p>
        </p:txBody>
      </p:sp>
    </p:spTree>
    <p:extLst>
      <p:ext uri="{BB962C8B-B14F-4D97-AF65-F5344CB8AC3E}">
        <p14:creationId xmlns:p14="http://schemas.microsoft.com/office/powerpoint/2010/main" val="339399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4822B-34C3-4051-91FF-8FB284E6A7CC}" type="datetimeFigureOut">
              <a:rPr lang="en-US" smtClean="0"/>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7FBAF0-74AD-48DD-8621-9FA7E796BCA6}" type="slidenum">
              <a:rPr lang="en-US" smtClean="0"/>
              <a:t>‹#›</a:t>
            </a:fld>
            <a:endParaRPr lang="en-US"/>
          </a:p>
        </p:txBody>
      </p:sp>
    </p:spTree>
    <p:extLst>
      <p:ext uri="{BB962C8B-B14F-4D97-AF65-F5344CB8AC3E}">
        <p14:creationId xmlns:p14="http://schemas.microsoft.com/office/powerpoint/2010/main" val="4055169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0.png"/><Relationship Id="rId3" Type="http://schemas.openxmlformats.org/officeDocument/2006/relationships/image" Target="../media/image8.png"/><Relationship Id="rId7" Type="http://schemas.openxmlformats.org/officeDocument/2006/relationships/image" Target="../media/image5.png"/><Relationship Id="rId12"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8.png"/><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1623" y="5102377"/>
            <a:ext cx="4614597" cy="584775"/>
          </a:xfrm>
          <a:prstGeom prst="rect">
            <a:avLst/>
          </a:prstGeom>
          <a:noFill/>
        </p:spPr>
        <p:txBody>
          <a:bodyPr wrap="none" rtlCol="0">
            <a:spAutoFit/>
          </a:bodyPr>
          <a:lstStyle/>
          <a:p>
            <a:pPr algn="ctr"/>
            <a:r>
              <a:rPr lang="en-US" sz="3200" dirty="0"/>
              <a:t>Hysteresis and Scale Space</a:t>
            </a:r>
          </a:p>
        </p:txBody>
      </p:sp>
      <p:sp>
        <p:nvSpPr>
          <p:cNvPr id="6" name="TextBox 5"/>
          <p:cNvSpPr txBox="1"/>
          <p:nvPr/>
        </p:nvSpPr>
        <p:spPr>
          <a:xfrm>
            <a:off x="3657600" y="6052066"/>
            <a:ext cx="1471813" cy="369332"/>
          </a:xfrm>
          <a:prstGeom prst="rect">
            <a:avLst/>
          </a:prstGeom>
          <a:noFill/>
        </p:spPr>
        <p:txBody>
          <a:bodyPr wrap="none" rtlCol="0">
            <a:spAutoFit/>
          </a:bodyPr>
          <a:lstStyle/>
          <a:p>
            <a:r>
              <a:rPr lang="en-US" dirty="0"/>
              <a:t>Adam Hoover</a:t>
            </a:r>
          </a:p>
        </p:txBody>
      </p:sp>
      <p:pic>
        <p:nvPicPr>
          <p:cNvPr id="3" name="Picture 2" descr="Scale-space representation: Definition and basic ideas">
            <a:extLst>
              <a:ext uri="{FF2B5EF4-FFF2-40B4-BE49-F238E27FC236}">
                <a16:creationId xmlns:a16="http://schemas.microsoft.com/office/drawing/2014/main" id="{C0BFB2EB-2BA7-901E-9487-17C2B6D7219C}"/>
              </a:ext>
            </a:extLst>
          </p:cNvPr>
          <p:cNvPicPr>
            <a:picLocks noChangeAspect="1"/>
          </p:cNvPicPr>
          <p:nvPr/>
        </p:nvPicPr>
        <p:blipFill>
          <a:blip r:embed="rId2"/>
          <a:stretch>
            <a:fillRect/>
          </a:stretch>
        </p:blipFill>
        <p:spPr>
          <a:xfrm>
            <a:off x="2238375" y="1194911"/>
            <a:ext cx="4667250" cy="3362325"/>
          </a:xfrm>
          <a:prstGeom prst="rect">
            <a:avLst/>
          </a:prstGeom>
        </p:spPr>
      </p:pic>
    </p:spTree>
    <p:extLst>
      <p:ext uri="{BB962C8B-B14F-4D97-AF65-F5344CB8AC3E}">
        <p14:creationId xmlns:p14="http://schemas.microsoft.com/office/powerpoint/2010/main" val="2766353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1798" y="363648"/>
            <a:ext cx="1880643" cy="769441"/>
          </a:xfrm>
          <a:prstGeom prst="rect">
            <a:avLst/>
          </a:prstGeom>
          <a:noFill/>
        </p:spPr>
        <p:txBody>
          <a:bodyPr wrap="none" rtlCol="0">
            <a:spAutoFit/>
          </a:bodyPr>
          <a:lstStyle/>
          <a:p>
            <a:r>
              <a:rPr lang="en-US" sz="4400" dirty="0"/>
              <a:t>Outline</a:t>
            </a:r>
          </a:p>
        </p:txBody>
      </p:sp>
      <p:sp>
        <p:nvSpPr>
          <p:cNvPr id="10" name="TextBox 9"/>
          <p:cNvSpPr txBox="1"/>
          <p:nvPr/>
        </p:nvSpPr>
        <p:spPr>
          <a:xfrm>
            <a:off x="716191" y="1993521"/>
            <a:ext cx="4223144" cy="2585323"/>
          </a:xfrm>
          <a:prstGeom prst="rect">
            <a:avLst/>
          </a:prstGeom>
          <a:noFill/>
        </p:spPr>
        <p:txBody>
          <a:bodyPr wrap="none" rtlCol="0">
            <a:spAutoFit/>
          </a:bodyPr>
          <a:lstStyle/>
          <a:p>
            <a:r>
              <a:rPr lang="en-US" dirty="0"/>
              <a:t>Some basic image operations: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Pixel convolution</a:t>
            </a:r>
          </a:p>
          <a:p>
            <a:pPr marL="285750" indent="-285750">
              <a:buFont typeface="Arial" panose="020B0604020202020204" pitchFamily="34" charset="0"/>
              <a:buChar char="•"/>
            </a:pPr>
            <a:r>
              <a:rPr lang="en-US" dirty="0"/>
              <a:t>Image convolution</a:t>
            </a:r>
          </a:p>
          <a:p>
            <a:pPr marL="285750" indent="-285750">
              <a:buFont typeface="Arial" panose="020B0604020202020204" pitchFamily="34" charset="0"/>
              <a:buChar char="•"/>
            </a:pPr>
            <a:r>
              <a:rPr lang="en-US" dirty="0"/>
              <a:t>Kernels (filters)</a:t>
            </a:r>
          </a:p>
          <a:p>
            <a:pPr marL="285750" indent="-285750">
              <a:buFont typeface="Arial" panose="020B0604020202020204" pitchFamily="34" charset="0"/>
              <a:buChar char="•"/>
            </a:pPr>
            <a:r>
              <a:rPr lang="en-US" dirty="0"/>
              <a:t>Edges and gradients</a:t>
            </a:r>
          </a:p>
          <a:p>
            <a:pPr marL="285750" indent="-285750">
              <a:buFont typeface="Arial" panose="020B0604020202020204" pitchFamily="34" charset="0"/>
              <a:buChar char="•"/>
            </a:pPr>
            <a:r>
              <a:rPr lang="en-US" dirty="0"/>
              <a:t>Laplacian operators</a:t>
            </a:r>
          </a:p>
          <a:p>
            <a:pPr marL="285750" indent="-285750">
              <a:buFont typeface="Arial" panose="020B0604020202020204" pitchFamily="34" charset="0"/>
              <a:buChar char="•"/>
            </a:pPr>
            <a:endParaRPr lang="en-US" dirty="0"/>
          </a:p>
          <a:p>
            <a:r>
              <a:rPr lang="en-US" dirty="0"/>
              <a:t>Test these ideas live on your laptop camera</a:t>
            </a:r>
          </a:p>
        </p:txBody>
      </p:sp>
      <p:sp>
        <p:nvSpPr>
          <p:cNvPr id="9" name="TextBox 8"/>
          <p:cNvSpPr txBox="1"/>
          <p:nvPr/>
        </p:nvSpPr>
        <p:spPr>
          <a:xfrm>
            <a:off x="4038600" y="838200"/>
            <a:ext cx="4913779" cy="369332"/>
          </a:xfrm>
          <a:prstGeom prst="rect">
            <a:avLst/>
          </a:prstGeom>
          <a:noFill/>
        </p:spPr>
        <p:txBody>
          <a:bodyPr wrap="square" rtlCol="0">
            <a:spAutoFit/>
          </a:bodyPr>
          <a:lstStyle/>
          <a:p>
            <a:pPr algn="ctr"/>
            <a:r>
              <a:rPr lang="en-US" dirty="0"/>
              <a:t>No laptops, phones or screens </a:t>
            </a:r>
            <a:r>
              <a:rPr lang="en-US" i="1" dirty="0"/>
              <a:t>during lecture</a:t>
            </a:r>
            <a:r>
              <a:rPr lang="en-US" dirty="0"/>
              <a:t>.</a:t>
            </a:r>
          </a:p>
        </p:txBody>
      </p:sp>
      <p:pic>
        <p:nvPicPr>
          <p:cNvPr id="7" name="Picture 6">
            <a:extLst>
              <a:ext uri="{FF2B5EF4-FFF2-40B4-BE49-F238E27FC236}">
                <a16:creationId xmlns:a16="http://schemas.microsoft.com/office/drawing/2014/main" id="{206F42CC-EDDF-1491-266A-1CE363795B96}"/>
              </a:ext>
            </a:extLst>
          </p:cNvPr>
          <p:cNvPicPr>
            <a:picLocks noChangeAspect="1"/>
          </p:cNvPicPr>
          <p:nvPr/>
        </p:nvPicPr>
        <p:blipFill>
          <a:blip r:embed="rId2"/>
          <a:srcRect l="21111" t="8280" r="23333" b="8385"/>
          <a:stretch>
            <a:fillRect/>
          </a:stretch>
        </p:blipFill>
        <p:spPr>
          <a:xfrm>
            <a:off x="4591251" y="1277182"/>
            <a:ext cx="2286000" cy="2286000"/>
          </a:xfrm>
          <a:prstGeom prst="rect">
            <a:avLst/>
          </a:prstGeom>
        </p:spPr>
      </p:pic>
      <p:pic>
        <p:nvPicPr>
          <p:cNvPr id="8" name="Picture 7">
            <a:extLst>
              <a:ext uri="{FF2B5EF4-FFF2-40B4-BE49-F238E27FC236}">
                <a16:creationId xmlns:a16="http://schemas.microsoft.com/office/drawing/2014/main" id="{3D0D7749-B04A-790C-D43D-CE1C53417157}"/>
              </a:ext>
            </a:extLst>
          </p:cNvPr>
          <p:cNvPicPr>
            <a:picLocks noChangeAspect="1"/>
          </p:cNvPicPr>
          <p:nvPr/>
        </p:nvPicPr>
        <p:blipFill>
          <a:blip r:embed="rId3"/>
          <a:srcRect l="22222" t="6614" r="23333" b="5052"/>
          <a:stretch>
            <a:fillRect/>
          </a:stretch>
        </p:blipFill>
        <p:spPr>
          <a:xfrm>
            <a:off x="7239000" y="1752600"/>
            <a:ext cx="986287" cy="1066800"/>
          </a:xfrm>
          <a:prstGeom prst="rect">
            <a:avLst/>
          </a:prstGeom>
        </p:spPr>
      </p:pic>
      <p:pic>
        <p:nvPicPr>
          <p:cNvPr id="2" name="Picture 1" descr="File:OpenCV Logo with text.png - Wikimedia Commons">
            <a:extLst>
              <a:ext uri="{FF2B5EF4-FFF2-40B4-BE49-F238E27FC236}">
                <a16:creationId xmlns:a16="http://schemas.microsoft.com/office/drawing/2014/main" id="{F2FC3FC8-721F-C2CA-426C-4CF302A9FBB4}"/>
              </a:ext>
            </a:extLst>
          </p:cNvPr>
          <p:cNvPicPr>
            <a:picLocks noChangeAspect="1"/>
          </p:cNvPicPr>
          <p:nvPr/>
        </p:nvPicPr>
        <p:blipFill>
          <a:blip r:embed="rId4"/>
          <a:stretch>
            <a:fillRect/>
          </a:stretch>
        </p:blipFill>
        <p:spPr>
          <a:xfrm>
            <a:off x="5734251" y="4333912"/>
            <a:ext cx="1524003" cy="1877572"/>
          </a:xfrm>
          <a:prstGeom prst="rect">
            <a:avLst/>
          </a:prstGeom>
        </p:spPr>
      </p:pic>
    </p:spTree>
    <p:extLst>
      <p:ext uri="{BB962C8B-B14F-4D97-AF65-F5344CB8AC3E}">
        <p14:creationId xmlns:p14="http://schemas.microsoft.com/office/powerpoint/2010/main" val="1097467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0D68-BAAA-F923-892C-85DBF684CB4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FD038F3-F104-08D5-14C8-0B0130F70EF7}"/>
              </a:ext>
            </a:extLst>
          </p:cNvPr>
          <p:cNvSpPr txBox="1"/>
          <p:nvPr/>
        </p:nvSpPr>
        <p:spPr>
          <a:xfrm>
            <a:off x="561798" y="363648"/>
            <a:ext cx="4700902" cy="769441"/>
          </a:xfrm>
          <a:prstGeom prst="rect">
            <a:avLst/>
          </a:prstGeom>
          <a:noFill/>
        </p:spPr>
        <p:txBody>
          <a:bodyPr wrap="none" rtlCol="0">
            <a:spAutoFit/>
          </a:bodyPr>
          <a:lstStyle/>
          <a:p>
            <a:r>
              <a:rPr lang="en-US" sz="4400" dirty="0"/>
              <a:t>Threshold Selection</a:t>
            </a:r>
          </a:p>
        </p:txBody>
      </p:sp>
      <p:sp>
        <p:nvSpPr>
          <p:cNvPr id="200" name="TextBox 199">
            <a:extLst>
              <a:ext uri="{FF2B5EF4-FFF2-40B4-BE49-F238E27FC236}">
                <a16:creationId xmlns:a16="http://schemas.microsoft.com/office/drawing/2014/main" id="{DB527DDE-B4BE-3454-E294-C0E667C6DA84}"/>
              </a:ext>
            </a:extLst>
          </p:cNvPr>
          <p:cNvSpPr txBox="1"/>
          <p:nvPr/>
        </p:nvSpPr>
        <p:spPr>
          <a:xfrm>
            <a:off x="780343" y="5624029"/>
            <a:ext cx="7467600" cy="646331"/>
          </a:xfrm>
          <a:prstGeom prst="rect">
            <a:avLst/>
          </a:prstGeom>
          <a:noFill/>
        </p:spPr>
        <p:txBody>
          <a:bodyPr wrap="square" rtlCol="0">
            <a:spAutoFit/>
          </a:bodyPr>
          <a:lstStyle/>
          <a:p>
            <a:pPr algn="ctr"/>
            <a:r>
              <a:rPr lang="en-US" dirty="0"/>
              <a:t>Sometimes no good threshold can be found.  In this case, T</a:t>
            </a:r>
            <a:r>
              <a:rPr lang="en-US" baseline="-25000" dirty="0"/>
              <a:t>1</a:t>
            </a:r>
            <a:r>
              <a:rPr lang="en-US" dirty="0"/>
              <a:t> detects only part of the desired object.  T</a:t>
            </a:r>
            <a:r>
              <a:rPr lang="en-US" baseline="-25000" dirty="0"/>
              <a:t>2</a:t>
            </a:r>
            <a:r>
              <a:rPr lang="en-US" dirty="0"/>
              <a:t> detects the whole object but also noise.</a:t>
            </a:r>
          </a:p>
        </p:txBody>
      </p:sp>
      <p:cxnSp>
        <p:nvCxnSpPr>
          <p:cNvPr id="189" name="Straight Connector 188">
            <a:extLst>
              <a:ext uri="{FF2B5EF4-FFF2-40B4-BE49-F238E27FC236}">
                <a16:creationId xmlns:a16="http://schemas.microsoft.com/office/drawing/2014/main" id="{B06BF01A-D4D8-A9C5-90E5-104A5990BF17}"/>
              </a:ext>
            </a:extLst>
          </p:cNvPr>
          <p:cNvCxnSpPr/>
          <p:nvPr/>
        </p:nvCxnSpPr>
        <p:spPr>
          <a:xfrm>
            <a:off x="1112669" y="1740611"/>
            <a:ext cx="0" cy="134808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86625578-2C57-3655-A25E-7B8D58520407}"/>
              </a:ext>
            </a:extLst>
          </p:cNvPr>
          <p:cNvCxnSpPr>
            <a:cxnSpLocks/>
          </p:cNvCxnSpPr>
          <p:nvPr/>
        </p:nvCxnSpPr>
        <p:spPr>
          <a:xfrm flipH="1">
            <a:off x="1112669" y="3086797"/>
            <a:ext cx="5364331" cy="18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p:cNvSpPr txBox="1"/>
              <p:nvPr/>
            </p:nvSpPr>
            <p:spPr>
              <a:xfrm>
                <a:off x="840135" y="1666293"/>
                <a:ext cx="1483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𝐼</m:t>
                      </m:r>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840135" y="1666293"/>
                <a:ext cx="148374" cy="276999"/>
              </a:xfrm>
              <a:prstGeom prst="rect">
                <a:avLst/>
              </a:prstGeom>
              <a:blipFill>
                <a:blip r:embed="rId2"/>
                <a:stretch>
                  <a:fillRect l="-41667" r="-29167" b="-6522"/>
                </a:stretch>
              </a:blipFill>
            </p:spPr>
            <p:txBody>
              <a:bodyPr/>
              <a:lstStyle/>
              <a:p>
                <a:r>
                  <a:rPr lang="en-US">
                    <a:noFill/>
                  </a:rPr>
                  <a:t> </a:t>
                </a:r>
              </a:p>
            </p:txBody>
          </p:sp>
        </mc:Fallback>
      </mc:AlternateContent>
      <p:cxnSp>
        <p:nvCxnSpPr>
          <p:cNvPr id="259" name="Straight Arrow Connector 258">
            <a:extLst>
              <a:ext uri="{FF2B5EF4-FFF2-40B4-BE49-F238E27FC236}">
                <a16:creationId xmlns:a16="http://schemas.microsoft.com/office/drawing/2014/main" id="{93A95FB4-16D6-CF63-4C1C-348A8AA9A17A}"/>
              </a:ext>
            </a:extLst>
          </p:cNvPr>
          <p:cNvCxnSpPr>
            <a:cxnSpLocks/>
          </p:cNvCxnSpPr>
          <p:nvPr/>
        </p:nvCxnSpPr>
        <p:spPr>
          <a:xfrm>
            <a:off x="2209800" y="2013070"/>
            <a:ext cx="1981200"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2" name="TextBox 261">
            <a:extLst>
              <a:ext uri="{FF2B5EF4-FFF2-40B4-BE49-F238E27FC236}">
                <a16:creationId xmlns:a16="http://schemas.microsoft.com/office/drawing/2014/main" id="{DB527DDE-B4BE-3454-E294-C0E667C6DA84}"/>
              </a:ext>
            </a:extLst>
          </p:cNvPr>
          <p:cNvSpPr txBox="1"/>
          <p:nvPr/>
        </p:nvSpPr>
        <p:spPr>
          <a:xfrm>
            <a:off x="2479963" y="1569199"/>
            <a:ext cx="1447800" cy="369332"/>
          </a:xfrm>
          <a:prstGeom prst="rect">
            <a:avLst/>
          </a:prstGeom>
          <a:noFill/>
        </p:spPr>
        <p:txBody>
          <a:bodyPr wrap="square" rtlCol="0">
            <a:spAutoFit/>
          </a:bodyPr>
          <a:lstStyle/>
          <a:p>
            <a:pPr algn="ctr"/>
            <a:r>
              <a:rPr lang="en-US" dirty="0"/>
              <a:t>object</a:t>
            </a:r>
          </a:p>
        </p:txBody>
      </p:sp>
      <p:sp>
        <p:nvSpPr>
          <p:cNvPr id="17" name="Freeform 16"/>
          <p:cNvSpPr/>
          <p:nvPr/>
        </p:nvSpPr>
        <p:spPr>
          <a:xfrm>
            <a:off x="1496291" y="2212541"/>
            <a:ext cx="4802909" cy="833733"/>
          </a:xfrm>
          <a:custGeom>
            <a:avLst/>
            <a:gdLst>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487054 w 4802909"/>
              <a:gd name="connsiteY7" fmla="*/ 447532 h 833733"/>
              <a:gd name="connsiteX8" fmla="*/ 1625600 w 4802909"/>
              <a:gd name="connsiteY8" fmla="*/ 576841 h 833733"/>
              <a:gd name="connsiteX9" fmla="*/ 1967345 w 4802909"/>
              <a:gd name="connsiteY9" fmla="*/ 53989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625600 w 4802909"/>
              <a:gd name="connsiteY8" fmla="*/ 576841 h 833733"/>
              <a:gd name="connsiteX9" fmla="*/ 1967345 w 4802909"/>
              <a:gd name="connsiteY9" fmla="*/ 53989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84478 h 833733"/>
              <a:gd name="connsiteX9" fmla="*/ 1967345 w 4802909"/>
              <a:gd name="connsiteY9" fmla="*/ 53989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84478 h 833733"/>
              <a:gd name="connsiteX9" fmla="*/ 1958109 w 4802909"/>
              <a:gd name="connsiteY9" fmla="*/ 493714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84478 h 833733"/>
              <a:gd name="connsiteX9" fmla="*/ 1930400 w 4802909"/>
              <a:gd name="connsiteY9" fmla="*/ 46600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56769 h 833733"/>
              <a:gd name="connsiteX9" fmla="*/ 1930400 w 4802909"/>
              <a:gd name="connsiteY9" fmla="*/ 46600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382877 h 833733"/>
              <a:gd name="connsiteX8" fmla="*/ 1708728 w 4802909"/>
              <a:gd name="connsiteY8" fmla="*/ 456769 h 833733"/>
              <a:gd name="connsiteX9" fmla="*/ 1930400 w 4802909"/>
              <a:gd name="connsiteY9" fmla="*/ 46600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2909" h="833733">
                <a:moveTo>
                  <a:pt x="0" y="826223"/>
                </a:moveTo>
                <a:cubicBezTo>
                  <a:pt x="115454" y="833919"/>
                  <a:pt x="230909" y="841616"/>
                  <a:pt x="323273" y="816986"/>
                </a:cubicBezTo>
                <a:cubicBezTo>
                  <a:pt x="415637" y="792356"/>
                  <a:pt x="461819" y="796974"/>
                  <a:pt x="554182" y="678441"/>
                </a:cubicBezTo>
                <a:cubicBezTo>
                  <a:pt x="646545" y="559908"/>
                  <a:pt x="792787" y="218162"/>
                  <a:pt x="877454" y="105786"/>
                </a:cubicBezTo>
                <a:cubicBezTo>
                  <a:pt x="962121" y="-6590"/>
                  <a:pt x="1000606" y="14962"/>
                  <a:pt x="1062182" y="4186"/>
                </a:cubicBezTo>
                <a:cubicBezTo>
                  <a:pt x="1123758" y="-6590"/>
                  <a:pt x="1193030" y="2647"/>
                  <a:pt x="1246909" y="41132"/>
                </a:cubicBezTo>
                <a:cubicBezTo>
                  <a:pt x="1300788" y="79617"/>
                  <a:pt x="1339272" y="178138"/>
                  <a:pt x="1385454" y="235095"/>
                </a:cubicBezTo>
                <a:cubicBezTo>
                  <a:pt x="1431636" y="292053"/>
                  <a:pt x="1470121" y="345931"/>
                  <a:pt x="1524000" y="382877"/>
                </a:cubicBezTo>
                <a:cubicBezTo>
                  <a:pt x="1577879" y="419823"/>
                  <a:pt x="1640995" y="442914"/>
                  <a:pt x="1708728" y="456769"/>
                </a:cubicBezTo>
                <a:cubicBezTo>
                  <a:pt x="1776461" y="470624"/>
                  <a:pt x="1859588" y="481399"/>
                  <a:pt x="1930400" y="466005"/>
                </a:cubicBezTo>
                <a:cubicBezTo>
                  <a:pt x="2001212" y="450611"/>
                  <a:pt x="2082800" y="396731"/>
                  <a:pt x="2133600" y="364404"/>
                </a:cubicBezTo>
                <a:cubicBezTo>
                  <a:pt x="2184400" y="332077"/>
                  <a:pt x="2187479" y="279738"/>
                  <a:pt x="2235200" y="272041"/>
                </a:cubicBezTo>
                <a:cubicBezTo>
                  <a:pt x="2282921" y="264344"/>
                  <a:pt x="2358351" y="275120"/>
                  <a:pt x="2419927" y="318223"/>
                </a:cubicBezTo>
                <a:cubicBezTo>
                  <a:pt x="2481503" y="361326"/>
                  <a:pt x="2544618" y="452150"/>
                  <a:pt x="2604654" y="530659"/>
                </a:cubicBezTo>
                <a:cubicBezTo>
                  <a:pt x="2664690" y="609168"/>
                  <a:pt x="2701636" y="743095"/>
                  <a:pt x="2780145" y="789277"/>
                </a:cubicBezTo>
                <a:cubicBezTo>
                  <a:pt x="2858654" y="835459"/>
                  <a:pt x="3003358" y="813907"/>
                  <a:pt x="3075709" y="807750"/>
                </a:cubicBezTo>
                <a:cubicBezTo>
                  <a:pt x="3148061" y="801592"/>
                  <a:pt x="3155757" y="793896"/>
                  <a:pt x="3214254" y="752332"/>
                </a:cubicBezTo>
                <a:cubicBezTo>
                  <a:pt x="3272751" y="710768"/>
                  <a:pt x="3426691" y="558368"/>
                  <a:pt x="3426691" y="558368"/>
                </a:cubicBezTo>
                <a:cubicBezTo>
                  <a:pt x="3495964" y="495253"/>
                  <a:pt x="3568315" y="416744"/>
                  <a:pt x="3629891" y="373641"/>
                </a:cubicBezTo>
                <a:cubicBezTo>
                  <a:pt x="3691467" y="330538"/>
                  <a:pt x="3748424" y="312065"/>
                  <a:pt x="3796145" y="299750"/>
                </a:cubicBezTo>
                <a:cubicBezTo>
                  <a:pt x="3843866" y="287435"/>
                  <a:pt x="3870036" y="278199"/>
                  <a:pt x="3916218" y="299750"/>
                </a:cubicBezTo>
                <a:cubicBezTo>
                  <a:pt x="3962400" y="321301"/>
                  <a:pt x="4010121" y="372101"/>
                  <a:pt x="4073236" y="429059"/>
                </a:cubicBezTo>
                <a:cubicBezTo>
                  <a:pt x="4136351" y="486017"/>
                  <a:pt x="4224097" y="578380"/>
                  <a:pt x="4294909" y="641495"/>
                </a:cubicBezTo>
                <a:cubicBezTo>
                  <a:pt x="4365721" y="704610"/>
                  <a:pt x="4413442" y="778502"/>
                  <a:pt x="4498109" y="807750"/>
                </a:cubicBezTo>
                <a:cubicBezTo>
                  <a:pt x="4582776" y="836998"/>
                  <a:pt x="4692842" y="826992"/>
                  <a:pt x="4802909" y="81698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TextBox 263">
            <a:extLst>
              <a:ext uri="{FF2B5EF4-FFF2-40B4-BE49-F238E27FC236}">
                <a16:creationId xmlns:a16="http://schemas.microsoft.com/office/drawing/2014/main" id="{DB527DDE-B4BE-3454-E294-C0E667C6DA84}"/>
              </a:ext>
            </a:extLst>
          </p:cNvPr>
          <p:cNvSpPr txBox="1"/>
          <p:nvPr/>
        </p:nvSpPr>
        <p:spPr>
          <a:xfrm>
            <a:off x="4724400" y="1555945"/>
            <a:ext cx="1270000" cy="369332"/>
          </a:xfrm>
          <a:prstGeom prst="rect">
            <a:avLst/>
          </a:prstGeom>
          <a:noFill/>
        </p:spPr>
        <p:txBody>
          <a:bodyPr wrap="square" rtlCol="0">
            <a:spAutoFit/>
          </a:bodyPr>
          <a:lstStyle/>
          <a:p>
            <a:pPr algn="ctr"/>
            <a:r>
              <a:rPr lang="en-US" dirty="0"/>
              <a:t>noise</a:t>
            </a:r>
          </a:p>
        </p:txBody>
      </p:sp>
      <mc:AlternateContent xmlns:mc="http://schemas.openxmlformats.org/markup-compatibility/2006" xmlns:a14="http://schemas.microsoft.com/office/drawing/2010/main">
        <mc:Choice Requires="a14">
          <p:sp>
            <p:nvSpPr>
              <p:cNvPr id="266" name="TextBox 265"/>
              <p:cNvSpPr txBox="1"/>
              <p:nvPr/>
            </p:nvSpPr>
            <p:spPr>
              <a:xfrm>
                <a:off x="780343" y="2199497"/>
                <a:ext cx="26795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m:oMathPara>
                </a14:m>
                <a:endParaRPr lang="en-US" dirty="0"/>
              </a:p>
            </p:txBody>
          </p:sp>
        </mc:Choice>
        <mc:Fallback xmlns="">
          <p:sp>
            <p:nvSpPr>
              <p:cNvPr id="266" name="TextBox 265"/>
              <p:cNvSpPr txBox="1">
                <a:spLocks noRot="1" noChangeAspect="1" noMove="1" noResize="1" noEditPoints="1" noAdjustHandles="1" noChangeArrowheads="1" noChangeShapeType="1" noTextEdit="1"/>
              </p:cNvSpPr>
              <p:nvPr/>
            </p:nvSpPr>
            <p:spPr>
              <a:xfrm>
                <a:off x="780343" y="2199497"/>
                <a:ext cx="267957" cy="276999"/>
              </a:xfrm>
              <a:prstGeom prst="rect">
                <a:avLst/>
              </a:prstGeom>
              <a:blipFill>
                <a:blip r:embed="rId3"/>
                <a:stretch>
                  <a:fillRect l="-20455" r="-9091"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7" name="TextBox 266"/>
              <p:cNvSpPr txBox="1"/>
              <p:nvPr/>
            </p:nvSpPr>
            <p:spPr>
              <a:xfrm>
                <a:off x="784219" y="2571415"/>
                <a:ext cx="27328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oMath>
                  </m:oMathPara>
                </a14:m>
                <a:endParaRPr lang="en-US" dirty="0"/>
              </a:p>
            </p:txBody>
          </p:sp>
        </mc:Choice>
        <mc:Fallback xmlns="">
          <p:sp>
            <p:nvSpPr>
              <p:cNvPr id="267" name="TextBox 266"/>
              <p:cNvSpPr txBox="1">
                <a:spLocks noRot="1" noChangeAspect="1" noMove="1" noResize="1" noEditPoints="1" noAdjustHandles="1" noChangeArrowheads="1" noChangeShapeType="1" noTextEdit="1"/>
              </p:cNvSpPr>
              <p:nvPr/>
            </p:nvSpPr>
            <p:spPr>
              <a:xfrm>
                <a:off x="784219" y="2571415"/>
                <a:ext cx="273280" cy="276999"/>
              </a:xfrm>
              <a:prstGeom prst="rect">
                <a:avLst/>
              </a:prstGeom>
              <a:blipFill>
                <a:blip r:embed="rId4"/>
                <a:stretch>
                  <a:fillRect l="-22727" r="-9091" b="-15556"/>
                </a:stretch>
              </a:blipFill>
            </p:spPr>
            <p:txBody>
              <a:bodyPr/>
              <a:lstStyle/>
              <a:p>
                <a:r>
                  <a:rPr lang="en-US">
                    <a:noFill/>
                  </a:rPr>
                  <a:t> </a:t>
                </a:r>
              </a:p>
            </p:txBody>
          </p:sp>
        </mc:Fallback>
      </mc:AlternateContent>
      <p:cxnSp>
        <p:nvCxnSpPr>
          <p:cNvPr id="268" name="Straight Connector 267">
            <a:extLst>
              <a:ext uri="{FF2B5EF4-FFF2-40B4-BE49-F238E27FC236}">
                <a16:creationId xmlns:a16="http://schemas.microsoft.com/office/drawing/2014/main" id="{86625578-2C57-3655-A25E-7B8D58520407}"/>
              </a:ext>
            </a:extLst>
          </p:cNvPr>
          <p:cNvCxnSpPr>
            <a:cxnSpLocks/>
          </p:cNvCxnSpPr>
          <p:nvPr/>
        </p:nvCxnSpPr>
        <p:spPr>
          <a:xfrm flipH="1">
            <a:off x="1075972" y="2372745"/>
            <a:ext cx="5364331" cy="1896"/>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86625578-2C57-3655-A25E-7B8D58520407}"/>
              </a:ext>
            </a:extLst>
          </p:cNvPr>
          <p:cNvCxnSpPr>
            <a:cxnSpLocks/>
          </p:cNvCxnSpPr>
          <p:nvPr/>
        </p:nvCxnSpPr>
        <p:spPr>
          <a:xfrm flipH="1">
            <a:off x="1149367" y="2729308"/>
            <a:ext cx="5364331" cy="1896"/>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86625578-2C57-3655-A25E-7B8D58520407}"/>
              </a:ext>
            </a:extLst>
          </p:cNvPr>
          <p:cNvCxnSpPr>
            <a:cxnSpLocks/>
          </p:cNvCxnSpPr>
          <p:nvPr/>
        </p:nvCxnSpPr>
        <p:spPr>
          <a:xfrm flipH="1">
            <a:off x="1108907" y="4066486"/>
            <a:ext cx="5364331" cy="18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Arrow Connector 270">
            <a:extLst>
              <a:ext uri="{FF2B5EF4-FFF2-40B4-BE49-F238E27FC236}">
                <a16:creationId xmlns:a16="http://schemas.microsoft.com/office/drawing/2014/main" id="{93A95FB4-16D6-CF63-4C1C-348A8AA9A17A}"/>
              </a:ext>
            </a:extLst>
          </p:cNvPr>
          <p:cNvCxnSpPr>
            <a:cxnSpLocks/>
          </p:cNvCxnSpPr>
          <p:nvPr/>
        </p:nvCxnSpPr>
        <p:spPr>
          <a:xfrm>
            <a:off x="2286000" y="3962400"/>
            <a:ext cx="533400" cy="0"/>
          </a:xfrm>
          <a:prstGeom prst="straightConnector1">
            <a:avLst/>
          </a:prstGeom>
          <a:ln w="38100">
            <a:solidFill>
              <a:srgbClr val="0B8DE5"/>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6625578-2C57-3655-A25E-7B8D58520407}"/>
              </a:ext>
            </a:extLst>
          </p:cNvPr>
          <p:cNvCxnSpPr>
            <a:cxnSpLocks/>
          </p:cNvCxnSpPr>
          <p:nvPr/>
        </p:nvCxnSpPr>
        <p:spPr>
          <a:xfrm flipH="1">
            <a:off x="1136008" y="4743395"/>
            <a:ext cx="5364332" cy="18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Straight Arrow Connector 272">
            <a:extLst>
              <a:ext uri="{FF2B5EF4-FFF2-40B4-BE49-F238E27FC236}">
                <a16:creationId xmlns:a16="http://schemas.microsoft.com/office/drawing/2014/main" id="{93A95FB4-16D6-CF63-4C1C-348A8AA9A17A}"/>
              </a:ext>
            </a:extLst>
          </p:cNvPr>
          <p:cNvCxnSpPr>
            <a:cxnSpLocks/>
          </p:cNvCxnSpPr>
          <p:nvPr/>
        </p:nvCxnSpPr>
        <p:spPr>
          <a:xfrm>
            <a:off x="2272145" y="4636655"/>
            <a:ext cx="1847273" cy="9236"/>
          </a:xfrm>
          <a:prstGeom prst="straightConnector1">
            <a:avLst/>
          </a:prstGeom>
          <a:ln w="38100">
            <a:solidFill>
              <a:srgbClr val="0B8DE5"/>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4" name="Straight Arrow Connector 273">
            <a:extLst>
              <a:ext uri="{FF2B5EF4-FFF2-40B4-BE49-F238E27FC236}">
                <a16:creationId xmlns:a16="http://schemas.microsoft.com/office/drawing/2014/main" id="{93A95FB4-16D6-CF63-4C1C-348A8AA9A17A}"/>
              </a:ext>
            </a:extLst>
          </p:cNvPr>
          <p:cNvCxnSpPr>
            <a:cxnSpLocks/>
          </p:cNvCxnSpPr>
          <p:nvPr/>
        </p:nvCxnSpPr>
        <p:spPr>
          <a:xfrm>
            <a:off x="4953000" y="4634691"/>
            <a:ext cx="690418" cy="11200"/>
          </a:xfrm>
          <a:prstGeom prst="straightConnector1">
            <a:avLst/>
          </a:prstGeom>
          <a:ln w="38100">
            <a:solidFill>
              <a:srgbClr val="0B8DE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5" name="TextBox 274">
            <a:extLst>
              <a:ext uri="{FF2B5EF4-FFF2-40B4-BE49-F238E27FC236}">
                <a16:creationId xmlns:a16="http://schemas.microsoft.com/office/drawing/2014/main" id="{DB527DDE-B4BE-3454-E294-C0E667C6DA84}"/>
              </a:ext>
            </a:extLst>
          </p:cNvPr>
          <p:cNvSpPr txBox="1"/>
          <p:nvPr/>
        </p:nvSpPr>
        <p:spPr>
          <a:xfrm>
            <a:off x="6781800" y="3736272"/>
            <a:ext cx="2133600" cy="369332"/>
          </a:xfrm>
          <a:prstGeom prst="rect">
            <a:avLst/>
          </a:prstGeom>
          <a:noFill/>
        </p:spPr>
        <p:txBody>
          <a:bodyPr wrap="square" rtlCol="0">
            <a:spAutoFit/>
          </a:bodyPr>
          <a:lstStyle/>
          <a:p>
            <a:pPr algn="ctr"/>
            <a:r>
              <a:rPr lang="en-US" dirty="0"/>
              <a:t>detection using T</a:t>
            </a:r>
            <a:r>
              <a:rPr lang="en-US" baseline="-25000" dirty="0"/>
              <a:t>1</a:t>
            </a:r>
          </a:p>
        </p:txBody>
      </p:sp>
      <p:sp>
        <p:nvSpPr>
          <p:cNvPr id="276" name="TextBox 275">
            <a:extLst>
              <a:ext uri="{FF2B5EF4-FFF2-40B4-BE49-F238E27FC236}">
                <a16:creationId xmlns:a16="http://schemas.microsoft.com/office/drawing/2014/main" id="{DB527DDE-B4BE-3454-E294-C0E667C6DA84}"/>
              </a:ext>
            </a:extLst>
          </p:cNvPr>
          <p:cNvSpPr txBox="1"/>
          <p:nvPr/>
        </p:nvSpPr>
        <p:spPr>
          <a:xfrm>
            <a:off x="6781800" y="4450025"/>
            <a:ext cx="2133600" cy="369332"/>
          </a:xfrm>
          <a:prstGeom prst="rect">
            <a:avLst/>
          </a:prstGeom>
          <a:noFill/>
        </p:spPr>
        <p:txBody>
          <a:bodyPr wrap="square" rtlCol="0">
            <a:spAutoFit/>
          </a:bodyPr>
          <a:lstStyle/>
          <a:p>
            <a:pPr algn="ctr"/>
            <a:r>
              <a:rPr lang="en-US" dirty="0"/>
              <a:t>detection using T</a:t>
            </a:r>
            <a:r>
              <a:rPr lang="en-US" baseline="-25000" dirty="0"/>
              <a:t>2</a:t>
            </a:r>
          </a:p>
        </p:txBody>
      </p:sp>
    </p:spTree>
    <p:extLst>
      <p:ext uri="{BB962C8B-B14F-4D97-AF65-F5344CB8AC3E}">
        <p14:creationId xmlns:p14="http://schemas.microsoft.com/office/powerpoint/2010/main" val="3268365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0D68-BAAA-F923-892C-85DBF684CB4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FD038F3-F104-08D5-14C8-0B0130F70EF7}"/>
              </a:ext>
            </a:extLst>
          </p:cNvPr>
          <p:cNvSpPr txBox="1"/>
          <p:nvPr/>
        </p:nvSpPr>
        <p:spPr>
          <a:xfrm>
            <a:off x="561798" y="363648"/>
            <a:ext cx="7128362" cy="769441"/>
          </a:xfrm>
          <a:prstGeom prst="rect">
            <a:avLst/>
          </a:prstGeom>
          <a:noFill/>
        </p:spPr>
        <p:txBody>
          <a:bodyPr wrap="none" rtlCol="0">
            <a:spAutoFit/>
          </a:bodyPr>
          <a:lstStyle/>
          <a:p>
            <a:r>
              <a:rPr lang="en-US" sz="4400" dirty="0"/>
              <a:t>Hysteresis (Dual) </a:t>
            </a:r>
            <a:r>
              <a:rPr lang="en-US" sz="4400" dirty="0" err="1"/>
              <a:t>Thresholding</a:t>
            </a:r>
            <a:endParaRPr lang="en-US" sz="4400" dirty="0"/>
          </a:p>
        </p:txBody>
      </p:sp>
      <p:sp>
        <p:nvSpPr>
          <p:cNvPr id="200" name="TextBox 199">
            <a:extLst>
              <a:ext uri="{FF2B5EF4-FFF2-40B4-BE49-F238E27FC236}">
                <a16:creationId xmlns:a16="http://schemas.microsoft.com/office/drawing/2014/main" id="{DB527DDE-B4BE-3454-E294-C0E667C6DA84}"/>
              </a:ext>
            </a:extLst>
          </p:cNvPr>
          <p:cNvSpPr txBox="1"/>
          <p:nvPr/>
        </p:nvSpPr>
        <p:spPr>
          <a:xfrm>
            <a:off x="780343" y="5624029"/>
            <a:ext cx="7467600" cy="646331"/>
          </a:xfrm>
          <a:prstGeom prst="rect">
            <a:avLst/>
          </a:prstGeom>
          <a:noFill/>
        </p:spPr>
        <p:txBody>
          <a:bodyPr wrap="square" rtlCol="0">
            <a:spAutoFit/>
          </a:bodyPr>
          <a:lstStyle/>
          <a:p>
            <a:pPr algn="ctr"/>
            <a:r>
              <a:rPr lang="en-US" dirty="0"/>
              <a:t>Hysteresis </a:t>
            </a:r>
            <a:r>
              <a:rPr lang="en-US" dirty="0" err="1"/>
              <a:t>thresholding</a:t>
            </a:r>
            <a:r>
              <a:rPr lang="en-US" dirty="0"/>
              <a:t> is an excellent tool for suppressing noise and improving foreground detection.</a:t>
            </a:r>
          </a:p>
        </p:txBody>
      </p:sp>
      <p:cxnSp>
        <p:nvCxnSpPr>
          <p:cNvPr id="189" name="Straight Connector 188">
            <a:extLst>
              <a:ext uri="{FF2B5EF4-FFF2-40B4-BE49-F238E27FC236}">
                <a16:creationId xmlns:a16="http://schemas.microsoft.com/office/drawing/2014/main" id="{B06BF01A-D4D8-A9C5-90E5-104A5990BF17}"/>
              </a:ext>
            </a:extLst>
          </p:cNvPr>
          <p:cNvCxnSpPr/>
          <p:nvPr/>
        </p:nvCxnSpPr>
        <p:spPr>
          <a:xfrm>
            <a:off x="1112669" y="1740611"/>
            <a:ext cx="0" cy="134808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86625578-2C57-3655-A25E-7B8D58520407}"/>
              </a:ext>
            </a:extLst>
          </p:cNvPr>
          <p:cNvCxnSpPr>
            <a:cxnSpLocks/>
          </p:cNvCxnSpPr>
          <p:nvPr/>
        </p:nvCxnSpPr>
        <p:spPr>
          <a:xfrm flipH="1">
            <a:off x="1112669" y="3086797"/>
            <a:ext cx="5364331" cy="18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5" name="TextBox 254">
            <a:extLst>
              <a:ext uri="{FF2B5EF4-FFF2-40B4-BE49-F238E27FC236}">
                <a16:creationId xmlns:a16="http://schemas.microsoft.com/office/drawing/2014/main" id="{DB527DDE-B4BE-3454-E294-C0E667C6DA84}"/>
              </a:ext>
            </a:extLst>
          </p:cNvPr>
          <p:cNvSpPr txBox="1"/>
          <p:nvPr/>
        </p:nvSpPr>
        <p:spPr>
          <a:xfrm>
            <a:off x="3662239" y="3092458"/>
            <a:ext cx="471012" cy="369332"/>
          </a:xfrm>
          <a:prstGeom prst="rect">
            <a:avLst/>
          </a:prstGeom>
          <a:noFill/>
        </p:spPr>
        <p:txBody>
          <a:bodyPr wrap="square" rtlCol="0">
            <a:spAutoFit/>
          </a:bodyPr>
          <a:lstStyle/>
          <a:p>
            <a:pPr algn="ctr"/>
            <a:r>
              <a:rPr lang="en-US" dirty="0"/>
              <a:t>x</a:t>
            </a:r>
          </a:p>
        </p:txBody>
      </p:sp>
      <mc:AlternateContent xmlns:mc="http://schemas.openxmlformats.org/markup-compatibility/2006" xmlns:a14="http://schemas.microsoft.com/office/drawing/2010/main">
        <mc:Choice Requires="a14">
          <p:sp>
            <p:nvSpPr>
              <p:cNvPr id="14" name="TextBox 13"/>
              <p:cNvSpPr txBox="1"/>
              <p:nvPr/>
            </p:nvSpPr>
            <p:spPr>
              <a:xfrm>
                <a:off x="840135" y="1666293"/>
                <a:ext cx="1483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𝐼</m:t>
                      </m:r>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840135" y="1666293"/>
                <a:ext cx="148374" cy="276999"/>
              </a:xfrm>
              <a:prstGeom prst="rect">
                <a:avLst/>
              </a:prstGeom>
              <a:blipFill>
                <a:blip r:embed="rId2"/>
                <a:stretch>
                  <a:fillRect l="-41667" r="-29167" b="-6522"/>
                </a:stretch>
              </a:blipFill>
            </p:spPr>
            <p:txBody>
              <a:bodyPr/>
              <a:lstStyle/>
              <a:p>
                <a:r>
                  <a:rPr lang="en-US">
                    <a:noFill/>
                  </a:rPr>
                  <a:t> </a:t>
                </a:r>
              </a:p>
            </p:txBody>
          </p:sp>
        </mc:Fallback>
      </mc:AlternateContent>
      <p:cxnSp>
        <p:nvCxnSpPr>
          <p:cNvPr id="259" name="Straight Arrow Connector 258">
            <a:extLst>
              <a:ext uri="{FF2B5EF4-FFF2-40B4-BE49-F238E27FC236}">
                <a16:creationId xmlns:a16="http://schemas.microsoft.com/office/drawing/2014/main" id="{93A95FB4-16D6-CF63-4C1C-348A8AA9A17A}"/>
              </a:ext>
            </a:extLst>
          </p:cNvPr>
          <p:cNvCxnSpPr>
            <a:cxnSpLocks/>
          </p:cNvCxnSpPr>
          <p:nvPr/>
        </p:nvCxnSpPr>
        <p:spPr>
          <a:xfrm>
            <a:off x="2209800" y="2013070"/>
            <a:ext cx="1981200"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2" name="TextBox 261">
            <a:extLst>
              <a:ext uri="{FF2B5EF4-FFF2-40B4-BE49-F238E27FC236}">
                <a16:creationId xmlns:a16="http://schemas.microsoft.com/office/drawing/2014/main" id="{DB527DDE-B4BE-3454-E294-C0E667C6DA84}"/>
              </a:ext>
            </a:extLst>
          </p:cNvPr>
          <p:cNvSpPr txBox="1"/>
          <p:nvPr/>
        </p:nvSpPr>
        <p:spPr>
          <a:xfrm>
            <a:off x="2479963" y="1569199"/>
            <a:ext cx="1447800" cy="369332"/>
          </a:xfrm>
          <a:prstGeom prst="rect">
            <a:avLst/>
          </a:prstGeom>
          <a:noFill/>
        </p:spPr>
        <p:txBody>
          <a:bodyPr wrap="square" rtlCol="0">
            <a:spAutoFit/>
          </a:bodyPr>
          <a:lstStyle/>
          <a:p>
            <a:pPr algn="ctr"/>
            <a:r>
              <a:rPr lang="en-US" dirty="0"/>
              <a:t>object</a:t>
            </a:r>
          </a:p>
        </p:txBody>
      </p:sp>
      <p:sp>
        <p:nvSpPr>
          <p:cNvPr id="17" name="Freeform 16"/>
          <p:cNvSpPr/>
          <p:nvPr/>
        </p:nvSpPr>
        <p:spPr>
          <a:xfrm>
            <a:off x="1496291" y="2212541"/>
            <a:ext cx="4802909" cy="833733"/>
          </a:xfrm>
          <a:custGeom>
            <a:avLst/>
            <a:gdLst>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487054 w 4802909"/>
              <a:gd name="connsiteY7" fmla="*/ 447532 h 833733"/>
              <a:gd name="connsiteX8" fmla="*/ 1625600 w 4802909"/>
              <a:gd name="connsiteY8" fmla="*/ 576841 h 833733"/>
              <a:gd name="connsiteX9" fmla="*/ 1967345 w 4802909"/>
              <a:gd name="connsiteY9" fmla="*/ 53989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625600 w 4802909"/>
              <a:gd name="connsiteY8" fmla="*/ 576841 h 833733"/>
              <a:gd name="connsiteX9" fmla="*/ 1967345 w 4802909"/>
              <a:gd name="connsiteY9" fmla="*/ 53989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84478 h 833733"/>
              <a:gd name="connsiteX9" fmla="*/ 1967345 w 4802909"/>
              <a:gd name="connsiteY9" fmla="*/ 53989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84478 h 833733"/>
              <a:gd name="connsiteX9" fmla="*/ 1958109 w 4802909"/>
              <a:gd name="connsiteY9" fmla="*/ 493714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84478 h 833733"/>
              <a:gd name="connsiteX9" fmla="*/ 1930400 w 4802909"/>
              <a:gd name="connsiteY9" fmla="*/ 46600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401350 h 833733"/>
              <a:gd name="connsiteX8" fmla="*/ 1708728 w 4802909"/>
              <a:gd name="connsiteY8" fmla="*/ 456769 h 833733"/>
              <a:gd name="connsiteX9" fmla="*/ 1930400 w 4802909"/>
              <a:gd name="connsiteY9" fmla="*/ 46600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 name="connsiteX0" fmla="*/ 0 w 4802909"/>
              <a:gd name="connsiteY0" fmla="*/ 826223 h 833733"/>
              <a:gd name="connsiteX1" fmla="*/ 323273 w 4802909"/>
              <a:gd name="connsiteY1" fmla="*/ 816986 h 833733"/>
              <a:gd name="connsiteX2" fmla="*/ 554182 w 4802909"/>
              <a:gd name="connsiteY2" fmla="*/ 678441 h 833733"/>
              <a:gd name="connsiteX3" fmla="*/ 877454 w 4802909"/>
              <a:gd name="connsiteY3" fmla="*/ 105786 h 833733"/>
              <a:gd name="connsiteX4" fmla="*/ 1062182 w 4802909"/>
              <a:gd name="connsiteY4" fmla="*/ 4186 h 833733"/>
              <a:gd name="connsiteX5" fmla="*/ 1246909 w 4802909"/>
              <a:gd name="connsiteY5" fmla="*/ 41132 h 833733"/>
              <a:gd name="connsiteX6" fmla="*/ 1385454 w 4802909"/>
              <a:gd name="connsiteY6" fmla="*/ 235095 h 833733"/>
              <a:gd name="connsiteX7" fmla="*/ 1524000 w 4802909"/>
              <a:gd name="connsiteY7" fmla="*/ 382877 h 833733"/>
              <a:gd name="connsiteX8" fmla="*/ 1708728 w 4802909"/>
              <a:gd name="connsiteY8" fmla="*/ 456769 h 833733"/>
              <a:gd name="connsiteX9" fmla="*/ 1930400 w 4802909"/>
              <a:gd name="connsiteY9" fmla="*/ 466005 h 833733"/>
              <a:gd name="connsiteX10" fmla="*/ 2133600 w 4802909"/>
              <a:gd name="connsiteY10" fmla="*/ 364404 h 833733"/>
              <a:gd name="connsiteX11" fmla="*/ 2235200 w 4802909"/>
              <a:gd name="connsiteY11" fmla="*/ 272041 h 833733"/>
              <a:gd name="connsiteX12" fmla="*/ 2419927 w 4802909"/>
              <a:gd name="connsiteY12" fmla="*/ 318223 h 833733"/>
              <a:gd name="connsiteX13" fmla="*/ 2604654 w 4802909"/>
              <a:gd name="connsiteY13" fmla="*/ 530659 h 833733"/>
              <a:gd name="connsiteX14" fmla="*/ 2780145 w 4802909"/>
              <a:gd name="connsiteY14" fmla="*/ 789277 h 833733"/>
              <a:gd name="connsiteX15" fmla="*/ 3075709 w 4802909"/>
              <a:gd name="connsiteY15" fmla="*/ 807750 h 833733"/>
              <a:gd name="connsiteX16" fmla="*/ 3214254 w 4802909"/>
              <a:gd name="connsiteY16" fmla="*/ 752332 h 833733"/>
              <a:gd name="connsiteX17" fmla="*/ 3426691 w 4802909"/>
              <a:gd name="connsiteY17" fmla="*/ 558368 h 833733"/>
              <a:gd name="connsiteX18" fmla="*/ 3629891 w 4802909"/>
              <a:gd name="connsiteY18" fmla="*/ 373641 h 833733"/>
              <a:gd name="connsiteX19" fmla="*/ 3796145 w 4802909"/>
              <a:gd name="connsiteY19" fmla="*/ 299750 h 833733"/>
              <a:gd name="connsiteX20" fmla="*/ 3916218 w 4802909"/>
              <a:gd name="connsiteY20" fmla="*/ 299750 h 833733"/>
              <a:gd name="connsiteX21" fmla="*/ 4073236 w 4802909"/>
              <a:gd name="connsiteY21" fmla="*/ 429059 h 833733"/>
              <a:gd name="connsiteX22" fmla="*/ 4294909 w 4802909"/>
              <a:gd name="connsiteY22" fmla="*/ 641495 h 833733"/>
              <a:gd name="connsiteX23" fmla="*/ 4498109 w 4802909"/>
              <a:gd name="connsiteY23" fmla="*/ 807750 h 833733"/>
              <a:gd name="connsiteX24" fmla="*/ 4802909 w 4802909"/>
              <a:gd name="connsiteY24" fmla="*/ 816986 h 83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2909" h="833733">
                <a:moveTo>
                  <a:pt x="0" y="826223"/>
                </a:moveTo>
                <a:cubicBezTo>
                  <a:pt x="115454" y="833919"/>
                  <a:pt x="230909" y="841616"/>
                  <a:pt x="323273" y="816986"/>
                </a:cubicBezTo>
                <a:cubicBezTo>
                  <a:pt x="415637" y="792356"/>
                  <a:pt x="461819" y="796974"/>
                  <a:pt x="554182" y="678441"/>
                </a:cubicBezTo>
                <a:cubicBezTo>
                  <a:pt x="646545" y="559908"/>
                  <a:pt x="792787" y="218162"/>
                  <a:pt x="877454" y="105786"/>
                </a:cubicBezTo>
                <a:cubicBezTo>
                  <a:pt x="962121" y="-6590"/>
                  <a:pt x="1000606" y="14962"/>
                  <a:pt x="1062182" y="4186"/>
                </a:cubicBezTo>
                <a:cubicBezTo>
                  <a:pt x="1123758" y="-6590"/>
                  <a:pt x="1193030" y="2647"/>
                  <a:pt x="1246909" y="41132"/>
                </a:cubicBezTo>
                <a:cubicBezTo>
                  <a:pt x="1300788" y="79617"/>
                  <a:pt x="1339272" y="178138"/>
                  <a:pt x="1385454" y="235095"/>
                </a:cubicBezTo>
                <a:cubicBezTo>
                  <a:pt x="1431636" y="292053"/>
                  <a:pt x="1470121" y="345931"/>
                  <a:pt x="1524000" y="382877"/>
                </a:cubicBezTo>
                <a:cubicBezTo>
                  <a:pt x="1577879" y="419823"/>
                  <a:pt x="1640995" y="442914"/>
                  <a:pt x="1708728" y="456769"/>
                </a:cubicBezTo>
                <a:cubicBezTo>
                  <a:pt x="1776461" y="470624"/>
                  <a:pt x="1859588" y="481399"/>
                  <a:pt x="1930400" y="466005"/>
                </a:cubicBezTo>
                <a:cubicBezTo>
                  <a:pt x="2001212" y="450611"/>
                  <a:pt x="2082800" y="396731"/>
                  <a:pt x="2133600" y="364404"/>
                </a:cubicBezTo>
                <a:cubicBezTo>
                  <a:pt x="2184400" y="332077"/>
                  <a:pt x="2187479" y="279738"/>
                  <a:pt x="2235200" y="272041"/>
                </a:cubicBezTo>
                <a:cubicBezTo>
                  <a:pt x="2282921" y="264344"/>
                  <a:pt x="2358351" y="275120"/>
                  <a:pt x="2419927" y="318223"/>
                </a:cubicBezTo>
                <a:cubicBezTo>
                  <a:pt x="2481503" y="361326"/>
                  <a:pt x="2544618" y="452150"/>
                  <a:pt x="2604654" y="530659"/>
                </a:cubicBezTo>
                <a:cubicBezTo>
                  <a:pt x="2664690" y="609168"/>
                  <a:pt x="2701636" y="743095"/>
                  <a:pt x="2780145" y="789277"/>
                </a:cubicBezTo>
                <a:cubicBezTo>
                  <a:pt x="2858654" y="835459"/>
                  <a:pt x="3003358" y="813907"/>
                  <a:pt x="3075709" y="807750"/>
                </a:cubicBezTo>
                <a:cubicBezTo>
                  <a:pt x="3148061" y="801592"/>
                  <a:pt x="3155757" y="793896"/>
                  <a:pt x="3214254" y="752332"/>
                </a:cubicBezTo>
                <a:cubicBezTo>
                  <a:pt x="3272751" y="710768"/>
                  <a:pt x="3426691" y="558368"/>
                  <a:pt x="3426691" y="558368"/>
                </a:cubicBezTo>
                <a:cubicBezTo>
                  <a:pt x="3495964" y="495253"/>
                  <a:pt x="3568315" y="416744"/>
                  <a:pt x="3629891" y="373641"/>
                </a:cubicBezTo>
                <a:cubicBezTo>
                  <a:pt x="3691467" y="330538"/>
                  <a:pt x="3748424" y="312065"/>
                  <a:pt x="3796145" y="299750"/>
                </a:cubicBezTo>
                <a:cubicBezTo>
                  <a:pt x="3843866" y="287435"/>
                  <a:pt x="3870036" y="278199"/>
                  <a:pt x="3916218" y="299750"/>
                </a:cubicBezTo>
                <a:cubicBezTo>
                  <a:pt x="3962400" y="321301"/>
                  <a:pt x="4010121" y="372101"/>
                  <a:pt x="4073236" y="429059"/>
                </a:cubicBezTo>
                <a:cubicBezTo>
                  <a:pt x="4136351" y="486017"/>
                  <a:pt x="4224097" y="578380"/>
                  <a:pt x="4294909" y="641495"/>
                </a:cubicBezTo>
                <a:cubicBezTo>
                  <a:pt x="4365721" y="704610"/>
                  <a:pt x="4413442" y="778502"/>
                  <a:pt x="4498109" y="807750"/>
                </a:cubicBezTo>
                <a:cubicBezTo>
                  <a:pt x="4582776" y="836998"/>
                  <a:pt x="4692842" y="826992"/>
                  <a:pt x="4802909" y="81698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TextBox 263">
            <a:extLst>
              <a:ext uri="{FF2B5EF4-FFF2-40B4-BE49-F238E27FC236}">
                <a16:creationId xmlns:a16="http://schemas.microsoft.com/office/drawing/2014/main" id="{DB527DDE-B4BE-3454-E294-C0E667C6DA84}"/>
              </a:ext>
            </a:extLst>
          </p:cNvPr>
          <p:cNvSpPr txBox="1"/>
          <p:nvPr/>
        </p:nvSpPr>
        <p:spPr>
          <a:xfrm>
            <a:off x="4724400" y="1555945"/>
            <a:ext cx="1270000" cy="369332"/>
          </a:xfrm>
          <a:prstGeom prst="rect">
            <a:avLst/>
          </a:prstGeom>
          <a:noFill/>
        </p:spPr>
        <p:txBody>
          <a:bodyPr wrap="square" rtlCol="0">
            <a:spAutoFit/>
          </a:bodyPr>
          <a:lstStyle/>
          <a:p>
            <a:pPr algn="ctr"/>
            <a:r>
              <a:rPr lang="en-US" dirty="0"/>
              <a:t>noise</a:t>
            </a:r>
          </a:p>
        </p:txBody>
      </p:sp>
      <mc:AlternateContent xmlns:mc="http://schemas.openxmlformats.org/markup-compatibility/2006" xmlns:a14="http://schemas.microsoft.com/office/drawing/2010/main">
        <mc:Choice Requires="a14">
          <p:sp>
            <p:nvSpPr>
              <p:cNvPr id="266" name="TextBox 265"/>
              <p:cNvSpPr txBox="1"/>
              <p:nvPr/>
            </p:nvSpPr>
            <p:spPr>
              <a:xfrm>
                <a:off x="780343" y="2199497"/>
                <a:ext cx="26795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m:oMathPara>
                </a14:m>
                <a:endParaRPr lang="en-US" dirty="0"/>
              </a:p>
            </p:txBody>
          </p:sp>
        </mc:Choice>
        <mc:Fallback xmlns="">
          <p:sp>
            <p:nvSpPr>
              <p:cNvPr id="266" name="TextBox 265"/>
              <p:cNvSpPr txBox="1">
                <a:spLocks noRot="1" noChangeAspect="1" noMove="1" noResize="1" noEditPoints="1" noAdjustHandles="1" noChangeArrowheads="1" noChangeShapeType="1" noTextEdit="1"/>
              </p:cNvSpPr>
              <p:nvPr/>
            </p:nvSpPr>
            <p:spPr>
              <a:xfrm>
                <a:off x="780343" y="2199497"/>
                <a:ext cx="267957" cy="276999"/>
              </a:xfrm>
              <a:prstGeom prst="rect">
                <a:avLst/>
              </a:prstGeom>
              <a:blipFill>
                <a:blip r:embed="rId3"/>
                <a:stretch>
                  <a:fillRect l="-20455" r="-9091"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7" name="TextBox 266"/>
              <p:cNvSpPr txBox="1"/>
              <p:nvPr/>
            </p:nvSpPr>
            <p:spPr>
              <a:xfrm>
                <a:off x="784219" y="2571415"/>
                <a:ext cx="27328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oMath>
                  </m:oMathPara>
                </a14:m>
                <a:endParaRPr lang="en-US" dirty="0"/>
              </a:p>
            </p:txBody>
          </p:sp>
        </mc:Choice>
        <mc:Fallback xmlns="">
          <p:sp>
            <p:nvSpPr>
              <p:cNvPr id="267" name="TextBox 266"/>
              <p:cNvSpPr txBox="1">
                <a:spLocks noRot="1" noChangeAspect="1" noMove="1" noResize="1" noEditPoints="1" noAdjustHandles="1" noChangeArrowheads="1" noChangeShapeType="1" noTextEdit="1"/>
              </p:cNvSpPr>
              <p:nvPr/>
            </p:nvSpPr>
            <p:spPr>
              <a:xfrm>
                <a:off x="784219" y="2571415"/>
                <a:ext cx="273280" cy="276999"/>
              </a:xfrm>
              <a:prstGeom prst="rect">
                <a:avLst/>
              </a:prstGeom>
              <a:blipFill>
                <a:blip r:embed="rId4"/>
                <a:stretch>
                  <a:fillRect l="-22727" r="-9091" b="-15556"/>
                </a:stretch>
              </a:blipFill>
            </p:spPr>
            <p:txBody>
              <a:bodyPr/>
              <a:lstStyle/>
              <a:p>
                <a:r>
                  <a:rPr lang="en-US">
                    <a:noFill/>
                  </a:rPr>
                  <a:t> </a:t>
                </a:r>
              </a:p>
            </p:txBody>
          </p:sp>
        </mc:Fallback>
      </mc:AlternateContent>
      <p:cxnSp>
        <p:nvCxnSpPr>
          <p:cNvPr id="268" name="Straight Connector 267">
            <a:extLst>
              <a:ext uri="{FF2B5EF4-FFF2-40B4-BE49-F238E27FC236}">
                <a16:creationId xmlns:a16="http://schemas.microsoft.com/office/drawing/2014/main" id="{86625578-2C57-3655-A25E-7B8D58520407}"/>
              </a:ext>
            </a:extLst>
          </p:cNvPr>
          <p:cNvCxnSpPr>
            <a:cxnSpLocks/>
          </p:cNvCxnSpPr>
          <p:nvPr/>
        </p:nvCxnSpPr>
        <p:spPr>
          <a:xfrm flipH="1">
            <a:off x="1075972" y="2372745"/>
            <a:ext cx="5364331" cy="1896"/>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86625578-2C57-3655-A25E-7B8D58520407}"/>
              </a:ext>
            </a:extLst>
          </p:cNvPr>
          <p:cNvCxnSpPr>
            <a:cxnSpLocks/>
          </p:cNvCxnSpPr>
          <p:nvPr/>
        </p:nvCxnSpPr>
        <p:spPr>
          <a:xfrm flipH="1">
            <a:off x="1149367" y="2729308"/>
            <a:ext cx="5364331" cy="1896"/>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6625578-2C57-3655-A25E-7B8D58520407}"/>
              </a:ext>
            </a:extLst>
          </p:cNvPr>
          <p:cNvCxnSpPr>
            <a:cxnSpLocks/>
          </p:cNvCxnSpPr>
          <p:nvPr/>
        </p:nvCxnSpPr>
        <p:spPr>
          <a:xfrm flipH="1">
            <a:off x="1136008" y="4743395"/>
            <a:ext cx="5364332" cy="18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Straight Arrow Connector 272">
            <a:extLst>
              <a:ext uri="{FF2B5EF4-FFF2-40B4-BE49-F238E27FC236}">
                <a16:creationId xmlns:a16="http://schemas.microsoft.com/office/drawing/2014/main" id="{93A95FB4-16D6-CF63-4C1C-348A8AA9A17A}"/>
              </a:ext>
            </a:extLst>
          </p:cNvPr>
          <p:cNvCxnSpPr>
            <a:cxnSpLocks/>
          </p:cNvCxnSpPr>
          <p:nvPr/>
        </p:nvCxnSpPr>
        <p:spPr>
          <a:xfrm>
            <a:off x="2272145" y="4636655"/>
            <a:ext cx="1847273" cy="9236"/>
          </a:xfrm>
          <a:prstGeom prst="straightConnector1">
            <a:avLst/>
          </a:prstGeom>
          <a:ln w="38100">
            <a:solidFill>
              <a:srgbClr val="0B8DE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6" name="TextBox 275">
            <a:extLst>
              <a:ext uri="{FF2B5EF4-FFF2-40B4-BE49-F238E27FC236}">
                <a16:creationId xmlns:a16="http://schemas.microsoft.com/office/drawing/2014/main" id="{DB527DDE-B4BE-3454-E294-C0E667C6DA84}"/>
              </a:ext>
            </a:extLst>
          </p:cNvPr>
          <p:cNvSpPr txBox="1"/>
          <p:nvPr/>
        </p:nvSpPr>
        <p:spPr>
          <a:xfrm>
            <a:off x="6781800" y="4450025"/>
            <a:ext cx="2133600" cy="369332"/>
          </a:xfrm>
          <a:prstGeom prst="rect">
            <a:avLst/>
          </a:prstGeom>
          <a:noFill/>
        </p:spPr>
        <p:txBody>
          <a:bodyPr wrap="square" rtlCol="0">
            <a:spAutoFit/>
          </a:bodyPr>
          <a:lstStyle/>
          <a:p>
            <a:pPr algn="ctr"/>
            <a:r>
              <a:rPr lang="en-US" dirty="0"/>
              <a:t>detection</a:t>
            </a:r>
            <a:endParaRPr lang="en-US" baseline="-25000" dirty="0"/>
          </a:p>
        </p:txBody>
      </p:sp>
      <p:sp>
        <p:nvSpPr>
          <p:cNvPr id="23" name="TextBox 22">
            <a:extLst>
              <a:ext uri="{FF2B5EF4-FFF2-40B4-BE49-F238E27FC236}">
                <a16:creationId xmlns:a16="http://schemas.microsoft.com/office/drawing/2014/main" id="{DB527DDE-B4BE-3454-E294-C0E667C6DA84}"/>
              </a:ext>
            </a:extLst>
          </p:cNvPr>
          <p:cNvSpPr txBox="1"/>
          <p:nvPr/>
        </p:nvSpPr>
        <p:spPr>
          <a:xfrm>
            <a:off x="1048300" y="3541491"/>
            <a:ext cx="7467600" cy="646331"/>
          </a:xfrm>
          <a:prstGeom prst="rect">
            <a:avLst/>
          </a:prstGeom>
          <a:noFill/>
        </p:spPr>
        <p:txBody>
          <a:bodyPr wrap="square" rtlCol="0">
            <a:spAutoFit/>
          </a:bodyPr>
          <a:lstStyle/>
          <a:p>
            <a:pPr algn="ctr"/>
            <a:r>
              <a:rPr lang="en-US" dirty="0"/>
              <a:t>Hysteresis </a:t>
            </a:r>
            <a:r>
              <a:rPr lang="en-US" dirty="0" err="1"/>
              <a:t>thresholding</a:t>
            </a:r>
            <a:r>
              <a:rPr lang="en-US" dirty="0"/>
              <a:t> requires a pixel either be above T</a:t>
            </a:r>
            <a:r>
              <a:rPr lang="en-US" baseline="-25000" dirty="0"/>
              <a:t>1</a:t>
            </a:r>
            <a:endParaRPr lang="en-US" dirty="0"/>
          </a:p>
          <a:p>
            <a:pPr algn="ctr"/>
            <a:r>
              <a:rPr lang="en-US" dirty="0"/>
              <a:t>or above T</a:t>
            </a:r>
            <a:r>
              <a:rPr lang="en-US" baseline="-25000" dirty="0"/>
              <a:t>2</a:t>
            </a:r>
            <a:r>
              <a:rPr lang="en-US" dirty="0"/>
              <a:t> and contiguously connected to a pixel above T</a:t>
            </a:r>
            <a:r>
              <a:rPr lang="en-US" baseline="-25000" dirty="0"/>
              <a:t>1</a:t>
            </a:r>
          </a:p>
        </p:txBody>
      </p:sp>
    </p:spTree>
    <p:extLst>
      <p:ext uri="{BB962C8B-B14F-4D97-AF65-F5344CB8AC3E}">
        <p14:creationId xmlns:p14="http://schemas.microsoft.com/office/powerpoint/2010/main" val="73355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0D68-BAAA-F923-892C-85DBF684CB4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FD038F3-F104-08D5-14C8-0B0130F70EF7}"/>
              </a:ext>
            </a:extLst>
          </p:cNvPr>
          <p:cNvSpPr txBox="1"/>
          <p:nvPr/>
        </p:nvSpPr>
        <p:spPr>
          <a:xfrm>
            <a:off x="561798" y="363648"/>
            <a:ext cx="3487814" cy="769441"/>
          </a:xfrm>
          <a:prstGeom prst="rect">
            <a:avLst/>
          </a:prstGeom>
          <a:noFill/>
        </p:spPr>
        <p:txBody>
          <a:bodyPr wrap="none" rtlCol="0">
            <a:spAutoFit/>
          </a:bodyPr>
          <a:lstStyle/>
          <a:p>
            <a:r>
              <a:rPr lang="en-US" sz="4400" dirty="0"/>
              <a:t>Gradient Scale</a:t>
            </a:r>
          </a:p>
        </p:txBody>
      </p:sp>
      <p:sp>
        <p:nvSpPr>
          <p:cNvPr id="200" name="TextBox 199">
            <a:extLst>
              <a:ext uri="{FF2B5EF4-FFF2-40B4-BE49-F238E27FC236}">
                <a16:creationId xmlns:a16="http://schemas.microsoft.com/office/drawing/2014/main" id="{DB527DDE-B4BE-3454-E294-C0E667C6DA84}"/>
              </a:ext>
            </a:extLst>
          </p:cNvPr>
          <p:cNvSpPr txBox="1"/>
          <p:nvPr/>
        </p:nvSpPr>
        <p:spPr>
          <a:xfrm>
            <a:off x="803745" y="5181600"/>
            <a:ext cx="7467600" cy="646331"/>
          </a:xfrm>
          <a:prstGeom prst="rect">
            <a:avLst/>
          </a:prstGeom>
          <a:noFill/>
        </p:spPr>
        <p:txBody>
          <a:bodyPr wrap="square" rtlCol="0">
            <a:spAutoFit/>
          </a:bodyPr>
          <a:lstStyle/>
          <a:p>
            <a:pPr algn="ctr"/>
            <a:r>
              <a:rPr lang="en-US" dirty="0"/>
              <a:t>In some applications it may not be clear what size window to use for processing (for smoothing and/or gradient detection).</a:t>
            </a:r>
          </a:p>
        </p:txBody>
      </p:sp>
      <p:cxnSp>
        <p:nvCxnSpPr>
          <p:cNvPr id="189" name="Straight Connector 188">
            <a:extLst>
              <a:ext uri="{FF2B5EF4-FFF2-40B4-BE49-F238E27FC236}">
                <a16:creationId xmlns:a16="http://schemas.microsoft.com/office/drawing/2014/main" id="{B06BF01A-D4D8-A9C5-90E5-104A5990BF17}"/>
              </a:ext>
            </a:extLst>
          </p:cNvPr>
          <p:cNvCxnSpPr/>
          <p:nvPr/>
        </p:nvCxnSpPr>
        <p:spPr>
          <a:xfrm>
            <a:off x="1170396" y="1892092"/>
            <a:ext cx="0" cy="134808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86625578-2C57-3655-A25E-7B8D58520407}"/>
              </a:ext>
            </a:extLst>
          </p:cNvPr>
          <p:cNvCxnSpPr>
            <a:cxnSpLocks/>
          </p:cNvCxnSpPr>
          <p:nvPr/>
        </p:nvCxnSpPr>
        <p:spPr>
          <a:xfrm flipH="1" flipV="1">
            <a:off x="1170397" y="3240174"/>
            <a:ext cx="7040730" cy="75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p:cNvSpPr txBox="1"/>
              <p:nvPr/>
            </p:nvSpPr>
            <p:spPr>
              <a:xfrm>
                <a:off x="897862" y="1817774"/>
                <a:ext cx="1483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𝐼</m:t>
                      </m:r>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897862" y="1817774"/>
                <a:ext cx="148374" cy="276999"/>
              </a:xfrm>
              <a:prstGeom prst="rect">
                <a:avLst/>
              </a:prstGeom>
              <a:blipFill>
                <a:blip r:embed="rId2"/>
                <a:stretch>
                  <a:fillRect l="-36000" r="-28000" b="-6522"/>
                </a:stretch>
              </a:blipFill>
            </p:spPr>
            <p:txBody>
              <a:bodyPr/>
              <a:lstStyle/>
              <a:p>
                <a:r>
                  <a:rPr lang="en-US">
                    <a:noFill/>
                  </a:rPr>
                  <a:t> </a:t>
                </a:r>
              </a:p>
            </p:txBody>
          </p:sp>
        </mc:Fallback>
      </mc:AlternateContent>
      <p:cxnSp>
        <p:nvCxnSpPr>
          <p:cNvPr id="259" name="Straight Arrow Connector 258">
            <a:extLst>
              <a:ext uri="{FF2B5EF4-FFF2-40B4-BE49-F238E27FC236}">
                <a16:creationId xmlns:a16="http://schemas.microsoft.com/office/drawing/2014/main" id="{93A95FB4-16D6-CF63-4C1C-348A8AA9A17A}"/>
              </a:ext>
            </a:extLst>
          </p:cNvPr>
          <p:cNvCxnSpPr>
            <a:cxnSpLocks/>
          </p:cNvCxnSpPr>
          <p:nvPr/>
        </p:nvCxnSpPr>
        <p:spPr>
          <a:xfrm>
            <a:off x="2159528" y="1862311"/>
            <a:ext cx="471007" cy="481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2" name="TextBox 261">
            <a:extLst>
              <a:ext uri="{FF2B5EF4-FFF2-40B4-BE49-F238E27FC236}">
                <a16:creationId xmlns:a16="http://schemas.microsoft.com/office/drawing/2014/main" id="{DB527DDE-B4BE-3454-E294-C0E667C6DA84}"/>
              </a:ext>
            </a:extLst>
          </p:cNvPr>
          <p:cNvSpPr txBox="1"/>
          <p:nvPr/>
        </p:nvSpPr>
        <p:spPr>
          <a:xfrm>
            <a:off x="1353127" y="1337330"/>
            <a:ext cx="2272796" cy="369332"/>
          </a:xfrm>
          <a:prstGeom prst="rect">
            <a:avLst/>
          </a:prstGeom>
          <a:noFill/>
        </p:spPr>
        <p:txBody>
          <a:bodyPr wrap="square" rtlCol="0">
            <a:spAutoFit/>
          </a:bodyPr>
          <a:lstStyle/>
          <a:p>
            <a:pPr algn="ctr"/>
            <a:r>
              <a:rPr lang="en-US" dirty="0"/>
              <a:t>gradient width</a:t>
            </a:r>
          </a:p>
        </p:txBody>
      </p:sp>
      <p:sp>
        <p:nvSpPr>
          <p:cNvPr id="23" name="TextBox 22">
            <a:extLst>
              <a:ext uri="{FF2B5EF4-FFF2-40B4-BE49-F238E27FC236}">
                <a16:creationId xmlns:a16="http://schemas.microsoft.com/office/drawing/2014/main" id="{DB527DDE-B4BE-3454-E294-C0E667C6DA84}"/>
              </a:ext>
            </a:extLst>
          </p:cNvPr>
          <p:cNvSpPr txBox="1"/>
          <p:nvPr/>
        </p:nvSpPr>
        <p:spPr>
          <a:xfrm>
            <a:off x="1152859" y="3543413"/>
            <a:ext cx="2456900" cy="923330"/>
          </a:xfrm>
          <a:prstGeom prst="rect">
            <a:avLst/>
          </a:prstGeom>
          <a:noFill/>
        </p:spPr>
        <p:txBody>
          <a:bodyPr wrap="square" rtlCol="0">
            <a:spAutoFit/>
          </a:bodyPr>
          <a:lstStyle/>
          <a:p>
            <a:pPr algn="ctr"/>
            <a:r>
              <a:rPr lang="en-US" dirty="0"/>
              <a:t>A small width window finds a strong gradient.  Wider windows do not.</a:t>
            </a:r>
            <a:endParaRPr lang="en-US" baseline="-25000" dirty="0"/>
          </a:p>
        </p:txBody>
      </p:sp>
      <p:sp>
        <p:nvSpPr>
          <p:cNvPr id="2" name="Freeform 1"/>
          <p:cNvSpPr/>
          <p:nvPr/>
        </p:nvSpPr>
        <p:spPr>
          <a:xfrm>
            <a:off x="1821872" y="2091117"/>
            <a:ext cx="1062182" cy="1094021"/>
          </a:xfrm>
          <a:custGeom>
            <a:avLst/>
            <a:gdLst>
              <a:gd name="connsiteX0" fmla="*/ 0 w 1062182"/>
              <a:gd name="connsiteY0" fmla="*/ 1089891 h 1094021"/>
              <a:gd name="connsiteX1" fmla="*/ 277091 w 1062182"/>
              <a:gd name="connsiteY1" fmla="*/ 1080655 h 1094021"/>
              <a:gd name="connsiteX2" fmla="*/ 406400 w 1062182"/>
              <a:gd name="connsiteY2" fmla="*/ 979055 h 1094021"/>
              <a:gd name="connsiteX3" fmla="*/ 461819 w 1062182"/>
              <a:gd name="connsiteY3" fmla="*/ 923637 h 1094021"/>
              <a:gd name="connsiteX4" fmla="*/ 655782 w 1062182"/>
              <a:gd name="connsiteY4" fmla="*/ 230909 h 1094021"/>
              <a:gd name="connsiteX5" fmla="*/ 720437 w 1062182"/>
              <a:gd name="connsiteY5" fmla="*/ 92364 h 1094021"/>
              <a:gd name="connsiteX6" fmla="*/ 886691 w 1062182"/>
              <a:gd name="connsiteY6" fmla="*/ 18473 h 1094021"/>
              <a:gd name="connsiteX7" fmla="*/ 1062182 w 1062182"/>
              <a:gd name="connsiteY7" fmla="*/ 0 h 1094021"/>
              <a:gd name="connsiteX0" fmla="*/ 0 w 1062182"/>
              <a:gd name="connsiteY0" fmla="*/ 1089891 h 1094021"/>
              <a:gd name="connsiteX1" fmla="*/ 277091 w 1062182"/>
              <a:gd name="connsiteY1" fmla="*/ 1080655 h 1094021"/>
              <a:gd name="connsiteX2" fmla="*/ 406400 w 1062182"/>
              <a:gd name="connsiteY2" fmla="*/ 979055 h 1094021"/>
              <a:gd name="connsiteX3" fmla="*/ 498765 w 1062182"/>
              <a:gd name="connsiteY3" fmla="*/ 822037 h 1094021"/>
              <a:gd name="connsiteX4" fmla="*/ 655782 w 1062182"/>
              <a:gd name="connsiteY4" fmla="*/ 230909 h 1094021"/>
              <a:gd name="connsiteX5" fmla="*/ 720437 w 1062182"/>
              <a:gd name="connsiteY5" fmla="*/ 92364 h 1094021"/>
              <a:gd name="connsiteX6" fmla="*/ 886691 w 1062182"/>
              <a:gd name="connsiteY6" fmla="*/ 18473 h 1094021"/>
              <a:gd name="connsiteX7" fmla="*/ 1062182 w 1062182"/>
              <a:gd name="connsiteY7" fmla="*/ 0 h 1094021"/>
              <a:gd name="connsiteX0" fmla="*/ 0 w 1062182"/>
              <a:gd name="connsiteY0" fmla="*/ 1089891 h 1092653"/>
              <a:gd name="connsiteX1" fmla="*/ 277091 w 1062182"/>
              <a:gd name="connsiteY1" fmla="*/ 1080655 h 1092653"/>
              <a:gd name="connsiteX2" fmla="*/ 471055 w 1062182"/>
              <a:gd name="connsiteY2" fmla="*/ 1006764 h 1092653"/>
              <a:gd name="connsiteX3" fmla="*/ 498765 w 1062182"/>
              <a:gd name="connsiteY3" fmla="*/ 822037 h 1092653"/>
              <a:gd name="connsiteX4" fmla="*/ 655782 w 1062182"/>
              <a:gd name="connsiteY4" fmla="*/ 230909 h 1092653"/>
              <a:gd name="connsiteX5" fmla="*/ 720437 w 1062182"/>
              <a:gd name="connsiteY5" fmla="*/ 92364 h 1092653"/>
              <a:gd name="connsiteX6" fmla="*/ 886691 w 1062182"/>
              <a:gd name="connsiteY6" fmla="*/ 18473 h 1092653"/>
              <a:gd name="connsiteX7" fmla="*/ 1062182 w 1062182"/>
              <a:gd name="connsiteY7" fmla="*/ 0 h 1092653"/>
              <a:gd name="connsiteX0" fmla="*/ 0 w 1062182"/>
              <a:gd name="connsiteY0" fmla="*/ 1089891 h 1094021"/>
              <a:gd name="connsiteX1" fmla="*/ 277091 w 1062182"/>
              <a:gd name="connsiteY1" fmla="*/ 1080655 h 1094021"/>
              <a:gd name="connsiteX2" fmla="*/ 471055 w 1062182"/>
              <a:gd name="connsiteY2" fmla="*/ 979055 h 1094021"/>
              <a:gd name="connsiteX3" fmla="*/ 498765 w 1062182"/>
              <a:gd name="connsiteY3" fmla="*/ 822037 h 1094021"/>
              <a:gd name="connsiteX4" fmla="*/ 655782 w 1062182"/>
              <a:gd name="connsiteY4" fmla="*/ 230909 h 1094021"/>
              <a:gd name="connsiteX5" fmla="*/ 720437 w 1062182"/>
              <a:gd name="connsiteY5" fmla="*/ 92364 h 1094021"/>
              <a:gd name="connsiteX6" fmla="*/ 886691 w 1062182"/>
              <a:gd name="connsiteY6" fmla="*/ 18473 h 1094021"/>
              <a:gd name="connsiteX7" fmla="*/ 1062182 w 1062182"/>
              <a:gd name="connsiteY7" fmla="*/ 0 h 1094021"/>
              <a:gd name="connsiteX0" fmla="*/ 0 w 1062182"/>
              <a:gd name="connsiteY0" fmla="*/ 1089891 h 1094021"/>
              <a:gd name="connsiteX1" fmla="*/ 277091 w 1062182"/>
              <a:gd name="connsiteY1" fmla="*/ 1080655 h 1094021"/>
              <a:gd name="connsiteX2" fmla="*/ 434110 w 1062182"/>
              <a:gd name="connsiteY2" fmla="*/ 979055 h 1094021"/>
              <a:gd name="connsiteX3" fmla="*/ 498765 w 1062182"/>
              <a:gd name="connsiteY3" fmla="*/ 822037 h 1094021"/>
              <a:gd name="connsiteX4" fmla="*/ 655782 w 1062182"/>
              <a:gd name="connsiteY4" fmla="*/ 230909 h 1094021"/>
              <a:gd name="connsiteX5" fmla="*/ 720437 w 1062182"/>
              <a:gd name="connsiteY5" fmla="*/ 92364 h 1094021"/>
              <a:gd name="connsiteX6" fmla="*/ 886691 w 1062182"/>
              <a:gd name="connsiteY6" fmla="*/ 18473 h 1094021"/>
              <a:gd name="connsiteX7" fmla="*/ 1062182 w 1062182"/>
              <a:gd name="connsiteY7" fmla="*/ 0 h 109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2182" h="1094021">
                <a:moveTo>
                  <a:pt x="0" y="1089891"/>
                </a:moveTo>
                <a:cubicBezTo>
                  <a:pt x="104679" y="1094509"/>
                  <a:pt x="204739" y="1099128"/>
                  <a:pt x="277091" y="1080655"/>
                </a:cubicBezTo>
                <a:cubicBezTo>
                  <a:pt x="349443" y="1062182"/>
                  <a:pt x="397164" y="1022158"/>
                  <a:pt x="434110" y="979055"/>
                </a:cubicBezTo>
                <a:cubicBezTo>
                  <a:pt x="471056" y="935952"/>
                  <a:pt x="461820" y="946728"/>
                  <a:pt x="498765" y="822037"/>
                </a:cubicBezTo>
                <a:cubicBezTo>
                  <a:pt x="535710" y="697346"/>
                  <a:pt x="618837" y="352521"/>
                  <a:pt x="655782" y="230909"/>
                </a:cubicBezTo>
                <a:cubicBezTo>
                  <a:pt x="692727" y="109297"/>
                  <a:pt x="681952" y="127770"/>
                  <a:pt x="720437" y="92364"/>
                </a:cubicBezTo>
                <a:cubicBezTo>
                  <a:pt x="758922" y="56958"/>
                  <a:pt x="829734" y="33867"/>
                  <a:pt x="886691" y="18473"/>
                </a:cubicBezTo>
                <a:cubicBezTo>
                  <a:pt x="943648" y="3079"/>
                  <a:pt x="1002915" y="1539"/>
                  <a:pt x="1062182"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5010727" y="1999217"/>
            <a:ext cx="2687782" cy="1200728"/>
          </a:xfrm>
          <a:custGeom>
            <a:avLst/>
            <a:gdLst>
              <a:gd name="connsiteX0" fmla="*/ 0 w 2687782"/>
              <a:gd name="connsiteY0" fmla="*/ 1200728 h 1200728"/>
              <a:gd name="connsiteX1" fmla="*/ 683491 w 2687782"/>
              <a:gd name="connsiteY1" fmla="*/ 1145309 h 1200728"/>
              <a:gd name="connsiteX2" fmla="*/ 1320800 w 2687782"/>
              <a:gd name="connsiteY2" fmla="*/ 960582 h 1200728"/>
              <a:gd name="connsiteX3" fmla="*/ 1801091 w 2687782"/>
              <a:gd name="connsiteY3" fmla="*/ 775855 h 1200728"/>
              <a:gd name="connsiteX4" fmla="*/ 1893455 w 2687782"/>
              <a:gd name="connsiteY4" fmla="*/ 489528 h 1200728"/>
              <a:gd name="connsiteX5" fmla="*/ 1902691 w 2687782"/>
              <a:gd name="connsiteY5" fmla="*/ 397164 h 1200728"/>
              <a:gd name="connsiteX6" fmla="*/ 2078182 w 2687782"/>
              <a:gd name="connsiteY6" fmla="*/ 212437 h 1200728"/>
              <a:gd name="connsiteX7" fmla="*/ 2309091 w 2687782"/>
              <a:gd name="connsiteY7" fmla="*/ 46182 h 1200728"/>
              <a:gd name="connsiteX8" fmla="*/ 2687782 w 2687782"/>
              <a:gd name="connsiteY8" fmla="*/ 0 h 1200728"/>
              <a:gd name="connsiteX0" fmla="*/ 0 w 2687782"/>
              <a:gd name="connsiteY0" fmla="*/ 1200728 h 1200728"/>
              <a:gd name="connsiteX1" fmla="*/ 683491 w 2687782"/>
              <a:gd name="connsiteY1" fmla="*/ 1145309 h 1200728"/>
              <a:gd name="connsiteX2" fmla="*/ 1320800 w 2687782"/>
              <a:gd name="connsiteY2" fmla="*/ 960582 h 1200728"/>
              <a:gd name="connsiteX3" fmla="*/ 1801091 w 2687782"/>
              <a:gd name="connsiteY3" fmla="*/ 775855 h 1200728"/>
              <a:gd name="connsiteX4" fmla="*/ 1874982 w 2687782"/>
              <a:gd name="connsiteY4" fmla="*/ 563419 h 1200728"/>
              <a:gd name="connsiteX5" fmla="*/ 1902691 w 2687782"/>
              <a:gd name="connsiteY5" fmla="*/ 397164 h 1200728"/>
              <a:gd name="connsiteX6" fmla="*/ 2078182 w 2687782"/>
              <a:gd name="connsiteY6" fmla="*/ 212437 h 1200728"/>
              <a:gd name="connsiteX7" fmla="*/ 2309091 w 2687782"/>
              <a:gd name="connsiteY7" fmla="*/ 46182 h 1200728"/>
              <a:gd name="connsiteX8" fmla="*/ 2687782 w 2687782"/>
              <a:gd name="connsiteY8" fmla="*/ 0 h 1200728"/>
              <a:gd name="connsiteX0" fmla="*/ 0 w 2687782"/>
              <a:gd name="connsiteY0" fmla="*/ 1200728 h 1200728"/>
              <a:gd name="connsiteX1" fmla="*/ 683491 w 2687782"/>
              <a:gd name="connsiteY1" fmla="*/ 1145309 h 1200728"/>
              <a:gd name="connsiteX2" fmla="*/ 1320800 w 2687782"/>
              <a:gd name="connsiteY2" fmla="*/ 960582 h 1200728"/>
              <a:gd name="connsiteX3" fmla="*/ 1801091 w 2687782"/>
              <a:gd name="connsiteY3" fmla="*/ 775855 h 1200728"/>
              <a:gd name="connsiteX4" fmla="*/ 1874982 w 2687782"/>
              <a:gd name="connsiteY4" fmla="*/ 563419 h 1200728"/>
              <a:gd name="connsiteX5" fmla="*/ 1902691 w 2687782"/>
              <a:gd name="connsiteY5" fmla="*/ 397164 h 1200728"/>
              <a:gd name="connsiteX6" fmla="*/ 2059709 w 2687782"/>
              <a:gd name="connsiteY6" fmla="*/ 166255 h 1200728"/>
              <a:gd name="connsiteX7" fmla="*/ 2309091 w 2687782"/>
              <a:gd name="connsiteY7" fmla="*/ 46182 h 1200728"/>
              <a:gd name="connsiteX8" fmla="*/ 2687782 w 2687782"/>
              <a:gd name="connsiteY8" fmla="*/ 0 h 1200728"/>
              <a:gd name="connsiteX0" fmla="*/ 0 w 2687782"/>
              <a:gd name="connsiteY0" fmla="*/ 1200728 h 1200728"/>
              <a:gd name="connsiteX1" fmla="*/ 683491 w 2687782"/>
              <a:gd name="connsiteY1" fmla="*/ 1145309 h 1200728"/>
              <a:gd name="connsiteX2" fmla="*/ 1320800 w 2687782"/>
              <a:gd name="connsiteY2" fmla="*/ 960582 h 1200728"/>
              <a:gd name="connsiteX3" fmla="*/ 1791855 w 2687782"/>
              <a:gd name="connsiteY3" fmla="*/ 803564 h 1200728"/>
              <a:gd name="connsiteX4" fmla="*/ 1874982 w 2687782"/>
              <a:gd name="connsiteY4" fmla="*/ 563419 h 1200728"/>
              <a:gd name="connsiteX5" fmla="*/ 1902691 w 2687782"/>
              <a:gd name="connsiteY5" fmla="*/ 397164 h 1200728"/>
              <a:gd name="connsiteX6" fmla="*/ 2059709 w 2687782"/>
              <a:gd name="connsiteY6" fmla="*/ 166255 h 1200728"/>
              <a:gd name="connsiteX7" fmla="*/ 2309091 w 2687782"/>
              <a:gd name="connsiteY7" fmla="*/ 46182 h 1200728"/>
              <a:gd name="connsiteX8" fmla="*/ 2687782 w 2687782"/>
              <a:gd name="connsiteY8" fmla="*/ 0 h 120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782" h="1200728">
                <a:moveTo>
                  <a:pt x="0" y="1200728"/>
                </a:moveTo>
                <a:cubicBezTo>
                  <a:pt x="231679" y="1193030"/>
                  <a:pt x="463358" y="1185333"/>
                  <a:pt x="683491" y="1145309"/>
                </a:cubicBezTo>
                <a:cubicBezTo>
                  <a:pt x="903624" y="1105285"/>
                  <a:pt x="1136073" y="1017540"/>
                  <a:pt x="1320800" y="960582"/>
                </a:cubicBezTo>
                <a:cubicBezTo>
                  <a:pt x="1505527" y="903624"/>
                  <a:pt x="1699491" y="869758"/>
                  <a:pt x="1791855" y="803564"/>
                </a:cubicBezTo>
                <a:cubicBezTo>
                  <a:pt x="1884219" y="737370"/>
                  <a:pt x="1856509" y="631152"/>
                  <a:pt x="1874982" y="563419"/>
                </a:cubicBezTo>
                <a:cubicBezTo>
                  <a:pt x="1893455" y="495686"/>
                  <a:pt x="1871903" y="463358"/>
                  <a:pt x="1902691" y="397164"/>
                </a:cubicBezTo>
                <a:cubicBezTo>
                  <a:pt x="1933479" y="330970"/>
                  <a:pt x="1991976" y="224752"/>
                  <a:pt x="2059709" y="166255"/>
                </a:cubicBezTo>
                <a:cubicBezTo>
                  <a:pt x="2127442" y="107758"/>
                  <a:pt x="2204412" y="73891"/>
                  <a:pt x="2309091" y="46182"/>
                </a:cubicBezTo>
                <a:cubicBezTo>
                  <a:pt x="2413770" y="18473"/>
                  <a:pt x="2549236" y="5388"/>
                  <a:pt x="2687782"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B527DDE-B4BE-3454-E294-C0E667C6DA84}"/>
              </a:ext>
            </a:extLst>
          </p:cNvPr>
          <p:cNvSpPr txBox="1"/>
          <p:nvPr/>
        </p:nvSpPr>
        <p:spPr>
          <a:xfrm>
            <a:off x="5791200" y="1407972"/>
            <a:ext cx="2272796" cy="369332"/>
          </a:xfrm>
          <a:prstGeom prst="rect">
            <a:avLst/>
          </a:prstGeom>
          <a:noFill/>
        </p:spPr>
        <p:txBody>
          <a:bodyPr wrap="square" rtlCol="0">
            <a:spAutoFit/>
          </a:bodyPr>
          <a:lstStyle/>
          <a:p>
            <a:pPr algn="ctr"/>
            <a:r>
              <a:rPr lang="en-US" dirty="0"/>
              <a:t>two gradient widths</a:t>
            </a:r>
          </a:p>
        </p:txBody>
      </p:sp>
      <p:cxnSp>
        <p:nvCxnSpPr>
          <p:cNvPr id="26" name="Straight Arrow Connector 25">
            <a:extLst>
              <a:ext uri="{FF2B5EF4-FFF2-40B4-BE49-F238E27FC236}">
                <a16:creationId xmlns:a16="http://schemas.microsoft.com/office/drawing/2014/main" id="{93A95FB4-16D6-CF63-4C1C-348A8AA9A17A}"/>
              </a:ext>
            </a:extLst>
          </p:cNvPr>
          <p:cNvCxnSpPr>
            <a:cxnSpLocks/>
          </p:cNvCxnSpPr>
          <p:nvPr/>
        </p:nvCxnSpPr>
        <p:spPr>
          <a:xfrm>
            <a:off x="6629400" y="2006464"/>
            <a:ext cx="471007" cy="481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3A95FB4-16D6-CF63-4C1C-348A8AA9A17A}"/>
              </a:ext>
            </a:extLst>
          </p:cNvPr>
          <p:cNvCxnSpPr>
            <a:cxnSpLocks/>
          </p:cNvCxnSpPr>
          <p:nvPr/>
        </p:nvCxnSpPr>
        <p:spPr>
          <a:xfrm>
            <a:off x="5638800" y="1862076"/>
            <a:ext cx="1828800" cy="221"/>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B527DDE-B4BE-3454-E294-C0E667C6DA84}"/>
              </a:ext>
            </a:extLst>
          </p:cNvPr>
          <p:cNvSpPr txBox="1"/>
          <p:nvPr/>
        </p:nvSpPr>
        <p:spPr>
          <a:xfrm>
            <a:off x="4595272" y="3459713"/>
            <a:ext cx="3819250" cy="923330"/>
          </a:xfrm>
          <a:prstGeom prst="rect">
            <a:avLst/>
          </a:prstGeom>
          <a:noFill/>
        </p:spPr>
        <p:txBody>
          <a:bodyPr wrap="square" rtlCol="0">
            <a:spAutoFit/>
          </a:bodyPr>
          <a:lstStyle/>
          <a:p>
            <a:pPr algn="ctr"/>
            <a:r>
              <a:rPr lang="en-US" dirty="0"/>
              <a:t>A small width window finds a moderate gradient.  A wider window finds a stronger gradient.</a:t>
            </a:r>
            <a:endParaRPr lang="en-US" baseline="-25000" dirty="0"/>
          </a:p>
        </p:txBody>
      </p:sp>
    </p:spTree>
    <p:extLst>
      <p:ext uri="{BB962C8B-B14F-4D97-AF65-F5344CB8AC3E}">
        <p14:creationId xmlns:p14="http://schemas.microsoft.com/office/powerpoint/2010/main" val="940874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4281C-1716-6ADC-DE47-D92DB2478BC0}"/>
            </a:ext>
          </a:extLst>
        </p:cNvPr>
        <p:cNvGrpSpPr/>
        <p:nvPr/>
      </p:nvGrpSpPr>
      <p:grpSpPr>
        <a:xfrm>
          <a:off x="0" y="0"/>
          <a:ext cx="0" cy="0"/>
          <a:chOff x="0" y="0"/>
          <a:chExt cx="0" cy="0"/>
        </a:xfrm>
      </p:grpSpPr>
      <p:pic>
        <p:nvPicPr>
          <p:cNvPr id="10" name="Picture 9" descr="Scale-space representation &#10;  &#10;    &#10;      &#10;        L&#10;        (&#10;        x&#10;        ,&#10;        y&#10;        ;&#10;        t&#10;        )&#10;      &#10;    &#10;    {\displaystyle L(x,y;t)}&#10;  &#10; at scale &#10;  &#10;    &#10;      &#10;        t&#10;        =&#10;        256&#10;      &#10;    &#10;    {\displaystyle t=256}">
            <a:extLst>
              <a:ext uri="{FF2B5EF4-FFF2-40B4-BE49-F238E27FC236}">
                <a16:creationId xmlns:a16="http://schemas.microsoft.com/office/drawing/2014/main" id="{604B7BE4-BA98-51BF-385B-9F253C3AD7F3}"/>
              </a:ext>
            </a:extLst>
          </p:cNvPr>
          <p:cNvPicPr>
            <a:picLocks noChangeAspect="1"/>
          </p:cNvPicPr>
          <p:nvPr/>
        </p:nvPicPr>
        <p:blipFill>
          <a:blip r:embed="rId2"/>
          <a:stretch>
            <a:fillRect/>
          </a:stretch>
        </p:blipFill>
        <p:spPr>
          <a:xfrm>
            <a:off x="1489108" y="1266859"/>
            <a:ext cx="6165783" cy="4419530"/>
          </a:xfrm>
          <a:prstGeom prst="rect">
            <a:avLst/>
          </a:prstGeom>
        </p:spPr>
      </p:pic>
      <p:pic>
        <p:nvPicPr>
          <p:cNvPr id="8" name="Picture 7" descr="Scale-space representation &#10;  &#10;    &#10;      &#10;        L&#10;        (&#10;        x&#10;        ,&#10;        y&#10;        ;&#10;        t&#10;        )&#10;      &#10;    &#10;    {\displaystyle L(x,y;t)}&#10;  &#10; at scale &#10;  &#10;    &#10;      &#10;        t&#10;        =&#10;        16&#10;      &#10;    &#10;    {\displaystyle t=16}">
            <a:extLst>
              <a:ext uri="{FF2B5EF4-FFF2-40B4-BE49-F238E27FC236}">
                <a16:creationId xmlns:a16="http://schemas.microsoft.com/office/drawing/2014/main" id="{8E5F0A25-ED99-9ED1-0ABB-C13DF4ED11BB}"/>
              </a:ext>
            </a:extLst>
          </p:cNvPr>
          <p:cNvPicPr>
            <a:picLocks noChangeAspect="1"/>
          </p:cNvPicPr>
          <p:nvPr/>
        </p:nvPicPr>
        <p:blipFill>
          <a:blip r:embed="rId3"/>
          <a:stretch>
            <a:fillRect/>
          </a:stretch>
        </p:blipFill>
        <p:spPr>
          <a:xfrm>
            <a:off x="1524801" y="1287578"/>
            <a:ext cx="6165783" cy="4419530"/>
          </a:xfrm>
          <a:prstGeom prst="rect">
            <a:avLst/>
          </a:prstGeom>
        </p:spPr>
      </p:pic>
      <p:sp>
        <p:nvSpPr>
          <p:cNvPr id="5" name="TextBox 4">
            <a:extLst>
              <a:ext uri="{FF2B5EF4-FFF2-40B4-BE49-F238E27FC236}">
                <a16:creationId xmlns:a16="http://schemas.microsoft.com/office/drawing/2014/main" id="{8A85CA48-5FC9-2B58-BA89-7B4405188275}"/>
              </a:ext>
            </a:extLst>
          </p:cNvPr>
          <p:cNvSpPr txBox="1"/>
          <p:nvPr/>
        </p:nvSpPr>
        <p:spPr>
          <a:xfrm>
            <a:off x="561798" y="363648"/>
            <a:ext cx="4900252" cy="769441"/>
          </a:xfrm>
          <a:prstGeom prst="rect">
            <a:avLst/>
          </a:prstGeom>
          <a:noFill/>
        </p:spPr>
        <p:txBody>
          <a:bodyPr wrap="none" rtlCol="0">
            <a:spAutoFit/>
          </a:bodyPr>
          <a:lstStyle/>
          <a:p>
            <a:r>
              <a:rPr lang="en-US" sz="4400" dirty="0"/>
              <a:t>Scale Space Example</a:t>
            </a:r>
          </a:p>
        </p:txBody>
      </p:sp>
      <p:sp>
        <p:nvSpPr>
          <p:cNvPr id="200" name="TextBox 199">
            <a:extLst>
              <a:ext uri="{FF2B5EF4-FFF2-40B4-BE49-F238E27FC236}">
                <a16:creationId xmlns:a16="http://schemas.microsoft.com/office/drawing/2014/main" id="{42144973-A2B7-8D06-E797-C921A27BD000}"/>
              </a:ext>
            </a:extLst>
          </p:cNvPr>
          <p:cNvSpPr txBox="1"/>
          <p:nvPr/>
        </p:nvSpPr>
        <p:spPr>
          <a:xfrm>
            <a:off x="3200400" y="5820159"/>
            <a:ext cx="3200400" cy="646331"/>
          </a:xfrm>
          <a:prstGeom prst="rect">
            <a:avLst/>
          </a:prstGeom>
          <a:noFill/>
        </p:spPr>
        <p:txBody>
          <a:bodyPr wrap="square" rtlCol="0">
            <a:spAutoFit/>
          </a:bodyPr>
          <a:lstStyle/>
          <a:p>
            <a:pPr algn="ctr"/>
            <a:r>
              <a:rPr lang="en-US" dirty="0"/>
              <a:t>How many objects do you see?</a:t>
            </a:r>
          </a:p>
          <a:p>
            <a:pPr algn="ctr"/>
            <a:r>
              <a:rPr lang="en-US" dirty="0"/>
              <a:t>What are they?</a:t>
            </a:r>
          </a:p>
        </p:txBody>
      </p:sp>
      <p:sp>
        <p:nvSpPr>
          <p:cNvPr id="3" name="TextBox 2">
            <a:extLst>
              <a:ext uri="{FF2B5EF4-FFF2-40B4-BE49-F238E27FC236}">
                <a16:creationId xmlns:a16="http://schemas.microsoft.com/office/drawing/2014/main" id="{2D7CA8FB-1102-2B2B-02B3-B62517F433AE}"/>
              </a:ext>
            </a:extLst>
          </p:cNvPr>
          <p:cNvSpPr txBox="1"/>
          <p:nvPr/>
        </p:nvSpPr>
        <p:spPr>
          <a:xfrm>
            <a:off x="6248400" y="5820159"/>
            <a:ext cx="2514600" cy="369332"/>
          </a:xfrm>
          <a:prstGeom prst="rect">
            <a:avLst/>
          </a:prstGeom>
          <a:noFill/>
        </p:spPr>
        <p:txBody>
          <a:bodyPr wrap="square" rtlCol="0">
            <a:spAutoFit/>
          </a:bodyPr>
          <a:lstStyle/>
          <a:p>
            <a:pPr algn="ctr"/>
            <a:r>
              <a:rPr lang="en-US" dirty="0"/>
              <a:t>How about now?</a:t>
            </a:r>
          </a:p>
        </p:txBody>
      </p:sp>
      <p:sp>
        <p:nvSpPr>
          <p:cNvPr id="11" name="TextBox 10">
            <a:extLst>
              <a:ext uri="{FF2B5EF4-FFF2-40B4-BE49-F238E27FC236}">
                <a16:creationId xmlns:a16="http://schemas.microsoft.com/office/drawing/2014/main" id="{80F43963-89DA-579E-A3F5-54ECE2A61FDC}"/>
              </a:ext>
            </a:extLst>
          </p:cNvPr>
          <p:cNvSpPr txBox="1"/>
          <p:nvPr/>
        </p:nvSpPr>
        <p:spPr>
          <a:xfrm>
            <a:off x="6248400" y="6138595"/>
            <a:ext cx="2514600" cy="369332"/>
          </a:xfrm>
          <a:prstGeom prst="rect">
            <a:avLst/>
          </a:prstGeom>
          <a:noFill/>
        </p:spPr>
        <p:txBody>
          <a:bodyPr wrap="square" rtlCol="0">
            <a:spAutoFit/>
          </a:bodyPr>
          <a:lstStyle/>
          <a:p>
            <a:pPr algn="ctr"/>
            <a:r>
              <a:rPr lang="en-US" dirty="0"/>
              <a:t>And now?</a:t>
            </a:r>
          </a:p>
        </p:txBody>
      </p:sp>
      <p:pic>
        <p:nvPicPr>
          <p:cNvPr id="4" name="Picture 3" descr="Scale-space representation &#10;  &#10;    &#10;      &#10;        L&#10;        (&#10;        x&#10;        ,&#10;        y&#10;        ;&#10;        t&#10;        )&#10;      &#10;    &#10;    {\displaystyle L(x,y;t)}&#10;  &#10;  at scale &#10;  &#10;    &#10;      &#10;        t&#10;        =&#10;        0&#10;      &#10;    &#10;    {\displaystyle t=0}&#10;  &#10;, corresponding to the original image &#10;  &#10;    &#10;      &#10;        f&#10;      &#10;    &#10;    {\displaystyle f}">
            <a:extLst>
              <a:ext uri="{FF2B5EF4-FFF2-40B4-BE49-F238E27FC236}">
                <a16:creationId xmlns:a16="http://schemas.microsoft.com/office/drawing/2014/main" id="{19B1F178-4AB0-D926-6273-49860E3B8A4C}"/>
              </a:ext>
            </a:extLst>
          </p:cNvPr>
          <p:cNvPicPr>
            <a:picLocks noChangeAspect="1"/>
          </p:cNvPicPr>
          <p:nvPr/>
        </p:nvPicPr>
        <p:blipFill>
          <a:blip r:embed="rId4"/>
          <a:stretch>
            <a:fillRect/>
          </a:stretch>
        </p:blipFill>
        <p:spPr>
          <a:xfrm>
            <a:off x="1497930" y="1300226"/>
            <a:ext cx="6148138" cy="4406882"/>
          </a:xfrm>
          <a:prstGeom prst="rect">
            <a:avLst/>
          </a:prstGeom>
        </p:spPr>
      </p:pic>
    </p:spTree>
    <p:extLst>
      <p:ext uri="{BB962C8B-B14F-4D97-AF65-F5344CB8AC3E}">
        <p14:creationId xmlns:p14="http://schemas.microsoft.com/office/powerpoint/2010/main" val="194672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0D68-BAAA-F923-892C-85DBF684CB4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FD038F3-F104-08D5-14C8-0B0130F70EF7}"/>
              </a:ext>
            </a:extLst>
          </p:cNvPr>
          <p:cNvSpPr txBox="1"/>
          <p:nvPr/>
        </p:nvSpPr>
        <p:spPr>
          <a:xfrm>
            <a:off x="561798" y="363648"/>
            <a:ext cx="2834559" cy="769441"/>
          </a:xfrm>
          <a:prstGeom prst="rect">
            <a:avLst/>
          </a:prstGeom>
          <a:noFill/>
        </p:spPr>
        <p:txBody>
          <a:bodyPr wrap="none" rtlCol="0">
            <a:spAutoFit/>
          </a:bodyPr>
          <a:lstStyle/>
          <a:p>
            <a:r>
              <a:rPr lang="en-US" sz="4400" dirty="0"/>
              <a:t>Scale Space</a:t>
            </a:r>
          </a:p>
        </p:txBody>
      </p:sp>
      <p:sp>
        <p:nvSpPr>
          <p:cNvPr id="200" name="TextBox 199">
            <a:extLst>
              <a:ext uri="{FF2B5EF4-FFF2-40B4-BE49-F238E27FC236}">
                <a16:creationId xmlns:a16="http://schemas.microsoft.com/office/drawing/2014/main" id="{DB527DDE-B4BE-3454-E294-C0E667C6DA84}"/>
              </a:ext>
            </a:extLst>
          </p:cNvPr>
          <p:cNvSpPr txBox="1"/>
          <p:nvPr/>
        </p:nvSpPr>
        <p:spPr>
          <a:xfrm>
            <a:off x="875898" y="6125020"/>
            <a:ext cx="7467600" cy="369332"/>
          </a:xfrm>
          <a:prstGeom prst="rect">
            <a:avLst/>
          </a:prstGeom>
          <a:noFill/>
        </p:spPr>
        <p:txBody>
          <a:bodyPr wrap="square" rtlCol="0">
            <a:spAutoFit/>
          </a:bodyPr>
          <a:lstStyle/>
          <a:p>
            <a:pPr algn="ctr"/>
            <a:r>
              <a:rPr lang="en-US" dirty="0"/>
              <a:t>Analyzing an image at different scales reveals different features.</a:t>
            </a:r>
          </a:p>
        </p:txBody>
      </p:sp>
      <p:pic>
        <p:nvPicPr>
          <p:cNvPr id="4" name="Picture 3" descr="Scale-space representation &#10;  &#10;    &#10;      &#10;        L&#10;        (&#10;        x&#10;        ,&#10;        y&#10;        ;&#10;        t&#10;        )&#10;      &#10;    &#10;    {\displaystyle L(x,y;t)}&#10;  &#10;  at scale &#10;  &#10;    &#10;      &#10;        t&#10;        =&#10;        0&#10;      &#10;    &#10;    {\displaystyle t=0}&#10;  &#10;, corresponding to the original image &#10;  &#10;    &#10;      &#10;        f&#10;      &#10;    &#10;    {\displaystyle f}">
            <a:extLst>
              <a:ext uri="{FF2B5EF4-FFF2-40B4-BE49-F238E27FC236}">
                <a16:creationId xmlns:a16="http://schemas.microsoft.com/office/drawing/2014/main" id="{A5E74A47-91BB-2EDC-28EB-6B7A22FBF4BC}"/>
              </a:ext>
            </a:extLst>
          </p:cNvPr>
          <p:cNvPicPr>
            <a:picLocks noChangeAspect="1"/>
          </p:cNvPicPr>
          <p:nvPr/>
        </p:nvPicPr>
        <p:blipFill>
          <a:blip r:embed="rId2"/>
          <a:stretch>
            <a:fillRect/>
          </a:stretch>
        </p:blipFill>
        <p:spPr>
          <a:xfrm>
            <a:off x="311217" y="1380897"/>
            <a:ext cx="2724150" cy="1952625"/>
          </a:xfrm>
          <a:prstGeom prst="rect">
            <a:avLst/>
          </a:prstGeom>
        </p:spPr>
      </p:pic>
      <p:pic>
        <p:nvPicPr>
          <p:cNvPr id="6" name="Picture 5" descr="Scale-space representation &#10;  &#10;    &#10;      &#10;        L&#10;        (&#10;        x&#10;        ,&#10;        y&#10;        ;&#10;        t&#10;        )&#10;      &#10;    &#10;    {\displaystyle L(x,y;t)}&#10;  &#10; at scale &#10;  &#10;    &#10;      &#10;        t&#10;        =&#10;        1&#10;      &#10;    &#10;    {\displaystyle t=1}">
            <a:extLst>
              <a:ext uri="{FF2B5EF4-FFF2-40B4-BE49-F238E27FC236}">
                <a16:creationId xmlns:a16="http://schemas.microsoft.com/office/drawing/2014/main" id="{FE3B22EB-3105-BB0C-9BD3-FA016020C386}"/>
              </a:ext>
            </a:extLst>
          </p:cNvPr>
          <p:cNvPicPr>
            <a:picLocks noChangeAspect="1"/>
          </p:cNvPicPr>
          <p:nvPr/>
        </p:nvPicPr>
        <p:blipFill>
          <a:blip r:embed="rId3"/>
          <a:stretch>
            <a:fillRect/>
          </a:stretch>
        </p:blipFill>
        <p:spPr>
          <a:xfrm>
            <a:off x="3247624" y="1361480"/>
            <a:ext cx="2724150" cy="1952625"/>
          </a:xfrm>
          <a:prstGeom prst="rect">
            <a:avLst/>
          </a:prstGeom>
        </p:spPr>
      </p:pic>
      <p:pic>
        <p:nvPicPr>
          <p:cNvPr id="7" name="Picture 6" descr="Scale-space representation &#10;  &#10;    &#10;      &#10;        L&#10;        (&#10;        x&#10;        ,&#10;        y&#10;        ;&#10;        t&#10;        )&#10;      &#10;    &#10;    {\displaystyle L(x,y;t)}&#10;  &#10; at scale &#10;  &#10;    &#10;      &#10;        t&#10;        =&#10;        4&#10;      &#10;    &#10;    {\displaystyle t=4}">
            <a:extLst>
              <a:ext uri="{FF2B5EF4-FFF2-40B4-BE49-F238E27FC236}">
                <a16:creationId xmlns:a16="http://schemas.microsoft.com/office/drawing/2014/main" id="{7458FD9C-1AD9-D813-9E0C-96D56A833E07}"/>
              </a:ext>
            </a:extLst>
          </p:cNvPr>
          <p:cNvPicPr>
            <a:picLocks noChangeAspect="1"/>
          </p:cNvPicPr>
          <p:nvPr/>
        </p:nvPicPr>
        <p:blipFill>
          <a:blip r:embed="rId4"/>
          <a:stretch>
            <a:fillRect/>
          </a:stretch>
        </p:blipFill>
        <p:spPr>
          <a:xfrm>
            <a:off x="6184031" y="1380896"/>
            <a:ext cx="2724150" cy="1952625"/>
          </a:xfrm>
          <a:prstGeom prst="rect">
            <a:avLst/>
          </a:prstGeom>
        </p:spPr>
      </p:pic>
      <p:pic>
        <p:nvPicPr>
          <p:cNvPr id="8" name="Picture 7" descr="Scale-space representation &#10;  &#10;    &#10;      &#10;        L&#10;        (&#10;        x&#10;        ,&#10;        y&#10;        ;&#10;        t&#10;        )&#10;      &#10;    &#10;    {\displaystyle L(x,y;t)}&#10;  &#10; at scale &#10;  &#10;    &#10;      &#10;        t&#10;        =&#10;        16&#10;      &#10;    &#10;    {\displaystyle t=16}">
            <a:extLst>
              <a:ext uri="{FF2B5EF4-FFF2-40B4-BE49-F238E27FC236}">
                <a16:creationId xmlns:a16="http://schemas.microsoft.com/office/drawing/2014/main" id="{D7D8DEA8-3978-3F7F-7259-D1F96A030823}"/>
              </a:ext>
            </a:extLst>
          </p:cNvPr>
          <p:cNvPicPr>
            <a:picLocks noChangeAspect="1"/>
          </p:cNvPicPr>
          <p:nvPr/>
        </p:nvPicPr>
        <p:blipFill>
          <a:blip r:embed="rId5"/>
          <a:stretch>
            <a:fillRect/>
          </a:stretch>
        </p:blipFill>
        <p:spPr>
          <a:xfrm>
            <a:off x="311217" y="3627854"/>
            <a:ext cx="2724150" cy="1952625"/>
          </a:xfrm>
          <a:prstGeom prst="rect">
            <a:avLst/>
          </a:prstGeom>
        </p:spPr>
      </p:pic>
      <p:pic>
        <p:nvPicPr>
          <p:cNvPr id="9" name="Picture 8" descr="Scale-space representation &#10;  &#10;    &#10;      &#10;        L&#10;        (&#10;        x&#10;        ,&#10;        y&#10;        ;&#10;        t&#10;        )&#10;      &#10;    &#10;    {\displaystyle L(x,y;t)}&#10;  &#10; at scale &#10;  &#10;    &#10;      &#10;        t&#10;        =&#10;        64&#10;      &#10;    &#10;    {\displaystyle t=64}">
            <a:extLst>
              <a:ext uri="{FF2B5EF4-FFF2-40B4-BE49-F238E27FC236}">
                <a16:creationId xmlns:a16="http://schemas.microsoft.com/office/drawing/2014/main" id="{3B72B479-F5EA-6F90-3BD6-AA2D3F9A1119}"/>
              </a:ext>
            </a:extLst>
          </p:cNvPr>
          <p:cNvPicPr>
            <a:picLocks noChangeAspect="1"/>
          </p:cNvPicPr>
          <p:nvPr/>
        </p:nvPicPr>
        <p:blipFill>
          <a:blip r:embed="rId6"/>
          <a:stretch>
            <a:fillRect/>
          </a:stretch>
        </p:blipFill>
        <p:spPr>
          <a:xfrm>
            <a:off x="3231983" y="3627854"/>
            <a:ext cx="2724150" cy="1952625"/>
          </a:xfrm>
          <a:prstGeom prst="rect">
            <a:avLst/>
          </a:prstGeom>
        </p:spPr>
      </p:pic>
      <p:pic>
        <p:nvPicPr>
          <p:cNvPr id="10" name="Picture 9" descr="Scale-space representation &#10;  &#10;    &#10;      &#10;        L&#10;        (&#10;        x&#10;        ,&#10;        y&#10;        ;&#10;        t&#10;        )&#10;      &#10;    &#10;    {\displaystyle L(x,y;t)}&#10;  &#10; at scale &#10;  &#10;    &#10;      &#10;        t&#10;        =&#10;        256&#10;      &#10;    &#10;    {\displaystyle t=256}">
            <a:extLst>
              <a:ext uri="{FF2B5EF4-FFF2-40B4-BE49-F238E27FC236}">
                <a16:creationId xmlns:a16="http://schemas.microsoft.com/office/drawing/2014/main" id="{62EE8746-971E-262E-F9CF-B446BF96C1F7}"/>
              </a:ext>
            </a:extLst>
          </p:cNvPr>
          <p:cNvPicPr>
            <a:picLocks noChangeAspect="1"/>
          </p:cNvPicPr>
          <p:nvPr/>
        </p:nvPicPr>
        <p:blipFill>
          <a:blip r:embed="rId7"/>
          <a:stretch>
            <a:fillRect/>
          </a:stretch>
        </p:blipFill>
        <p:spPr>
          <a:xfrm>
            <a:off x="6152749" y="3618798"/>
            <a:ext cx="2724150" cy="1952625"/>
          </a:xfrm>
          <a:prstGeom prst="rect">
            <a:avLst/>
          </a:prstGeom>
        </p:spPr>
      </p:pic>
      <p:sp>
        <p:nvSpPr>
          <p:cNvPr id="12" name="TextBox 11">
            <a:extLst>
              <a:ext uri="{FF2B5EF4-FFF2-40B4-BE49-F238E27FC236}">
                <a16:creationId xmlns:a16="http://schemas.microsoft.com/office/drawing/2014/main" id="{62ED1552-51BF-6FDE-18BC-1A44AED00ED5}"/>
              </a:ext>
            </a:extLst>
          </p:cNvPr>
          <p:cNvSpPr txBox="1"/>
          <p:nvPr/>
        </p:nvSpPr>
        <p:spPr>
          <a:xfrm>
            <a:off x="843514" y="3258522"/>
            <a:ext cx="1628274" cy="369332"/>
          </a:xfrm>
          <a:prstGeom prst="rect">
            <a:avLst/>
          </a:prstGeom>
          <a:noFill/>
        </p:spPr>
        <p:txBody>
          <a:bodyPr wrap="square" rtlCol="0">
            <a:spAutoFit/>
          </a:bodyPr>
          <a:lstStyle/>
          <a:p>
            <a:pPr algn="ctr"/>
            <a:r>
              <a:rPr lang="en-US" dirty="0"/>
              <a:t>original image</a:t>
            </a:r>
          </a:p>
        </p:txBody>
      </p: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94298541-AD0C-2D7D-CF5D-A53804B47469}"/>
                  </a:ext>
                </a:extLst>
              </p:cNvPr>
              <p:cNvSpPr txBox="1"/>
              <p:nvPr/>
            </p:nvSpPr>
            <p:spPr>
              <a:xfrm>
                <a:off x="3185864" y="3253701"/>
                <a:ext cx="2922771" cy="369332"/>
              </a:xfrm>
              <a:prstGeom prst="rect">
                <a:avLst/>
              </a:prstGeom>
              <a:noFill/>
            </p:spPr>
            <p:txBody>
              <a:bodyPr wrap="square" rtlCol="0">
                <a:spAutoFit/>
              </a:bodyPr>
              <a:lstStyle/>
              <a:p>
                <a:pPr algn="ctr"/>
                <a:r>
                  <a:rPr lang="en-US" dirty="0"/>
                  <a:t>Gaussian smoothing </a:t>
                </a: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dirty="0"/>
                  <a:t>=1</a:t>
                </a:r>
              </a:p>
            </p:txBody>
          </p:sp>
        </mc:Choice>
        <mc:Fallback>
          <p:sp>
            <p:nvSpPr>
              <p:cNvPr id="15" name="TextBox 14">
                <a:extLst>
                  <a:ext uri="{FF2B5EF4-FFF2-40B4-BE49-F238E27FC236}">
                    <a16:creationId xmlns:a16="http://schemas.microsoft.com/office/drawing/2014/main" id="{94298541-AD0C-2D7D-CF5D-A53804B47469}"/>
                  </a:ext>
                </a:extLst>
              </p:cNvPr>
              <p:cNvSpPr txBox="1">
                <a:spLocks noRot="1" noChangeAspect="1" noMove="1" noResize="1" noEditPoints="1" noAdjustHandles="1" noChangeArrowheads="1" noChangeShapeType="1" noTextEdit="1"/>
              </p:cNvSpPr>
              <p:nvPr/>
            </p:nvSpPr>
            <p:spPr>
              <a:xfrm>
                <a:off x="3185864" y="3253701"/>
                <a:ext cx="2922771" cy="369332"/>
              </a:xfrm>
              <a:prstGeom prst="rect">
                <a:avLst/>
              </a:prstGeom>
              <a:blipFill>
                <a:blip r:embed="rId8"/>
                <a:stretch>
                  <a:fillRect t="-10000" b="-2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3E732334-8006-4C3F-DE09-91242B037975}"/>
                  </a:ext>
                </a:extLst>
              </p:cNvPr>
              <p:cNvSpPr txBox="1"/>
              <p:nvPr/>
            </p:nvSpPr>
            <p:spPr>
              <a:xfrm>
                <a:off x="6108635" y="3261816"/>
                <a:ext cx="2922771" cy="369332"/>
              </a:xfrm>
              <a:prstGeom prst="rect">
                <a:avLst/>
              </a:prstGeom>
              <a:noFill/>
            </p:spPr>
            <p:txBody>
              <a:bodyPr wrap="square" rtlCol="0">
                <a:spAutoFit/>
              </a:bodyPr>
              <a:lstStyle/>
              <a:p>
                <a:pPr algn="ctr"/>
                <a:r>
                  <a:rPr lang="en-US" dirty="0"/>
                  <a:t>Gaussian smoothing </a:t>
                </a: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dirty="0"/>
                  <a:t>=4</a:t>
                </a:r>
              </a:p>
            </p:txBody>
          </p:sp>
        </mc:Choice>
        <mc:Fallback>
          <p:sp>
            <p:nvSpPr>
              <p:cNvPr id="17" name="TextBox 16">
                <a:extLst>
                  <a:ext uri="{FF2B5EF4-FFF2-40B4-BE49-F238E27FC236}">
                    <a16:creationId xmlns:a16="http://schemas.microsoft.com/office/drawing/2014/main" id="{3E732334-8006-4C3F-DE09-91242B037975}"/>
                  </a:ext>
                </a:extLst>
              </p:cNvPr>
              <p:cNvSpPr txBox="1">
                <a:spLocks noRot="1" noChangeAspect="1" noMove="1" noResize="1" noEditPoints="1" noAdjustHandles="1" noChangeArrowheads="1" noChangeShapeType="1" noTextEdit="1"/>
              </p:cNvSpPr>
              <p:nvPr/>
            </p:nvSpPr>
            <p:spPr>
              <a:xfrm>
                <a:off x="6108635" y="3261816"/>
                <a:ext cx="2922771" cy="369332"/>
              </a:xfrm>
              <a:prstGeom prst="rect">
                <a:avLst/>
              </a:prstGeom>
              <a:blipFill>
                <a:blip r:embed="rId9"/>
                <a:stretch>
                  <a:fillRect t="-8197" b="-2459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C0A17953-A132-3920-80A2-C9133C216453}"/>
                  </a:ext>
                </a:extLst>
              </p:cNvPr>
              <p:cNvSpPr txBox="1"/>
              <p:nvPr/>
            </p:nvSpPr>
            <p:spPr>
              <a:xfrm>
                <a:off x="297180" y="5514000"/>
                <a:ext cx="2922771" cy="369332"/>
              </a:xfrm>
              <a:prstGeom prst="rect">
                <a:avLst/>
              </a:prstGeom>
              <a:noFill/>
            </p:spPr>
            <p:txBody>
              <a:bodyPr wrap="square" rtlCol="0">
                <a:spAutoFit/>
              </a:bodyPr>
              <a:lstStyle/>
              <a:p>
                <a:pPr algn="ctr"/>
                <a:r>
                  <a:rPr lang="en-US" dirty="0"/>
                  <a:t>Gaussian smoothing </a:t>
                </a: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dirty="0"/>
                  <a:t>=16</a:t>
                </a:r>
              </a:p>
            </p:txBody>
          </p:sp>
        </mc:Choice>
        <mc:Fallback>
          <p:sp>
            <p:nvSpPr>
              <p:cNvPr id="19" name="TextBox 18">
                <a:extLst>
                  <a:ext uri="{FF2B5EF4-FFF2-40B4-BE49-F238E27FC236}">
                    <a16:creationId xmlns:a16="http://schemas.microsoft.com/office/drawing/2014/main" id="{C0A17953-A132-3920-80A2-C9133C216453}"/>
                  </a:ext>
                </a:extLst>
              </p:cNvPr>
              <p:cNvSpPr txBox="1">
                <a:spLocks noRot="1" noChangeAspect="1" noMove="1" noResize="1" noEditPoints="1" noAdjustHandles="1" noChangeArrowheads="1" noChangeShapeType="1" noTextEdit="1"/>
              </p:cNvSpPr>
              <p:nvPr/>
            </p:nvSpPr>
            <p:spPr>
              <a:xfrm>
                <a:off x="297180" y="5514000"/>
                <a:ext cx="2922771" cy="369332"/>
              </a:xfrm>
              <a:prstGeom prst="rect">
                <a:avLst/>
              </a:prstGeom>
              <a:blipFill>
                <a:blip r:embed="rId10"/>
                <a:stretch>
                  <a:fillRect t="-10000" b="-2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302DEFC2-76A1-C932-FDBD-C6D0159AA43E}"/>
                  </a:ext>
                </a:extLst>
              </p:cNvPr>
              <p:cNvSpPr txBox="1"/>
              <p:nvPr/>
            </p:nvSpPr>
            <p:spPr>
              <a:xfrm>
                <a:off x="3148313" y="5514000"/>
                <a:ext cx="2922771" cy="369332"/>
              </a:xfrm>
              <a:prstGeom prst="rect">
                <a:avLst/>
              </a:prstGeom>
              <a:noFill/>
            </p:spPr>
            <p:txBody>
              <a:bodyPr wrap="square" rtlCol="0">
                <a:spAutoFit/>
              </a:bodyPr>
              <a:lstStyle/>
              <a:p>
                <a:pPr algn="ctr"/>
                <a:r>
                  <a:rPr lang="en-US" dirty="0"/>
                  <a:t>Gaussian smoothing </a:t>
                </a: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dirty="0"/>
                  <a:t>=64</a:t>
                </a:r>
              </a:p>
            </p:txBody>
          </p:sp>
        </mc:Choice>
        <mc:Fallback>
          <p:sp>
            <p:nvSpPr>
              <p:cNvPr id="21" name="TextBox 20">
                <a:extLst>
                  <a:ext uri="{FF2B5EF4-FFF2-40B4-BE49-F238E27FC236}">
                    <a16:creationId xmlns:a16="http://schemas.microsoft.com/office/drawing/2014/main" id="{302DEFC2-76A1-C932-FDBD-C6D0159AA43E}"/>
                  </a:ext>
                </a:extLst>
              </p:cNvPr>
              <p:cNvSpPr txBox="1">
                <a:spLocks noRot="1" noChangeAspect="1" noMove="1" noResize="1" noEditPoints="1" noAdjustHandles="1" noChangeArrowheads="1" noChangeShapeType="1" noTextEdit="1"/>
              </p:cNvSpPr>
              <p:nvPr/>
            </p:nvSpPr>
            <p:spPr>
              <a:xfrm>
                <a:off x="3148313" y="5514000"/>
                <a:ext cx="2922771" cy="369332"/>
              </a:xfrm>
              <a:prstGeom prst="rect">
                <a:avLst/>
              </a:prstGeom>
              <a:blipFill>
                <a:blip r:embed="rId11"/>
                <a:stretch>
                  <a:fillRect t="-10000" b="-2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2D8983E2-2E08-D481-4C1E-24FA4682552B}"/>
                  </a:ext>
                </a:extLst>
              </p:cNvPr>
              <p:cNvSpPr txBox="1"/>
              <p:nvPr/>
            </p:nvSpPr>
            <p:spPr>
              <a:xfrm>
                <a:off x="6053438" y="5514000"/>
                <a:ext cx="2922771" cy="369332"/>
              </a:xfrm>
              <a:prstGeom prst="rect">
                <a:avLst/>
              </a:prstGeom>
              <a:noFill/>
            </p:spPr>
            <p:txBody>
              <a:bodyPr wrap="square" rtlCol="0">
                <a:spAutoFit/>
              </a:bodyPr>
              <a:lstStyle/>
              <a:p>
                <a:pPr algn="ctr"/>
                <a:r>
                  <a:rPr lang="en-US" dirty="0"/>
                  <a:t>Gaussian smoothing </a:t>
                </a: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dirty="0"/>
                  <a:t>=256</a:t>
                </a:r>
              </a:p>
            </p:txBody>
          </p:sp>
        </mc:Choice>
        <mc:Fallback>
          <p:sp>
            <p:nvSpPr>
              <p:cNvPr id="24" name="TextBox 23">
                <a:extLst>
                  <a:ext uri="{FF2B5EF4-FFF2-40B4-BE49-F238E27FC236}">
                    <a16:creationId xmlns:a16="http://schemas.microsoft.com/office/drawing/2014/main" id="{2D8983E2-2E08-D481-4C1E-24FA4682552B}"/>
                  </a:ext>
                </a:extLst>
              </p:cNvPr>
              <p:cNvSpPr txBox="1">
                <a:spLocks noRot="1" noChangeAspect="1" noMove="1" noResize="1" noEditPoints="1" noAdjustHandles="1" noChangeArrowheads="1" noChangeShapeType="1" noTextEdit="1"/>
              </p:cNvSpPr>
              <p:nvPr/>
            </p:nvSpPr>
            <p:spPr>
              <a:xfrm>
                <a:off x="6053438" y="5514000"/>
                <a:ext cx="2922771" cy="369332"/>
              </a:xfrm>
              <a:prstGeom prst="rect">
                <a:avLst/>
              </a:prstGeom>
              <a:blipFill>
                <a:blip r:embed="rId12"/>
                <a:stretch>
                  <a:fillRect t="-10000" b="-2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7765D34F-2C0D-6EDF-CA89-E4EA8816DA68}"/>
                  </a:ext>
                </a:extLst>
              </p:cNvPr>
              <p:cNvSpPr txBox="1"/>
              <p:nvPr/>
            </p:nvSpPr>
            <p:spPr>
              <a:xfrm>
                <a:off x="4721075" y="575156"/>
                <a:ext cx="2818399" cy="52046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𝑘</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𝜎</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𝜋𝜎</m:t>
                          </m:r>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2</m:t>
                              </m:r>
                            </m:sup>
                          </m:sSup>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𝜎</m:t>
                          </m:r>
                        </m:sup>
                      </m:sSup>
                    </m:oMath>
                  </m:oMathPara>
                </a14:m>
                <a:endParaRPr lang="en-US" dirty="0"/>
              </a:p>
            </p:txBody>
          </p:sp>
        </mc:Choice>
        <mc:Fallback>
          <p:sp>
            <p:nvSpPr>
              <p:cNvPr id="28" name="TextBox 27">
                <a:extLst>
                  <a:ext uri="{FF2B5EF4-FFF2-40B4-BE49-F238E27FC236}">
                    <a16:creationId xmlns:a16="http://schemas.microsoft.com/office/drawing/2014/main" id="{7765D34F-2C0D-6EDF-CA89-E4EA8816DA68}"/>
                  </a:ext>
                </a:extLst>
              </p:cNvPr>
              <p:cNvSpPr txBox="1">
                <a:spLocks noRot="1" noChangeAspect="1" noMove="1" noResize="1" noEditPoints="1" noAdjustHandles="1" noChangeArrowheads="1" noChangeShapeType="1" noTextEdit="1"/>
              </p:cNvSpPr>
              <p:nvPr/>
            </p:nvSpPr>
            <p:spPr>
              <a:xfrm>
                <a:off x="4721075" y="575156"/>
                <a:ext cx="2818399" cy="520463"/>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45182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39675-6062-9CA5-BB17-2DE31850F6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E412DB-3AE7-E95E-E4FF-FAC807710533}"/>
              </a:ext>
            </a:extLst>
          </p:cNvPr>
          <p:cNvSpPr txBox="1"/>
          <p:nvPr/>
        </p:nvSpPr>
        <p:spPr>
          <a:xfrm>
            <a:off x="561798" y="363648"/>
            <a:ext cx="5395067" cy="769441"/>
          </a:xfrm>
          <a:prstGeom prst="rect">
            <a:avLst/>
          </a:prstGeom>
          <a:noFill/>
        </p:spPr>
        <p:txBody>
          <a:bodyPr wrap="none" rtlCol="0">
            <a:spAutoFit/>
          </a:bodyPr>
          <a:lstStyle/>
          <a:p>
            <a:r>
              <a:rPr lang="en-US" sz="4400" dirty="0"/>
              <a:t>Scale Space Processing</a:t>
            </a:r>
          </a:p>
        </p:txBody>
      </p:sp>
      <p:sp>
        <p:nvSpPr>
          <p:cNvPr id="200" name="TextBox 199">
            <a:extLst>
              <a:ext uri="{FF2B5EF4-FFF2-40B4-BE49-F238E27FC236}">
                <a16:creationId xmlns:a16="http://schemas.microsoft.com/office/drawing/2014/main" id="{D89CECAA-B3F3-A0F1-1C9C-5E913ED9CA9F}"/>
              </a:ext>
            </a:extLst>
          </p:cNvPr>
          <p:cNvSpPr txBox="1"/>
          <p:nvPr/>
        </p:nvSpPr>
        <p:spPr>
          <a:xfrm>
            <a:off x="704649" y="5937788"/>
            <a:ext cx="7734702" cy="369332"/>
          </a:xfrm>
          <a:prstGeom prst="rect">
            <a:avLst/>
          </a:prstGeom>
          <a:noFill/>
        </p:spPr>
        <p:txBody>
          <a:bodyPr wrap="square" rtlCol="0">
            <a:spAutoFit/>
          </a:bodyPr>
          <a:lstStyle/>
          <a:p>
            <a:pPr algn="ctr"/>
            <a:r>
              <a:rPr lang="en-US" dirty="0"/>
              <a:t>Scale space processing combines features from multiple scales into final result.</a:t>
            </a:r>
          </a:p>
        </p:txBody>
      </p:sp>
      <p:sp>
        <p:nvSpPr>
          <p:cNvPr id="24" name="TextBox 23">
            <a:extLst>
              <a:ext uri="{FF2B5EF4-FFF2-40B4-BE49-F238E27FC236}">
                <a16:creationId xmlns:a16="http://schemas.microsoft.com/office/drawing/2014/main" id="{3252BA38-A140-1A9B-3F4A-45A33A0E3643}"/>
              </a:ext>
            </a:extLst>
          </p:cNvPr>
          <p:cNvSpPr txBox="1"/>
          <p:nvPr/>
        </p:nvSpPr>
        <p:spPr>
          <a:xfrm>
            <a:off x="6553200" y="2801920"/>
            <a:ext cx="2209800" cy="646331"/>
          </a:xfrm>
          <a:prstGeom prst="rect">
            <a:avLst/>
          </a:prstGeom>
          <a:noFill/>
        </p:spPr>
        <p:txBody>
          <a:bodyPr wrap="square" rtlCol="0">
            <a:spAutoFit/>
          </a:bodyPr>
          <a:lstStyle/>
          <a:p>
            <a:pPr algn="ctr"/>
            <a:r>
              <a:rPr lang="en-US" dirty="0"/>
              <a:t>Truck on road surrounded by trees</a:t>
            </a:r>
          </a:p>
        </p:txBody>
      </p:sp>
      <p:pic>
        <p:nvPicPr>
          <p:cNvPr id="2" name="Picture 1" descr="Coarse-to-fine multi-scale processing example with texture as a the... |  Download Scientific Diagram">
            <a:extLst>
              <a:ext uri="{FF2B5EF4-FFF2-40B4-BE49-F238E27FC236}">
                <a16:creationId xmlns:a16="http://schemas.microsoft.com/office/drawing/2014/main" id="{DAD41CBA-59EB-4B48-32A2-0FAB536D2ED8}"/>
              </a:ext>
            </a:extLst>
          </p:cNvPr>
          <p:cNvPicPr>
            <a:picLocks noChangeAspect="1"/>
          </p:cNvPicPr>
          <p:nvPr/>
        </p:nvPicPr>
        <p:blipFill>
          <a:blip r:embed="rId2"/>
          <a:stretch>
            <a:fillRect/>
          </a:stretch>
        </p:blipFill>
        <p:spPr>
          <a:xfrm>
            <a:off x="652562" y="1149750"/>
            <a:ext cx="4991502" cy="4393928"/>
          </a:xfrm>
          <a:prstGeom prst="rect">
            <a:avLst/>
          </a:prstGeom>
        </p:spPr>
      </p:pic>
      <p:sp>
        <p:nvSpPr>
          <p:cNvPr id="3" name="Right Brace 2">
            <a:extLst>
              <a:ext uri="{FF2B5EF4-FFF2-40B4-BE49-F238E27FC236}">
                <a16:creationId xmlns:a16="http://schemas.microsoft.com/office/drawing/2014/main" id="{E564668B-81AE-1587-61D6-47AB14870935}"/>
              </a:ext>
            </a:extLst>
          </p:cNvPr>
          <p:cNvSpPr/>
          <p:nvPr/>
        </p:nvSpPr>
        <p:spPr>
          <a:xfrm>
            <a:off x="5791200" y="1447800"/>
            <a:ext cx="762000" cy="3505200"/>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19827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7937-C32F-8153-518F-94EDE9B8199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0068F71-62E9-EBA5-6C59-9E3E4C9F8A35}"/>
              </a:ext>
            </a:extLst>
          </p:cNvPr>
          <p:cNvSpPr txBox="1"/>
          <p:nvPr/>
        </p:nvSpPr>
        <p:spPr>
          <a:xfrm>
            <a:off x="561798" y="363648"/>
            <a:ext cx="3672416" cy="769441"/>
          </a:xfrm>
          <a:prstGeom prst="rect">
            <a:avLst/>
          </a:prstGeom>
          <a:noFill/>
        </p:spPr>
        <p:txBody>
          <a:bodyPr wrap="none" rtlCol="0">
            <a:spAutoFit/>
          </a:bodyPr>
          <a:lstStyle/>
          <a:p>
            <a:r>
              <a:rPr lang="en-US" sz="4400" dirty="0"/>
              <a:t>In-Class Testing</a:t>
            </a:r>
          </a:p>
        </p:txBody>
      </p:sp>
      <p:sp>
        <p:nvSpPr>
          <p:cNvPr id="200" name="TextBox 199">
            <a:extLst>
              <a:ext uri="{FF2B5EF4-FFF2-40B4-BE49-F238E27FC236}">
                <a16:creationId xmlns:a16="http://schemas.microsoft.com/office/drawing/2014/main" id="{7AE2A3BB-E47A-7518-A21F-7F4889BFDBD4}"/>
              </a:ext>
            </a:extLst>
          </p:cNvPr>
          <p:cNvSpPr txBox="1"/>
          <p:nvPr/>
        </p:nvSpPr>
        <p:spPr>
          <a:xfrm>
            <a:off x="838200" y="1524000"/>
            <a:ext cx="5814077" cy="4801314"/>
          </a:xfrm>
          <a:prstGeom prst="rect">
            <a:avLst/>
          </a:prstGeom>
          <a:noFill/>
        </p:spPr>
        <p:txBody>
          <a:bodyPr wrap="square" rtlCol="0">
            <a:spAutoFit/>
          </a:bodyPr>
          <a:lstStyle/>
          <a:p>
            <a:r>
              <a:rPr lang="en-US" dirty="0"/>
              <a:t>Ask your LLM to write python code using OpenCV to read and display live video along with Laplacian gradients.  Threshold the gradients.  You can try in a separate panel, or overlaid somehow.  Add a GUI element that lets you interactively change the threshold.</a:t>
            </a:r>
          </a:p>
          <a:p>
            <a:endParaRPr lang="en-US" dirty="0"/>
          </a:p>
          <a:p>
            <a:r>
              <a:rPr lang="en-US" dirty="0"/>
              <a:t>Now ask it to adjust the code to use hysteresis thresholding.  Use 2 GUI elements to control.  Try to get the program to display solid, contiguous edges that are obvious, while suppressing as many minor edges as possible.</a:t>
            </a:r>
          </a:p>
          <a:p>
            <a:endParaRPr lang="en-US" dirty="0"/>
          </a:p>
          <a:p>
            <a:r>
              <a:rPr lang="en-US" dirty="0"/>
              <a:t>Write new code that displays the original video plus 3 versions Gaussian smoothed at different sigma scales.  Try to get it to show an extreme range of smoothing, from none up to almost completely blurred.  What happens at the extremely large range of smoothing?  Is there anything you can think of to improve performance?</a:t>
            </a:r>
          </a:p>
        </p:txBody>
      </p:sp>
      <p:sp>
        <p:nvSpPr>
          <p:cNvPr id="4" name="TextBox 3">
            <a:extLst>
              <a:ext uri="{FF2B5EF4-FFF2-40B4-BE49-F238E27FC236}">
                <a16:creationId xmlns:a16="http://schemas.microsoft.com/office/drawing/2014/main" id="{278B52AD-3C57-18AA-7FE2-B8F6F5534013}"/>
              </a:ext>
            </a:extLst>
          </p:cNvPr>
          <p:cNvSpPr txBox="1"/>
          <p:nvPr/>
        </p:nvSpPr>
        <p:spPr>
          <a:xfrm>
            <a:off x="6597734" y="989842"/>
            <a:ext cx="2181402" cy="4524315"/>
          </a:xfrm>
          <a:prstGeom prst="rect">
            <a:avLst/>
          </a:prstGeom>
          <a:noFill/>
        </p:spPr>
        <p:txBody>
          <a:bodyPr wrap="square" rtlCol="0">
            <a:spAutoFit/>
          </a:bodyPr>
          <a:lstStyle/>
          <a:p>
            <a:r>
              <a:rPr lang="en-US" dirty="0"/>
              <a:t>Upload to canvas:</a:t>
            </a:r>
          </a:p>
          <a:p>
            <a:endParaRPr lang="en-US" dirty="0"/>
          </a:p>
          <a:p>
            <a:r>
              <a:rPr lang="en-US" dirty="0"/>
              <a:t>Prompt(s).</a:t>
            </a:r>
          </a:p>
          <a:p>
            <a:r>
              <a:rPr lang="en-US" dirty="0"/>
              <a:t>Image save.</a:t>
            </a:r>
          </a:p>
          <a:p>
            <a:endParaRPr lang="en-US" dirty="0"/>
          </a:p>
          <a:p>
            <a:endParaRPr lang="en-US" dirty="0"/>
          </a:p>
          <a:p>
            <a:endParaRPr lang="en-US" dirty="0"/>
          </a:p>
          <a:p>
            <a:endParaRPr lang="en-US" dirty="0"/>
          </a:p>
          <a:p>
            <a:r>
              <a:rPr lang="en-US" dirty="0"/>
              <a:t>Prompt(s).</a:t>
            </a:r>
          </a:p>
          <a:p>
            <a:r>
              <a:rPr lang="en-US" dirty="0"/>
              <a:t>Image save.</a:t>
            </a:r>
          </a:p>
          <a:p>
            <a:endParaRPr lang="en-US" dirty="0"/>
          </a:p>
          <a:p>
            <a:endParaRPr lang="en-US" dirty="0"/>
          </a:p>
          <a:p>
            <a:endParaRPr lang="en-US" dirty="0"/>
          </a:p>
          <a:p>
            <a:r>
              <a:rPr lang="en-US" dirty="0"/>
              <a:t>Prompt(s).</a:t>
            </a:r>
          </a:p>
          <a:p>
            <a:r>
              <a:rPr lang="en-US" dirty="0"/>
              <a:t>Image save.</a:t>
            </a:r>
          </a:p>
          <a:p>
            <a:endParaRPr lang="en-US" dirty="0"/>
          </a:p>
        </p:txBody>
      </p:sp>
    </p:spTree>
    <p:extLst>
      <p:ext uri="{BB962C8B-B14F-4D97-AF65-F5344CB8AC3E}">
        <p14:creationId xmlns:p14="http://schemas.microsoft.com/office/powerpoint/2010/main" val="2953747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2836</TotalTime>
  <Words>457</Words>
  <Application>Microsoft Office PowerPoint</Application>
  <PresentationFormat>On-screen Show (4:3)</PresentationFormat>
  <Paragraphs>78</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Clemson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ahoover</dc:creator>
  <cp:lastModifiedBy>Adam W Hoover</cp:lastModifiedBy>
  <cp:revision>202</cp:revision>
  <dcterms:created xsi:type="dcterms:W3CDTF">2013-02-14T19:20:12Z</dcterms:created>
  <dcterms:modified xsi:type="dcterms:W3CDTF">2026-08-06T01:57:14Z</dcterms:modified>
</cp:coreProperties>
</file>