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0" r:id="rId3"/>
    <p:sldId id="367" r:id="rId4"/>
    <p:sldId id="372" r:id="rId5"/>
    <p:sldId id="369" r:id="rId6"/>
    <p:sldId id="370" r:id="rId7"/>
    <p:sldId id="371" r:id="rId8"/>
    <p:sldId id="366" r:id="rId9"/>
    <p:sldId id="375" r:id="rId10"/>
    <p:sldId id="376" r:id="rId11"/>
    <p:sldId id="374" r:id="rId12"/>
    <p:sldId id="378" r:id="rId13"/>
    <p:sldId id="373" r:id="rId14"/>
    <p:sldId id="382" r:id="rId15"/>
    <p:sldId id="3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8DE5"/>
    <a:srgbClr val="03C6ED"/>
    <a:srgbClr val="06A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99" d="100"/>
          <a:sy n="99" d="100"/>
        </p:scale>
        <p:origin x="193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3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78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45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7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9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7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78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4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9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4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9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4822B-34C3-4051-91FF-8FB284E6A7C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FBAF0-74AD-48DD-8621-9FA7E796B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6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layground.tensorflow.or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ocs.rcd.clemson.edu/palmetto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n.wikipedia.org/wiki/Comparison_of_deep-learning_softwar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tensorflow.org/datasets/keras_example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0779" y="5102377"/>
            <a:ext cx="3476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Image Classification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6052066"/>
            <a:ext cx="1471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Adam Hoover</a:t>
            </a:r>
          </a:p>
        </p:txBody>
      </p:sp>
      <p:pic>
        <p:nvPicPr>
          <p:cNvPr id="3" name="Picture 2" descr="fashion_mnist | TensorFlow Datasets">
            <a:extLst>
              <a:ext uri="{FF2B5EF4-FFF2-40B4-BE49-F238E27FC236}">
                <a16:creationId xmlns:a16="http://schemas.microsoft.com/office/drawing/2014/main" id="{7A2D754C-A4C2-C500-FAF0-E43B0AEB3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43" t="10830" r="8213" b="9225"/>
          <a:stretch>
            <a:fillRect/>
          </a:stretch>
        </p:blipFill>
        <p:spPr>
          <a:xfrm>
            <a:off x="291188" y="805120"/>
            <a:ext cx="4114800" cy="4114800"/>
          </a:xfrm>
          <a:prstGeom prst="rect">
            <a:avLst/>
          </a:prstGeom>
        </p:spPr>
      </p:pic>
      <p:pic>
        <p:nvPicPr>
          <p:cNvPr id="4" name="Picture 3" descr="Visualization">
            <a:extLst>
              <a:ext uri="{FF2B5EF4-FFF2-40B4-BE49-F238E27FC236}">
                <a16:creationId xmlns:a16="http://schemas.microsoft.com/office/drawing/2014/main" id="{4D4F98A8-B897-9ABB-1D3F-41CF4BCFEE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09" t="11462" r="8548" b="8594"/>
          <a:stretch>
            <a:fillRect/>
          </a:stretch>
        </p:blipFill>
        <p:spPr>
          <a:xfrm>
            <a:off x="4876800" y="80512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53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18806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Outline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191" y="1993521"/>
            <a:ext cx="422314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Machine learning concepts: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Layered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2-layer live demo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Image classification 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Hardware and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to use ML vs classic CV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MNIST and CIFAR10(small)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Test these ideas live on your laptop camera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8600" y="838200"/>
            <a:ext cx="491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 laptops, phones or screens </a:t>
            </a:r>
            <a:r>
              <a:rPr lang="en-US" i="1" dirty="0"/>
              <a:t>during lecture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6F42CC-EDDF-1491-266A-1CE363795B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11" t="8280" r="23333" b="8385"/>
          <a:stretch>
            <a:fillRect/>
          </a:stretch>
        </p:blipFill>
        <p:spPr>
          <a:xfrm>
            <a:off x="4591251" y="1277182"/>
            <a:ext cx="2286000" cy="228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0D7749-B04A-790C-D43D-CE1C534171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22" t="6614" r="23333" b="5052"/>
          <a:stretch>
            <a:fillRect/>
          </a:stretch>
        </p:blipFill>
        <p:spPr>
          <a:xfrm>
            <a:off x="7239000" y="1752600"/>
            <a:ext cx="986287" cy="1066800"/>
          </a:xfrm>
          <a:prstGeom prst="rect">
            <a:avLst/>
          </a:prstGeom>
        </p:spPr>
      </p:pic>
      <p:pic>
        <p:nvPicPr>
          <p:cNvPr id="2" name="Picture 1" descr="File:OpenCV Logo with text.png - Wikimedia Commons">
            <a:extLst>
              <a:ext uri="{FF2B5EF4-FFF2-40B4-BE49-F238E27FC236}">
                <a16:creationId xmlns:a16="http://schemas.microsoft.com/office/drawing/2014/main" id="{F2FC3FC8-721F-C2CA-426C-4CF302A9F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251" y="4333912"/>
            <a:ext cx="1524003" cy="187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5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1619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Layers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41854" y="2524866"/>
            <a:ext cx="328094" cy="422536"/>
            <a:chOff x="1090660" y="3467068"/>
            <a:chExt cx="328094" cy="422536"/>
          </a:xfrm>
        </p:grpSpPr>
        <p:sp>
          <p:nvSpPr>
            <p:cNvPr id="34" name="Rectangle 33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573499" y="2524866"/>
            <a:ext cx="320964" cy="422536"/>
            <a:chOff x="1786890" y="3618251"/>
            <a:chExt cx="320964" cy="422536"/>
          </a:xfrm>
        </p:grpSpPr>
        <p:sp>
          <p:nvSpPr>
            <p:cNvPr id="41" name="Rectangle 40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92978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94463" y="2524866"/>
            <a:ext cx="320964" cy="422536"/>
            <a:chOff x="2107854" y="3618251"/>
            <a:chExt cx="320964" cy="422536"/>
          </a:xfrm>
        </p:grpSpPr>
        <p:sp>
          <p:nvSpPr>
            <p:cNvPr id="45" name="Rectangle 44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198053" y="2537568"/>
            <a:ext cx="328094" cy="422536"/>
            <a:chOff x="1090660" y="3467068"/>
            <a:chExt cx="328094" cy="422536"/>
          </a:xfrm>
        </p:grpSpPr>
        <p:sp>
          <p:nvSpPr>
            <p:cNvPr id="53" name="Rectangle 52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529698" y="2537568"/>
            <a:ext cx="378306" cy="422536"/>
            <a:chOff x="1786890" y="3618251"/>
            <a:chExt cx="378306" cy="422536"/>
          </a:xfrm>
        </p:grpSpPr>
        <p:sp>
          <p:nvSpPr>
            <p:cNvPr id="69" name="Rectangle 68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792978" y="3644853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850662" y="2537568"/>
            <a:ext cx="320964" cy="422536"/>
            <a:chOff x="2107854" y="3618251"/>
            <a:chExt cx="320964" cy="422536"/>
          </a:xfrm>
        </p:grpSpPr>
        <p:sp>
          <p:nvSpPr>
            <p:cNvPr id="72" name="Rectangle 71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7157947" y="2593790"/>
            <a:ext cx="86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 1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731530" y="1610419"/>
            <a:ext cx="328094" cy="422536"/>
            <a:chOff x="1090660" y="3467068"/>
            <a:chExt cx="328094" cy="422536"/>
          </a:xfrm>
        </p:grpSpPr>
        <p:sp>
          <p:nvSpPr>
            <p:cNvPr id="97" name="Rectangle 96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063175" y="1610419"/>
            <a:ext cx="320964" cy="422536"/>
            <a:chOff x="1786890" y="3618251"/>
            <a:chExt cx="320964" cy="422536"/>
          </a:xfrm>
        </p:grpSpPr>
        <p:sp>
          <p:nvSpPr>
            <p:cNvPr id="100" name="Rectangle 99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792978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384139" y="1610419"/>
            <a:ext cx="320964" cy="422536"/>
            <a:chOff x="2107854" y="3618251"/>
            <a:chExt cx="320964" cy="422536"/>
          </a:xfrm>
        </p:grpSpPr>
        <p:sp>
          <p:nvSpPr>
            <p:cNvPr id="103" name="Rectangle 102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672190" y="1610419"/>
            <a:ext cx="328094" cy="422536"/>
            <a:chOff x="1090660" y="3467068"/>
            <a:chExt cx="328094" cy="422536"/>
          </a:xfrm>
        </p:grpSpPr>
        <p:sp>
          <p:nvSpPr>
            <p:cNvPr id="106" name="Rectangle 105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3003835" y="1610419"/>
            <a:ext cx="378306" cy="422536"/>
            <a:chOff x="1786890" y="3618251"/>
            <a:chExt cx="378306" cy="422536"/>
          </a:xfrm>
        </p:grpSpPr>
        <p:sp>
          <p:nvSpPr>
            <p:cNvPr id="109" name="Rectangle 108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792978" y="3644853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3324799" y="1610419"/>
            <a:ext cx="320964" cy="422536"/>
            <a:chOff x="2107854" y="3618251"/>
            <a:chExt cx="320964" cy="422536"/>
          </a:xfrm>
        </p:grpSpPr>
        <p:sp>
          <p:nvSpPr>
            <p:cNvPr id="112" name="Rectangle 111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889064" y="5275809"/>
            <a:ext cx="7605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 can have multiple layers of weights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Early layers learn low-level features, deeper layers learn feature patterns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 design depends on problem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697417" y="1610419"/>
            <a:ext cx="328094" cy="422536"/>
            <a:chOff x="1090660" y="3467068"/>
            <a:chExt cx="328094" cy="422536"/>
          </a:xfrm>
        </p:grpSpPr>
        <p:sp>
          <p:nvSpPr>
            <p:cNvPr id="63" name="Rectangle 62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029062" y="1610419"/>
            <a:ext cx="320964" cy="422536"/>
            <a:chOff x="1786890" y="3618251"/>
            <a:chExt cx="320964" cy="422536"/>
          </a:xfrm>
        </p:grpSpPr>
        <p:sp>
          <p:nvSpPr>
            <p:cNvPr id="66" name="Rectangle 65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792978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2350026" y="1610419"/>
            <a:ext cx="320964" cy="422536"/>
            <a:chOff x="2107854" y="3618251"/>
            <a:chExt cx="320964" cy="422536"/>
          </a:xfrm>
        </p:grpSpPr>
        <p:sp>
          <p:nvSpPr>
            <p:cNvPr id="77" name="Rectangle 76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620438" y="1610419"/>
            <a:ext cx="328094" cy="422536"/>
            <a:chOff x="1090660" y="3467068"/>
            <a:chExt cx="328094" cy="422536"/>
          </a:xfrm>
        </p:grpSpPr>
        <p:sp>
          <p:nvSpPr>
            <p:cNvPr id="80" name="Rectangle 79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952083" y="1610419"/>
            <a:ext cx="378306" cy="422536"/>
            <a:chOff x="1786890" y="3618251"/>
            <a:chExt cx="378306" cy="422536"/>
          </a:xfrm>
        </p:grpSpPr>
        <p:sp>
          <p:nvSpPr>
            <p:cNvPr id="83" name="Rectangle 82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792978" y="3644853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273047" y="1610419"/>
            <a:ext cx="320964" cy="422536"/>
            <a:chOff x="2107854" y="3618251"/>
            <a:chExt cx="320964" cy="422536"/>
          </a:xfrm>
        </p:grpSpPr>
        <p:sp>
          <p:nvSpPr>
            <p:cNvPr id="86" name="Rectangle 85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646122" y="1610419"/>
            <a:ext cx="372218" cy="422536"/>
            <a:chOff x="1090660" y="3467068"/>
            <a:chExt cx="372218" cy="422536"/>
          </a:xfrm>
        </p:grpSpPr>
        <p:sp>
          <p:nvSpPr>
            <p:cNvPr id="89" name="Rectangle 88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090660" y="3493670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977767" y="1610419"/>
            <a:ext cx="320964" cy="422536"/>
            <a:chOff x="1786890" y="3618251"/>
            <a:chExt cx="320964" cy="422536"/>
          </a:xfrm>
        </p:grpSpPr>
        <p:sp>
          <p:nvSpPr>
            <p:cNvPr id="92" name="Rectangle 91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92978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4298731" y="1610419"/>
            <a:ext cx="320964" cy="422536"/>
            <a:chOff x="2107854" y="3618251"/>
            <a:chExt cx="320964" cy="422536"/>
          </a:xfrm>
        </p:grpSpPr>
        <p:sp>
          <p:nvSpPr>
            <p:cNvPr id="95" name="Rectangle 94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589158" y="1610419"/>
            <a:ext cx="328094" cy="422536"/>
            <a:chOff x="1090660" y="3467068"/>
            <a:chExt cx="328094" cy="422536"/>
          </a:xfrm>
        </p:grpSpPr>
        <p:sp>
          <p:nvSpPr>
            <p:cNvPr id="133" name="Rectangle 132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5920803" y="1610419"/>
            <a:ext cx="320964" cy="422536"/>
            <a:chOff x="1786890" y="3618251"/>
            <a:chExt cx="320964" cy="422536"/>
          </a:xfrm>
        </p:grpSpPr>
        <p:sp>
          <p:nvSpPr>
            <p:cNvPr id="136" name="Rectangle 135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1792978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6241767" y="1610419"/>
            <a:ext cx="320964" cy="422536"/>
            <a:chOff x="2107854" y="3618251"/>
            <a:chExt cx="320964" cy="422536"/>
          </a:xfrm>
        </p:grpSpPr>
        <p:sp>
          <p:nvSpPr>
            <p:cNvPr id="139" name="Rectangle 138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3" name="Left Brace 2"/>
          <p:cNvSpPr/>
          <p:nvPr/>
        </p:nvSpPr>
        <p:spPr>
          <a:xfrm rot="16200000">
            <a:off x="1535554" y="1434995"/>
            <a:ext cx="330603" cy="1649963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Left Brace 113"/>
          <p:cNvSpPr/>
          <p:nvPr/>
        </p:nvSpPr>
        <p:spPr>
          <a:xfrm rot="16200000">
            <a:off x="3517672" y="1438723"/>
            <a:ext cx="330603" cy="1649963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Left Brace 114"/>
          <p:cNvSpPr/>
          <p:nvPr/>
        </p:nvSpPr>
        <p:spPr>
          <a:xfrm rot="16200000">
            <a:off x="5415296" y="1442451"/>
            <a:ext cx="330603" cy="1649963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Group 115"/>
          <p:cNvGrpSpPr/>
          <p:nvPr/>
        </p:nvGrpSpPr>
        <p:grpSpPr>
          <a:xfrm>
            <a:off x="5114865" y="2564170"/>
            <a:ext cx="328094" cy="422536"/>
            <a:chOff x="1090660" y="3467068"/>
            <a:chExt cx="328094" cy="422536"/>
          </a:xfrm>
        </p:grpSpPr>
        <p:sp>
          <p:nvSpPr>
            <p:cNvPr id="117" name="Rectangle 116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090660" y="34936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446510" y="2564170"/>
            <a:ext cx="320964" cy="422536"/>
            <a:chOff x="1786890" y="3618251"/>
            <a:chExt cx="320964" cy="422536"/>
          </a:xfrm>
        </p:grpSpPr>
        <p:sp>
          <p:nvSpPr>
            <p:cNvPr id="120" name="Rectangle 119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792978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5767474" y="2564170"/>
            <a:ext cx="320964" cy="422536"/>
            <a:chOff x="2107854" y="3618251"/>
            <a:chExt cx="320964" cy="422536"/>
          </a:xfrm>
        </p:grpSpPr>
        <p:sp>
          <p:nvSpPr>
            <p:cNvPr id="123" name="Rectangle 122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7157947" y="1637021"/>
            <a:ext cx="124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data</a:t>
            </a:r>
          </a:p>
        </p:txBody>
      </p:sp>
      <p:sp>
        <p:nvSpPr>
          <p:cNvPr id="126" name="Left Brace 125"/>
          <p:cNvSpPr/>
          <p:nvPr/>
        </p:nvSpPr>
        <p:spPr>
          <a:xfrm rot="16200000">
            <a:off x="3502963" y="836922"/>
            <a:ext cx="330603" cy="4826041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3194021" y="3477061"/>
            <a:ext cx="372218" cy="422536"/>
            <a:chOff x="1090660" y="3467068"/>
            <a:chExt cx="372218" cy="422536"/>
          </a:xfrm>
        </p:grpSpPr>
        <p:sp>
          <p:nvSpPr>
            <p:cNvPr id="129" name="Rectangle 128"/>
            <p:cNvSpPr/>
            <p:nvPr/>
          </p:nvSpPr>
          <p:spPr>
            <a:xfrm>
              <a:off x="1097790" y="3467068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090660" y="3493670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-6</a:t>
              </a: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525666" y="3477061"/>
            <a:ext cx="320964" cy="422536"/>
            <a:chOff x="1786890" y="3618251"/>
            <a:chExt cx="320964" cy="422536"/>
          </a:xfrm>
        </p:grpSpPr>
        <p:sp>
          <p:nvSpPr>
            <p:cNvPr id="162" name="Rectangle 161"/>
            <p:cNvSpPr/>
            <p:nvPr/>
          </p:nvSpPr>
          <p:spPr>
            <a:xfrm>
              <a:off x="1786890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792978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3846630" y="3477061"/>
            <a:ext cx="320964" cy="422536"/>
            <a:chOff x="2107854" y="3618251"/>
            <a:chExt cx="320964" cy="422536"/>
          </a:xfrm>
        </p:grpSpPr>
        <p:sp>
          <p:nvSpPr>
            <p:cNvPr id="165" name="Rectangle 164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</p:grpSp>
      <p:sp>
        <p:nvSpPr>
          <p:cNvPr id="167" name="TextBox 166"/>
          <p:cNvSpPr txBox="1"/>
          <p:nvPr/>
        </p:nvSpPr>
        <p:spPr>
          <a:xfrm>
            <a:off x="7157947" y="3486259"/>
            <a:ext cx="86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 2</a:t>
            </a:r>
          </a:p>
        </p:txBody>
      </p:sp>
      <p:sp>
        <p:nvSpPr>
          <p:cNvPr id="168" name="Left Brace 167"/>
          <p:cNvSpPr/>
          <p:nvPr/>
        </p:nvSpPr>
        <p:spPr>
          <a:xfrm rot="16200000">
            <a:off x="3528107" y="3650314"/>
            <a:ext cx="330603" cy="976451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9" name="Group 168"/>
          <p:cNvGrpSpPr/>
          <p:nvPr/>
        </p:nvGrpSpPr>
        <p:grpSpPr>
          <a:xfrm>
            <a:off x="3537303" y="4371845"/>
            <a:ext cx="320964" cy="422536"/>
            <a:chOff x="2107854" y="3618251"/>
            <a:chExt cx="320964" cy="422536"/>
          </a:xfrm>
        </p:grpSpPr>
        <p:sp>
          <p:nvSpPr>
            <p:cNvPr id="170" name="Rectangle 169"/>
            <p:cNvSpPr/>
            <p:nvPr/>
          </p:nvSpPr>
          <p:spPr>
            <a:xfrm>
              <a:off x="2107854" y="3618251"/>
              <a:ext cx="320964" cy="422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113719" y="364485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7157947" y="4412874"/>
            <a:ext cx="86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layer 3</a:t>
            </a:r>
          </a:p>
        </p:txBody>
      </p:sp>
    </p:spTree>
    <p:extLst>
      <p:ext uri="{BB962C8B-B14F-4D97-AF65-F5344CB8AC3E}">
        <p14:creationId xmlns:p14="http://schemas.microsoft.com/office/powerpoint/2010/main" val="2520898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95400"/>
            <a:ext cx="7620000" cy="35755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798" y="363648"/>
            <a:ext cx="25868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Live Demo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905000" y="5181600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“playground” (</a:t>
            </a:r>
            <a:r>
              <a:rPr lang="en-US" dirty="0">
                <a:hlinkClick r:id="rId3"/>
              </a:rPr>
              <a:t>http://playground.tensorflow.org/</a:t>
            </a:r>
            <a:r>
              <a:rPr lang="en-US" dirty="0"/>
              <a:t>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classes (orange, blue), two features (x, 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two layers </a:t>
            </a:r>
            <a:r>
              <a:rPr lang="en-US" dirty="0"/>
              <a:t>(4 weights, 2 weights)</a:t>
            </a:r>
          </a:p>
        </p:txBody>
      </p:sp>
    </p:spTree>
    <p:extLst>
      <p:ext uri="{BB962C8B-B14F-4D97-AF65-F5344CB8AC3E}">
        <p14:creationId xmlns:p14="http://schemas.microsoft.com/office/powerpoint/2010/main" val="2034939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18118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Images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219200" y="5259672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analysis uses 2D filters of different sizes in multiple layers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3" y="1295399"/>
            <a:ext cx="8696325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269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28395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Layer Types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62412" y="4572000"/>
            <a:ext cx="81235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 types of layers provide different calculations: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Fully connected = all input feeds to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Convolution = local window feeds to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Recurrent = input + previous output feeds to next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Many other types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12"/>
          <a:stretch/>
        </p:blipFill>
        <p:spPr bwMode="auto">
          <a:xfrm>
            <a:off x="457200" y="1676400"/>
            <a:ext cx="8352108" cy="236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697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45154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Example Classifiers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990600" y="5804932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Deep learning classifiers can have complex series of layers and connections depending upon the specific problem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2"/>
          <a:stretch/>
        </p:blipFill>
        <p:spPr bwMode="auto">
          <a:xfrm>
            <a:off x="1219200" y="1139125"/>
            <a:ext cx="6705600" cy="453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59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58766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Multidimensional Search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309695" y="5105400"/>
            <a:ext cx="6678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Classifiers learn lots of weights simultaneously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weights = “model parameters” of classifier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Search can be complex including multiple local minima/maxima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Training can take days or longer …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11210"/>
            <a:ext cx="66579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824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24314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Hardware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29107" y="5076734"/>
            <a:ext cx="5290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GPUs are ideal for deep learning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Highly parallelizable matrix math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Cluster computing is common for deep learning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Clemson’s </a:t>
            </a:r>
            <a:r>
              <a:rPr lang="en-US" dirty="0">
                <a:hlinkClick r:id="rId2"/>
              </a:rPr>
              <a:t>Palmetto</a:t>
            </a:r>
            <a:r>
              <a:rPr lang="en-US" dirty="0"/>
              <a:t> cluster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738" y="4876799"/>
            <a:ext cx="2404674" cy="160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90" y="1250100"/>
            <a:ext cx="6175709" cy="350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874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55871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Programming Language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48762" y="51054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 training done using Python programming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 models (saved weights) can be loaded from a file into any program and used for new classifications (C, Python, Android, …)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3" t="5416" r="24702" b="4907"/>
          <a:stretch/>
        </p:blipFill>
        <p:spPr bwMode="auto">
          <a:xfrm>
            <a:off x="609600" y="1981200"/>
            <a:ext cx="2399169" cy="223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93946"/>
            <a:ext cx="5486400" cy="341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0311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4440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Software Packages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255783" y="4829175"/>
            <a:ext cx="6678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TensorFlow</a:t>
            </a:r>
            <a:r>
              <a:rPr lang="en-US" dirty="0"/>
              <a:t> (Google) most popular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Keras</a:t>
            </a:r>
            <a:r>
              <a:rPr lang="en-US" dirty="0"/>
              <a:t> simplifies </a:t>
            </a:r>
            <a:r>
              <a:rPr lang="en-US" dirty="0" err="1"/>
              <a:t>TensorFlow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PyTorch</a:t>
            </a:r>
            <a:r>
              <a:rPr lang="en-US" dirty="0"/>
              <a:t> most popular with experts (scientists)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Comparison</a:t>
            </a:r>
            <a:r>
              <a:rPr lang="en-US" dirty="0"/>
              <a:t> of packages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914400"/>
            <a:ext cx="28003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23431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2671761"/>
            <a:ext cx="29527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861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33579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When to use?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419600" y="2133600"/>
            <a:ext cx="3763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Deep learning is just another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Don’t use it for every problem!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167" y="1647493"/>
            <a:ext cx="272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55237"/>
            <a:ext cx="3005305" cy="224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038600" y="4476282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when features/patterns are complex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Don’t use for simpler problems!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Requires “big data” (lots of labeled samples)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you don’t have data, forget it</a:t>
            </a:r>
          </a:p>
        </p:txBody>
      </p:sp>
    </p:spTree>
    <p:extLst>
      <p:ext uri="{BB962C8B-B14F-4D97-AF65-F5344CB8AC3E}">
        <p14:creationId xmlns:p14="http://schemas.microsoft.com/office/powerpoint/2010/main" val="556949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98" y="363648"/>
            <a:ext cx="63569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MNIST Image Classification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295400" y="4191000"/>
            <a:ext cx="66785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“MNIST” (</a:t>
            </a:r>
            <a:r>
              <a:rPr lang="en-US" dirty="0">
                <a:hlinkClick r:id="rId2"/>
              </a:rPr>
              <a:t>https://www.tensorflow.org/datasets/keras_example</a:t>
            </a:r>
            <a:r>
              <a:rPr lang="en-US" dirty="0"/>
              <a:t>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“hello world” problem for deep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60,000 training images; 10,000 test images; 28x28 pixels per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Takes appx 10 minutes to fully train (average computer)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	How can we reduce the time for a simple test?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09"/>
          <a:stretch/>
        </p:blipFill>
        <p:spPr>
          <a:xfrm>
            <a:off x="762000" y="1447800"/>
            <a:ext cx="754551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01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17937-C32F-8153-518F-94EDE9B8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068F71-62E9-EBA5-6C59-9E3E4C9F8A35}"/>
              </a:ext>
            </a:extLst>
          </p:cNvPr>
          <p:cNvSpPr txBox="1"/>
          <p:nvPr/>
        </p:nvSpPr>
        <p:spPr>
          <a:xfrm>
            <a:off x="561798" y="363648"/>
            <a:ext cx="36724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In-Class Testing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AE2A3BB-E47A-7518-A21F-7F4889BFDBD4}"/>
              </a:ext>
            </a:extLst>
          </p:cNvPr>
          <p:cNvSpPr txBox="1"/>
          <p:nvPr/>
        </p:nvSpPr>
        <p:spPr>
          <a:xfrm>
            <a:off x="846221" y="1295400"/>
            <a:ext cx="58140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Download mnist.py from the course website. Run it for 5 epochs. What accuracy do you see across epochs?</a:t>
            </a:r>
          </a:p>
          <a:p>
            <a:endParaRPr lang="en-US" dirty="0"/>
          </a:p>
          <a:p>
            <a:r>
              <a:rPr lang="en-US" dirty="0"/>
              <a:t>Use your LLM to write code that uses </a:t>
            </a:r>
            <a:r>
              <a:rPr lang="en-US" dirty="0" err="1"/>
              <a:t>tensorflow</a:t>
            </a:r>
            <a:r>
              <a:rPr lang="en-US" dirty="0"/>
              <a:t> and </a:t>
            </a:r>
            <a:r>
              <a:rPr lang="en-US" dirty="0" err="1"/>
              <a:t>opencv</a:t>
            </a:r>
            <a:r>
              <a:rPr lang="en-US" dirty="0"/>
              <a:t> to train on MNIST for 3 epochs. Display the images for which classification fails, including the true class, predicted class, and confidence.  Failures will not all fit on one window so use keypresses to scroll through them.</a:t>
            </a:r>
          </a:p>
          <a:p>
            <a:endParaRPr lang="en-US" dirty="0"/>
          </a:p>
          <a:p>
            <a:r>
              <a:rPr lang="en-US" dirty="0"/>
              <a:t>Download the cifar10-small.npz dataset from the course website.  Use your LLM to write code to load it (see next slide) and train a classifier for 20 epochs, saving the model to the file cifar10-small.keras. What do you notice about the accuracy on this data compared to MNIST?</a:t>
            </a:r>
          </a:p>
          <a:p>
            <a:endParaRPr lang="en-US" dirty="0"/>
          </a:p>
          <a:p>
            <a:r>
              <a:rPr lang="en-US" dirty="0"/>
              <a:t>Use your LLM to write another program that reads the model file, classifies images, and displays them one at a time including the true and predicted class, and confidence.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8B52AD-3C57-18AA-7FE2-B8F6F5534013}"/>
              </a:ext>
            </a:extLst>
          </p:cNvPr>
          <p:cNvSpPr txBox="1"/>
          <p:nvPr/>
        </p:nvSpPr>
        <p:spPr>
          <a:xfrm>
            <a:off x="6660298" y="748368"/>
            <a:ext cx="218140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Upload to canvas:</a:t>
            </a:r>
          </a:p>
          <a:p>
            <a:endParaRPr lang="en-US" dirty="0"/>
          </a:p>
          <a:p>
            <a:r>
              <a:rPr lang="en-US" dirty="0"/>
              <a:t>Accuracies for epochs 1 to 5. </a:t>
            </a:r>
          </a:p>
          <a:p>
            <a:endParaRPr lang="en-US" dirty="0"/>
          </a:p>
          <a:p>
            <a:r>
              <a:rPr lang="en-US" dirty="0"/>
              <a:t>Prompt(s).</a:t>
            </a:r>
          </a:p>
          <a:p>
            <a:r>
              <a:rPr lang="en-US" dirty="0"/>
              <a:t>Image save of a failure case.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Promt</a:t>
            </a:r>
            <a:r>
              <a:rPr lang="en-US" dirty="0"/>
              <a:t>(s).</a:t>
            </a:r>
          </a:p>
          <a:p>
            <a:r>
              <a:rPr lang="en-US" dirty="0"/>
              <a:t>Accuracy after 20 epochs.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Prompt(s).</a:t>
            </a:r>
          </a:p>
          <a:p>
            <a:r>
              <a:rPr lang="en-US" dirty="0"/>
              <a:t>Image save (any).</a:t>
            </a:r>
          </a:p>
        </p:txBody>
      </p:sp>
    </p:spTree>
    <p:extLst>
      <p:ext uri="{BB962C8B-B14F-4D97-AF65-F5344CB8AC3E}">
        <p14:creationId xmlns:p14="http://schemas.microsoft.com/office/powerpoint/2010/main" val="4220424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338AB-0284-0127-905F-741E8833F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3D5F9A-570C-4AFD-CB6F-908DC2E277B6}"/>
              </a:ext>
            </a:extLst>
          </p:cNvPr>
          <p:cNvSpPr txBox="1"/>
          <p:nvPr/>
        </p:nvSpPr>
        <p:spPr>
          <a:xfrm>
            <a:off x="561798" y="363648"/>
            <a:ext cx="65819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Code to Load CIFAR10-small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C3D4819-0C3F-CBAE-1D39-9538C4F46D61}"/>
              </a:ext>
            </a:extLst>
          </p:cNvPr>
          <p:cNvSpPr txBox="1"/>
          <p:nvPr/>
        </p:nvSpPr>
        <p:spPr>
          <a:xfrm>
            <a:off x="918410" y="1447800"/>
            <a:ext cx="73071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 Load the reduced CIFAR-10 dataset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data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np.load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("cifar10-small.npz")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 data["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"]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y_train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 data["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y_train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"]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data["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"]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y_test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data["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y_test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"]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 CIFAR-10 labels are class IDs from 0 to 9.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 Flatten them in case they have shape (N, 1).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y_train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y_train.reshape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(-1)</a:t>
            </a:r>
          </a:p>
          <a:p>
            <a:r>
              <a:rPr lang="es-ES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y_test</a:t>
            </a: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s-ES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y_test.reshape</a:t>
            </a:r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(-1)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 Normalize pixel values from [0, 255] to [0, 1]</a:t>
            </a:r>
          </a:p>
          <a:p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FR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x_train.astype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("float32") / 255.0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x_test.astype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("float32") / 255.0</a:t>
            </a:r>
          </a:p>
        </p:txBody>
      </p:sp>
    </p:spTree>
    <p:extLst>
      <p:ext uri="{BB962C8B-B14F-4D97-AF65-F5344CB8AC3E}">
        <p14:creationId xmlns:p14="http://schemas.microsoft.com/office/powerpoint/2010/main" val="3249042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3036</TotalTime>
  <Words>812</Words>
  <Application>Microsoft Office PowerPoint</Application>
  <PresentationFormat>On-screen Show (4:3)</PresentationFormat>
  <Paragraphs>142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Clemson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ahoover</dc:creator>
  <cp:lastModifiedBy>Adam W Hoover</cp:lastModifiedBy>
  <cp:revision>239</cp:revision>
  <dcterms:created xsi:type="dcterms:W3CDTF">2013-02-14T19:20:12Z</dcterms:created>
  <dcterms:modified xsi:type="dcterms:W3CDTF">2026-09-19T22:54:06Z</dcterms:modified>
</cp:coreProperties>
</file>