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6" r:id="rId3"/>
    <p:sldId id="307" r:id="rId4"/>
    <p:sldId id="317" r:id="rId5"/>
    <p:sldId id="318" r:id="rId6"/>
    <p:sldId id="329" r:id="rId7"/>
    <p:sldId id="331" r:id="rId8"/>
    <p:sldId id="332" r:id="rId9"/>
    <p:sldId id="33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A3EA"/>
    <a:srgbClr val="0B8DE5"/>
    <a:srgbClr val="03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>
      <p:cViewPr varScale="1">
        <p:scale>
          <a:sx n="83" d="100"/>
          <a:sy n="83" d="100"/>
        </p:scale>
        <p:origin x="1445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3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41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95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7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5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7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9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71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8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2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97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4822B-34C3-4051-91FF-8FB284E6A7C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6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embed/C7JQ7Rpwn2k?&amp;start=205&amp;end=350" TargetMode="External"/><Relationship Id="rId4" Type="http://schemas.openxmlformats.org/officeDocument/2006/relationships/hyperlink" Target="https://www.maximintegrated.com/en/design/technical-documents/app-notes/5/5830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ximintegrated.com/en/design/technical-documents/app-notes/5/583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embed/C7JQ7Rpwn2k?&amp;start=519&amp;end=920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ximintegrated.com/en/design/technical-documents/app-notes/5/583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https://www.youtube.com/embed/C7JQ7Rpwn2k?&amp;start=920&amp;end=166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ximintegrated.com/en/design/technical-documents/app-notes/5/5830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s://en.wikipedia.org/wiki/Quaternio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19440" y="5102377"/>
            <a:ext cx="4278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IMU Tracking Algorithms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0" y="6052066"/>
            <a:ext cx="1471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Adam Hoover</a:t>
            </a:r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9" t="18507" r="25109" b="5400"/>
          <a:stretch/>
        </p:blipFill>
        <p:spPr bwMode="auto">
          <a:xfrm>
            <a:off x="1242866" y="587650"/>
            <a:ext cx="6438900" cy="438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35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798" y="363648"/>
            <a:ext cx="18806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Outline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654097"/>
            <a:ext cx="553016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InvenSense intro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Strengths and weaknesses of IMU component 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InvenSense data fusion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ZUPT algorithm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AHRS algorithm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Kalman</a:t>
            </a:r>
            <a:r>
              <a:rPr lang="en-US" dirty="0" smtClean="0"/>
              <a:t> filter (and related filters)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1" t="19295" r="9603" b="21300"/>
          <a:stretch/>
        </p:blipFill>
        <p:spPr bwMode="auto">
          <a:xfrm>
            <a:off x="6629400" y="1902943"/>
            <a:ext cx="1897870" cy="153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4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798" y="363648"/>
            <a:ext cx="63105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MEMS IMU Manufacturers</a:t>
            </a:r>
            <a:endParaRPr lang="en-US" sz="4400" dirty="0" smtClean="0"/>
          </a:p>
        </p:txBody>
      </p:sp>
      <p:sp>
        <p:nvSpPr>
          <p:cNvPr id="36" name="TextBox 35"/>
          <p:cNvSpPr txBox="1"/>
          <p:nvPr/>
        </p:nvSpPr>
        <p:spPr>
          <a:xfrm>
            <a:off x="1121384" y="3490933"/>
            <a:ext cx="2900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founded 1957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makes a lot of stuff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analog sensors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680" y="123827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0973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476561" y="3171866"/>
            <a:ext cx="396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-US" dirty="0" smtClean="0"/>
              <a:t>ounded 2003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focuses on motion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digital 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chips include integrated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library for application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host conferences for developers</a:t>
            </a:r>
          </a:p>
        </p:txBody>
      </p:sp>
      <p:sp>
        <p:nvSpPr>
          <p:cNvPr id="27" name="TextBox 26">
            <a:hlinkClick r:id="rId4"/>
          </p:cNvPr>
          <p:cNvSpPr txBox="1"/>
          <p:nvPr/>
        </p:nvSpPr>
        <p:spPr>
          <a:xfrm>
            <a:off x="2842356" y="5166511"/>
            <a:ext cx="3615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smtClean="0">
                <a:hlinkClick r:id="rId5"/>
              </a:rPr>
              <a:t>InvenSense Conference Talk (intro)</a:t>
            </a:r>
            <a:r>
              <a:rPr lang="en-US" dirty="0" smtClean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74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798" y="363648"/>
            <a:ext cx="590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IMU Sensor Components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91008" y="3938497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IMU = accelerometer + gyroscope + magnetometer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088118"/>
            <a:ext cx="2552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hlinkClick r:id="rId3"/>
          </p:cNvPr>
          <p:cNvSpPr txBox="1"/>
          <p:nvPr/>
        </p:nvSpPr>
        <p:spPr>
          <a:xfrm>
            <a:off x="2514600" y="5166511"/>
            <a:ext cx="3943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smtClean="0">
                <a:hlinkClick r:id="rId4"/>
              </a:rPr>
              <a:t>InvenSense Conference Talk (sensors)</a:t>
            </a:r>
            <a:r>
              <a:rPr lang="en-US" dirty="0" smtClean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77549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798" y="363648"/>
            <a:ext cx="62955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Strengths and Weaknesses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479088"/>
              </p:ext>
            </p:extLst>
          </p:nvPr>
        </p:nvGraphicFramePr>
        <p:xfrm>
          <a:off x="561798" y="1371600"/>
          <a:ext cx="7972604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3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3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Sensor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it can tell 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Strengths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Accelerometer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“down” if sensor is still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“collision” from acceleration spike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Noisy (due to double integration)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Human</a:t>
                      </a:r>
                      <a:r>
                        <a:rPr lang="en-US" baseline="0" dirty="0" smtClean="0"/>
                        <a:t> motion accelerations are small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Absolute reference point (Earth)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Gyroscope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rotation relative to starting orientation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Drifts (due to single integration)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Least noisy sensor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Magnetometer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“north”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Magnetic field distortions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True north vs magnetic north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Declination,</a:t>
                      </a:r>
                      <a:r>
                        <a:rPr lang="en-US" baseline="0" dirty="0" smtClean="0"/>
                        <a:t> dip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Absolute reference point (Earth)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4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798" y="363648"/>
            <a:ext cx="33682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Sensor Fusion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0950" y="4191000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Output: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Global (Earth) coordinate yaw/pitch/roll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Direction of gravity vector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Linear </a:t>
            </a:r>
            <a:r>
              <a:rPr lang="en-US" dirty="0" smtClean="0"/>
              <a:t>acceleration</a:t>
            </a:r>
            <a:endParaRPr lang="en-US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80669"/>
            <a:ext cx="2552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hlinkClick r:id="rId3"/>
          </p:cNvPr>
          <p:cNvSpPr txBox="1"/>
          <p:nvPr/>
        </p:nvSpPr>
        <p:spPr>
          <a:xfrm>
            <a:off x="2590800" y="5867400"/>
            <a:ext cx="3943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smtClean="0">
                <a:hlinkClick r:id="rId4"/>
              </a:rPr>
              <a:t>InvenSense Conference Talk (fusion)</a:t>
            </a:r>
            <a:r>
              <a:rPr lang="en-US" dirty="0" smtClean="0"/>
              <a:t>]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066800"/>
            <a:ext cx="48768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3352800" y="2576512"/>
            <a:ext cx="666561" cy="395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0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798" y="363648"/>
            <a:ext cx="14211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AHRS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4821" y="455980"/>
            <a:ext cx="651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(attitude reference heading system)</a:t>
            </a:r>
            <a:endParaRPr 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39017"/>
            <a:ext cx="57150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hlinkClick r:id="rId3"/>
          </p:cNvPr>
          <p:cNvSpPr txBox="1"/>
          <p:nvPr/>
        </p:nvSpPr>
        <p:spPr>
          <a:xfrm>
            <a:off x="7195242" y="6157514"/>
            <a:ext cx="127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smtClean="0">
                <a:hlinkClick r:id="rId4"/>
              </a:rPr>
              <a:t>reference</a:t>
            </a:r>
            <a:r>
              <a:rPr lang="en-US" dirty="0" smtClean="0"/>
              <a:t>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0898" y="4253620"/>
            <a:ext cx="429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combine heading estimates from available sensors to estimate global (Earth) heading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38800" y="4267200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uses quaternions (4D vectors) to avoid math ambiguity at quadrant boundaries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829436"/>
            <a:ext cx="2209939" cy="220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60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523" y="3438972"/>
            <a:ext cx="5258554" cy="219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1798" y="363648"/>
            <a:ext cx="13764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ZUPT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4821" y="455980"/>
            <a:ext cx="651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(zero velocity updates)</a:t>
            </a:r>
            <a:endParaRPr 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523" y="1133089"/>
            <a:ext cx="5258554" cy="219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61949" y="2139636"/>
            <a:ext cx="11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moving?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07803" y="4439251"/>
            <a:ext cx="165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 moving?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48000" y="4186000"/>
            <a:ext cx="3524946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54427" y="4280048"/>
            <a:ext cx="938077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eset</a:t>
            </a:r>
          </a:p>
          <a:p>
            <a:pPr algn="ctr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124200" y="5715000"/>
            <a:ext cx="5244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gnore gyro, turn off filtering, reset heading estimate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61798" y="1371600"/>
            <a:ext cx="2149715" cy="426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85800" y="1447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Test for motion…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60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798" y="363648"/>
            <a:ext cx="31956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Kalman</a:t>
            </a:r>
            <a:r>
              <a:rPr lang="en-US" sz="4400" dirty="0" smtClean="0"/>
              <a:t> Filter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0600" y="4114800"/>
            <a:ext cx="7239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Reduces noise, improves 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Uses equations to model expected motion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Different equations for different expected motions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“Smoothing” combines sensor measurements with model equations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Happens in “filtering”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Taught in ECE 8540 Analysis of Tracking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5258554" cy="219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6400800" y="1524000"/>
            <a:ext cx="838200" cy="838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841687" y="455980"/>
            <a:ext cx="3517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(and related)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9461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</TotalTime>
  <Words>298</Words>
  <Application>Microsoft Office PowerPoint</Application>
  <PresentationFormat>On-screen Show (4:3)</PresentationFormat>
  <Paragraphs>75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ahoover</dc:creator>
  <cp:lastModifiedBy>Adam Hoover</cp:lastModifiedBy>
  <cp:revision>179</cp:revision>
  <dcterms:created xsi:type="dcterms:W3CDTF">2013-02-14T19:20:12Z</dcterms:created>
  <dcterms:modified xsi:type="dcterms:W3CDTF">2020-10-27T17:48:11Z</dcterms:modified>
</cp:coreProperties>
</file>