
<file path=[Content_Types].xml><?xml version="1.0" encoding="utf-8"?>
<Types xmlns="http://schemas.openxmlformats.org/package/2006/content-types">
  <Default Extension="0z_x4DxCPaF7W6InPbH6qQHaE8" ContentType="image/jpeg"/>
  <Default Extension="dTbLe9x0chWB2WmhrGwAogHaE8" ContentType="image/jpeg"/>
  <Default Extension="emf" ContentType="image/x-emf"/>
  <Default Extension="gif" ContentType="image/gif"/>
  <Default Extension="jpeg" ContentType="image/jpeg"/>
  <Default Extension="jpg" ContentType="image/jpeg"/>
  <Default Extension="lRnNHT0IRrEKSOl8OlmLygHaE7" ContentType="image/jpeg"/>
  <Default Extension="mp4" ContentType="video/mp4"/>
  <Default Extension="png" ContentType="image/png"/>
  <Default Extension="rA-q8ofClQJ6JnLomOrNewHaFj" ContentType="image/jpe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media/image6.jp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353" r:id="rId3"/>
    <p:sldId id="311" r:id="rId4"/>
    <p:sldId id="326" r:id="rId5"/>
    <p:sldId id="312" r:id="rId6"/>
    <p:sldId id="325" r:id="rId7"/>
    <p:sldId id="278" r:id="rId8"/>
    <p:sldId id="349" r:id="rId9"/>
    <p:sldId id="313" r:id="rId10"/>
    <p:sldId id="339" r:id="rId11"/>
    <p:sldId id="345" r:id="rId12"/>
    <p:sldId id="346" r:id="rId13"/>
    <p:sldId id="341" r:id="rId14"/>
    <p:sldId id="343" r:id="rId15"/>
    <p:sldId id="327" r:id="rId16"/>
    <p:sldId id="321" r:id="rId17"/>
    <p:sldId id="332" r:id="rId18"/>
    <p:sldId id="336" r:id="rId19"/>
    <p:sldId id="333" r:id="rId20"/>
    <p:sldId id="334" r:id="rId21"/>
    <p:sldId id="335" r:id="rId22"/>
    <p:sldId id="352" r:id="rId23"/>
    <p:sldId id="534" r:id="rId24"/>
    <p:sldId id="474" r:id="rId25"/>
    <p:sldId id="475" r:id="rId26"/>
    <p:sldId id="535" r:id="rId27"/>
    <p:sldId id="537" r:id="rId28"/>
    <p:sldId id="507" r:id="rId29"/>
    <p:sldId id="562" r:id="rId30"/>
    <p:sldId id="556" r:id="rId31"/>
    <p:sldId id="557" r:id="rId32"/>
    <p:sldId id="561" r:id="rId33"/>
    <p:sldId id="563" r:id="rId34"/>
    <p:sldId id="564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2" autoAdjust="0"/>
    <p:restoredTop sz="94705" autoAdjust="0"/>
  </p:normalViewPr>
  <p:slideViewPr>
    <p:cSldViewPr>
      <p:cViewPr varScale="1">
        <p:scale>
          <a:sx n="99" d="100"/>
          <a:sy n="99" d="100"/>
        </p:scale>
        <p:origin x="194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174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3690B2-85A0-4A57-92B7-A67543A84CDB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B9FCD6-E7C9-4BA4-897A-4F262F6C00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711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A725A-9256-4EC5-8CDB-4CC5D97770DD}" type="slidenum">
              <a:rPr lang="de-DE" smtClean="0">
                <a:solidFill>
                  <a:prstClr val="black"/>
                </a:solidFill>
              </a:rPr>
              <a:pPr/>
              <a:t>7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4753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A725A-9256-4EC5-8CDB-4CC5D97770DD}" type="slidenum">
              <a:rPr lang="de-DE" smtClean="0">
                <a:solidFill>
                  <a:prstClr val="black"/>
                </a:solidFill>
              </a:rPr>
              <a:pPr/>
              <a:t>14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4753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A725A-9256-4EC5-8CDB-4CC5D97770DD}" type="slidenum">
              <a:rPr lang="de-DE" smtClean="0">
                <a:solidFill>
                  <a:prstClr val="black"/>
                </a:solidFill>
              </a:rPr>
              <a:pPr/>
              <a:t>24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6706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A725A-9256-4EC5-8CDB-4CC5D97770DD}" type="slidenum">
              <a:rPr lang="de-DE" smtClean="0">
                <a:solidFill>
                  <a:prstClr val="black"/>
                </a:solidFill>
              </a:rPr>
              <a:pPr/>
              <a:t>25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607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A725A-9256-4EC5-8CDB-4CC5D97770DD}" type="slidenum">
              <a:rPr lang="de-DE" smtClean="0">
                <a:solidFill>
                  <a:prstClr val="black"/>
                </a:solidFill>
              </a:rPr>
              <a:pPr/>
              <a:t>28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2941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9FCD6-E7C9-4BA4-897A-4F262F6C003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6770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A725A-9256-4EC5-8CDB-4CC5D97770DD}" type="slidenum">
              <a:rPr lang="de-DE" smtClean="0">
                <a:solidFill>
                  <a:prstClr val="black"/>
                </a:solidFill>
              </a:rPr>
              <a:pPr/>
              <a:t>32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8189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6" name="Google Shape;116;p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33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6163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>
          <a:extLst>
            <a:ext uri="{FF2B5EF4-FFF2-40B4-BE49-F238E27FC236}">
              <a16:creationId xmlns:a16="http://schemas.microsoft.com/office/drawing/2014/main" id="{85ABECCC-015E-82C0-FBB2-288DC53E8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1:notes">
            <a:extLst>
              <a:ext uri="{FF2B5EF4-FFF2-40B4-BE49-F238E27FC236}">
                <a16:creationId xmlns:a16="http://schemas.microsoft.com/office/drawing/2014/main" id="{37EA73B6-C44A-8F31-26DB-1F35FC894A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p31:notes">
            <a:extLst>
              <a:ext uri="{FF2B5EF4-FFF2-40B4-BE49-F238E27FC236}">
                <a16:creationId xmlns:a16="http://schemas.microsoft.com/office/drawing/2014/main" id="{136B58B2-BA0C-C490-8F88-0529DCEECC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6" name="Google Shape;116;p31:notes">
            <a:extLst>
              <a:ext uri="{FF2B5EF4-FFF2-40B4-BE49-F238E27FC236}">
                <a16:creationId xmlns:a16="http://schemas.microsoft.com/office/drawing/2014/main" id="{858EC705-F300-09A4-E8CB-C968917DDAA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34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171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4822B-34C3-4051-91FF-8FB284E6A7CC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FBAF0-74AD-48DD-8621-9FA7E796BC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233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4822B-34C3-4051-91FF-8FB284E6A7CC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FBAF0-74AD-48DD-8621-9FA7E796BC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878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4822B-34C3-4051-91FF-8FB284E6A7CC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FBAF0-74AD-48DD-8621-9FA7E796BC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453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4822B-34C3-4051-91FF-8FB284E6A7CC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FBAF0-74AD-48DD-8621-9FA7E796BC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479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4822B-34C3-4051-91FF-8FB284E6A7CC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FBAF0-74AD-48DD-8621-9FA7E796BC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892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4822B-34C3-4051-91FF-8FB284E6A7CC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FBAF0-74AD-48DD-8621-9FA7E796BC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971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4822B-34C3-4051-91FF-8FB284E6A7CC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FBAF0-74AD-48DD-8621-9FA7E796BC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782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4822B-34C3-4051-91FF-8FB284E6A7CC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FBAF0-74AD-48DD-8621-9FA7E796BC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244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4822B-34C3-4051-91FF-8FB284E6A7CC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FBAF0-74AD-48DD-8621-9FA7E796BC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997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4822B-34C3-4051-91FF-8FB284E6A7CC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FBAF0-74AD-48DD-8621-9FA7E796BC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541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4822B-34C3-4051-91FF-8FB284E6A7CC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FBAF0-74AD-48DD-8621-9FA7E796BC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3955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r>
              <a:rPr lang="de-DE">
                <a:solidFill>
                  <a:prstClr val="black"/>
                </a:solidFill>
              </a:rPr>
              <a:t>Topic, department, date</a:t>
            </a:r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/>
                </a:solidFill>
              </a:rPr>
              <a:t>Page </a:t>
            </a:r>
            <a:fld id="{AA807A42-CF27-4B84-8583-18EBE418342E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59687" y="403225"/>
            <a:ext cx="8217588" cy="96043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Edit headline by clicking</a:t>
            </a:r>
          </a:p>
        </p:txBody>
      </p:sp>
      <p:sp>
        <p:nvSpPr>
          <p:cNvPr id="6" name="Textplatzhalt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68313" y="1629877"/>
            <a:ext cx="8208962" cy="4871560"/>
          </a:xfrm>
          <a:prstGeom prst="rect">
            <a:avLst/>
          </a:prstGeom>
        </p:spPr>
        <p:txBody>
          <a:bodyPr lIns="0" tIns="0" rIns="0" bIns="0"/>
          <a:lstStyle>
            <a:lvl1pPr marL="266700" indent="-2667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Symbol" pitchFamily="18" charset="2"/>
              <a:buChar char="-"/>
              <a:defRPr lang="de-DE" sz="2400" smtClean="0"/>
            </a:lvl1pPr>
            <a:lvl2pPr marL="715963" indent="-284163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Symbol" pitchFamily="18" charset="2"/>
              <a:buChar char="-"/>
              <a:defRPr sz="2400">
                <a:latin typeface="+mn-lt"/>
                <a:ea typeface="BMW Type Global Pro Regular" pitchFamily="2" charset="0"/>
                <a:cs typeface="BMW Type Global Pro Regular" pitchFamily="2" charset="0"/>
              </a:defRPr>
            </a:lvl2pPr>
            <a:lvl3pPr marL="1077913" indent="-276225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Symbol" pitchFamily="18" charset="2"/>
              <a:buChar char="-"/>
              <a:defRPr sz="2400">
                <a:latin typeface="+mn-lt"/>
                <a:ea typeface="BMW Type Global Pro Regular" pitchFamily="2" charset="0"/>
                <a:cs typeface="BMW Type Global Pro Regular" pitchFamily="2" charset="0"/>
              </a:defRPr>
            </a:lvl3pPr>
            <a:lvl4pPr marL="1431925" indent="-2667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Symbol" pitchFamily="18" charset="2"/>
              <a:buChar char="-"/>
              <a:defRPr sz="2400">
                <a:latin typeface="+mn-lt"/>
                <a:ea typeface="BMW Type Global Pro Regular" pitchFamily="2" charset="0"/>
                <a:cs typeface="BMW Type Global Pro Regular" pitchFamily="2" charset="0"/>
              </a:defRPr>
            </a:lvl4pPr>
            <a:lvl5pPr marL="1793875" indent="-2667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Symbol" pitchFamily="18" charset="2"/>
              <a:buChar char="-"/>
              <a:defRPr sz="2400">
                <a:latin typeface="+mn-lt"/>
                <a:ea typeface="BMW Type Global Pro Regular" pitchFamily="2" charset="0"/>
                <a:cs typeface="BMW Type Global Pro Regular" pitchFamily="2" charset="0"/>
              </a:defRPr>
            </a:lvl5pPr>
          </a:lstStyle>
          <a:p>
            <a:pPr lvl="0"/>
            <a:r>
              <a:rPr lang="en-GB" noProof="0" dirty="0"/>
              <a:t>Edit list by clicking</a:t>
            </a:r>
          </a:p>
          <a:p>
            <a:pPr lvl="1"/>
            <a:r>
              <a:rPr lang="en-GB" noProof="0" dirty="0"/>
              <a:t>Second layer</a:t>
            </a:r>
          </a:p>
          <a:p>
            <a:pPr lvl="2"/>
            <a:r>
              <a:rPr lang="en-GB" noProof="0" dirty="0"/>
              <a:t>Third layer</a:t>
            </a:r>
          </a:p>
          <a:p>
            <a:pPr lvl="3"/>
            <a:r>
              <a:rPr lang="en-GB" noProof="0" dirty="0"/>
              <a:t>Fourth layer</a:t>
            </a:r>
          </a:p>
          <a:p>
            <a:pPr lvl="4"/>
            <a:r>
              <a:rPr lang="en-GB" noProof="0" dirty="0"/>
              <a:t>Fifth layer</a:t>
            </a:r>
          </a:p>
        </p:txBody>
      </p:sp>
    </p:spTree>
    <p:extLst>
      <p:ext uri="{BB962C8B-B14F-4D97-AF65-F5344CB8AC3E}">
        <p14:creationId xmlns:p14="http://schemas.microsoft.com/office/powerpoint/2010/main" val="34867357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st">
  <p:cSld name="1_Lis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Page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" name="Google Shape;18;p36"/>
          <p:cNvSpPr txBox="1">
            <a:spLocks noGrp="1"/>
          </p:cNvSpPr>
          <p:nvPr>
            <p:ph type="body" idx="1"/>
          </p:nvPr>
        </p:nvSpPr>
        <p:spPr>
          <a:xfrm>
            <a:off x="459687" y="403225"/>
            <a:ext cx="8217588" cy="960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 b="1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36"/>
          <p:cNvSpPr txBox="1">
            <a:spLocks noGrp="1"/>
          </p:cNvSpPr>
          <p:nvPr>
            <p:ph type="body" idx="2"/>
          </p:nvPr>
        </p:nvSpPr>
        <p:spPr>
          <a:xfrm>
            <a:off x="468313" y="1629877"/>
            <a:ext cx="8208962" cy="4871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−"/>
              <a:defRPr sz="2400"/>
            </a:lvl1pPr>
            <a:lvl2pPr marL="914400" lvl="1" indent="-381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−"/>
              <a:defRPr sz="24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81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−"/>
              <a:defRPr sz="24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81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−"/>
              <a:defRPr sz="24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81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−"/>
              <a:defRPr sz="24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77391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4822B-34C3-4051-91FF-8FB284E6A7CC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FBAF0-74AD-48DD-8621-9FA7E796BC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169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media" Target="../media/media2.mp4"/><Relationship Id="rId7" Type="http://schemas.openxmlformats.org/officeDocument/2006/relationships/image" Target="../media/image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2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video" Target="../media/media6.mp4"/><Relationship Id="rId13" Type="http://schemas.openxmlformats.org/officeDocument/2006/relationships/image" Target="../media/image22.png"/><Relationship Id="rId3" Type="http://schemas.microsoft.com/office/2007/relationships/media" Target="../media/media4.mp4"/><Relationship Id="rId7" Type="http://schemas.microsoft.com/office/2007/relationships/media" Target="../media/media6.mp4"/><Relationship Id="rId12" Type="http://schemas.openxmlformats.org/officeDocument/2006/relationships/notesSlide" Target="../notesSlides/notesSlide2.xml"/><Relationship Id="rId17" Type="http://schemas.openxmlformats.org/officeDocument/2006/relationships/image" Target="../media/image9.png"/><Relationship Id="rId2" Type="http://schemas.openxmlformats.org/officeDocument/2006/relationships/video" Target="../media/media3.mp4"/><Relationship Id="rId16" Type="http://schemas.openxmlformats.org/officeDocument/2006/relationships/image" Target="../media/image10.png"/><Relationship Id="rId1" Type="http://schemas.microsoft.com/office/2007/relationships/media" Target="../media/media3.mp4"/><Relationship Id="rId6" Type="http://schemas.openxmlformats.org/officeDocument/2006/relationships/video" Target="../media/media5.mp4"/><Relationship Id="rId11" Type="http://schemas.openxmlformats.org/officeDocument/2006/relationships/slideLayout" Target="../slideLayouts/slideLayout12.xml"/><Relationship Id="rId5" Type="http://schemas.microsoft.com/office/2007/relationships/media" Target="../media/media5.mp4"/><Relationship Id="rId15" Type="http://schemas.openxmlformats.org/officeDocument/2006/relationships/image" Target="../media/image24.png"/><Relationship Id="rId10" Type="http://schemas.openxmlformats.org/officeDocument/2006/relationships/video" Target="../media/media7.mp4"/><Relationship Id="rId4" Type="http://schemas.openxmlformats.org/officeDocument/2006/relationships/video" Target="../media/media4.mp4"/><Relationship Id="rId9" Type="http://schemas.microsoft.com/office/2007/relationships/media" Target="../media/media7.mp4"/><Relationship Id="rId1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9.mp4"/><Relationship Id="rId7" Type="http://schemas.openxmlformats.org/officeDocument/2006/relationships/image" Target="../media/image23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9.mp4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media" Target="../media/media11.mp4"/><Relationship Id="rId7" Type="http://schemas.openxmlformats.org/officeDocument/2006/relationships/image" Target="../media/image27.png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12.xml"/><Relationship Id="rId4" Type="http://schemas.openxmlformats.org/officeDocument/2006/relationships/video" Target="../media/media11.mp4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13" Type="http://schemas.openxmlformats.org/officeDocument/2006/relationships/image" Target="../media/image42.jpg"/><Relationship Id="rId18" Type="http://schemas.openxmlformats.org/officeDocument/2006/relationships/image" Target="../media/image47.jpg"/><Relationship Id="rId3" Type="http://schemas.openxmlformats.org/officeDocument/2006/relationships/image" Target="../media/image32.jpg"/><Relationship Id="rId7" Type="http://schemas.openxmlformats.org/officeDocument/2006/relationships/image" Target="../media/image36.jpg"/><Relationship Id="rId12" Type="http://schemas.openxmlformats.org/officeDocument/2006/relationships/image" Target="../media/image41.jpg"/><Relationship Id="rId17" Type="http://schemas.openxmlformats.org/officeDocument/2006/relationships/image" Target="../media/image46.jpg"/><Relationship Id="rId2" Type="http://schemas.openxmlformats.org/officeDocument/2006/relationships/image" Target="../media/image31.jpg"/><Relationship Id="rId16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g"/><Relationship Id="rId11" Type="http://schemas.openxmlformats.org/officeDocument/2006/relationships/image" Target="../media/image40.jpg"/><Relationship Id="rId5" Type="http://schemas.openxmlformats.org/officeDocument/2006/relationships/image" Target="../media/image34.jpg"/><Relationship Id="rId15" Type="http://schemas.openxmlformats.org/officeDocument/2006/relationships/image" Target="../media/image44.jpg"/><Relationship Id="rId10" Type="http://schemas.openxmlformats.org/officeDocument/2006/relationships/image" Target="../media/image39.jpg"/><Relationship Id="rId19" Type="http://schemas.openxmlformats.org/officeDocument/2006/relationships/image" Target="../media/image48.jpg"/><Relationship Id="rId4" Type="http://schemas.openxmlformats.org/officeDocument/2006/relationships/image" Target="../media/image33.jpg"/><Relationship Id="rId9" Type="http://schemas.openxmlformats.org/officeDocument/2006/relationships/image" Target="../media/image38.jpg"/><Relationship Id="rId14" Type="http://schemas.openxmlformats.org/officeDocument/2006/relationships/image" Target="../media/image43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52.jpeg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62.png"/><Relationship Id="rId18" Type="http://schemas.microsoft.com/office/2007/relationships/hdphoto" Target="../media/hdphoto8.wdp"/><Relationship Id="rId3" Type="http://schemas.openxmlformats.org/officeDocument/2006/relationships/image" Target="../media/image57.png"/><Relationship Id="rId21" Type="http://schemas.openxmlformats.org/officeDocument/2006/relationships/image" Target="../media/image66.png"/><Relationship Id="rId7" Type="http://schemas.openxmlformats.org/officeDocument/2006/relationships/image" Target="../media/image59.png"/><Relationship Id="rId12" Type="http://schemas.microsoft.com/office/2007/relationships/hdphoto" Target="../media/hdphoto5.wdp"/><Relationship Id="rId17" Type="http://schemas.openxmlformats.org/officeDocument/2006/relationships/image" Target="../media/image64.png"/><Relationship Id="rId2" Type="http://schemas.openxmlformats.org/officeDocument/2006/relationships/notesSlide" Target="../notesSlides/notesSlide4.xml"/><Relationship Id="rId16" Type="http://schemas.microsoft.com/office/2007/relationships/hdphoto" Target="../media/hdphoto7.wdp"/><Relationship Id="rId20" Type="http://schemas.microsoft.com/office/2007/relationships/hdphoto" Target="../media/hdphoto9.wdp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11" Type="http://schemas.openxmlformats.org/officeDocument/2006/relationships/image" Target="../media/image61.png"/><Relationship Id="rId5" Type="http://schemas.openxmlformats.org/officeDocument/2006/relationships/image" Target="../media/image58.png"/><Relationship Id="rId15" Type="http://schemas.openxmlformats.org/officeDocument/2006/relationships/image" Target="../media/image63.png"/><Relationship Id="rId10" Type="http://schemas.microsoft.com/office/2007/relationships/hdphoto" Target="../media/hdphoto4.wdp"/><Relationship Id="rId19" Type="http://schemas.openxmlformats.org/officeDocument/2006/relationships/image" Target="../media/image65.png"/><Relationship Id="rId4" Type="http://schemas.microsoft.com/office/2007/relationships/hdphoto" Target="../media/hdphoto1.wdp"/><Relationship Id="rId9" Type="http://schemas.openxmlformats.org/officeDocument/2006/relationships/image" Target="../media/image60.png"/><Relationship Id="rId14" Type="http://schemas.microsoft.com/office/2007/relationships/hdphoto" Target="../media/hdphoto6.wdp"/><Relationship Id="rId22" Type="http://schemas.microsoft.com/office/2007/relationships/hdphoto" Target="../media/hdphoto10.wdp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3.mp4"/><Relationship Id="rId1" Type="http://schemas.microsoft.com/office/2007/relationships/media" Target="../media/media13.mp4"/><Relationship Id="rId4" Type="http://schemas.openxmlformats.org/officeDocument/2006/relationships/image" Target="../media/image6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dTbLe9x0chWB2WmhrGwAogHaE8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8.0z_x4DxCPaF7W6InPbH6qQHaE8"/><Relationship Id="rId5" Type="http://schemas.openxmlformats.org/officeDocument/2006/relationships/image" Target="../media/image77.lRnNHT0IRrEKSOl8OlmLygHaE7"/><Relationship Id="rId4" Type="http://schemas.openxmlformats.org/officeDocument/2006/relationships/image" Target="../media/image76.rA-q8ofClQJ6JnLomOrNewHaFj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E8420C3-C517-674C-EE99-7F6FEFE40C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664176"/>
            <a:ext cx="6858000" cy="457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36092" y="6026804"/>
            <a:ext cx="14718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Adam Hoover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6236" y="5337097"/>
            <a:ext cx="79115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Industrial Computer Vision Inspection Systems</a:t>
            </a:r>
          </a:p>
        </p:txBody>
      </p:sp>
    </p:spTree>
    <p:extLst>
      <p:ext uri="{BB962C8B-B14F-4D97-AF65-F5344CB8AC3E}">
        <p14:creationId xmlns:p14="http://schemas.microsoft.com/office/powerpoint/2010/main" val="2766353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34060-B98A-E15E-4B32-5BF15ED02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1D6122C-7CA3-5FEB-ACB3-0E449333DFB6}"/>
              </a:ext>
            </a:extLst>
          </p:cNvPr>
          <p:cNvSpPr txBox="1"/>
          <p:nvPr/>
        </p:nvSpPr>
        <p:spPr>
          <a:xfrm>
            <a:off x="762000" y="5562600"/>
            <a:ext cx="36400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Adam Hoover, JP Kwon, Raul Ramos, </a:t>
            </a:r>
          </a:p>
          <a:p>
            <a:r>
              <a:rPr lang="en-US" dirty="0"/>
              <a:t>Ryan Mattfeld</a:t>
            </a:r>
          </a:p>
        </p:txBody>
      </p:sp>
      <p:pic>
        <p:nvPicPr>
          <p:cNvPr id="9" name="Picture 8" descr="A0135604.JPG">
            <a:extLst>
              <a:ext uri="{FF2B5EF4-FFF2-40B4-BE49-F238E27FC236}">
                <a16:creationId xmlns:a16="http://schemas.microsoft.com/office/drawing/2014/main" id="{566563EE-F48E-D761-702D-2A2FB87F10C8}"/>
              </a:ext>
            </a:extLst>
          </p:cNvPr>
          <p:cNvPicPr>
            <a:picLocks noGrp="1"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800" y="228600"/>
            <a:ext cx="5067300" cy="3800475"/>
          </a:xfrm>
          <a:custGeom>
            <a:avLst/>
            <a:gdLst>
              <a:gd name="connsiteX0" fmla="*/ 0 w 9144000"/>
              <a:gd name="connsiteY0" fmla="*/ 0 h 3795713"/>
              <a:gd name="connsiteX1" fmla="*/ 9144000 w 9144000"/>
              <a:gd name="connsiteY1" fmla="*/ 0 h 3795713"/>
              <a:gd name="connsiteX2" fmla="*/ 9144000 w 9144000"/>
              <a:gd name="connsiteY2" fmla="*/ 3795713 h 3795713"/>
              <a:gd name="connsiteX3" fmla="*/ 0 w 9144000"/>
              <a:gd name="connsiteY3" fmla="*/ 3795713 h 3795713"/>
              <a:gd name="connsiteX4" fmla="*/ 0 w 9144000"/>
              <a:gd name="connsiteY4" fmla="*/ 0 h 3795713"/>
              <a:gd name="connsiteX0" fmla="*/ 0 w 9144000"/>
              <a:gd name="connsiteY0" fmla="*/ 0 h 3795713"/>
              <a:gd name="connsiteX1" fmla="*/ 9144000 w 9144000"/>
              <a:gd name="connsiteY1" fmla="*/ 0 h 3795713"/>
              <a:gd name="connsiteX2" fmla="*/ 9144000 w 9144000"/>
              <a:gd name="connsiteY2" fmla="*/ 3795713 h 3795713"/>
              <a:gd name="connsiteX3" fmla="*/ 4571779 w 9144000"/>
              <a:gd name="connsiteY3" fmla="*/ 3791943 h 3795713"/>
              <a:gd name="connsiteX4" fmla="*/ 0 w 9144000"/>
              <a:gd name="connsiteY4" fmla="*/ 3795713 h 3795713"/>
              <a:gd name="connsiteX5" fmla="*/ 0 w 9144000"/>
              <a:gd name="connsiteY5" fmla="*/ 0 h 3795713"/>
              <a:gd name="connsiteX0" fmla="*/ 0 w 9144000"/>
              <a:gd name="connsiteY0" fmla="*/ 0 h 3795713"/>
              <a:gd name="connsiteX1" fmla="*/ 9144000 w 9144000"/>
              <a:gd name="connsiteY1" fmla="*/ 0 h 3795713"/>
              <a:gd name="connsiteX2" fmla="*/ 9144000 w 9144000"/>
              <a:gd name="connsiteY2" fmla="*/ 3795713 h 3795713"/>
              <a:gd name="connsiteX3" fmla="*/ 4571779 w 9144000"/>
              <a:gd name="connsiteY3" fmla="*/ 3791943 h 3795713"/>
              <a:gd name="connsiteX4" fmla="*/ 4242422 w 9144000"/>
              <a:gd name="connsiteY4" fmla="*/ 3787609 h 3795713"/>
              <a:gd name="connsiteX5" fmla="*/ 0 w 9144000"/>
              <a:gd name="connsiteY5" fmla="*/ 3795713 h 3795713"/>
              <a:gd name="connsiteX6" fmla="*/ 0 w 9144000"/>
              <a:gd name="connsiteY6" fmla="*/ 0 h 3795713"/>
              <a:gd name="connsiteX0" fmla="*/ 0 w 9144000"/>
              <a:gd name="connsiteY0" fmla="*/ 0 h 3795713"/>
              <a:gd name="connsiteX1" fmla="*/ 9144000 w 9144000"/>
              <a:gd name="connsiteY1" fmla="*/ 0 h 3795713"/>
              <a:gd name="connsiteX2" fmla="*/ 9144000 w 9144000"/>
              <a:gd name="connsiteY2" fmla="*/ 3795713 h 3795713"/>
              <a:gd name="connsiteX3" fmla="*/ 4571779 w 9144000"/>
              <a:gd name="connsiteY3" fmla="*/ 3791943 h 3795713"/>
              <a:gd name="connsiteX4" fmla="*/ 4576113 w 9144000"/>
              <a:gd name="connsiteY4" fmla="*/ 3527591 h 3795713"/>
              <a:gd name="connsiteX5" fmla="*/ 0 w 9144000"/>
              <a:gd name="connsiteY5" fmla="*/ 3795713 h 3795713"/>
              <a:gd name="connsiteX6" fmla="*/ 0 w 9144000"/>
              <a:gd name="connsiteY6" fmla="*/ 0 h 3795713"/>
              <a:gd name="connsiteX0" fmla="*/ 4334 w 9148334"/>
              <a:gd name="connsiteY0" fmla="*/ 0 h 3795713"/>
              <a:gd name="connsiteX1" fmla="*/ 9148334 w 9148334"/>
              <a:gd name="connsiteY1" fmla="*/ 0 h 3795713"/>
              <a:gd name="connsiteX2" fmla="*/ 9148334 w 9148334"/>
              <a:gd name="connsiteY2" fmla="*/ 3795713 h 3795713"/>
              <a:gd name="connsiteX3" fmla="*/ 4576113 w 9148334"/>
              <a:gd name="connsiteY3" fmla="*/ 3791943 h 3795713"/>
              <a:gd name="connsiteX4" fmla="*/ 4580447 w 9148334"/>
              <a:gd name="connsiteY4" fmla="*/ 3527591 h 3795713"/>
              <a:gd name="connsiteX5" fmla="*/ 0 w 9148334"/>
              <a:gd name="connsiteY5" fmla="*/ 3527027 h 3795713"/>
              <a:gd name="connsiteX6" fmla="*/ 4334 w 9148334"/>
              <a:gd name="connsiteY6" fmla="*/ 0 h 3795713"/>
              <a:gd name="connsiteX0" fmla="*/ 4334 w 9148334"/>
              <a:gd name="connsiteY0" fmla="*/ 0 h 3834806"/>
              <a:gd name="connsiteX1" fmla="*/ 9148334 w 9148334"/>
              <a:gd name="connsiteY1" fmla="*/ 0 h 3834806"/>
              <a:gd name="connsiteX2" fmla="*/ 9148334 w 9148334"/>
              <a:gd name="connsiteY2" fmla="*/ 3795713 h 3834806"/>
              <a:gd name="connsiteX3" fmla="*/ 4580875 w 9148334"/>
              <a:gd name="connsiteY3" fmla="*/ 3834806 h 3834806"/>
              <a:gd name="connsiteX4" fmla="*/ 4580447 w 9148334"/>
              <a:gd name="connsiteY4" fmla="*/ 3527591 h 3834806"/>
              <a:gd name="connsiteX5" fmla="*/ 0 w 9148334"/>
              <a:gd name="connsiteY5" fmla="*/ 3527027 h 3834806"/>
              <a:gd name="connsiteX6" fmla="*/ 4334 w 9148334"/>
              <a:gd name="connsiteY6" fmla="*/ 0 h 3834806"/>
              <a:gd name="connsiteX0" fmla="*/ 4334 w 9148334"/>
              <a:gd name="connsiteY0" fmla="*/ 0 h 3834806"/>
              <a:gd name="connsiteX1" fmla="*/ 9148334 w 9148334"/>
              <a:gd name="connsiteY1" fmla="*/ 0 h 3834806"/>
              <a:gd name="connsiteX2" fmla="*/ 9148334 w 9148334"/>
              <a:gd name="connsiteY2" fmla="*/ 3795713 h 3834806"/>
              <a:gd name="connsiteX3" fmla="*/ 4580875 w 9148334"/>
              <a:gd name="connsiteY3" fmla="*/ 3834806 h 3834806"/>
              <a:gd name="connsiteX4" fmla="*/ 4580447 w 9148334"/>
              <a:gd name="connsiteY4" fmla="*/ 3522829 h 3834806"/>
              <a:gd name="connsiteX5" fmla="*/ 0 w 9148334"/>
              <a:gd name="connsiteY5" fmla="*/ 3527027 h 3834806"/>
              <a:gd name="connsiteX6" fmla="*/ 4334 w 9148334"/>
              <a:gd name="connsiteY6" fmla="*/ 0 h 3834806"/>
              <a:gd name="connsiteX0" fmla="*/ 4334 w 9153096"/>
              <a:gd name="connsiteY0" fmla="*/ 0 h 3836195"/>
              <a:gd name="connsiteX1" fmla="*/ 9148334 w 9153096"/>
              <a:gd name="connsiteY1" fmla="*/ 0 h 3836195"/>
              <a:gd name="connsiteX2" fmla="*/ 9153096 w 9153096"/>
              <a:gd name="connsiteY2" fmla="*/ 3836195 h 3836195"/>
              <a:gd name="connsiteX3" fmla="*/ 4580875 w 9153096"/>
              <a:gd name="connsiteY3" fmla="*/ 3834806 h 3836195"/>
              <a:gd name="connsiteX4" fmla="*/ 4580447 w 9153096"/>
              <a:gd name="connsiteY4" fmla="*/ 3522829 h 3836195"/>
              <a:gd name="connsiteX5" fmla="*/ 0 w 9153096"/>
              <a:gd name="connsiteY5" fmla="*/ 3527027 h 3836195"/>
              <a:gd name="connsiteX6" fmla="*/ 4334 w 9153096"/>
              <a:gd name="connsiteY6" fmla="*/ 0 h 3836195"/>
              <a:gd name="connsiteX0" fmla="*/ 4334 w 9153096"/>
              <a:gd name="connsiteY0" fmla="*/ 0 h 3987206"/>
              <a:gd name="connsiteX1" fmla="*/ 9148334 w 9153096"/>
              <a:gd name="connsiteY1" fmla="*/ 0 h 3987206"/>
              <a:gd name="connsiteX2" fmla="*/ 9153096 w 9153096"/>
              <a:gd name="connsiteY2" fmla="*/ 3836195 h 3987206"/>
              <a:gd name="connsiteX3" fmla="*/ 4580875 w 9153096"/>
              <a:gd name="connsiteY3" fmla="*/ 3987206 h 3987206"/>
              <a:gd name="connsiteX4" fmla="*/ 4580447 w 9153096"/>
              <a:gd name="connsiteY4" fmla="*/ 3522829 h 3987206"/>
              <a:gd name="connsiteX5" fmla="*/ 0 w 9153096"/>
              <a:gd name="connsiteY5" fmla="*/ 3527027 h 3987206"/>
              <a:gd name="connsiteX6" fmla="*/ 4334 w 9153096"/>
              <a:gd name="connsiteY6" fmla="*/ 0 h 3987206"/>
              <a:gd name="connsiteX0" fmla="*/ 4334 w 9153096"/>
              <a:gd name="connsiteY0" fmla="*/ 0 h 3987206"/>
              <a:gd name="connsiteX1" fmla="*/ 9148334 w 9153096"/>
              <a:gd name="connsiteY1" fmla="*/ 0 h 3987206"/>
              <a:gd name="connsiteX2" fmla="*/ 9153096 w 9153096"/>
              <a:gd name="connsiteY2" fmla="*/ 3983832 h 3987206"/>
              <a:gd name="connsiteX3" fmla="*/ 4580875 w 9153096"/>
              <a:gd name="connsiteY3" fmla="*/ 3987206 h 3987206"/>
              <a:gd name="connsiteX4" fmla="*/ 4580447 w 9153096"/>
              <a:gd name="connsiteY4" fmla="*/ 3522829 h 3987206"/>
              <a:gd name="connsiteX5" fmla="*/ 0 w 9153096"/>
              <a:gd name="connsiteY5" fmla="*/ 3527027 h 3987206"/>
              <a:gd name="connsiteX6" fmla="*/ 4334 w 9153096"/>
              <a:gd name="connsiteY6" fmla="*/ 0 h 3987206"/>
              <a:gd name="connsiteX0" fmla="*/ 4334 w 9153096"/>
              <a:gd name="connsiteY0" fmla="*/ 0 h 3984825"/>
              <a:gd name="connsiteX1" fmla="*/ 9148334 w 9153096"/>
              <a:gd name="connsiteY1" fmla="*/ 0 h 3984825"/>
              <a:gd name="connsiteX2" fmla="*/ 9153096 w 9153096"/>
              <a:gd name="connsiteY2" fmla="*/ 3983832 h 3984825"/>
              <a:gd name="connsiteX3" fmla="*/ 4580875 w 9153096"/>
              <a:gd name="connsiteY3" fmla="*/ 3984825 h 3984825"/>
              <a:gd name="connsiteX4" fmla="*/ 4580447 w 9153096"/>
              <a:gd name="connsiteY4" fmla="*/ 3522829 h 3984825"/>
              <a:gd name="connsiteX5" fmla="*/ 0 w 9153096"/>
              <a:gd name="connsiteY5" fmla="*/ 3527027 h 3984825"/>
              <a:gd name="connsiteX6" fmla="*/ 4334 w 9153096"/>
              <a:gd name="connsiteY6" fmla="*/ 0 h 3984825"/>
              <a:gd name="connsiteX0" fmla="*/ 4334 w 9153096"/>
              <a:gd name="connsiteY0" fmla="*/ 0 h 3984825"/>
              <a:gd name="connsiteX1" fmla="*/ 9148334 w 9153096"/>
              <a:gd name="connsiteY1" fmla="*/ 0 h 3984825"/>
              <a:gd name="connsiteX2" fmla="*/ 9153096 w 9153096"/>
              <a:gd name="connsiteY2" fmla="*/ 3983832 h 3984825"/>
              <a:gd name="connsiteX3" fmla="*/ 4580875 w 9153096"/>
              <a:gd name="connsiteY3" fmla="*/ 3984825 h 3984825"/>
              <a:gd name="connsiteX4" fmla="*/ 4583331 w 9153096"/>
              <a:gd name="connsiteY4" fmla="*/ 3442062 h 3984825"/>
              <a:gd name="connsiteX5" fmla="*/ 0 w 9153096"/>
              <a:gd name="connsiteY5" fmla="*/ 3527027 h 3984825"/>
              <a:gd name="connsiteX6" fmla="*/ 4334 w 9153096"/>
              <a:gd name="connsiteY6" fmla="*/ 0 h 3984825"/>
              <a:gd name="connsiteX0" fmla="*/ 4334 w 9153096"/>
              <a:gd name="connsiteY0" fmla="*/ 0 h 3984825"/>
              <a:gd name="connsiteX1" fmla="*/ 9148334 w 9153096"/>
              <a:gd name="connsiteY1" fmla="*/ 0 h 3984825"/>
              <a:gd name="connsiteX2" fmla="*/ 9153096 w 9153096"/>
              <a:gd name="connsiteY2" fmla="*/ 3983832 h 3984825"/>
              <a:gd name="connsiteX3" fmla="*/ 4580875 w 9153096"/>
              <a:gd name="connsiteY3" fmla="*/ 3984825 h 3984825"/>
              <a:gd name="connsiteX4" fmla="*/ 4583331 w 9153096"/>
              <a:gd name="connsiteY4" fmla="*/ 3442062 h 3984825"/>
              <a:gd name="connsiteX5" fmla="*/ 0 w 9153096"/>
              <a:gd name="connsiteY5" fmla="*/ 3443375 h 3984825"/>
              <a:gd name="connsiteX6" fmla="*/ 4334 w 9153096"/>
              <a:gd name="connsiteY6" fmla="*/ 0 h 3984825"/>
              <a:gd name="connsiteX0" fmla="*/ 142 w 9148904"/>
              <a:gd name="connsiteY0" fmla="*/ 0 h 3984825"/>
              <a:gd name="connsiteX1" fmla="*/ 9144142 w 9148904"/>
              <a:gd name="connsiteY1" fmla="*/ 0 h 3984825"/>
              <a:gd name="connsiteX2" fmla="*/ 9148904 w 9148904"/>
              <a:gd name="connsiteY2" fmla="*/ 3983832 h 3984825"/>
              <a:gd name="connsiteX3" fmla="*/ 4576683 w 9148904"/>
              <a:gd name="connsiteY3" fmla="*/ 3984825 h 3984825"/>
              <a:gd name="connsiteX4" fmla="*/ 4579139 w 9148904"/>
              <a:gd name="connsiteY4" fmla="*/ 3442062 h 3984825"/>
              <a:gd name="connsiteX5" fmla="*/ 7346 w 9148904"/>
              <a:gd name="connsiteY5" fmla="*/ 3443375 h 3984825"/>
              <a:gd name="connsiteX6" fmla="*/ 142 w 9148904"/>
              <a:gd name="connsiteY6" fmla="*/ 0 h 3984825"/>
              <a:gd name="connsiteX0" fmla="*/ 15872 w 9141558"/>
              <a:gd name="connsiteY0" fmla="*/ 17308 h 3984825"/>
              <a:gd name="connsiteX1" fmla="*/ 9136796 w 9141558"/>
              <a:gd name="connsiteY1" fmla="*/ 0 h 3984825"/>
              <a:gd name="connsiteX2" fmla="*/ 9141558 w 9141558"/>
              <a:gd name="connsiteY2" fmla="*/ 3983832 h 3984825"/>
              <a:gd name="connsiteX3" fmla="*/ 4569337 w 9141558"/>
              <a:gd name="connsiteY3" fmla="*/ 3984825 h 3984825"/>
              <a:gd name="connsiteX4" fmla="*/ 4571793 w 9141558"/>
              <a:gd name="connsiteY4" fmla="*/ 3442062 h 3984825"/>
              <a:gd name="connsiteX5" fmla="*/ 0 w 9141558"/>
              <a:gd name="connsiteY5" fmla="*/ 3443375 h 3984825"/>
              <a:gd name="connsiteX6" fmla="*/ 15872 w 9141558"/>
              <a:gd name="connsiteY6" fmla="*/ 17308 h 3984825"/>
              <a:gd name="connsiteX0" fmla="*/ 192 w 9146070"/>
              <a:gd name="connsiteY0" fmla="*/ 1 h 3984825"/>
              <a:gd name="connsiteX1" fmla="*/ 9141308 w 9146070"/>
              <a:gd name="connsiteY1" fmla="*/ 0 h 3984825"/>
              <a:gd name="connsiteX2" fmla="*/ 9146070 w 9146070"/>
              <a:gd name="connsiteY2" fmla="*/ 3983832 h 3984825"/>
              <a:gd name="connsiteX3" fmla="*/ 4573849 w 9146070"/>
              <a:gd name="connsiteY3" fmla="*/ 3984825 h 3984825"/>
              <a:gd name="connsiteX4" fmla="*/ 4576305 w 9146070"/>
              <a:gd name="connsiteY4" fmla="*/ 3442062 h 3984825"/>
              <a:gd name="connsiteX5" fmla="*/ 4512 w 9146070"/>
              <a:gd name="connsiteY5" fmla="*/ 3443375 h 3984825"/>
              <a:gd name="connsiteX6" fmla="*/ 192 w 9146070"/>
              <a:gd name="connsiteY6" fmla="*/ 1 h 3984825"/>
              <a:gd name="connsiteX0" fmla="*/ 299 w 9146177"/>
              <a:gd name="connsiteY0" fmla="*/ 1 h 3984825"/>
              <a:gd name="connsiteX1" fmla="*/ 9141415 w 9146177"/>
              <a:gd name="connsiteY1" fmla="*/ 0 h 3984825"/>
              <a:gd name="connsiteX2" fmla="*/ 9146177 w 9146177"/>
              <a:gd name="connsiteY2" fmla="*/ 3983832 h 3984825"/>
              <a:gd name="connsiteX3" fmla="*/ 4573956 w 9146177"/>
              <a:gd name="connsiteY3" fmla="*/ 3984825 h 3984825"/>
              <a:gd name="connsiteX4" fmla="*/ 4576412 w 9146177"/>
              <a:gd name="connsiteY4" fmla="*/ 3442062 h 3984825"/>
              <a:gd name="connsiteX5" fmla="*/ 1734 w 9146177"/>
              <a:gd name="connsiteY5" fmla="*/ 3443375 h 3984825"/>
              <a:gd name="connsiteX6" fmla="*/ 299 w 9146177"/>
              <a:gd name="connsiteY6" fmla="*/ 1 h 3984825"/>
              <a:gd name="connsiteX0" fmla="*/ 299 w 9147550"/>
              <a:gd name="connsiteY0" fmla="*/ 2885 h 3987709"/>
              <a:gd name="connsiteX1" fmla="*/ 9147184 w 9147550"/>
              <a:gd name="connsiteY1" fmla="*/ 0 h 3987709"/>
              <a:gd name="connsiteX2" fmla="*/ 9146177 w 9147550"/>
              <a:gd name="connsiteY2" fmla="*/ 3986716 h 3987709"/>
              <a:gd name="connsiteX3" fmla="*/ 4573956 w 9147550"/>
              <a:gd name="connsiteY3" fmla="*/ 3987709 h 3987709"/>
              <a:gd name="connsiteX4" fmla="*/ 4576412 w 9147550"/>
              <a:gd name="connsiteY4" fmla="*/ 3444946 h 3987709"/>
              <a:gd name="connsiteX5" fmla="*/ 1734 w 9147550"/>
              <a:gd name="connsiteY5" fmla="*/ 3446259 h 3987709"/>
              <a:gd name="connsiteX6" fmla="*/ 299 w 9147550"/>
              <a:gd name="connsiteY6" fmla="*/ 2885 h 3987709"/>
              <a:gd name="connsiteX0" fmla="*/ 299 w 9147550"/>
              <a:gd name="connsiteY0" fmla="*/ 0 h 4046239"/>
              <a:gd name="connsiteX1" fmla="*/ 9147184 w 9147550"/>
              <a:gd name="connsiteY1" fmla="*/ 58530 h 4046239"/>
              <a:gd name="connsiteX2" fmla="*/ 9146177 w 9147550"/>
              <a:gd name="connsiteY2" fmla="*/ 4045246 h 4046239"/>
              <a:gd name="connsiteX3" fmla="*/ 4573956 w 9147550"/>
              <a:gd name="connsiteY3" fmla="*/ 4046239 h 4046239"/>
              <a:gd name="connsiteX4" fmla="*/ 4576412 w 9147550"/>
              <a:gd name="connsiteY4" fmla="*/ 3503476 h 4046239"/>
              <a:gd name="connsiteX5" fmla="*/ 1734 w 9147550"/>
              <a:gd name="connsiteY5" fmla="*/ 3504789 h 4046239"/>
              <a:gd name="connsiteX6" fmla="*/ 299 w 9147550"/>
              <a:gd name="connsiteY6" fmla="*/ 0 h 4046239"/>
              <a:gd name="connsiteX0" fmla="*/ 299 w 9147550"/>
              <a:gd name="connsiteY0" fmla="*/ 0 h 4046239"/>
              <a:gd name="connsiteX1" fmla="*/ 9147184 w 9147550"/>
              <a:gd name="connsiteY1" fmla="*/ 58530 h 4046239"/>
              <a:gd name="connsiteX2" fmla="*/ 9146177 w 9147550"/>
              <a:gd name="connsiteY2" fmla="*/ 4045246 h 4046239"/>
              <a:gd name="connsiteX3" fmla="*/ 4573956 w 9147550"/>
              <a:gd name="connsiteY3" fmla="*/ 4046239 h 4046239"/>
              <a:gd name="connsiteX4" fmla="*/ 4576412 w 9147550"/>
              <a:gd name="connsiteY4" fmla="*/ 3503476 h 4046239"/>
              <a:gd name="connsiteX5" fmla="*/ 1734 w 9147550"/>
              <a:gd name="connsiteY5" fmla="*/ 3504789 h 4046239"/>
              <a:gd name="connsiteX6" fmla="*/ 299 w 9147550"/>
              <a:gd name="connsiteY6" fmla="*/ 0 h 4046239"/>
              <a:gd name="connsiteX0" fmla="*/ 299 w 9147550"/>
              <a:gd name="connsiteY0" fmla="*/ 0 h 4046239"/>
              <a:gd name="connsiteX1" fmla="*/ 9147184 w 9147550"/>
              <a:gd name="connsiteY1" fmla="*/ 58530 h 4046239"/>
              <a:gd name="connsiteX2" fmla="*/ 9146177 w 9147550"/>
              <a:gd name="connsiteY2" fmla="*/ 4045246 h 4046239"/>
              <a:gd name="connsiteX3" fmla="*/ 4573956 w 9147550"/>
              <a:gd name="connsiteY3" fmla="*/ 4046239 h 4046239"/>
              <a:gd name="connsiteX4" fmla="*/ 4576412 w 9147550"/>
              <a:gd name="connsiteY4" fmla="*/ 3503476 h 4046239"/>
              <a:gd name="connsiteX5" fmla="*/ 1734 w 9147550"/>
              <a:gd name="connsiteY5" fmla="*/ 3504789 h 4046239"/>
              <a:gd name="connsiteX6" fmla="*/ 299 w 9147550"/>
              <a:gd name="connsiteY6" fmla="*/ 0 h 4046239"/>
              <a:gd name="connsiteX0" fmla="*/ 299 w 9147550"/>
              <a:gd name="connsiteY0" fmla="*/ 0 h 4053063"/>
              <a:gd name="connsiteX1" fmla="*/ 9147184 w 9147550"/>
              <a:gd name="connsiteY1" fmla="*/ 65354 h 4053063"/>
              <a:gd name="connsiteX2" fmla="*/ 9146177 w 9147550"/>
              <a:gd name="connsiteY2" fmla="*/ 4052070 h 4053063"/>
              <a:gd name="connsiteX3" fmla="*/ 4573956 w 9147550"/>
              <a:gd name="connsiteY3" fmla="*/ 4053063 h 4053063"/>
              <a:gd name="connsiteX4" fmla="*/ 4576412 w 9147550"/>
              <a:gd name="connsiteY4" fmla="*/ 3510300 h 4053063"/>
              <a:gd name="connsiteX5" fmla="*/ 1734 w 9147550"/>
              <a:gd name="connsiteY5" fmla="*/ 3511613 h 4053063"/>
              <a:gd name="connsiteX6" fmla="*/ 299 w 9147550"/>
              <a:gd name="connsiteY6" fmla="*/ 0 h 4053063"/>
              <a:gd name="connsiteX0" fmla="*/ 299 w 9147550"/>
              <a:gd name="connsiteY0" fmla="*/ 9709 h 4062772"/>
              <a:gd name="connsiteX1" fmla="*/ 9147184 w 9147550"/>
              <a:gd name="connsiteY1" fmla="*/ 0 h 4062772"/>
              <a:gd name="connsiteX2" fmla="*/ 9146177 w 9147550"/>
              <a:gd name="connsiteY2" fmla="*/ 4061779 h 4062772"/>
              <a:gd name="connsiteX3" fmla="*/ 4573956 w 9147550"/>
              <a:gd name="connsiteY3" fmla="*/ 4062772 h 4062772"/>
              <a:gd name="connsiteX4" fmla="*/ 4576412 w 9147550"/>
              <a:gd name="connsiteY4" fmla="*/ 3520009 h 4062772"/>
              <a:gd name="connsiteX5" fmla="*/ 1734 w 9147550"/>
              <a:gd name="connsiteY5" fmla="*/ 3521322 h 4062772"/>
              <a:gd name="connsiteX6" fmla="*/ 299 w 9147550"/>
              <a:gd name="connsiteY6" fmla="*/ 9709 h 4062772"/>
              <a:gd name="connsiteX0" fmla="*/ 299 w 9147550"/>
              <a:gd name="connsiteY0" fmla="*/ 0 h 4116437"/>
              <a:gd name="connsiteX1" fmla="*/ 9147184 w 9147550"/>
              <a:gd name="connsiteY1" fmla="*/ 53665 h 4116437"/>
              <a:gd name="connsiteX2" fmla="*/ 9146177 w 9147550"/>
              <a:gd name="connsiteY2" fmla="*/ 4115444 h 4116437"/>
              <a:gd name="connsiteX3" fmla="*/ 4573956 w 9147550"/>
              <a:gd name="connsiteY3" fmla="*/ 4116437 h 4116437"/>
              <a:gd name="connsiteX4" fmla="*/ 4576412 w 9147550"/>
              <a:gd name="connsiteY4" fmla="*/ 3573674 h 4116437"/>
              <a:gd name="connsiteX5" fmla="*/ 1734 w 9147550"/>
              <a:gd name="connsiteY5" fmla="*/ 3574987 h 4116437"/>
              <a:gd name="connsiteX6" fmla="*/ 299 w 9147550"/>
              <a:gd name="connsiteY6" fmla="*/ 0 h 4116437"/>
              <a:gd name="connsiteX0" fmla="*/ 299 w 9147550"/>
              <a:gd name="connsiteY0" fmla="*/ 5183 h 4121620"/>
              <a:gd name="connsiteX1" fmla="*/ 9147184 w 9147550"/>
              <a:gd name="connsiteY1" fmla="*/ 0 h 4121620"/>
              <a:gd name="connsiteX2" fmla="*/ 9146177 w 9147550"/>
              <a:gd name="connsiteY2" fmla="*/ 4120627 h 4121620"/>
              <a:gd name="connsiteX3" fmla="*/ 4573956 w 9147550"/>
              <a:gd name="connsiteY3" fmla="*/ 4121620 h 4121620"/>
              <a:gd name="connsiteX4" fmla="*/ 4576412 w 9147550"/>
              <a:gd name="connsiteY4" fmla="*/ 3578857 h 4121620"/>
              <a:gd name="connsiteX5" fmla="*/ 1734 w 9147550"/>
              <a:gd name="connsiteY5" fmla="*/ 3580170 h 4121620"/>
              <a:gd name="connsiteX6" fmla="*/ 299 w 9147550"/>
              <a:gd name="connsiteY6" fmla="*/ 5183 h 4121620"/>
              <a:gd name="connsiteX0" fmla="*/ 299 w 9147550"/>
              <a:gd name="connsiteY0" fmla="*/ 657 h 4117094"/>
              <a:gd name="connsiteX1" fmla="*/ 9147184 w 9147550"/>
              <a:gd name="connsiteY1" fmla="*/ 0 h 4117094"/>
              <a:gd name="connsiteX2" fmla="*/ 9146177 w 9147550"/>
              <a:gd name="connsiteY2" fmla="*/ 4116101 h 4117094"/>
              <a:gd name="connsiteX3" fmla="*/ 4573956 w 9147550"/>
              <a:gd name="connsiteY3" fmla="*/ 4117094 h 4117094"/>
              <a:gd name="connsiteX4" fmla="*/ 4576412 w 9147550"/>
              <a:gd name="connsiteY4" fmla="*/ 3574331 h 4117094"/>
              <a:gd name="connsiteX5" fmla="*/ 1734 w 9147550"/>
              <a:gd name="connsiteY5" fmla="*/ 3575644 h 4117094"/>
              <a:gd name="connsiteX6" fmla="*/ 299 w 9147550"/>
              <a:gd name="connsiteY6" fmla="*/ 657 h 4117094"/>
              <a:gd name="connsiteX0" fmla="*/ 299 w 9147550"/>
              <a:gd name="connsiteY0" fmla="*/ 657 h 4117094"/>
              <a:gd name="connsiteX1" fmla="*/ 9147184 w 9147550"/>
              <a:gd name="connsiteY1" fmla="*/ 0 h 4117094"/>
              <a:gd name="connsiteX2" fmla="*/ 9146177 w 9147550"/>
              <a:gd name="connsiteY2" fmla="*/ 4116101 h 4117094"/>
              <a:gd name="connsiteX3" fmla="*/ 4573956 w 9147550"/>
              <a:gd name="connsiteY3" fmla="*/ 4117094 h 4117094"/>
              <a:gd name="connsiteX4" fmla="*/ 4574006 w 9147550"/>
              <a:gd name="connsiteY4" fmla="*/ 3576738 h 4117094"/>
              <a:gd name="connsiteX5" fmla="*/ 1734 w 9147550"/>
              <a:gd name="connsiteY5" fmla="*/ 3575644 h 4117094"/>
              <a:gd name="connsiteX6" fmla="*/ 299 w 9147550"/>
              <a:gd name="connsiteY6" fmla="*/ 657 h 4117094"/>
              <a:gd name="connsiteX0" fmla="*/ 299 w 9147550"/>
              <a:gd name="connsiteY0" fmla="*/ 682144 h 4117094"/>
              <a:gd name="connsiteX1" fmla="*/ 9147184 w 9147550"/>
              <a:gd name="connsiteY1" fmla="*/ 0 h 4117094"/>
              <a:gd name="connsiteX2" fmla="*/ 9146177 w 9147550"/>
              <a:gd name="connsiteY2" fmla="*/ 4116101 h 4117094"/>
              <a:gd name="connsiteX3" fmla="*/ 4573956 w 9147550"/>
              <a:gd name="connsiteY3" fmla="*/ 4117094 h 4117094"/>
              <a:gd name="connsiteX4" fmla="*/ 4574006 w 9147550"/>
              <a:gd name="connsiteY4" fmla="*/ 3576738 h 4117094"/>
              <a:gd name="connsiteX5" fmla="*/ 1734 w 9147550"/>
              <a:gd name="connsiteY5" fmla="*/ 3575644 h 4117094"/>
              <a:gd name="connsiteX6" fmla="*/ 299 w 9147550"/>
              <a:gd name="connsiteY6" fmla="*/ 682144 h 4117094"/>
              <a:gd name="connsiteX0" fmla="*/ 299 w 9155947"/>
              <a:gd name="connsiteY0" fmla="*/ 26537 h 3461487"/>
              <a:gd name="connsiteX1" fmla="*/ 9155811 w 9155947"/>
              <a:gd name="connsiteY1" fmla="*/ 0 h 3461487"/>
              <a:gd name="connsiteX2" fmla="*/ 9146177 w 9155947"/>
              <a:gd name="connsiteY2" fmla="*/ 3460494 h 3461487"/>
              <a:gd name="connsiteX3" fmla="*/ 4573956 w 9155947"/>
              <a:gd name="connsiteY3" fmla="*/ 3461487 h 3461487"/>
              <a:gd name="connsiteX4" fmla="*/ 4574006 w 9155947"/>
              <a:gd name="connsiteY4" fmla="*/ 2921131 h 3461487"/>
              <a:gd name="connsiteX5" fmla="*/ 1734 w 9155947"/>
              <a:gd name="connsiteY5" fmla="*/ 2920037 h 3461487"/>
              <a:gd name="connsiteX6" fmla="*/ 299 w 9155947"/>
              <a:gd name="connsiteY6" fmla="*/ 26537 h 3461487"/>
              <a:gd name="connsiteX0" fmla="*/ 299 w 9155947"/>
              <a:gd name="connsiteY0" fmla="*/ 0 h 3676489"/>
              <a:gd name="connsiteX1" fmla="*/ 9155811 w 9155947"/>
              <a:gd name="connsiteY1" fmla="*/ 215002 h 3676489"/>
              <a:gd name="connsiteX2" fmla="*/ 9146177 w 9155947"/>
              <a:gd name="connsiteY2" fmla="*/ 3675496 h 3676489"/>
              <a:gd name="connsiteX3" fmla="*/ 4573956 w 9155947"/>
              <a:gd name="connsiteY3" fmla="*/ 3676489 h 3676489"/>
              <a:gd name="connsiteX4" fmla="*/ 4574006 w 9155947"/>
              <a:gd name="connsiteY4" fmla="*/ 3136133 h 3676489"/>
              <a:gd name="connsiteX5" fmla="*/ 1734 w 9155947"/>
              <a:gd name="connsiteY5" fmla="*/ 3135039 h 3676489"/>
              <a:gd name="connsiteX6" fmla="*/ 299 w 9155947"/>
              <a:gd name="connsiteY6" fmla="*/ 0 h 3676489"/>
              <a:gd name="connsiteX0" fmla="*/ 299 w 9155947"/>
              <a:gd name="connsiteY0" fmla="*/ 0 h 3693742"/>
              <a:gd name="connsiteX1" fmla="*/ 9155811 w 9155947"/>
              <a:gd name="connsiteY1" fmla="*/ 232255 h 3693742"/>
              <a:gd name="connsiteX2" fmla="*/ 9146177 w 9155947"/>
              <a:gd name="connsiteY2" fmla="*/ 3692749 h 3693742"/>
              <a:gd name="connsiteX3" fmla="*/ 4573956 w 9155947"/>
              <a:gd name="connsiteY3" fmla="*/ 3693742 h 3693742"/>
              <a:gd name="connsiteX4" fmla="*/ 4574006 w 9155947"/>
              <a:gd name="connsiteY4" fmla="*/ 3153386 h 3693742"/>
              <a:gd name="connsiteX5" fmla="*/ 1734 w 9155947"/>
              <a:gd name="connsiteY5" fmla="*/ 3152292 h 3693742"/>
              <a:gd name="connsiteX6" fmla="*/ 299 w 9155947"/>
              <a:gd name="connsiteY6" fmla="*/ 0 h 3693742"/>
              <a:gd name="connsiteX0" fmla="*/ 7191 w 9154213"/>
              <a:gd name="connsiteY0" fmla="*/ 0 h 3685116"/>
              <a:gd name="connsiteX1" fmla="*/ 9154077 w 9154213"/>
              <a:gd name="connsiteY1" fmla="*/ 223629 h 3685116"/>
              <a:gd name="connsiteX2" fmla="*/ 9144443 w 9154213"/>
              <a:gd name="connsiteY2" fmla="*/ 3684123 h 3685116"/>
              <a:gd name="connsiteX3" fmla="*/ 4572222 w 9154213"/>
              <a:gd name="connsiteY3" fmla="*/ 3685116 h 3685116"/>
              <a:gd name="connsiteX4" fmla="*/ 4572272 w 9154213"/>
              <a:gd name="connsiteY4" fmla="*/ 3144760 h 3685116"/>
              <a:gd name="connsiteX5" fmla="*/ 0 w 9154213"/>
              <a:gd name="connsiteY5" fmla="*/ 3143666 h 3685116"/>
              <a:gd name="connsiteX6" fmla="*/ 7191 w 9154213"/>
              <a:gd name="connsiteY6" fmla="*/ 0 h 3685116"/>
              <a:gd name="connsiteX0" fmla="*/ 7191 w 9154213"/>
              <a:gd name="connsiteY0" fmla="*/ 0 h 3685116"/>
              <a:gd name="connsiteX1" fmla="*/ 9154077 w 9154213"/>
              <a:gd name="connsiteY1" fmla="*/ 16595 h 3685116"/>
              <a:gd name="connsiteX2" fmla="*/ 9144443 w 9154213"/>
              <a:gd name="connsiteY2" fmla="*/ 3684123 h 3685116"/>
              <a:gd name="connsiteX3" fmla="*/ 4572222 w 9154213"/>
              <a:gd name="connsiteY3" fmla="*/ 3685116 h 3685116"/>
              <a:gd name="connsiteX4" fmla="*/ 4572272 w 9154213"/>
              <a:gd name="connsiteY4" fmla="*/ 3144760 h 3685116"/>
              <a:gd name="connsiteX5" fmla="*/ 0 w 9154213"/>
              <a:gd name="connsiteY5" fmla="*/ 3143666 h 3685116"/>
              <a:gd name="connsiteX6" fmla="*/ 7191 w 9154213"/>
              <a:gd name="connsiteY6" fmla="*/ 0 h 3685116"/>
              <a:gd name="connsiteX0" fmla="*/ 7191 w 9154213"/>
              <a:gd name="connsiteY0" fmla="*/ 0 h 3685116"/>
              <a:gd name="connsiteX1" fmla="*/ 9154077 w 9154213"/>
              <a:gd name="connsiteY1" fmla="*/ 16595 h 3685116"/>
              <a:gd name="connsiteX2" fmla="*/ 9144443 w 9154213"/>
              <a:gd name="connsiteY2" fmla="*/ 3684123 h 3685116"/>
              <a:gd name="connsiteX3" fmla="*/ 4572222 w 9154213"/>
              <a:gd name="connsiteY3" fmla="*/ 3685116 h 3685116"/>
              <a:gd name="connsiteX4" fmla="*/ 4572272 w 9154213"/>
              <a:gd name="connsiteY4" fmla="*/ 3144760 h 3685116"/>
              <a:gd name="connsiteX5" fmla="*/ 0 w 9154213"/>
              <a:gd name="connsiteY5" fmla="*/ 3151830 h 3685116"/>
              <a:gd name="connsiteX6" fmla="*/ 7191 w 9154213"/>
              <a:gd name="connsiteY6" fmla="*/ 0 h 3685116"/>
              <a:gd name="connsiteX0" fmla="*/ 7191 w 9154213"/>
              <a:gd name="connsiteY0" fmla="*/ 0 h 3685116"/>
              <a:gd name="connsiteX1" fmla="*/ 9154077 w 9154213"/>
              <a:gd name="connsiteY1" fmla="*/ 16595 h 3685116"/>
              <a:gd name="connsiteX2" fmla="*/ 9144443 w 9154213"/>
              <a:gd name="connsiteY2" fmla="*/ 3684123 h 3685116"/>
              <a:gd name="connsiteX3" fmla="*/ 4572222 w 9154213"/>
              <a:gd name="connsiteY3" fmla="*/ 3685116 h 3685116"/>
              <a:gd name="connsiteX4" fmla="*/ 4572272 w 9154213"/>
              <a:gd name="connsiteY4" fmla="*/ 3152924 h 3685116"/>
              <a:gd name="connsiteX5" fmla="*/ 0 w 9154213"/>
              <a:gd name="connsiteY5" fmla="*/ 3151830 h 3685116"/>
              <a:gd name="connsiteX6" fmla="*/ 7191 w 9154213"/>
              <a:gd name="connsiteY6" fmla="*/ 0 h 3685116"/>
              <a:gd name="connsiteX0" fmla="*/ 7191 w 9154213"/>
              <a:gd name="connsiteY0" fmla="*/ 0 h 3734102"/>
              <a:gd name="connsiteX1" fmla="*/ 9154077 w 9154213"/>
              <a:gd name="connsiteY1" fmla="*/ 16595 h 3734102"/>
              <a:gd name="connsiteX2" fmla="*/ 9144443 w 9154213"/>
              <a:gd name="connsiteY2" fmla="*/ 3684123 h 3734102"/>
              <a:gd name="connsiteX3" fmla="*/ 4572222 w 9154213"/>
              <a:gd name="connsiteY3" fmla="*/ 3734102 h 3734102"/>
              <a:gd name="connsiteX4" fmla="*/ 4572272 w 9154213"/>
              <a:gd name="connsiteY4" fmla="*/ 3152924 h 3734102"/>
              <a:gd name="connsiteX5" fmla="*/ 0 w 9154213"/>
              <a:gd name="connsiteY5" fmla="*/ 3151830 h 3734102"/>
              <a:gd name="connsiteX6" fmla="*/ 7191 w 9154213"/>
              <a:gd name="connsiteY6" fmla="*/ 0 h 3734102"/>
              <a:gd name="connsiteX0" fmla="*/ 7191 w 9154247"/>
              <a:gd name="connsiteY0" fmla="*/ 0 h 3734102"/>
              <a:gd name="connsiteX1" fmla="*/ 9154077 w 9154247"/>
              <a:gd name="connsiteY1" fmla="*/ 16595 h 3734102"/>
              <a:gd name="connsiteX2" fmla="*/ 9147164 w 9154247"/>
              <a:gd name="connsiteY2" fmla="*/ 3733108 h 3734102"/>
              <a:gd name="connsiteX3" fmla="*/ 4572222 w 9154247"/>
              <a:gd name="connsiteY3" fmla="*/ 3734102 h 3734102"/>
              <a:gd name="connsiteX4" fmla="*/ 4572272 w 9154247"/>
              <a:gd name="connsiteY4" fmla="*/ 3152924 h 3734102"/>
              <a:gd name="connsiteX5" fmla="*/ 0 w 9154247"/>
              <a:gd name="connsiteY5" fmla="*/ 3151830 h 3734102"/>
              <a:gd name="connsiteX6" fmla="*/ 7191 w 9154247"/>
              <a:gd name="connsiteY6" fmla="*/ 0 h 3734102"/>
              <a:gd name="connsiteX0" fmla="*/ 7191 w 9162964"/>
              <a:gd name="connsiteY0" fmla="*/ 0 h 3734102"/>
              <a:gd name="connsiteX1" fmla="*/ 9162870 w 9162964"/>
              <a:gd name="connsiteY1" fmla="*/ 16595 h 3734102"/>
              <a:gd name="connsiteX2" fmla="*/ 9147164 w 9162964"/>
              <a:gd name="connsiteY2" fmla="*/ 3733108 h 3734102"/>
              <a:gd name="connsiteX3" fmla="*/ 4572222 w 9162964"/>
              <a:gd name="connsiteY3" fmla="*/ 3734102 h 3734102"/>
              <a:gd name="connsiteX4" fmla="*/ 4572272 w 9162964"/>
              <a:gd name="connsiteY4" fmla="*/ 3152924 h 3734102"/>
              <a:gd name="connsiteX5" fmla="*/ 0 w 9162964"/>
              <a:gd name="connsiteY5" fmla="*/ 3151830 h 3734102"/>
              <a:gd name="connsiteX6" fmla="*/ 7191 w 9162964"/>
              <a:gd name="connsiteY6" fmla="*/ 0 h 3734102"/>
              <a:gd name="connsiteX0" fmla="*/ 307 w 9164573"/>
              <a:gd name="connsiteY0" fmla="*/ 0 h 3734102"/>
              <a:gd name="connsiteX1" fmla="*/ 9164479 w 9164573"/>
              <a:gd name="connsiteY1" fmla="*/ 16595 h 3734102"/>
              <a:gd name="connsiteX2" fmla="*/ 9148773 w 9164573"/>
              <a:gd name="connsiteY2" fmla="*/ 3733108 h 3734102"/>
              <a:gd name="connsiteX3" fmla="*/ 4573831 w 9164573"/>
              <a:gd name="connsiteY3" fmla="*/ 3734102 h 3734102"/>
              <a:gd name="connsiteX4" fmla="*/ 4573881 w 9164573"/>
              <a:gd name="connsiteY4" fmla="*/ 3152924 h 3734102"/>
              <a:gd name="connsiteX5" fmla="*/ 1609 w 9164573"/>
              <a:gd name="connsiteY5" fmla="*/ 3151830 h 3734102"/>
              <a:gd name="connsiteX6" fmla="*/ 307 w 9164573"/>
              <a:gd name="connsiteY6" fmla="*/ 0 h 3734102"/>
              <a:gd name="connsiteX0" fmla="*/ 1529 w 9165795"/>
              <a:gd name="connsiteY0" fmla="*/ 0 h 3734102"/>
              <a:gd name="connsiteX1" fmla="*/ 9165701 w 9165795"/>
              <a:gd name="connsiteY1" fmla="*/ 16595 h 3734102"/>
              <a:gd name="connsiteX2" fmla="*/ 9149995 w 9165795"/>
              <a:gd name="connsiteY2" fmla="*/ 3733108 h 3734102"/>
              <a:gd name="connsiteX3" fmla="*/ 4575053 w 9165795"/>
              <a:gd name="connsiteY3" fmla="*/ 3734102 h 3734102"/>
              <a:gd name="connsiteX4" fmla="*/ 4575103 w 9165795"/>
              <a:gd name="connsiteY4" fmla="*/ 3152924 h 3734102"/>
              <a:gd name="connsiteX5" fmla="*/ 0 w 9165795"/>
              <a:gd name="connsiteY5" fmla="*/ 3140506 h 3734102"/>
              <a:gd name="connsiteX6" fmla="*/ 1529 w 9165795"/>
              <a:gd name="connsiteY6" fmla="*/ 0 h 3734102"/>
              <a:gd name="connsiteX0" fmla="*/ 1529 w 9154597"/>
              <a:gd name="connsiteY0" fmla="*/ 391 h 3734493"/>
              <a:gd name="connsiteX1" fmla="*/ 9154377 w 9154597"/>
              <a:gd name="connsiteY1" fmla="*/ 0 h 3734493"/>
              <a:gd name="connsiteX2" fmla="*/ 9149995 w 9154597"/>
              <a:gd name="connsiteY2" fmla="*/ 3733499 h 3734493"/>
              <a:gd name="connsiteX3" fmla="*/ 4575053 w 9154597"/>
              <a:gd name="connsiteY3" fmla="*/ 3734493 h 3734493"/>
              <a:gd name="connsiteX4" fmla="*/ 4575103 w 9154597"/>
              <a:gd name="connsiteY4" fmla="*/ 3153315 h 3734493"/>
              <a:gd name="connsiteX5" fmla="*/ 0 w 9154597"/>
              <a:gd name="connsiteY5" fmla="*/ 3140897 h 3734493"/>
              <a:gd name="connsiteX6" fmla="*/ 1529 w 9154597"/>
              <a:gd name="connsiteY6" fmla="*/ 391 h 3734493"/>
              <a:gd name="connsiteX0" fmla="*/ 1529 w 9154707"/>
              <a:gd name="connsiteY0" fmla="*/ 391 h 3734493"/>
              <a:gd name="connsiteX1" fmla="*/ 9154377 w 9154707"/>
              <a:gd name="connsiteY1" fmla="*/ 0 h 3734493"/>
              <a:gd name="connsiteX2" fmla="*/ 9152826 w 9154707"/>
              <a:gd name="connsiteY2" fmla="*/ 3719344 h 3734493"/>
              <a:gd name="connsiteX3" fmla="*/ 4575053 w 9154707"/>
              <a:gd name="connsiteY3" fmla="*/ 3734493 h 3734493"/>
              <a:gd name="connsiteX4" fmla="*/ 4575103 w 9154707"/>
              <a:gd name="connsiteY4" fmla="*/ 3153315 h 3734493"/>
              <a:gd name="connsiteX5" fmla="*/ 0 w 9154707"/>
              <a:gd name="connsiteY5" fmla="*/ 3140897 h 3734493"/>
              <a:gd name="connsiteX6" fmla="*/ 1529 w 9154707"/>
              <a:gd name="connsiteY6" fmla="*/ 391 h 3734493"/>
              <a:gd name="connsiteX0" fmla="*/ 1529 w 9154707"/>
              <a:gd name="connsiteY0" fmla="*/ 391 h 3720338"/>
              <a:gd name="connsiteX1" fmla="*/ 9154377 w 9154707"/>
              <a:gd name="connsiteY1" fmla="*/ 0 h 3720338"/>
              <a:gd name="connsiteX2" fmla="*/ 9152826 w 9154707"/>
              <a:gd name="connsiteY2" fmla="*/ 3719344 h 3720338"/>
              <a:gd name="connsiteX3" fmla="*/ 4575053 w 9154707"/>
              <a:gd name="connsiteY3" fmla="*/ 3720338 h 3720338"/>
              <a:gd name="connsiteX4" fmla="*/ 4575103 w 9154707"/>
              <a:gd name="connsiteY4" fmla="*/ 3153315 h 3720338"/>
              <a:gd name="connsiteX5" fmla="*/ 0 w 9154707"/>
              <a:gd name="connsiteY5" fmla="*/ 3140897 h 3720338"/>
              <a:gd name="connsiteX6" fmla="*/ 1529 w 9154707"/>
              <a:gd name="connsiteY6" fmla="*/ 391 h 3720338"/>
              <a:gd name="connsiteX0" fmla="*/ 1529 w 9154707"/>
              <a:gd name="connsiteY0" fmla="*/ 391 h 3720338"/>
              <a:gd name="connsiteX1" fmla="*/ 9154377 w 9154707"/>
              <a:gd name="connsiteY1" fmla="*/ 0 h 3720338"/>
              <a:gd name="connsiteX2" fmla="*/ 9152826 w 9154707"/>
              <a:gd name="connsiteY2" fmla="*/ 3719344 h 3720338"/>
              <a:gd name="connsiteX3" fmla="*/ 4575053 w 9154707"/>
              <a:gd name="connsiteY3" fmla="*/ 3720338 h 3720338"/>
              <a:gd name="connsiteX4" fmla="*/ 4577934 w 9154707"/>
              <a:gd name="connsiteY4" fmla="*/ 3141991 h 3720338"/>
              <a:gd name="connsiteX5" fmla="*/ 0 w 9154707"/>
              <a:gd name="connsiteY5" fmla="*/ 3140897 h 3720338"/>
              <a:gd name="connsiteX6" fmla="*/ 1529 w 9154707"/>
              <a:gd name="connsiteY6" fmla="*/ 391 h 3720338"/>
              <a:gd name="connsiteX0" fmla="*/ 1529 w 9154707"/>
              <a:gd name="connsiteY0" fmla="*/ 391 h 3720338"/>
              <a:gd name="connsiteX1" fmla="*/ 9154377 w 9154707"/>
              <a:gd name="connsiteY1" fmla="*/ 0 h 3720338"/>
              <a:gd name="connsiteX2" fmla="*/ 9152826 w 9154707"/>
              <a:gd name="connsiteY2" fmla="*/ 3719344 h 3720338"/>
              <a:gd name="connsiteX3" fmla="*/ 4575053 w 9154707"/>
              <a:gd name="connsiteY3" fmla="*/ 3720338 h 3720338"/>
              <a:gd name="connsiteX4" fmla="*/ 3601621 w 9154707"/>
              <a:gd name="connsiteY4" fmla="*/ 3141991 h 3720338"/>
              <a:gd name="connsiteX5" fmla="*/ 0 w 9154707"/>
              <a:gd name="connsiteY5" fmla="*/ 3140897 h 3720338"/>
              <a:gd name="connsiteX6" fmla="*/ 1529 w 9154707"/>
              <a:gd name="connsiteY6" fmla="*/ 391 h 3720338"/>
              <a:gd name="connsiteX0" fmla="*/ 1529 w 9154707"/>
              <a:gd name="connsiteY0" fmla="*/ 391 h 3720338"/>
              <a:gd name="connsiteX1" fmla="*/ 9154377 w 9154707"/>
              <a:gd name="connsiteY1" fmla="*/ 0 h 3720338"/>
              <a:gd name="connsiteX2" fmla="*/ 9152826 w 9154707"/>
              <a:gd name="connsiteY2" fmla="*/ 3719344 h 3720338"/>
              <a:gd name="connsiteX3" fmla="*/ 3598741 w 9154707"/>
              <a:gd name="connsiteY3" fmla="*/ 3720338 h 3720338"/>
              <a:gd name="connsiteX4" fmla="*/ 3601621 w 9154707"/>
              <a:gd name="connsiteY4" fmla="*/ 3141991 h 3720338"/>
              <a:gd name="connsiteX5" fmla="*/ 0 w 9154707"/>
              <a:gd name="connsiteY5" fmla="*/ 3140897 h 3720338"/>
              <a:gd name="connsiteX6" fmla="*/ 1529 w 9154707"/>
              <a:gd name="connsiteY6" fmla="*/ 391 h 3720338"/>
              <a:gd name="connsiteX0" fmla="*/ 1529 w 9154707"/>
              <a:gd name="connsiteY0" fmla="*/ 391 h 3720338"/>
              <a:gd name="connsiteX1" fmla="*/ 9154377 w 9154707"/>
              <a:gd name="connsiteY1" fmla="*/ 0 h 3720338"/>
              <a:gd name="connsiteX2" fmla="*/ 9152826 w 9154707"/>
              <a:gd name="connsiteY2" fmla="*/ 3719344 h 3720338"/>
              <a:gd name="connsiteX3" fmla="*/ 3598741 w 9154707"/>
              <a:gd name="connsiteY3" fmla="*/ 3720338 h 3720338"/>
              <a:gd name="connsiteX4" fmla="*/ 4111449 w 9154707"/>
              <a:gd name="connsiteY4" fmla="*/ 3138702 h 3720338"/>
              <a:gd name="connsiteX5" fmla="*/ 0 w 9154707"/>
              <a:gd name="connsiteY5" fmla="*/ 3140897 h 3720338"/>
              <a:gd name="connsiteX6" fmla="*/ 1529 w 9154707"/>
              <a:gd name="connsiteY6" fmla="*/ 391 h 3720338"/>
              <a:gd name="connsiteX0" fmla="*/ 1529 w 9154707"/>
              <a:gd name="connsiteY0" fmla="*/ 391 h 3719344"/>
              <a:gd name="connsiteX1" fmla="*/ 9154377 w 9154707"/>
              <a:gd name="connsiteY1" fmla="*/ 0 h 3719344"/>
              <a:gd name="connsiteX2" fmla="*/ 9152826 w 9154707"/>
              <a:gd name="connsiteY2" fmla="*/ 3719344 h 3719344"/>
              <a:gd name="connsiteX3" fmla="*/ 4105279 w 9154707"/>
              <a:gd name="connsiteY3" fmla="*/ 3717048 h 3719344"/>
              <a:gd name="connsiteX4" fmla="*/ 4111449 w 9154707"/>
              <a:gd name="connsiteY4" fmla="*/ 3138702 h 3719344"/>
              <a:gd name="connsiteX5" fmla="*/ 0 w 9154707"/>
              <a:gd name="connsiteY5" fmla="*/ 3140897 h 3719344"/>
              <a:gd name="connsiteX6" fmla="*/ 1529 w 9154707"/>
              <a:gd name="connsiteY6" fmla="*/ 391 h 3719344"/>
              <a:gd name="connsiteX0" fmla="*/ 1529 w 9154707"/>
              <a:gd name="connsiteY0" fmla="*/ 391 h 3719344"/>
              <a:gd name="connsiteX1" fmla="*/ 9154377 w 9154707"/>
              <a:gd name="connsiteY1" fmla="*/ 0 h 3719344"/>
              <a:gd name="connsiteX2" fmla="*/ 9152826 w 9154707"/>
              <a:gd name="connsiteY2" fmla="*/ 3719344 h 3719344"/>
              <a:gd name="connsiteX3" fmla="*/ 4113746 w 9154707"/>
              <a:gd name="connsiteY3" fmla="*/ 3717048 h 3719344"/>
              <a:gd name="connsiteX4" fmla="*/ 4111449 w 9154707"/>
              <a:gd name="connsiteY4" fmla="*/ 3138702 h 3719344"/>
              <a:gd name="connsiteX5" fmla="*/ 0 w 9154707"/>
              <a:gd name="connsiteY5" fmla="*/ 3140897 h 3719344"/>
              <a:gd name="connsiteX6" fmla="*/ 1529 w 9154707"/>
              <a:gd name="connsiteY6" fmla="*/ 391 h 3719344"/>
              <a:gd name="connsiteX0" fmla="*/ 1529 w 9154707"/>
              <a:gd name="connsiteY0" fmla="*/ 391 h 3719344"/>
              <a:gd name="connsiteX1" fmla="*/ 9154377 w 9154707"/>
              <a:gd name="connsiteY1" fmla="*/ 0 h 3719344"/>
              <a:gd name="connsiteX2" fmla="*/ 9152826 w 9154707"/>
              <a:gd name="connsiteY2" fmla="*/ 3719344 h 3719344"/>
              <a:gd name="connsiteX3" fmla="*/ 4110924 w 9154707"/>
              <a:gd name="connsiteY3" fmla="*/ 3717048 h 3719344"/>
              <a:gd name="connsiteX4" fmla="*/ 4111449 w 9154707"/>
              <a:gd name="connsiteY4" fmla="*/ 3138702 h 3719344"/>
              <a:gd name="connsiteX5" fmla="*/ 0 w 9154707"/>
              <a:gd name="connsiteY5" fmla="*/ 3140897 h 3719344"/>
              <a:gd name="connsiteX6" fmla="*/ 1529 w 9154707"/>
              <a:gd name="connsiteY6" fmla="*/ 391 h 3719344"/>
              <a:gd name="connsiteX0" fmla="*/ 1529 w 9154707"/>
              <a:gd name="connsiteY0" fmla="*/ 391 h 3719344"/>
              <a:gd name="connsiteX1" fmla="*/ 9154377 w 9154707"/>
              <a:gd name="connsiteY1" fmla="*/ 0 h 3719344"/>
              <a:gd name="connsiteX2" fmla="*/ 9152826 w 9154707"/>
              <a:gd name="connsiteY2" fmla="*/ 3719344 h 3719344"/>
              <a:gd name="connsiteX3" fmla="*/ 4110924 w 9154707"/>
              <a:gd name="connsiteY3" fmla="*/ 3717048 h 3719344"/>
              <a:gd name="connsiteX4" fmla="*/ 4108627 w 9154707"/>
              <a:gd name="connsiteY4" fmla="*/ 3141524 h 3719344"/>
              <a:gd name="connsiteX5" fmla="*/ 0 w 9154707"/>
              <a:gd name="connsiteY5" fmla="*/ 3140897 h 3719344"/>
              <a:gd name="connsiteX6" fmla="*/ 1529 w 9154707"/>
              <a:gd name="connsiteY6" fmla="*/ 391 h 3719344"/>
              <a:gd name="connsiteX0" fmla="*/ 1529 w 9154707"/>
              <a:gd name="connsiteY0" fmla="*/ 391 h 3719344"/>
              <a:gd name="connsiteX1" fmla="*/ 9154377 w 9154707"/>
              <a:gd name="connsiteY1" fmla="*/ 0 h 3719344"/>
              <a:gd name="connsiteX2" fmla="*/ 9152826 w 9154707"/>
              <a:gd name="connsiteY2" fmla="*/ 3719344 h 3719344"/>
              <a:gd name="connsiteX3" fmla="*/ 4110924 w 9154707"/>
              <a:gd name="connsiteY3" fmla="*/ 3717048 h 3719344"/>
              <a:gd name="connsiteX4" fmla="*/ 4111450 w 9154707"/>
              <a:gd name="connsiteY4" fmla="*/ 3141524 h 3719344"/>
              <a:gd name="connsiteX5" fmla="*/ 0 w 9154707"/>
              <a:gd name="connsiteY5" fmla="*/ 3140897 h 3719344"/>
              <a:gd name="connsiteX6" fmla="*/ 1529 w 9154707"/>
              <a:gd name="connsiteY6" fmla="*/ 391 h 3719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54707" h="3719344">
                <a:moveTo>
                  <a:pt x="1529" y="391"/>
                </a:moveTo>
                <a:lnTo>
                  <a:pt x="9154377" y="0"/>
                </a:lnTo>
                <a:cubicBezTo>
                  <a:pt x="9155964" y="1278732"/>
                  <a:pt x="9151239" y="2440612"/>
                  <a:pt x="9152826" y="3719344"/>
                </a:cubicBezTo>
                <a:lnTo>
                  <a:pt x="4110924" y="3717048"/>
                </a:lnTo>
                <a:cubicBezTo>
                  <a:pt x="4112369" y="3628931"/>
                  <a:pt x="4110005" y="3229641"/>
                  <a:pt x="4111450" y="3141524"/>
                </a:cubicBezTo>
                <a:lnTo>
                  <a:pt x="0" y="3140897"/>
                </a:lnTo>
                <a:cubicBezTo>
                  <a:pt x="1445" y="1965221"/>
                  <a:pt x="84" y="1176067"/>
                  <a:pt x="1529" y="391"/>
                </a:cubicBezTo>
                <a:close/>
              </a:path>
            </a:pathLst>
          </a:custGeom>
          <a:pattFill prst="wdUpDiag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</p:pic>
      <p:pic>
        <p:nvPicPr>
          <p:cNvPr id="2" name="Picture 2" descr="https://encrypted-tbn3.gstatic.com/images?q=tbn:ANd9GcTT-31j8pInTydkYICmdqmy90rz3YMMUF02_Tvn4nMVZGMAbzBY_Q">
            <a:extLst>
              <a:ext uri="{FF2B5EF4-FFF2-40B4-BE49-F238E27FC236}">
                <a16:creationId xmlns:a16="http://schemas.microsoft.com/office/drawing/2014/main" id="{88F22E3B-C318-1594-B76A-DA8A7235F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582946"/>
            <a:ext cx="1645365" cy="111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412D2691-373F-753F-6CD6-D501B1D67B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622994"/>
            <a:ext cx="2971800" cy="716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8D1A287-FB83-4EE5-CAA7-4711B36179B7}"/>
              </a:ext>
            </a:extLst>
          </p:cNvPr>
          <p:cNvSpPr txBox="1"/>
          <p:nvPr/>
        </p:nvSpPr>
        <p:spPr>
          <a:xfrm>
            <a:off x="5029200" y="5562600"/>
            <a:ext cx="33355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Joerg Schulte, Brenden MacAskill,</a:t>
            </a:r>
          </a:p>
          <a:p>
            <a:r>
              <a:rPr lang="de-DE" dirty="0"/>
              <a:t>Katie Jurewicz 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E9186F-0CA2-3520-1899-84165022601C}"/>
              </a:ext>
            </a:extLst>
          </p:cNvPr>
          <p:cNvSpPr/>
          <p:nvPr/>
        </p:nvSpPr>
        <p:spPr>
          <a:xfrm>
            <a:off x="4038600" y="3450430"/>
            <a:ext cx="2857500" cy="5762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DC3DB3-13BD-6597-6B0B-123277149827}"/>
              </a:ext>
            </a:extLst>
          </p:cNvPr>
          <p:cNvSpPr txBox="1"/>
          <p:nvPr/>
        </p:nvSpPr>
        <p:spPr>
          <a:xfrm>
            <a:off x="2030241" y="3505200"/>
            <a:ext cx="46644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Automatic Visual Inspector</a:t>
            </a:r>
          </a:p>
        </p:txBody>
      </p:sp>
    </p:spTree>
    <p:extLst>
      <p:ext uri="{BB962C8B-B14F-4D97-AF65-F5344CB8AC3E}">
        <p14:creationId xmlns:p14="http://schemas.microsoft.com/office/powerpoint/2010/main" val="2201610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BMW Spartanburg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Opened in 1994, 1,150 acre facility</a:t>
            </a:r>
          </a:p>
          <a:p>
            <a:endParaRPr lang="en-US" dirty="0"/>
          </a:p>
          <a:p>
            <a:r>
              <a:rPr lang="en-US" dirty="0"/>
              <a:t>$12 billion cost to build (more since then)</a:t>
            </a:r>
          </a:p>
          <a:p>
            <a:endParaRPr lang="en-US" dirty="0"/>
          </a:p>
          <a:p>
            <a:r>
              <a:rPr lang="en-US" dirty="0"/>
              <a:t>~11,000 </a:t>
            </a:r>
            <a:br>
              <a:rPr lang="en-US" dirty="0"/>
            </a:br>
            <a:r>
              <a:rPr lang="en-US" dirty="0"/>
              <a:t>employees</a:t>
            </a:r>
          </a:p>
          <a:p>
            <a:endParaRPr lang="en-US" dirty="0"/>
          </a:p>
          <a:p>
            <a:r>
              <a:rPr lang="en-US" dirty="0"/>
              <a:t>500,000 </a:t>
            </a:r>
            <a:br>
              <a:rPr lang="en-US" dirty="0"/>
            </a:br>
            <a:r>
              <a:rPr lang="en-US" dirty="0"/>
              <a:t>vehicles</a:t>
            </a:r>
            <a:br>
              <a:rPr lang="en-US" dirty="0"/>
            </a:br>
            <a:r>
              <a:rPr lang="en-US" dirty="0"/>
              <a:t>per year </a:t>
            </a: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800" y="2895600"/>
            <a:ext cx="58420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923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/>
              <a:t>Cars are Custom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638800"/>
            <a:ext cx="8229600" cy="63976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Thousands of custom part options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7424"/>
            <a:ext cx="9144000" cy="3918857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>
            <a:off x="4191000" y="1752600"/>
            <a:ext cx="533400" cy="533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235580" y="1403600"/>
            <a:ext cx="977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Sun roof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6934200" y="2637521"/>
            <a:ext cx="533400" cy="533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058673" y="2279376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Engine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793620" y="4105868"/>
            <a:ext cx="882780" cy="3137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04800" y="3736536"/>
            <a:ext cx="977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Tires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7467600" y="3993448"/>
            <a:ext cx="674528" cy="2877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696200" y="3363747"/>
            <a:ext cx="1182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Proximity sensors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1803393" y="1979756"/>
            <a:ext cx="882780" cy="3137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314572" y="1610424"/>
            <a:ext cx="1200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Roof rack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5638800" y="2017724"/>
            <a:ext cx="533400" cy="533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683380" y="1668724"/>
            <a:ext cx="1542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Entertainment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1055357" y="2520678"/>
            <a:ext cx="882780" cy="3137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66537" y="2151346"/>
            <a:ext cx="977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Seats</a:t>
            </a:r>
          </a:p>
        </p:txBody>
      </p:sp>
    </p:spTree>
    <p:extLst>
      <p:ext uri="{BB962C8B-B14F-4D97-AF65-F5344CB8AC3E}">
        <p14:creationId xmlns:p14="http://schemas.microsoft.com/office/powerpoint/2010/main" val="267374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/>
              <a:t>BMW Assembly Line - Robots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90600"/>
            <a:ext cx="7467600" cy="4919282"/>
          </a:xfrm>
          <a:prstGeom prst="rect">
            <a:avLst/>
          </a:prstGeom>
        </p:spPr>
      </p:pic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6096000"/>
            <a:ext cx="8229600" cy="63976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Reliable for repeated operations</a:t>
            </a:r>
          </a:p>
        </p:txBody>
      </p:sp>
    </p:spTree>
    <p:extLst>
      <p:ext uri="{BB962C8B-B14F-4D97-AF65-F5344CB8AC3E}">
        <p14:creationId xmlns:p14="http://schemas.microsoft.com/office/powerpoint/2010/main" val="3149119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/>
              <a:t>BMW Assembly Line - Humans</a:t>
            </a: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990600"/>
            <a:ext cx="7772400" cy="4896613"/>
          </a:xfrm>
          <a:prstGeom prst="rect">
            <a:avLst/>
          </a:prstGeom>
        </p:spPr>
      </p:pic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6096000"/>
            <a:ext cx="8229600" cy="63976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Better at flexible assembly</a:t>
            </a:r>
          </a:p>
        </p:txBody>
      </p:sp>
    </p:spTree>
    <p:extLst>
      <p:ext uri="{BB962C8B-B14F-4D97-AF65-F5344CB8AC3E}">
        <p14:creationId xmlns:p14="http://schemas.microsoft.com/office/powerpoint/2010/main" val="4251711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729363" y="3452479"/>
            <a:ext cx="3864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Check tool kit installation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4696" y="3465383"/>
            <a:ext cx="3856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Check badge installation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53440" y="4132343"/>
            <a:ext cx="3657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/>
              <a:t>Badge identifies engine model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Wrong badge installed ~1-2% of cars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4800" y="152400"/>
            <a:ext cx="809010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/>
              <a:t>Car inspection:  example problems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277440" y="5199143"/>
            <a:ext cx="457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Problems manually inspected by human</a:t>
            </a:r>
          </a:p>
          <a:p>
            <a:r>
              <a:rPr lang="en-US" dirty="0"/>
              <a:t>Human catches ~80% errors</a:t>
            </a:r>
          </a:p>
          <a:p>
            <a:r>
              <a:rPr lang="en-US" dirty="0"/>
              <a:t>Lots of similar problems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715840" y="4132343"/>
            <a:ext cx="38914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/>
              <a:t>Hex attachment included in some cars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Depends on tire selected</a:t>
            </a:r>
          </a:p>
        </p:txBody>
      </p:sp>
      <p:pic>
        <p:nvPicPr>
          <p:cNvPr id="13" name="DoorlineEmblem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54696" y="1179758"/>
            <a:ext cx="3856344" cy="2167891"/>
          </a:xfrm>
          <a:prstGeom prst="rect">
            <a:avLst/>
          </a:prstGeom>
        </p:spPr>
      </p:pic>
      <p:pic>
        <p:nvPicPr>
          <p:cNvPr id="18" name="WheelLock2.wmv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729363" y="1167605"/>
            <a:ext cx="3877963" cy="2180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590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41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753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>
                <p:cTn id="14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>
              <p:cMediaNode vol="80000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Content Placeholder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4284" y="3337283"/>
            <a:ext cx="2760017" cy="15607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Goal: Assist Human Inspector</a:t>
            </a:r>
          </a:p>
        </p:txBody>
      </p:sp>
      <p:pic>
        <p:nvPicPr>
          <p:cNvPr id="4" name="Picture 2" descr="C:\Users\JP\Documents\BMW Project\Phase 2\cart_setting_images\Picture 5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15" y="2605998"/>
            <a:ext cx="2666274" cy="1499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152" y="2397554"/>
            <a:ext cx="2971800" cy="1916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688346" y="2645868"/>
            <a:ext cx="772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workflow</a:t>
            </a:r>
          </a:p>
        </p:txBody>
      </p:sp>
      <p:sp>
        <p:nvSpPr>
          <p:cNvPr id="8" name="Freeform 7"/>
          <p:cNvSpPr/>
          <p:nvPr/>
        </p:nvSpPr>
        <p:spPr>
          <a:xfrm>
            <a:off x="3446106" y="2857207"/>
            <a:ext cx="1946250" cy="622300"/>
          </a:xfrm>
          <a:custGeom>
            <a:avLst/>
            <a:gdLst>
              <a:gd name="connsiteX0" fmla="*/ 1879600 w 1900374"/>
              <a:gd name="connsiteY0" fmla="*/ 622300 h 622300"/>
              <a:gd name="connsiteX1" fmla="*/ 1879600 w 1900374"/>
              <a:gd name="connsiteY1" fmla="*/ 177800 h 622300"/>
              <a:gd name="connsiteX2" fmla="*/ 1663700 w 1900374"/>
              <a:gd name="connsiteY2" fmla="*/ 25400 h 622300"/>
              <a:gd name="connsiteX3" fmla="*/ 800100 w 1900374"/>
              <a:gd name="connsiteY3" fmla="*/ 12700 h 622300"/>
              <a:gd name="connsiteX4" fmla="*/ 0 w 1900374"/>
              <a:gd name="connsiteY4" fmla="*/ 0 h 622300"/>
              <a:gd name="connsiteX0" fmla="*/ 1943100 w 1947913"/>
              <a:gd name="connsiteY0" fmla="*/ 622300 h 622300"/>
              <a:gd name="connsiteX1" fmla="*/ 1879600 w 1947913"/>
              <a:gd name="connsiteY1" fmla="*/ 177800 h 622300"/>
              <a:gd name="connsiteX2" fmla="*/ 1663700 w 1947913"/>
              <a:gd name="connsiteY2" fmla="*/ 25400 h 622300"/>
              <a:gd name="connsiteX3" fmla="*/ 800100 w 1947913"/>
              <a:gd name="connsiteY3" fmla="*/ 12700 h 622300"/>
              <a:gd name="connsiteX4" fmla="*/ 0 w 1947913"/>
              <a:gd name="connsiteY4" fmla="*/ 0 h 622300"/>
              <a:gd name="connsiteX0" fmla="*/ 1943100 w 1948929"/>
              <a:gd name="connsiteY0" fmla="*/ 622300 h 622300"/>
              <a:gd name="connsiteX1" fmla="*/ 1879600 w 1948929"/>
              <a:gd name="connsiteY1" fmla="*/ 177800 h 622300"/>
              <a:gd name="connsiteX2" fmla="*/ 1600200 w 1948929"/>
              <a:gd name="connsiteY2" fmla="*/ 25400 h 622300"/>
              <a:gd name="connsiteX3" fmla="*/ 800100 w 1948929"/>
              <a:gd name="connsiteY3" fmla="*/ 12700 h 622300"/>
              <a:gd name="connsiteX4" fmla="*/ 0 w 1948929"/>
              <a:gd name="connsiteY4" fmla="*/ 0 h 622300"/>
              <a:gd name="connsiteX0" fmla="*/ 1943100 w 1946250"/>
              <a:gd name="connsiteY0" fmla="*/ 622300 h 622300"/>
              <a:gd name="connsiteX1" fmla="*/ 1841500 w 1946250"/>
              <a:gd name="connsiteY1" fmla="*/ 177800 h 622300"/>
              <a:gd name="connsiteX2" fmla="*/ 1600200 w 1946250"/>
              <a:gd name="connsiteY2" fmla="*/ 25400 h 622300"/>
              <a:gd name="connsiteX3" fmla="*/ 800100 w 1946250"/>
              <a:gd name="connsiteY3" fmla="*/ 12700 h 622300"/>
              <a:gd name="connsiteX4" fmla="*/ 0 w 1946250"/>
              <a:gd name="connsiteY4" fmla="*/ 0 h 62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6250" h="622300">
                <a:moveTo>
                  <a:pt x="1943100" y="622300"/>
                </a:moveTo>
                <a:cubicBezTo>
                  <a:pt x="1961091" y="449791"/>
                  <a:pt x="1898650" y="277283"/>
                  <a:pt x="1841500" y="177800"/>
                </a:cubicBezTo>
                <a:cubicBezTo>
                  <a:pt x="1784350" y="78317"/>
                  <a:pt x="1773767" y="52917"/>
                  <a:pt x="1600200" y="25400"/>
                </a:cubicBezTo>
                <a:cubicBezTo>
                  <a:pt x="1426633" y="-2117"/>
                  <a:pt x="1066800" y="16933"/>
                  <a:pt x="800100" y="12700"/>
                </a:cubicBezTo>
                <a:lnTo>
                  <a:pt x="0" y="0"/>
                </a:lnTo>
              </a:path>
            </a:pathLst>
          </a:custGeom>
          <a:noFill/>
          <a:ln>
            <a:solidFill>
              <a:schemeClr val="tx1"/>
            </a:solidFill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523293" y="5086003"/>
            <a:ext cx="843852" cy="4699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rgbClr val="FF0000"/>
                </a:solidFill>
              </a:rPr>
              <a:t>cameras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36152" y="2123057"/>
            <a:ext cx="752194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01023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68484" y="4564913"/>
            <a:ext cx="752194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01017</a:t>
            </a:r>
          </a:p>
        </p:txBody>
      </p:sp>
      <p:sp>
        <p:nvSpPr>
          <p:cNvPr id="12" name="Freeform 11"/>
          <p:cNvSpPr/>
          <p:nvPr/>
        </p:nvSpPr>
        <p:spPr>
          <a:xfrm>
            <a:off x="3444152" y="4183913"/>
            <a:ext cx="1955800" cy="939800"/>
          </a:xfrm>
          <a:custGeom>
            <a:avLst/>
            <a:gdLst>
              <a:gd name="connsiteX0" fmla="*/ 0 w 1955800"/>
              <a:gd name="connsiteY0" fmla="*/ 939800 h 939800"/>
              <a:gd name="connsiteX1" fmla="*/ 1511300 w 1955800"/>
              <a:gd name="connsiteY1" fmla="*/ 914400 h 939800"/>
              <a:gd name="connsiteX2" fmla="*/ 1879600 w 1955800"/>
              <a:gd name="connsiteY2" fmla="*/ 660400 h 939800"/>
              <a:gd name="connsiteX3" fmla="*/ 1955800 w 1955800"/>
              <a:gd name="connsiteY3" fmla="*/ 0 h 93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5800" h="939800">
                <a:moveTo>
                  <a:pt x="0" y="939800"/>
                </a:moveTo>
                <a:lnTo>
                  <a:pt x="1511300" y="914400"/>
                </a:lnTo>
                <a:cubicBezTo>
                  <a:pt x="1824567" y="867833"/>
                  <a:pt x="1805517" y="812800"/>
                  <a:pt x="1879600" y="660400"/>
                </a:cubicBezTo>
                <a:cubicBezTo>
                  <a:pt x="1953683" y="508000"/>
                  <a:pt x="1954741" y="254000"/>
                  <a:pt x="1955800" y="0"/>
                </a:cubicBezTo>
              </a:path>
            </a:pathLst>
          </a:custGeom>
          <a:noFill/>
          <a:ln>
            <a:solidFill>
              <a:schemeClr val="tx1"/>
            </a:solidFill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012826" y="5250713"/>
            <a:ext cx="772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workflow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7069" y="5895566"/>
            <a:ext cx="16850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Site:  Hall 50,</a:t>
            </a:r>
          </a:p>
          <a:p>
            <a:r>
              <a:rPr lang="en-US" dirty="0"/>
              <a:t>door assembly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743605" y="1416720"/>
            <a:ext cx="1986894" cy="1200329"/>
            <a:chOff x="2971800" y="1133566"/>
            <a:chExt cx="1986894" cy="1200329"/>
          </a:xfrm>
        </p:grpSpPr>
        <p:pic>
          <p:nvPicPr>
            <p:cNvPr id="17" name="Picture 7" descr="http://www.clker.com/cliparts/7/c/5/6/11970917061177064412TzeenieWheenie_red_green_OK_not_OK_Icons.svg.hi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87982" y="1256966"/>
              <a:ext cx="1633796" cy="7733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2971800" y="1133566"/>
              <a:ext cx="1986894" cy="120032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  <a:p>
              <a:endParaRPr lang="en-US" dirty="0">
                <a:solidFill>
                  <a:prstClr val="black"/>
                </a:solidFill>
              </a:endParaRPr>
            </a:p>
            <a:p>
              <a:endParaRPr lang="en-US" dirty="0">
                <a:solidFill>
                  <a:prstClr val="black"/>
                </a:solidFill>
              </a:endParaRPr>
            </a:p>
            <a:p>
              <a:pPr algn="ctr"/>
              <a:r>
                <a:rPr lang="en-US" b="1" dirty="0">
                  <a:solidFill>
                    <a:prstClr val="black"/>
                  </a:solidFill>
                </a:rPr>
                <a:t>Result indicator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12297" y="4980429"/>
            <a:ext cx="30354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Goal:  Human inspector is still in charge of final result; machine inspector saves time by prompting only when problem spotted</a:t>
            </a:r>
          </a:p>
        </p:txBody>
      </p:sp>
      <p:sp>
        <p:nvSpPr>
          <p:cNvPr id="20" name="Freeform 19"/>
          <p:cNvSpPr/>
          <p:nvPr/>
        </p:nvSpPr>
        <p:spPr>
          <a:xfrm>
            <a:off x="2743200" y="1688184"/>
            <a:ext cx="4818669" cy="1631036"/>
          </a:xfrm>
          <a:custGeom>
            <a:avLst/>
            <a:gdLst>
              <a:gd name="connsiteX0" fmla="*/ 3581400 w 3672552"/>
              <a:gd name="connsiteY0" fmla="*/ 2363915 h 2363915"/>
              <a:gd name="connsiteX1" fmla="*/ 3340100 w 3672552"/>
              <a:gd name="connsiteY1" fmla="*/ 1665415 h 2363915"/>
              <a:gd name="connsiteX2" fmla="*/ 3644900 w 3672552"/>
              <a:gd name="connsiteY2" fmla="*/ 852615 h 2363915"/>
              <a:gd name="connsiteX3" fmla="*/ 3543300 w 3672552"/>
              <a:gd name="connsiteY3" fmla="*/ 268415 h 2363915"/>
              <a:gd name="connsiteX4" fmla="*/ 2628900 w 3672552"/>
              <a:gd name="connsiteY4" fmla="*/ 52515 h 2363915"/>
              <a:gd name="connsiteX5" fmla="*/ 1816100 w 3672552"/>
              <a:gd name="connsiteY5" fmla="*/ 420815 h 2363915"/>
              <a:gd name="connsiteX6" fmla="*/ 901700 w 3672552"/>
              <a:gd name="connsiteY6" fmla="*/ 1715 h 2363915"/>
              <a:gd name="connsiteX7" fmla="*/ 368300 w 3672552"/>
              <a:gd name="connsiteY7" fmla="*/ 268415 h 2363915"/>
              <a:gd name="connsiteX8" fmla="*/ 0 w 3672552"/>
              <a:gd name="connsiteY8" fmla="*/ 166815 h 2363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72552" h="2363915">
                <a:moveTo>
                  <a:pt x="3581400" y="2363915"/>
                </a:moveTo>
                <a:cubicBezTo>
                  <a:pt x="3455458" y="2140606"/>
                  <a:pt x="3329517" y="1917298"/>
                  <a:pt x="3340100" y="1665415"/>
                </a:cubicBezTo>
                <a:cubicBezTo>
                  <a:pt x="3350683" y="1413532"/>
                  <a:pt x="3611033" y="1085448"/>
                  <a:pt x="3644900" y="852615"/>
                </a:cubicBezTo>
                <a:cubicBezTo>
                  <a:pt x="3678767" y="619782"/>
                  <a:pt x="3712633" y="401765"/>
                  <a:pt x="3543300" y="268415"/>
                </a:cubicBezTo>
                <a:cubicBezTo>
                  <a:pt x="3373967" y="135065"/>
                  <a:pt x="2916767" y="27115"/>
                  <a:pt x="2628900" y="52515"/>
                </a:cubicBezTo>
                <a:cubicBezTo>
                  <a:pt x="2341033" y="77915"/>
                  <a:pt x="2103966" y="429282"/>
                  <a:pt x="1816100" y="420815"/>
                </a:cubicBezTo>
                <a:cubicBezTo>
                  <a:pt x="1528234" y="412348"/>
                  <a:pt x="1143000" y="27115"/>
                  <a:pt x="901700" y="1715"/>
                </a:cubicBezTo>
                <a:cubicBezTo>
                  <a:pt x="660400" y="-23685"/>
                  <a:pt x="518583" y="240898"/>
                  <a:pt x="368300" y="268415"/>
                </a:cubicBezTo>
                <a:cubicBezTo>
                  <a:pt x="218017" y="295932"/>
                  <a:pt x="109008" y="231373"/>
                  <a:pt x="0" y="166815"/>
                </a:cubicBezTo>
              </a:path>
            </a:pathLst>
          </a:cu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850142" y="5581587"/>
            <a:ext cx="1248366" cy="830997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IPS -&gt; car information (options)</a:t>
            </a:r>
          </a:p>
        </p:txBody>
      </p:sp>
      <p:sp>
        <p:nvSpPr>
          <p:cNvPr id="22" name="Freeform 21"/>
          <p:cNvSpPr/>
          <p:nvPr/>
        </p:nvSpPr>
        <p:spPr>
          <a:xfrm rot="12600000">
            <a:off x="6349500" y="4775460"/>
            <a:ext cx="409332" cy="746603"/>
          </a:xfrm>
          <a:custGeom>
            <a:avLst/>
            <a:gdLst>
              <a:gd name="connsiteX0" fmla="*/ 117070 w 409332"/>
              <a:gd name="connsiteY0" fmla="*/ 0 h 990600"/>
              <a:gd name="connsiteX1" fmla="*/ 15470 w 409332"/>
              <a:gd name="connsiteY1" fmla="*/ 469900 h 990600"/>
              <a:gd name="connsiteX2" fmla="*/ 409170 w 409332"/>
              <a:gd name="connsiteY2" fmla="*/ 469900 h 990600"/>
              <a:gd name="connsiteX3" fmla="*/ 53570 w 409332"/>
              <a:gd name="connsiteY3" fmla="*/ 990600 h 99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9332" h="990600">
                <a:moveTo>
                  <a:pt x="117070" y="0"/>
                </a:moveTo>
                <a:cubicBezTo>
                  <a:pt x="41928" y="195791"/>
                  <a:pt x="-33213" y="391583"/>
                  <a:pt x="15470" y="469900"/>
                </a:cubicBezTo>
                <a:cubicBezTo>
                  <a:pt x="64153" y="548217"/>
                  <a:pt x="402820" y="383117"/>
                  <a:pt x="409170" y="469900"/>
                </a:cubicBezTo>
                <a:cubicBezTo>
                  <a:pt x="415520" y="556683"/>
                  <a:pt x="234545" y="773641"/>
                  <a:pt x="53570" y="990600"/>
                </a:cubicBezTo>
              </a:path>
            </a:pathLst>
          </a:cu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753657" y="5581587"/>
            <a:ext cx="1065012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Door assembly work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H="1" flipV="1">
            <a:off x="7386033" y="4031514"/>
            <a:ext cx="597762" cy="116311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7235298" y="4031515"/>
            <a:ext cx="597762" cy="119167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5392357" y="3879113"/>
            <a:ext cx="1706151" cy="15240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3725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9" grpId="0"/>
      <p:bldP spid="20" grpId="0" animBg="1"/>
      <p:bldP spid="21" grpId="0" animBg="1"/>
      <p:bldP spid="22" grpId="0" animBg="1"/>
      <p:bldP spid="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Setup</a:t>
            </a:r>
          </a:p>
        </p:txBody>
      </p:sp>
      <p:pic>
        <p:nvPicPr>
          <p:cNvPr id="4" name="Content Placeholder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" y="1600199"/>
            <a:ext cx="8153400" cy="4610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562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/>
              <a:t>Setup Program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7029" b="30853"/>
          <a:stretch/>
        </p:blipFill>
        <p:spPr>
          <a:xfrm>
            <a:off x="522838" y="990600"/>
            <a:ext cx="8001000" cy="48611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4155" y="6019800"/>
            <a:ext cx="76779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Replay video, pause at examples of inspection problem, draw rectangles.</a:t>
            </a:r>
          </a:p>
        </p:txBody>
      </p:sp>
    </p:spTree>
    <p:extLst>
      <p:ext uri="{BB962C8B-B14F-4D97-AF65-F5344CB8AC3E}">
        <p14:creationId xmlns:p14="http://schemas.microsoft.com/office/powerpoint/2010/main" val="1296673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605039" y="152400"/>
            <a:ext cx="54896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/>
              <a:t>Why two search areas?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3250" y="5715000"/>
            <a:ext cx="85241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Inspection = thing to be inspected.  Can vary.</a:t>
            </a:r>
          </a:p>
          <a:p>
            <a:r>
              <a:rPr lang="en-US" sz="2000" dirty="0"/>
              <a:t>Trigger = nearby part that can be expected to always be there.  Does not vary.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0" t="4565" r="7919" b="61221"/>
          <a:stretch/>
        </p:blipFill>
        <p:spPr>
          <a:xfrm>
            <a:off x="832193" y="1094508"/>
            <a:ext cx="7654660" cy="446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861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856007" y="152400"/>
            <a:ext cx="498771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/>
              <a:t>Why two rectangles?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82514" y="5791200"/>
            <a:ext cx="54525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Search window allows for variability in positioning.</a:t>
            </a:r>
          </a:p>
          <a:p>
            <a:r>
              <a:rPr lang="en-US" sz="2000" dirty="0"/>
              <a:t>Template is appearance of thing to be inspected.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066800"/>
            <a:ext cx="7585773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869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454" y="1827946"/>
            <a:ext cx="1752752" cy="164606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239" y="1799445"/>
            <a:ext cx="3977918" cy="166396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99" y="3972999"/>
            <a:ext cx="4039614" cy="174615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239" y="3962400"/>
            <a:ext cx="3954530" cy="174615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642354" y="152400"/>
            <a:ext cx="54150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/>
              <a:t>Image processing core</a:t>
            </a:r>
          </a:p>
        </p:txBody>
      </p:sp>
      <p:sp>
        <p:nvSpPr>
          <p:cNvPr id="17" name="Textplatzhalter 3"/>
          <p:cNvSpPr txBox="1">
            <a:spLocks/>
          </p:cNvSpPr>
          <p:nvPr/>
        </p:nvSpPr>
        <p:spPr>
          <a:xfrm>
            <a:off x="381000" y="1061680"/>
            <a:ext cx="8217588" cy="51117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GB" sz="2400" b="1" dirty="0">
                <a:solidFill>
                  <a:srgbClr val="F4702F"/>
                </a:solidFill>
                <a:latin typeface="Verdana" pitchFamily="34" charset="0"/>
              </a:rPr>
              <a:t>Normalized cross correlation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21942" y="3469906"/>
            <a:ext cx="1049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Template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93399" y="3474009"/>
            <a:ext cx="1279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Search area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4138" y="5803693"/>
            <a:ext cx="3390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Matching score (brighter = higher)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03728" y="5803693"/>
            <a:ext cx="1531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Highest match</a:t>
            </a:r>
          </a:p>
        </p:txBody>
      </p:sp>
    </p:spTree>
    <p:extLst>
      <p:ext uri="{BB962C8B-B14F-4D97-AF65-F5344CB8AC3E}">
        <p14:creationId xmlns:p14="http://schemas.microsoft.com/office/powerpoint/2010/main" val="2350645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414530" y="228600"/>
            <a:ext cx="37187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/>
              <a:t>More examples</a:t>
            </a:r>
          </a:p>
        </p:txBody>
      </p:sp>
      <p:pic>
        <p:nvPicPr>
          <p:cNvPr id="11" name="Underbody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081111" y="259524"/>
            <a:ext cx="3665538" cy="2060627"/>
          </a:xfrm>
          <a:prstGeom prst="rect">
            <a:avLst/>
          </a:prstGeom>
        </p:spPr>
      </p:pic>
      <p:pic>
        <p:nvPicPr>
          <p:cNvPr id="14" name="SpringCoil.wmv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05490" y="1371600"/>
            <a:ext cx="3665538" cy="2060627"/>
          </a:xfrm>
          <a:prstGeom prst="rect">
            <a:avLst/>
          </a:prstGeom>
        </p:spPr>
      </p:pic>
      <p:pic>
        <p:nvPicPr>
          <p:cNvPr id="19" name="ChildSafetyLock.wmv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05490" y="3585553"/>
            <a:ext cx="3665538" cy="2060627"/>
          </a:xfrm>
          <a:prstGeom prst="rect">
            <a:avLst/>
          </a:prstGeom>
        </p:spPr>
      </p:pic>
      <p:pic>
        <p:nvPicPr>
          <p:cNvPr id="21" name="WheelLock2.wmv">
            <a:hlinkClick r:id="" action="ppaction://media"/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072988" y="2451606"/>
            <a:ext cx="3665538" cy="2060627"/>
          </a:xfrm>
          <a:prstGeom prst="rect">
            <a:avLst/>
          </a:prstGeom>
        </p:spPr>
      </p:pic>
      <p:pic>
        <p:nvPicPr>
          <p:cNvPr id="22" name="DoorlineEmblem.wmv">
            <a:hlinkClick r:id="" action="ppaction://media"/>
          </p:cNvPr>
          <p:cNvPicPr>
            <a:picLocks noChangeAspect="1"/>
          </p:cNvPicPr>
          <p:nvPr>
            <a:vide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5083148" y="4651427"/>
            <a:ext cx="3665538" cy="2060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45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7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8467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753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84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241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9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4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9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video>
              <p:cMediaNode vol="80000">
                <p:cTn id="40" repeatCount="indefinite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video>
              <p:cMediaNode vol="80000">
                <p:cTn id="41" repeatCount="indefinite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video>
              <p:cMediaNode vol="80000">
                <p:cTn id="42" repeatCount="indefinite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  <p:video>
              <p:cMediaNode vol="80000">
                <p:cTn id="43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video>
              <p:cMediaNode vol="80000">
                <p:cTn id="44" repeatCount="indefinite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48547" y="3989308"/>
            <a:ext cx="3032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Inspecting shock absorbers</a:t>
            </a:r>
          </a:p>
        </p:txBody>
      </p:sp>
      <p:pic>
        <p:nvPicPr>
          <p:cNvPr id="2" name="Underbody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48200" y="1371600"/>
            <a:ext cx="4409953" cy="2479357"/>
          </a:xfrm>
          <a:prstGeom prst="rect">
            <a:avLst/>
          </a:prstGeom>
        </p:spPr>
      </p:pic>
      <p:pic>
        <p:nvPicPr>
          <p:cNvPr id="4" name="SpringCoil.wmv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9746" y="1406843"/>
            <a:ext cx="4409953" cy="247935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267960" y="3976171"/>
            <a:ext cx="3362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Inspecting bolts on underbody</a:t>
            </a:r>
          </a:p>
        </p:txBody>
      </p:sp>
      <p:sp>
        <p:nvSpPr>
          <p:cNvPr id="8" name="Rectangle 7"/>
          <p:cNvSpPr/>
          <p:nvPr/>
        </p:nvSpPr>
        <p:spPr>
          <a:xfrm>
            <a:off x="476700" y="5281245"/>
            <a:ext cx="4552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Occlusion of camera or lighting (shadows) can hinder inspection process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368800"/>
            <a:ext cx="1981200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Image Processing Challenges - Occlusion</a:t>
            </a:r>
          </a:p>
        </p:txBody>
      </p:sp>
    </p:spTree>
    <p:extLst>
      <p:ext uri="{BB962C8B-B14F-4D97-AF65-F5344CB8AC3E}">
        <p14:creationId xmlns:p14="http://schemas.microsoft.com/office/powerpoint/2010/main" val="196105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Image Processing Challenges - Occlusion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1850540" y="4763844"/>
            <a:ext cx="17266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No occlusion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5827923" y="4779084"/>
            <a:ext cx="2438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Intermittent occlusion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2667000" y="1411736"/>
            <a:ext cx="4495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Comparison of class matching over time</a:t>
            </a:r>
          </a:p>
        </p:txBody>
      </p:sp>
      <p:sp>
        <p:nvSpPr>
          <p:cNvPr id="8" name="Rectangle 7"/>
          <p:cNvSpPr/>
          <p:nvPr/>
        </p:nvSpPr>
        <p:spPr>
          <a:xfrm>
            <a:off x="990600" y="5445119"/>
            <a:ext cx="7162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Variance of class matching is a strong indicator of occlusion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Algorithm developed to use this concept to detect occlusions</a:t>
            </a:r>
          </a:p>
        </p:txBody>
      </p:sp>
      <p:pic>
        <p:nvPicPr>
          <p:cNvPr id="9" name="CCVid_Brief_1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89723" y="1894796"/>
            <a:ext cx="3610818" cy="2820952"/>
          </a:xfrm>
          <a:prstGeom prst="rect">
            <a:avLst/>
          </a:prstGeom>
        </p:spPr>
      </p:pic>
      <p:pic>
        <p:nvPicPr>
          <p:cNvPr id="10" name="CCVid_Clear_1.avi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4061" y="1894796"/>
            <a:ext cx="3610819" cy="282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769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9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315200" y="1537900"/>
            <a:ext cx="1676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“detectability” (single bright dot = good)</a:t>
            </a:r>
          </a:p>
        </p:txBody>
      </p:sp>
      <p:pic>
        <p:nvPicPr>
          <p:cNvPr id="19458" name="Picture 2" descr="C:\Users\ahoover\AppData\Local\Temp\spring_map_well_localized-1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43000"/>
            <a:ext cx="6804837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/>
          <p:cNvCxnSpPr/>
          <p:nvPr/>
        </p:nvCxnSpPr>
        <p:spPr>
          <a:xfrm flipH="1">
            <a:off x="6957237" y="1981200"/>
            <a:ext cx="357963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295400" y="5271974"/>
            <a:ext cx="6705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The engineer installing our system for a new problem has no computer vision expertise.  We built this interface to help them visualize the quality of their setup (training data).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dirty="0"/>
              <a:t>Setup Challenges for New Problems</a:t>
            </a:r>
          </a:p>
        </p:txBody>
      </p:sp>
    </p:spTree>
    <p:extLst>
      <p:ext uri="{BB962C8B-B14F-4D97-AF65-F5344CB8AC3E}">
        <p14:creationId xmlns:p14="http://schemas.microsoft.com/office/powerpoint/2010/main" val="1237326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hildSafetyLock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" y="1676400"/>
            <a:ext cx="7061627" cy="3969780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dirty="0"/>
              <a:t>Child safety lock inspection</a:t>
            </a:r>
          </a:p>
        </p:txBody>
      </p:sp>
    </p:spTree>
    <p:extLst>
      <p:ext uri="{BB962C8B-B14F-4D97-AF65-F5344CB8AC3E}">
        <p14:creationId xmlns:p14="http://schemas.microsoft.com/office/powerpoint/2010/main" val="1544353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4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10275" y="1767838"/>
            <a:ext cx="2819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This template is too small and matches many areas across the whole search window.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9" y="959732"/>
            <a:ext cx="5183374" cy="27860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" y="3886200"/>
            <a:ext cx="5206233" cy="279835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900420" y="4724400"/>
            <a:ext cx="31051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This template is better, but still shows the difficulty of this inspection problem.  The shape best matches in the center but partially matches in other places.</a:t>
            </a:r>
          </a:p>
        </p:txBody>
      </p:sp>
      <p:sp>
        <p:nvSpPr>
          <p:cNvPr id="9" name="Rectangle 8"/>
          <p:cNvSpPr/>
          <p:nvPr/>
        </p:nvSpPr>
        <p:spPr>
          <a:xfrm>
            <a:off x="5814695" y="959732"/>
            <a:ext cx="1676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Bad detectability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5456732" y="1282897"/>
            <a:ext cx="357964" cy="88703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5776595" y="3762664"/>
            <a:ext cx="1676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Better detectability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5418632" y="4085829"/>
            <a:ext cx="357964" cy="88703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itle 1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dirty="0"/>
              <a:t>Detectability vs Window Size</a:t>
            </a:r>
          </a:p>
        </p:txBody>
      </p:sp>
    </p:spTree>
    <p:extLst>
      <p:ext uri="{BB962C8B-B14F-4D97-AF65-F5344CB8AC3E}">
        <p14:creationId xmlns:p14="http://schemas.microsoft.com/office/powerpoint/2010/main" val="342067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05300" y="4800600"/>
            <a:ext cx="2819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Templates of child safety lock not present</a:t>
            </a:r>
          </a:p>
        </p:txBody>
      </p:sp>
      <p:sp>
        <p:nvSpPr>
          <p:cNvPr id="7" name="Rectangle 6"/>
          <p:cNvSpPr/>
          <p:nvPr/>
        </p:nvSpPr>
        <p:spPr>
          <a:xfrm>
            <a:off x="5613400" y="4800598"/>
            <a:ext cx="30469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Templates of child safety lock present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" y="1151218"/>
            <a:ext cx="1127760" cy="10896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3590654"/>
            <a:ext cx="1127760" cy="108966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120" y="3570334"/>
            <a:ext cx="1127760" cy="108966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" y="3584976"/>
            <a:ext cx="1127760" cy="108966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" y="2405408"/>
            <a:ext cx="1127760" cy="108966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120" y="2367458"/>
            <a:ext cx="1127760" cy="108966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2350238"/>
            <a:ext cx="1127760" cy="108966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151218"/>
            <a:ext cx="1127760" cy="108966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120" y="1151218"/>
            <a:ext cx="1127760" cy="108966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960" y="1151218"/>
            <a:ext cx="1127760" cy="108966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2372174"/>
            <a:ext cx="1127760" cy="108966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160" y="2372174"/>
            <a:ext cx="1127760" cy="108966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1151218"/>
            <a:ext cx="1127760" cy="108966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160" y="1151218"/>
            <a:ext cx="1127760" cy="108966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0360" y="3565254"/>
            <a:ext cx="1127760" cy="108966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0360" y="2372174"/>
            <a:ext cx="1127760" cy="108966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4800" y="3570334"/>
            <a:ext cx="1127760" cy="108966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160" y="3565254"/>
            <a:ext cx="1127760" cy="1089660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730454" y="5562600"/>
            <a:ext cx="79247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While training VI, templates are provided of each class (e.g. present versus absent).  The templates should cover the variability expected (e.g. shape, placement, color).</a:t>
            </a: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/>
              <a:t>Training Data Quantity vs Class Similarity</a:t>
            </a:r>
          </a:p>
        </p:txBody>
      </p:sp>
    </p:spTree>
    <p:extLst>
      <p:ext uri="{BB962C8B-B14F-4D97-AF65-F5344CB8AC3E}">
        <p14:creationId xmlns:p14="http://schemas.microsoft.com/office/powerpoint/2010/main" val="5539533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586024"/>
            <a:ext cx="2057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Source:  child safety lock, present vs absent</a:t>
            </a:r>
          </a:p>
          <a:p>
            <a:endParaRPr lang="en-US" dirty="0"/>
          </a:p>
          <a:p>
            <a:r>
              <a:rPr lang="en-US" dirty="0"/>
              <a:t>CC = cross correlation, defines how well each template matches within its class versus other classes</a:t>
            </a:r>
          </a:p>
          <a:p>
            <a:endParaRPr lang="en-US" dirty="0"/>
          </a:p>
          <a:p>
            <a:r>
              <a:rPr lang="en-US" dirty="0"/>
              <a:t>Some inadvertent training data led to diminished accuracy.</a:t>
            </a:r>
          </a:p>
        </p:txBody>
      </p:sp>
      <p:pic>
        <p:nvPicPr>
          <p:cNvPr id="1027" name="Picture 3" descr="C:\Users\ahoover\AppData\Local\Temp\Childlock CC Map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5827" y="1467621"/>
            <a:ext cx="6069573" cy="4552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/>
          <p:cNvSpPr/>
          <p:nvPr/>
        </p:nvSpPr>
        <p:spPr>
          <a:xfrm>
            <a:off x="5410200" y="1467621"/>
            <a:ext cx="228600" cy="2368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162800" y="1450036"/>
            <a:ext cx="228600" cy="2368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dirty="0"/>
              <a:t>Cross-comparing all training data</a:t>
            </a:r>
          </a:p>
        </p:txBody>
      </p:sp>
    </p:spTree>
    <p:extLst>
      <p:ext uri="{BB962C8B-B14F-4D97-AF65-F5344CB8AC3E}">
        <p14:creationId xmlns:p14="http://schemas.microsoft.com/office/powerpoint/2010/main" val="3186565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80194" y="5377733"/>
            <a:ext cx="1585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Adam Hoover</a:t>
            </a:r>
          </a:p>
          <a:p>
            <a:r>
              <a:rPr lang="en-US" dirty="0"/>
              <a:t>Surya Sharma</a:t>
            </a:r>
          </a:p>
          <a:p>
            <a:r>
              <a:rPr lang="en-US" dirty="0"/>
              <a:t>Ben Shumpert</a:t>
            </a:r>
          </a:p>
          <a:p>
            <a:r>
              <a:rPr lang="en-US" dirty="0" err="1"/>
              <a:t>Zeyu</a:t>
            </a:r>
            <a:r>
              <a:rPr lang="en-US" dirty="0"/>
              <a:t> Tang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554" y="4611470"/>
            <a:ext cx="2971800" cy="716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446035" y="6302721"/>
            <a:ext cx="29570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Factory in Newberry, SC, USA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038600" y="3450430"/>
            <a:ext cx="2857500" cy="5762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143551" y="4026695"/>
            <a:ext cx="49469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Appliance Inspection System</a:t>
            </a:r>
          </a:p>
        </p:txBody>
      </p:sp>
      <p:sp>
        <p:nvSpPr>
          <p:cNvPr id="4" name="AutoShape 2" descr="Image result for samsung logo"/>
          <p:cNvSpPr>
            <a:spLocks noChangeAspect="1" noChangeArrowheads="1"/>
          </p:cNvSpPr>
          <p:nvPr/>
        </p:nvSpPr>
        <p:spPr bwMode="auto">
          <a:xfrm>
            <a:off x="63500" y="-136525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57" b="27903"/>
          <a:stretch/>
        </p:blipFill>
        <p:spPr bwMode="auto">
          <a:xfrm>
            <a:off x="6403865" y="4510911"/>
            <a:ext cx="2438400" cy="1249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53" y="301625"/>
            <a:ext cx="4128694" cy="366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280" y="283112"/>
            <a:ext cx="4016720" cy="3743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799" y="4848088"/>
            <a:ext cx="2095500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A1B08CF-7CD3-F6F9-368D-F8647005B200}"/>
              </a:ext>
            </a:extLst>
          </p:cNvPr>
          <p:cNvSpPr txBox="1"/>
          <p:nvPr/>
        </p:nvSpPr>
        <p:spPr>
          <a:xfrm>
            <a:off x="6713236" y="5748723"/>
            <a:ext cx="17795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Anatole Figueroa</a:t>
            </a:r>
          </a:p>
          <a:p>
            <a:r>
              <a:rPr lang="en-US" dirty="0"/>
              <a:t>Simon Brown</a:t>
            </a:r>
          </a:p>
          <a:p>
            <a:r>
              <a:rPr lang="en-US" dirty="0"/>
              <a:t>Vihang Khare</a:t>
            </a:r>
          </a:p>
        </p:txBody>
      </p:sp>
    </p:spTree>
    <p:extLst>
      <p:ext uri="{BB962C8B-B14F-4D97-AF65-F5344CB8AC3E}">
        <p14:creationId xmlns:p14="http://schemas.microsoft.com/office/powerpoint/2010/main" val="9408455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standing on a cart&#10;&#10;Description automatically generated">
            <a:extLst>
              <a:ext uri="{FF2B5EF4-FFF2-40B4-BE49-F238E27FC236}">
                <a16:creationId xmlns:a16="http://schemas.microsoft.com/office/drawing/2014/main" id="{874A369D-2F1C-42CB-86CB-9D12CA751A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113219"/>
            <a:ext cx="4038600" cy="5380873"/>
          </a:xfrm>
          <a:prstGeom prst="rect">
            <a:avLst/>
          </a:prstGeom>
        </p:spPr>
      </p:pic>
      <p:pic>
        <p:nvPicPr>
          <p:cNvPr id="6" name="Picture 5" descr="A picture containing green, building, indoor&#10;&#10;Description automatically generated">
            <a:extLst>
              <a:ext uri="{FF2B5EF4-FFF2-40B4-BE49-F238E27FC236}">
                <a16:creationId xmlns:a16="http://schemas.microsoft.com/office/drawing/2014/main" id="{FFB60ECF-4690-496F-9292-150DB9F3C8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125908"/>
            <a:ext cx="4029075" cy="5368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462917" y="141838"/>
            <a:ext cx="41354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/>
              <a:t>Camera locations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2462911" y="2209800"/>
            <a:ext cx="0" cy="762000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7467600" y="3429000"/>
            <a:ext cx="609600" cy="0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41671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304800" y="138523"/>
            <a:ext cx="833170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/>
              <a:t>Inspection with varying appearance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90600" y="884873"/>
            <a:ext cx="7162799" cy="5733098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2286000" y="1371600"/>
            <a:ext cx="1042556" cy="990600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860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216001" y="152400"/>
            <a:ext cx="626774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/>
              <a:t>Red water valve connector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0" y="3035923"/>
            <a:ext cx="632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Five examples:  variability in position, orientation, and occlusion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94" y="1462370"/>
            <a:ext cx="1524213" cy="152421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178" y="1457742"/>
            <a:ext cx="1524213" cy="152421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462" y="1445197"/>
            <a:ext cx="1524213" cy="152421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8746" y="1436960"/>
            <a:ext cx="1524213" cy="152421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032" y="1445197"/>
            <a:ext cx="1524213" cy="152421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03" y="3963637"/>
            <a:ext cx="1524213" cy="152421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910" y="3963637"/>
            <a:ext cx="1524213" cy="152421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617" y="3963637"/>
            <a:ext cx="1524213" cy="1524213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9324" y="3963637"/>
            <a:ext cx="1524213" cy="1524213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031" y="3963637"/>
            <a:ext cx="1524213" cy="1524213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2523995" y="5562600"/>
            <a:ext cx="4177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Variability when not properly installed</a:t>
            </a:r>
          </a:p>
        </p:txBody>
      </p:sp>
    </p:spTree>
    <p:extLst>
      <p:ext uri="{BB962C8B-B14F-4D97-AF65-F5344CB8AC3E}">
        <p14:creationId xmlns:p14="http://schemas.microsoft.com/office/powerpoint/2010/main" val="13016695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picture containing indoor, object, wall&#10;&#10;Description automatically generated">
            <a:extLst>
              <a:ext uri="{FF2B5EF4-FFF2-40B4-BE49-F238E27FC236}">
                <a16:creationId xmlns:a16="http://schemas.microsoft.com/office/drawing/2014/main" id="{D3AC9694-D6B6-44E4-9E23-62EEECE3C45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55" r="13333"/>
          <a:stretch/>
        </p:blipFill>
        <p:spPr>
          <a:xfrm>
            <a:off x="571500" y="767029"/>
            <a:ext cx="7962900" cy="593228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9258A41-C811-4BEC-AAA5-9B0C99786092}"/>
              </a:ext>
            </a:extLst>
          </p:cNvPr>
          <p:cNvSpPr/>
          <p:nvPr/>
        </p:nvSpPr>
        <p:spPr>
          <a:xfrm>
            <a:off x="1839927" y="1018800"/>
            <a:ext cx="375256" cy="729184"/>
          </a:xfrm>
          <a:prstGeom prst="rect">
            <a:avLst/>
          </a:prstGeom>
          <a:noFill/>
          <a:ln w="28575" cap="flat" cmpd="sng" algn="ctr">
            <a:solidFill>
              <a:srgbClr val="FFFF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10EDD4-1240-4E54-9287-6AA26C2E50DA}"/>
              </a:ext>
            </a:extLst>
          </p:cNvPr>
          <p:cNvSpPr/>
          <p:nvPr/>
        </p:nvSpPr>
        <p:spPr>
          <a:xfrm>
            <a:off x="2338648" y="1018800"/>
            <a:ext cx="487833" cy="875020"/>
          </a:xfrm>
          <a:prstGeom prst="rect">
            <a:avLst/>
          </a:prstGeom>
          <a:noFill/>
          <a:ln w="28575" cap="flat" cmpd="sng" algn="ctr">
            <a:solidFill>
              <a:srgbClr val="FFFF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A826AD7-DC03-49E1-8CB7-779C2FA691DE}"/>
              </a:ext>
            </a:extLst>
          </p:cNvPr>
          <p:cNvSpPr/>
          <p:nvPr/>
        </p:nvSpPr>
        <p:spPr>
          <a:xfrm>
            <a:off x="853373" y="2051406"/>
            <a:ext cx="386635" cy="518341"/>
          </a:xfrm>
          <a:prstGeom prst="rect">
            <a:avLst/>
          </a:prstGeom>
          <a:noFill/>
          <a:ln w="28575" cap="flat" cmpd="sng" algn="ctr">
            <a:solidFill>
              <a:srgbClr val="FFFF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BE6C34-84DD-4B54-86AF-61FACDB0A468}"/>
              </a:ext>
            </a:extLst>
          </p:cNvPr>
          <p:cNvSpPr/>
          <p:nvPr/>
        </p:nvSpPr>
        <p:spPr>
          <a:xfrm>
            <a:off x="2985503" y="1038802"/>
            <a:ext cx="616128" cy="657497"/>
          </a:xfrm>
          <a:prstGeom prst="rect">
            <a:avLst/>
          </a:prstGeom>
          <a:noFill/>
          <a:ln w="28575" cap="flat" cmpd="sng" algn="ctr">
            <a:solidFill>
              <a:srgbClr val="FFFF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5368253-B294-4D33-A782-6EA635E6FDB6}"/>
              </a:ext>
            </a:extLst>
          </p:cNvPr>
          <p:cNvSpPr/>
          <p:nvPr/>
        </p:nvSpPr>
        <p:spPr>
          <a:xfrm>
            <a:off x="4658652" y="2248463"/>
            <a:ext cx="775150" cy="902594"/>
          </a:xfrm>
          <a:prstGeom prst="rect">
            <a:avLst/>
          </a:prstGeom>
          <a:noFill/>
          <a:ln w="28575" cap="flat" cmpd="sng" algn="ctr">
            <a:solidFill>
              <a:srgbClr val="FFFF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02805F6-29FA-4B69-B03E-46E7C1AF7E96}"/>
              </a:ext>
            </a:extLst>
          </p:cNvPr>
          <p:cNvSpPr/>
          <p:nvPr/>
        </p:nvSpPr>
        <p:spPr>
          <a:xfrm>
            <a:off x="7125037" y="5756782"/>
            <a:ext cx="986554" cy="520053"/>
          </a:xfrm>
          <a:prstGeom prst="rect">
            <a:avLst/>
          </a:prstGeom>
          <a:noFill/>
          <a:ln w="28575" cap="flat" cmpd="sng" algn="ctr">
            <a:solidFill>
              <a:srgbClr val="FFFF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B8C92EB-6887-4608-8AE7-61E139FC0BA7}"/>
              </a:ext>
            </a:extLst>
          </p:cNvPr>
          <p:cNvSpPr txBox="1"/>
          <p:nvPr/>
        </p:nvSpPr>
        <p:spPr>
          <a:xfrm>
            <a:off x="773586" y="2708513"/>
            <a:ext cx="896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EMI Filter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34CFCD1-6C16-4447-8088-2F75A8A991AB}"/>
              </a:ext>
            </a:extLst>
          </p:cNvPr>
          <p:cNvSpPr txBox="1"/>
          <p:nvPr/>
        </p:nvSpPr>
        <p:spPr>
          <a:xfrm>
            <a:off x="1063534" y="1037324"/>
            <a:ext cx="874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Wire Holder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BC93D28-3D3F-4188-8897-41E4E7EEF855}"/>
              </a:ext>
            </a:extLst>
          </p:cNvPr>
          <p:cNvSpPr txBox="1"/>
          <p:nvPr/>
        </p:nvSpPr>
        <p:spPr>
          <a:xfrm>
            <a:off x="2299138" y="1965660"/>
            <a:ext cx="8968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Red Water Valve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11A4A78-0C57-422E-B389-0E97C4C1D3C1}"/>
              </a:ext>
            </a:extLst>
          </p:cNvPr>
          <p:cNvSpPr txBox="1"/>
          <p:nvPr/>
        </p:nvSpPr>
        <p:spPr>
          <a:xfrm>
            <a:off x="3729563" y="941980"/>
            <a:ext cx="10491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White Water Valve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89E82C8-B17F-43C0-8B0B-3B8BB12AA9A4}"/>
              </a:ext>
            </a:extLst>
          </p:cNvPr>
          <p:cNvSpPr txBox="1"/>
          <p:nvPr/>
        </p:nvSpPr>
        <p:spPr>
          <a:xfrm>
            <a:off x="4667461" y="3151057"/>
            <a:ext cx="1204024" cy="31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Hose Clamp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8502E68-542F-4126-B7CF-D597DCFE4A7D}"/>
              </a:ext>
            </a:extLst>
          </p:cNvPr>
          <p:cNvSpPr txBox="1"/>
          <p:nvPr/>
        </p:nvSpPr>
        <p:spPr>
          <a:xfrm>
            <a:off x="6067172" y="5693642"/>
            <a:ext cx="1270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Pressure Sensor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AB0472-FC9F-396D-ACDC-60A4B1CCCA34}"/>
              </a:ext>
            </a:extLst>
          </p:cNvPr>
          <p:cNvSpPr txBox="1"/>
          <p:nvPr/>
        </p:nvSpPr>
        <p:spPr>
          <a:xfrm>
            <a:off x="1908941" y="0"/>
            <a:ext cx="48595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/>
              <a:t>Inspection Problems</a:t>
            </a:r>
          </a:p>
        </p:txBody>
      </p:sp>
    </p:spTree>
    <p:extLst>
      <p:ext uri="{BB962C8B-B14F-4D97-AF65-F5344CB8AC3E}">
        <p14:creationId xmlns:p14="http://schemas.microsoft.com/office/powerpoint/2010/main" val="15910043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spector2_MP4">
            <a:hlinkClick r:id="" action="ppaction://media"/>
            <a:extLst>
              <a:ext uri="{FF2B5EF4-FFF2-40B4-BE49-F238E27FC236}">
                <a16:creationId xmlns:a16="http://schemas.microsoft.com/office/drawing/2014/main" id="{B245D1A3-8572-4008-BFBC-F45C33145F8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838200"/>
            <a:ext cx="8229600" cy="592502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3A0AF7B-5D2C-0606-E7F0-D1BD07931FDA}"/>
              </a:ext>
            </a:extLst>
          </p:cNvPr>
          <p:cNvSpPr txBox="1"/>
          <p:nvPr/>
        </p:nvSpPr>
        <p:spPr>
          <a:xfrm>
            <a:off x="1908941" y="0"/>
            <a:ext cx="48595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/>
              <a:t>Inspection Problems</a:t>
            </a:r>
          </a:p>
        </p:txBody>
      </p:sp>
    </p:spTree>
    <p:extLst>
      <p:ext uri="{BB962C8B-B14F-4D97-AF65-F5344CB8AC3E}">
        <p14:creationId xmlns:p14="http://schemas.microsoft.com/office/powerpoint/2010/main" val="2229398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28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3429000" y="0"/>
            <a:ext cx="18194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/>
              <a:t>Results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199" y="713219"/>
          <a:ext cx="8077199" cy="37521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7763">
                  <a:extLst>
                    <a:ext uri="{9D8B030D-6E8A-4147-A177-3AD203B41FA5}">
                      <a16:colId xmlns:a16="http://schemas.microsoft.com/office/drawing/2014/main" val="2360589562"/>
                    </a:ext>
                  </a:extLst>
                </a:gridCol>
                <a:gridCol w="1098500">
                  <a:extLst>
                    <a:ext uri="{9D8B030D-6E8A-4147-A177-3AD203B41FA5}">
                      <a16:colId xmlns:a16="http://schemas.microsoft.com/office/drawing/2014/main" val="592952983"/>
                    </a:ext>
                  </a:extLst>
                </a:gridCol>
                <a:gridCol w="1227734">
                  <a:extLst>
                    <a:ext uri="{9D8B030D-6E8A-4147-A177-3AD203B41FA5}">
                      <a16:colId xmlns:a16="http://schemas.microsoft.com/office/drawing/2014/main" val="3021831190"/>
                    </a:ext>
                  </a:extLst>
                </a:gridCol>
                <a:gridCol w="1227734">
                  <a:extLst>
                    <a:ext uri="{9D8B030D-6E8A-4147-A177-3AD203B41FA5}">
                      <a16:colId xmlns:a16="http://schemas.microsoft.com/office/drawing/2014/main" val="2309166376"/>
                    </a:ext>
                  </a:extLst>
                </a:gridCol>
                <a:gridCol w="1227734">
                  <a:extLst>
                    <a:ext uri="{9D8B030D-6E8A-4147-A177-3AD203B41FA5}">
                      <a16:colId xmlns:a16="http://schemas.microsoft.com/office/drawing/2014/main" val="3382906977"/>
                    </a:ext>
                  </a:extLst>
                </a:gridCol>
                <a:gridCol w="1227734">
                  <a:extLst>
                    <a:ext uri="{9D8B030D-6E8A-4147-A177-3AD203B41FA5}">
                      <a16:colId xmlns:a16="http://schemas.microsoft.com/office/drawing/2014/main" val="1440262748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r>
                        <a:rPr lang="en-US" sz="1600" dirty="0"/>
                        <a:t>Inspection problem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Defects (manual review)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Defect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/>
                        <a:t>Percent of defects detected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False alarms per defect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559663"/>
                  </a:ext>
                </a:extLst>
              </a:tr>
              <a:tr h="368821">
                <a:tc>
                  <a:txBody>
                    <a:bodyPr/>
                    <a:lstStyle/>
                    <a:p>
                      <a:r>
                        <a:rPr lang="en-US" sz="1600" dirty="0"/>
                        <a:t>EMI filter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39,268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43234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sz="1600" dirty="0"/>
                        <a:t>Red water valve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38,447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44919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sz="1600" dirty="0"/>
                        <a:t>White water valve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32,250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85922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sz="1600" dirty="0"/>
                        <a:t>Hose clamp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39.268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47809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sz="1600" dirty="0"/>
                        <a:t>Wire holder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36,658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74011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sz="1600" dirty="0"/>
                        <a:t>Pressure sensor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13,009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2273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sz="1600" dirty="0"/>
                        <a:t>Thermistor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23,247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2534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sz="1600" dirty="0"/>
                        <a:t>Screw near thermistor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23,245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11639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581400" y="4720545"/>
            <a:ext cx="1278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Defect types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75655" y="4725496"/>
            <a:ext cx="137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Note this is after human inspections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18014" y="4725496"/>
            <a:ext cx="2215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Our system performance on what the humans missed</a:t>
            </a:r>
          </a:p>
        </p:txBody>
      </p:sp>
      <p:sp>
        <p:nvSpPr>
          <p:cNvPr id="2" name="Right Brace 1"/>
          <p:cNvSpPr/>
          <p:nvPr/>
        </p:nvSpPr>
        <p:spPr>
          <a:xfrm rot="5400000">
            <a:off x="4106178" y="4252623"/>
            <a:ext cx="228600" cy="740236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e 9"/>
          <p:cNvSpPr/>
          <p:nvPr/>
        </p:nvSpPr>
        <p:spPr>
          <a:xfrm rot="5400000">
            <a:off x="5347155" y="4274230"/>
            <a:ext cx="228600" cy="740236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Brace 10"/>
          <p:cNvSpPr/>
          <p:nvPr/>
        </p:nvSpPr>
        <p:spPr>
          <a:xfrm rot="5400000">
            <a:off x="7172560" y="3575502"/>
            <a:ext cx="235389" cy="2144482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1095788" y="5056951"/>
            <a:ext cx="3609109" cy="1621801"/>
            <a:chOff x="595175" y="4931400"/>
            <a:chExt cx="3609109" cy="1621801"/>
          </a:xfrm>
        </p:grpSpPr>
        <p:sp>
          <p:nvSpPr>
            <p:cNvPr id="12" name="TextBox 11"/>
            <p:cNvSpPr txBox="1"/>
            <p:nvPr/>
          </p:nvSpPr>
          <p:spPr>
            <a:xfrm>
              <a:off x="595175" y="4931400"/>
              <a:ext cx="360910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/>
                <a:t>Part absent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/>
                <a:t>Wrong part installed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/>
                <a:t>Part not tightened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/>
                <a:t>Trigger failure (washing machine not in camera’s field-of-view)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/>
                <a:t>Occlusion (part completely obscured) </a:t>
              </a:r>
            </a:p>
          </p:txBody>
        </p:sp>
        <p:sp>
          <p:nvSpPr>
            <p:cNvPr id="4" name="Rectangle 3"/>
            <p:cNvSpPr/>
            <p:nvPr/>
          </p:nvSpPr>
          <p:spPr>
            <a:xfrm>
              <a:off x="595175" y="4931401"/>
              <a:ext cx="3609109" cy="16218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73BE1196-5DED-2BD2-1AE5-B56C1457B6E3}"/>
              </a:ext>
            </a:extLst>
          </p:cNvPr>
          <p:cNvSpPr/>
          <p:nvPr/>
        </p:nvSpPr>
        <p:spPr>
          <a:xfrm>
            <a:off x="4845117" y="4714248"/>
            <a:ext cx="1208693" cy="8422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0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342886"/>
            <a:ext cx="2905125" cy="1905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91418" y="0"/>
            <a:ext cx="24945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/>
              <a:t>Drum ring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74" b="1"/>
          <a:stretch/>
        </p:blipFill>
        <p:spPr>
          <a:xfrm>
            <a:off x="1097745" y="769441"/>
            <a:ext cx="6858000" cy="3390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533" y="4334562"/>
            <a:ext cx="2905125" cy="1905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581400" y="2438400"/>
            <a:ext cx="914400" cy="685800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981200" y="6247886"/>
            <a:ext cx="18535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Installed correctly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67400" y="6239562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Missing</a:t>
            </a:r>
          </a:p>
        </p:txBody>
      </p:sp>
    </p:spTree>
    <p:extLst>
      <p:ext uri="{BB962C8B-B14F-4D97-AF65-F5344CB8AC3E}">
        <p14:creationId xmlns:p14="http://schemas.microsoft.com/office/powerpoint/2010/main" val="16889540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914400"/>
            <a:ext cx="7143750" cy="535495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29935" y="0"/>
            <a:ext cx="58175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/>
              <a:t>Q-eye inspecting top left</a:t>
            </a:r>
          </a:p>
        </p:txBody>
      </p:sp>
    </p:spTree>
    <p:extLst>
      <p:ext uri="{BB962C8B-B14F-4D97-AF65-F5344CB8AC3E}">
        <p14:creationId xmlns:p14="http://schemas.microsoft.com/office/powerpoint/2010/main" val="28226679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276208" y="0"/>
            <a:ext cx="612501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/>
              <a:t>Q-eye inspecting top right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450" y="1094422"/>
            <a:ext cx="7143750" cy="535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7587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3429000" y="0"/>
            <a:ext cx="18194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/>
              <a:t>Results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199" y="713219"/>
          <a:ext cx="8077199" cy="33894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7763">
                  <a:extLst>
                    <a:ext uri="{9D8B030D-6E8A-4147-A177-3AD203B41FA5}">
                      <a16:colId xmlns:a16="http://schemas.microsoft.com/office/drawing/2014/main" val="2360589562"/>
                    </a:ext>
                  </a:extLst>
                </a:gridCol>
                <a:gridCol w="1098500">
                  <a:extLst>
                    <a:ext uri="{9D8B030D-6E8A-4147-A177-3AD203B41FA5}">
                      <a16:colId xmlns:a16="http://schemas.microsoft.com/office/drawing/2014/main" val="592952983"/>
                    </a:ext>
                  </a:extLst>
                </a:gridCol>
                <a:gridCol w="1227734">
                  <a:extLst>
                    <a:ext uri="{9D8B030D-6E8A-4147-A177-3AD203B41FA5}">
                      <a16:colId xmlns:a16="http://schemas.microsoft.com/office/drawing/2014/main" val="3021831190"/>
                    </a:ext>
                  </a:extLst>
                </a:gridCol>
                <a:gridCol w="1227734">
                  <a:extLst>
                    <a:ext uri="{9D8B030D-6E8A-4147-A177-3AD203B41FA5}">
                      <a16:colId xmlns:a16="http://schemas.microsoft.com/office/drawing/2014/main" val="2309166376"/>
                    </a:ext>
                  </a:extLst>
                </a:gridCol>
                <a:gridCol w="1227734">
                  <a:extLst>
                    <a:ext uri="{9D8B030D-6E8A-4147-A177-3AD203B41FA5}">
                      <a16:colId xmlns:a16="http://schemas.microsoft.com/office/drawing/2014/main" val="3382906977"/>
                    </a:ext>
                  </a:extLst>
                </a:gridCol>
                <a:gridCol w="1227734">
                  <a:extLst>
                    <a:ext uri="{9D8B030D-6E8A-4147-A177-3AD203B41FA5}">
                      <a16:colId xmlns:a16="http://schemas.microsoft.com/office/drawing/2014/main" val="1440262748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r>
                        <a:rPr lang="en-US" sz="1600" dirty="0"/>
                        <a:t>Inspection problem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Defects (manual review)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Defect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/>
                        <a:t>Percent of defects detected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False alarms per defect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559663"/>
                  </a:ext>
                </a:extLst>
              </a:tr>
              <a:tr h="368821">
                <a:tc>
                  <a:txBody>
                    <a:bodyPr/>
                    <a:lstStyle/>
                    <a:p>
                      <a:r>
                        <a:rPr lang="en-US" sz="1600" dirty="0"/>
                        <a:t>Drum ring*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32,903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18,387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55.9%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584193"/>
                  </a:ext>
                </a:extLst>
              </a:tr>
              <a:tr h="368821">
                <a:tc>
                  <a:txBody>
                    <a:bodyPr/>
                    <a:lstStyle/>
                    <a:p>
                      <a:r>
                        <a:rPr lang="en-US" sz="1600" dirty="0"/>
                        <a:t>Upper screw assembly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15,942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43234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sz="1600" dirty="0"/>
                        <a:t>Screw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15,942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4.2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44919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sz="1600" dirty="0"/>
                        <a:t>Screw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15,942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3.4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85922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sz="1600" dirty="0"/>
                        <a:t>Screw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15,942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1.48%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4.4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47809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sz="1600" dirty="0"/>
                        <a:t>Screw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15,942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1.41%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74011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sz="1600" dirty="0"/>
                        <a:t>Screw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15,942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1.41%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227303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581400" y="4346300"/>
            <a:ext cx="1278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Defect types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72200" y="4331823"/>
            <a:ext cx="2215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Our system performance</a:t>
            </a:r>
          </a:p>
        </p:txBody>
      </p:sp>
      <p:sp>
        <p:nvSpPr>
          <p:cNvPr id="2" name="Right Brace 1"/>
          <p:cNvSpPr/>
          <p:nvPr/>
        </p:nvSpPr>
        <p:spPr>
          <a:xfrm rot="5400000">
            <a:off x="4106178" y="3878378"/>
            <a:ext cx="228600" cy="740236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Brace 10"/>
          <p:cNvSpPr/>
          <p:nvPr/>
        </p:nvSpPr>
        <p:spPr>
          <a:xfrm rot="5400000">
            <a:off x="7126746" y="3181829"/>
            <a:ext cx="235389" cy="2144482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2286000" y="4684725"/>
            <a:ext cx="3609109" cy="1323439"/>
            <a:chOff x="595175" y="4931400"/>
            <a:chExt cx="3609109" cy="1693177"/>
          </a:xfrm>
        </p:grpSpPr>
        <p:sp>
          <p:nvSpPr>
            <p:cNvPr id="12" name="TextBox 11"/>
            <p:cNvSpPr txBox="1"/>
            <p:nvPr/>
          </p:nvSpPr>
          <p:spPr>
            <a:xfrm>
              <a:off x="595175" y="4931400"/>
              <a:ext cx="3609109" cy="1693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/>
                <a:t>Part absent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/>
                <a:t>Part not tightened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/>
                <a:t>Extra drum ring installed (double)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/>
                <a:t>Trigger failure (part not in camera’s field-of-view)</a:t>
              </a:r>
            </a:p>
          </p:txBody>
        </p:sp>
        <p:sp>
          <p:nvSpPr>
            <p:cNvPr id="4" name="Rectangle 3"/>
            <p:cNvSpPr/>
            <p:nvPr/>
          </p:nvSpPr>
          <p:spPr>
            <a:xfrm>
              <a:off x="595175" y="4931401"/>
              <a:ext cx="3609109" cy="16218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919840" y="6019800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*Drum ring: an associate was assigned to add the drum ring after the camera location during our data collection, which caused a large number of detects to be observed</a:t>
            </a:r>
          </a:p>
        </p:txBody>
      </p:sp>
    </p:spTree>
    <p:extLst>
      <p:ext uri="{BB962C8B-B14F-4D97-AF65-F5344CB8AC3E}">
        <p14:creationId xmlns:p14="http://schemas.microsoft.com/office/powerpoint/2010/main" val="26632170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1"/>
          <p:cNvSpPr txBox="1"/>
          <p:nvPr/>
        </p:nvSpPr>
        <p:spPr>
          <a:xfrm>
            <a:off x="-34806" y="107550"/>
            <a:ext cx="9144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NEXIS vs Q-</a:t>
            </a:r>
            <a:r>
              <a:rPr lang="en-US" sz="4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en-US" sz="4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31"/>
          <p:cNvSpPr txBox="1"/>
          <p:nvPr/>
        </p:nvSpPr>
        <p:spPr>
          <a:xfrm>
            <a:off x="1628850" y="4876800"/>
            <a:ext cx="5816688" cy="1415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Our NEXIS inspection system had similar success in finding defects to their Q-Eye systems, but with up to 10x less false positives.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Note:  these inspection problems are MUCH easier than the variable appearance problems, which Q-Eye could not handle at all.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758" y="1061850"/>
            <a:ext cx="8114479" cy="338357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DE630DD-D5E0-8387-B3BD-F56F57C9471E}"/>
              </a:ext>
            </a:extLst>
          </p:cNvPr>
          <p:cNvSpPr/>
          <p:nvPr/>
        </p:nvSpPr>
        <p:spPr>
          <a:xfrm>
            <a:off x="6248400" y="2209800"/>
            <a:ext cx="83820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8C0CA2-3F7A-33C4-0F37-3FFF87F23987}"/>
              </a:ext>
            </a:extLst>
          </p:cNvPr>
          <p:cNvSpPr/>
          <p:nvPr/>
        </p:nvSpPr>
        <p:spPr>
          <a:xfrm>
            <a:off x="7445538" y="2203383"/>
            <a:ext cx="1012662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039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>
          <a:extLst>
            <a:ext uri="{FF2B5EF4-FFF2-40B4-BE49-F238E27FC236}">
              <a16:creationId xmlns:a16="http://schemas.microsoft.com/office/drawing/2014/main" id="{AB5F65F1-38EF-9716-41D2-C4D477CDE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1">
            <a:extLst>
              <a:ext uri="{FF2B5EF4-FFF2-40B4-BE49-F238E27FC236}">
                <a16:creationId xmlns:a16="http://schemas.microsoft.com/office/drawing/2014/main" id="{C77E14BD-F20E-0006-2794-DDB3D8F8C8F7}"/>
              </a:ext>
            </a:extLst>
          </p:cNvPr>
          <p:cNvSpPr txBox="1"/>
          <p:nvPr/>
        </p:nvSpPr>
        <p:spPr>
          <a:xfrm>
            <a:off x="-34806" y="107550"/>
            <a:ext cx="914400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Computer Vision Across Industries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3" descr="AI Vision Inspection Systems for Manufacturing Quality Control">
            <a:extLst>
              <a:ext uri="{FF2B5EF4-FFF2-40B4-BE49-F238E27FC236}">
                <a16:creationId xmlns:a16="http://schemas.microsoft.com/office/drawing/2014/main" id="{5CC299FE-72B5-2A2A-B263-81E317CF76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876951"/>
            <a:ext cx="4064661" cy="2709774"/>
          </a:xfrm>
          <a:prstGeom prst="rect">
            <a:avLst/>
          </a:prstGeom>
        </p:spPr>
      </p:pic>
      <p:pic>
        <p:nvPicPr>
          <p:cNvPr id="5" name="Picture 4" descr="Top 5 AI Use Cases in Manufacturing for 2025">
            <a:extLst>
              <a:ext uri="{FF2B5EF4-FFF2-40B4-BE49-F238E27FC236}">
                <a16:creationId xmlns:a16="http://schemas.microsoft.com/office/drawing/2014/main" id="{36F93B50-CC6C-C605-847D-62F548FD57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1154" y="874717"/>
            <a:ext cx="3621104" cy="2712008"/>
          </a:xfrm>
          <a:prstGeom prst="rect">
            <a:avLst/>
          </a:prstGeom>
        </p:spPr>
      </p:pic>
      <p:pic>
        <p:nvPicPr>
          <p:cNvPr id="7" name="Picture 6" descr="Evolution and Impact of Machine Vision Technology">
            <a:extLst>
              <a:ext uri="{FF2B5EF4-FFF2-40B4-BE49-F238E27FC236}">
                <a16:creationId xmlns:a16="http://schemas.microsoft.com/office/drawing/2014/main" id="{B6810324-1BD9-834F-D6DF-40526AE8B8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8556" y="3731143"/>
            <a:ext cx="4066300" cy="2702288"/>
          </a:xfrm>
          <a:prstGeom prst="rect">
            <a:avLst/>
          </a:prstGeom>
        </p:spPr>
      </p:pic>
      <p:pic>
        <p:nvPicPr>
          <p:cNvPr id="10" name="Picture 9" descr="Computer Vision Inspection in Manufacturing: Detect Defects in Real Time">
            <a:extLst>
              <a:ext uri="{FF2B5EF4-FFF2-40B4-BE49-F238E27FC236}">
                <a16:creationId xmlns:a16="http://schemas.microsoft.com/office/drawing/2014/main" id="{5B661054-CB8F-F1C6-6068-9815DA8BDF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013" y="3731143"/>
            <a:ext cx="4053432" cy="270228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E93497B-813B-EE11-C29E-102A7F0EBC76}"/>
              </a:ext>
            </a:extLst>
          </p:cNvPr>
          <p:cNvSpPr txBox="1"/>
          <p:nvPr/>
        </p:nvSpPr>
        <p:spPr>
          <a:xfrm>
            <a:off x="5105400" y="891561"/>
            <a:ext cx="9906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Package Routing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56D51EB-86C5-4A58-E626-F77800D90601}"/>
              </a:ext>
            </a:extLst>
          </p:cNvPr>
          <p:cNvSpPr txBox="1"/>
          <p:nvPr/>
        </p:nvSpPr>
        <p:spPr>
          <a:xfrm>
            <a:off x="4755274" y="3810000"/>
            <a:ext cx="118832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Chip Inspection</a:t>
            </a:r>
          </a:p>
        </p:txBody>
      </p:sp>
    </p:spTree>
    <p:extLst>
      <p:ext uri="{BB962C8B-B14F-4D97-AF65-F5344CB8AC3E}">
        <p14:creationId xmlns:p14="http://schemas.microsoft.com/office/powerpoint/2010/main" val="2146582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3155</TotalTime>
  <Words>963</Words>
  <Application>Microsoft Office PowerPoint</Application>
  <PresentationFormat>On-screen Show (4:3)</PresentationFormat>
  <Paragraphs>260</Paragraphs>
  <Slides>34</Slides>
  <Notes>9</Notes>
  <HiddenSlides>0</HiddenSlides>
  <MMClips>13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Calibri</vt:lpstr>
      <vt:lpstr>Noto Sans Symbols</vt:lpstr>
      <vt:lpstr>Symbol</vt:lpstr>
      <vt:lpstr>Verdana</vt:lpstr>
      <vt:lpstr>Office Theme</vt:lpstr>
      <vt:lpstr>PowerPoint Presentation</vt:lpstr>
      <vt:lpstr>PowerPoint Presentation</vt:lpstr>
      <vt:lpstr>BMW Spartanburg</vt:lpstr>
      <vt:lpstr>Cars are Custom</vt:lpstr>
      <vt:lpstr>BMW Assembly Line - Robots</vt:lpstr>
      <vt:lpstr>BMW Assembly Line - Humans</vt:lpstr>
      <vt:lpstr>PowerPoint Presentation</vt:lpstr>
      <vt:lpstr>Goal: Assist Human Inspector</vt:lpstr>
      <vt:lpstr>System Setup</vt:lpstr>
      <vt:lpstr>Setup Program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Clemson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ahoover</dc:creator>
  <cp:lastModifiedBy>Adam W Hoover</cp:lastModifiedBy>
  <cp:revision>75</cp:revision>
  <dcterms:created xsi:type="dcterms:W3CDTF">2013-02-14T19:20:12Z</dcterms:created>
  <dcterms:modified xsi:type="dcterms:W3CDTF">2026-10-15T01:41:18Z</dcterms:modified>
</cp:coreProperties>
</file>