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6" r:id="rId3"/>
    <p:sldId id="342" r:id="rId4"/>
    <p:sldId id="356" r:id="rId5"/>
    <p:sldId id="357" r:id="rId6"/>
    <p:sldId id="358" r:id="rId7"/>
    <p:sldId id="366" r:id="rId8"/>
    <p:sldId id="367" r:id="rId9"/>
    <p:sldId id="368" r:id="rId10"/>
    <p:sldId id="373" r:id="rId11"/>
    <p:sldId id="369" r:id="rId12"/>
    <p:sldId id="360" r:id="rId13"/>
    <p:sldId id="370" r:id="rId14"/>
    <p:sldId id="374" r:id="rId15"/>
    <p:sldId id="375" r:id="rId16"/>
    <p:sldId id="371" r:id="rId17"/>
    <p:sldId id="372" r:id="rId18"/>
    <p:sldId id="36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4717" autoAdjust="0"/>
  </p:normalViewPr>
  <p:slideViewPr>
    <p:cSldViewPr>
      <p:cViewPr varScale="1">
        <p:scale>
          <a:sx n="83" d="100"/>
          <a:sy n="83" d="100"/>
        </p:scale>
        <p:origin x="1445"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9/3/2026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38400" y="5248245"/>
            <a:ext cx="3986924" cy="584775"/>
          </a:xfrm>
          <a:prstGeom prst="rect">
            <a:avLst/>
          </a:prstGeom>
          <a:noFill/>
        </p:spPr>
        <p:txBody>
          <a:bodyPr wrap="none" rtlCol="0">
            <a:spAutoFit/>
          </a:bodyPr>
          <a:lstStyle/>
          <a:p>
            <a:pPr algn="ctr"/>
            <a:r>
              <a:rPr lang="en-US" sz="3200" dirty="0"/>
              <a:t>Metrics and ROC curve</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pic>
        <p:nvPicPr>
          <p:cNvPr id="4" name="Picture 3"/>
          <p:cNvPicPr>
            <a:picLocks noChangeAspect="1"/>
          </p:cNvPicPr>
          <p:nvPr/>
        </p:nvPicPr>
        <p:blipFill rotWithShape="1">
          <a:blip r:embed="rId2"/>
          <a:srcRect t="3150" b="5512"/>
          <a:stretch/>
        </p:blipFill>
        <p:spPr>
          <a:xfrm>
            <a:off x="1564581" y="381000"/>
            <a:ext cx="5657850" cy="4419600"/>
          </a:xfrm>
          <a:prstGeom prst="rect">
            <a:avLst/>
          </a:prstGeom>
        </p:spPr>
      </p:pic>
    </p:spTree>
    <p:extLst>
      <p:ext uri="{BB962C8B-B14F-4D97-AF65-F5344CB8AC3E}">
        <p14:creationId xmlns:p14="http://schemas.microsoft.com/office/powerpoint/2010/main" val="2766353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4223144" cy="2585323"/>
          </a:xfrm>
          <a:prstGeom prst="rect">
            <a:avLst/>
          </a:prstGeom>
          <a:noFill/>
        </p:spPr>
        <p:txBody>
          <a:bodyPr wrap="none" rtlCol="0">
            <a:spAutoFit/>
          </a:bodyPr>
          <a:lstStyle/>
          <a:p>
            <a:r>
              <a:rPr lang="en-US" dirty="0"/>
              <a:t>Concepts in </a:t>
            </a:r>
            <a:r>
              <a:rPr lang="en-US" dirty="0" smtClean="0"/>
              <a:t>classifier evaluation</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Ground truth</a:t>
            </a:r>
          </a:p>
          <a:p>
            <a:pPr marL="285750" indent="-285750">
              <a:buFont typeface="Arial" panose="020B0604020202020204" pitchFamily="34" charset="0"/>
              <a:buChar char="•"/>
            </a:pPr>
            <a:r>
              <a:rPr lang="en-US" dirty="0"/>
              <a:t>Evaluation table</a:t>
            </a:r>
          </a:p>
          <a:p>
            <a:pPr marL="285750" indent="-285750">
              <a:buFont typeface="Arial" panose="020B0604020202020204" pitchFamily="34" charset="0"/>
              <a:buChar char="•"/>
            </a:pPr>
            <a:r>
              <a:rPr lang="en-US" dirty="0"/>
              <a:t>Metrics</a:t>
            </a:r>
          </a:p>
          <a:p>
            <a:pPr marL="285750" indent="-285750">
              <a:buFont typeface="Arial" panose="020B0604020202020204" pitchFamily="34" charset="0"/>
              <a:buChar char="•"/>
            </a:pPr>
            <a:r>
              <a:rPr lang="en-US" dirty="0"/>
              <a:t>ROC curve</a:t>
            </a:r>
          </a:p>
          <a:p>
            <a:pPr marL="285750" indent="-285750">
              <a:buFont typeface="Arial" panose="020B0604020202020204" pitchFamily="34" charset="0"/>
              <a:buChar char="•"/>
            </a:pPr>
            <a:r>
              <a:rPr lang="en-US" dirty="0"/>
              <a:t>Confusion matrix</a:t>
            </a:r>
          </a:p>
          <a:p>
            <a:pPr marL="285750" indent="-285750">
              <a:buFont typeface="Arial" panose="020B0604020202020204" pitchFamily="34" charset="0"/>
              <a:buChar char="•"/>
            </a:pPr>
            <a:endParaRPr lang="en-US" dirty="0"/>
          </a:p>
          <a:p>
            <a:r>
              <a:rPr lang="en-US" dirty="0"/>
              <a:t>Test these ideas live on your laptop camera</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2" name="Picture 1"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4"/>
          <a:stretch>
            <a:fillRect/>
          </a:stretch>
        </p:blipFill>
        <p:spPr>
          <a:xfrm>
            <a:off x="5734251" y="4333912"/>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5772542" cy="769441"/>
          </a:xfrm>
          <a:prstGeom prst="rect">
            <a:avLst/>
          </a:prstGeom>
          <a:noFill/>
        </p:spPr>
        <p:txBody>
          <a:bodyPr wrap="none" rtlCol="0">
            <a:spAutoFit/>
          </a:bodyPr>
          <a:lstStyle/>
          <a:p>
            <a:r>
              <a:rPr lang="en-US" sz="4400" dirty="0"/>
              <a:t>Computer Vision System</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1153106" y="5715000"/>
            <a:ext cx="7152692" cy="646331"/>
          </a:xfrm>
          <a:prstGeom prst="rect">
            <a:avLst/>
          </a:prstGeom>
          <a:noFill/>
        </p:spPr>
        <p:txBody>
          <a:bodyPr wrap="square" rtlCol="0">
            <a:spAutoFit/>
          </a:bodyPr>
          <a:lstStyle/>
          <a:p>
            <a:pPr algn="ctr"/>
            <a:r>
              <a:rPr lang="en-US" dirty="0"/>
              <a:t>This system is evaluating objects to determine which are okay and which are defective.  Defects get discarded.  How do we evaluate the system?</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5567" t="14714" r="3505" b="10251"/>
          <a:stretch/>
        </p:blipFill>
        <p:spPr>
          <a:xfrm>
            <a:off x="838198" y="1371600"/>
            <a:ext cx="7467600" cy="3886200"/>
          </a:xfrm>
          <a:prstGeom prst="rect">
            <a:avLst/>
          </a:prstGeom>
        </p:spPr>
      </p:pic>
    </p:spTree>
    <p:extLst>
      <p:ext uri="{BB962C8B-B14F-4D97-AF65-F5344CB8AC3E}">
        <p14:creationId xmlns:p14="http://schemas.microsoft.com/office/powerpoint/2010/main" val="13209478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41141-E0E3-4B6D-E620-BA7037E4CBC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EF98D5E-2C47-131C-E422-2C340339E75E}"/>
              </a:ext>
            </a:extLst>
          </p:cNvPr>
          <p:cNvSpPr txBox="1"/>
          <p:nvPr/>
        </p:nvSpPr>
        <p:spPr>
          <a:xfrm>
            <a:off x="540478" y="101209"/>
            <a:ext cx="3264805" cy="769441"/>
          </a:xfrm>
          <a:prstGeom prst="rect">
            <a:avLst/>
          </a:prstGeom>
          <a:noFill/>
        </p:spPr>
        <p:txBody>
          <a:bodyPr wrap="none" rtlCol="0">
            <a:spAutoFit/>
          </a:bodyPr>
          <a:lstStyle/>
          <a:p>
            <a:r>
              <a:rPr lang="en-US" sz="4400" dirty="0"/>
              <a:t>Ground Truth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583" y="870650"/>
            <a:ext cx="5344818" cy="446176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038600" y="1371600"/>
            <a:ext cx="4709102" cy="3142271"/>
          </a:xfrm>
          <a:prstGeom prst="rect">
            <a:avLst/>
          </a:prstGeom>
        </p:spPr>
      </p:pic>
      <p:sp>
        <p:nvSpPr>
          <p:cNvPr id="200" name="TextBox 199">
            <a:extLst>
              <a:ext uri="{FF2B5EF4-FFF2-40B4-BE49-F238E27FC236}">
                <a16:creationId xmlns:a16="http://schemas.microsoft.com/office/drawing/2014/main" id="{7534BC9C-8A07-52A9-EAC6-5E2515EB3D1B}"/>
              </a:ext>
            </a:extLst>
          </p:cNvPr>
          <p:cNvSpPr txBox="1"/>
          <p:nvPr/>
        </p:nvSpPr>
        <p:spPr>
          <a:xfrm>
            <a:off x="228600" y="5562600"/>
            <a:ext cx="8763000" cy="923330"/>
          </a:xfrm>
          <a:prstGeom prst="rect">
            <a:avLst/>
          </a:prstGeom>
          <a:noFill/>
        </p:spPr>
        <p:txBody>
          <a:bodyPr wrap="square" rtlCol="0">
            <a:spAutoFit/>
          </a:bodyPr>
          <a:lstStyle/>
          <a:p>
            <a:pPr algn="ctr"/>
            <a:r>
              <a:rPr lang="en-US" dirty="0"/>
              <a:t>The term originates from (human) analysis of satellite images.  In order to confirm the analysis, intelligence agents were deployed to observe what was happening on the ground.  Hence, “ground truth”.</a:t>
            </a:r>
          </a:p>
        </p:txBody>
      </p:sp>
    </p:spTree>
    <p:extLst>
      <p:ext uri="{BB962C8B-B14F-4D97-AF65-F5344CB8AC3E}">
        <p14:creationId xmlns:p14="http://schemas.microsoft.com/office/powerpoint/2010/main" val="49355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FB670-1012-C5F7-BAC4-16BB3525722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9FE048E-B995-47D0-A298-D2E969B8E67F}"/>
              </a:ext>
            </a:extLst>
          </p:cNvPr>
          <p:cNvSpPr txBox="1"/>
          <p:nvPr/>
        </p:nvSpPr>
        <p:spPr>
          <a:xfrm>
            <a:off x="533400" y="250028"/>
            <a:ext cx="3456267" cy="769441"/>
          </a:xfrm>
          <a:prstGeom prst="rect">
            <a:avLst/>
          </a:prstGeom>
          <a:noFill/>
        </p:spPr>
        <p:txBody>
          <a:bodyPr wrap="none" rtlCol="0">
            <a:spAutoFit/>
          </a:bodyPr>
          <a:lstStyle/>
          <a:p>
            <a:r>
              <a:rPr lang="en-US" sz="4400" dirty="0"/>
              <a:t>Gold Standard</a:t>
            </a:r>
          </a:p>
        </p:txBody>
      </p:sp>
      <p:sp>
        <p:nvSpPr>
          <p:cNvPr id="200" name="TextBox 199">
            <a:extLst>
              <a:ext uri="{FF2B5EF4-FFF2-40B4-BE49-F238E27FC236}">
                <a16:creationId xmlns:a16="http://schemas.microsoft.com/office/drawing/2014/main" id="{BF1E51D6-DF4C-125B-CA6F-647084A5CBD2}"/>
              </a:ext>
            </a:extLst>
          </p:cNvPr>
          <p:cNvSpPr txBox="1"/>
          <p:nvPr/>
        </p:nvSpPr>
        <p:spPr>
          <a:xfrm>
            <a:off x="1071852" y="5715000"/>
            <a:ext cx="7000289" cy="923330"/>
          </a:xfrm>
          <a:prstGeom prst="rect">
            <a:avLst/>
          </a:prstGeom>
          <a:noFill/>
        </p:spPr>
        <p:txBody>
          <a:bodyPr wrap="square" rtlCol="0">
            <a:spAutoFit/>
          </a:bodyPr>
          <a:lstStyle/>
          <a:p>
            <a:pPr algn="ctr"/>
            <a:r>
              <a:rPr lang="en-US" dirty="0"/>
              <a:t>In some situations, such as medicine, there is no ground truth.  Instead we rely upon a “gold standard” which is the best available diagnostic test currently available, or sometimes the best human opinion available.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5524" y="1035633"/>
            <a:ext cx="6852946" cy="4572200"/>
          </a:xfrm>
          <a:prstGeom prst="rect">
            <a:avLst/>
          </a:prstGeom>
        </p:spPr>
      </p:pic>
    </p:spTree>
    <p:extLst>
      <p:ext uri="{BB962C8B-B14F-4D97-AF65-F5344CB8AC3E}">
        <p14:creationId xmlns:p14="http://schemas.microsoft.com/office/powerpoint/2010/main" val="4093690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3908121" cy="769441"/>
          </a:xfrm>
          <a:prstGeom prst="rect">
            <a:avLst/>
          </a:prstGeom>
          <a:noFill/>
        </p:spPr>
        <p:txBody>
          <a:bodyPr wrap="none" rtlCol="0">
            <a:spAutoFit/>
          </a:bodyPr>
          <a:lstStyle/>
          <a:p>
            <a:r>
              <a:rPr lang="en-US" sz="4400" dirty="0"/>
              <a:t>Evaluation Table</a:t>
            </a:r>
          </a:p>
        </p:txBody>
      </p:sp>
      <p:sp>
        <p:nvSpPr>
          <p:cNvPr id="3" name="Rectangle 2"/>
          <p:cNvSpPr/>
          <p:nvPr/>
        </p:nvSpPr>
        <p:spPr>
          <a:xfrm>
            <a:off x="3352800" y="2630688"/>
            <a:ext cx="1905000" cy="1219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p:cNvSpPr/>
          <p:nvPr/>
        </p:nvSpPr>
        <p:spPr>
          <a:xfrm>
            <a:off x="5257800" y="2630688"/>
            <a:ext cx="1905000" cy="1219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3352800" y="3838343"/>
            <a:ext cx="1905000" cy="1219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5257800" y="3838343"/>
            <a:ext cx="1905000" cy="1219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flipV="1">
            <a:off x="1905000" y="3838343"/>
            <a:ext cx="1600200" cy="115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5257800" y="1640088"/>
            <a:ext cx="0" cy="1295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DB527DDE-B4BE-3454-E294-C0E667C6DA84}"/>
              </a:ext>
            </a:extLst>
          </p:cNvPr>
          <p:cNvSpPr txBox="1"/>
          <p:nvPr/>
        </p:nvSpPr>
        <p:spPr>
          <a:xfrm>
            <a:off x="4419600" y="1185075"/>
            <a:ext cx="1676400" cy="369332"/>
          </a:xfrm>
          <a:prstGeom prst="rect">
            <a:avLst/>
          </a:prstGeom>
          <a:noFill/>
        </p:spPr>
        <p:txBody>
          <a:bodyPr wrap="square" rtlCol="0">
            <a:spAutoFit/>
          </a:bodyPr>
          <a:lstStyle/>
          <a:p>
            <a:pPr algn="ctr"/>
            <a:r>
              <a:rPr lang="en-US" dirty="0"/>
              <a:t>ground truth</a:t>
            </a:r>
          </a:p>
        </p:txBody>
      </p:sp>
      <p:sp>
        <p:nvSpPr>
          <p:cNvPr id="112" name="TextBox 111">
            <a:extLst>
              <a:ext uri="{FF2B5EF4-FFF2-40B4-BE49-F238E27FC236}">
                <a16:creationId xmlns:a16="http://schemas.microsoft.com/office/drawing/2014/main" id="{DB527DDE-B4BE-3454-E294-C0E667C6DA84}"/>
              </a:ext>
            </a:extLst>
          </p:cNvPr>
          <p:cNvSpPr txBox="1"/>
          <p:nvPr/>
        </p:nvSpPr>
        <p:spPr>
          <a:xfrm>
            <a:off x="3923723" y="2042411"/>
            <a:ext cx="763155" cy="369332"/>
          </a:xfrm>
          <a:prstGeom prst="rect">
            <a:avLst/>
          </a:prstGeom>
          <a:noFill/>
        </p:spPr>
        <p:txBody>
          <a:bodyPr wrap="square" rtlCol="0">
            <a:spAutoFit/>
          </a:bodyPr>
          <a:lstStyle/>
          <a:p>
            <a:pPr algn="ctr"/>
            <a:r>
              <a:rPr lang="en-US" dirty="0"/>
              <a:t>yes</a:t>
            </a:r>
          </a:p>
        </p:txBody>
      </p:sp>
      <p:sp>
        <p:nvSpPr>
          <p:cNvPr id="114" name="TextBox 113">
            <a:extLst>
              <a:ext uri="{FF2B5EF4-FFF2-40B4-BE49-F238E27FC236}">
                <a16:creationId xmlns:a16="http://schemas.microsoft.com/office/drawing/2014/main" id="{DB527DDE-B4BE-3454-E294-C0E667C6DA84}"/>
              </a:ext>
            </a:extLst>
          </p:cNvPr>
          <p:cNvSpPr txBox="1"/>
          <p:nvPr/>
        </p:nvSpPr>
        <p:spPr>
          <a:xfrm>
            <a:off x="5824105" y="2042411"/>
            <a:ext cx="763155" cy="369332"/>
          </a:xfrm>
          <a:prstGeom prst="rect">
            <a:avLst/>
          </a:prstGeom>
          <a:noFill/>
        </p:spPr>
        <p:txBody>
          <a:bodyPr wrap="square" rtlCol="0">
            <a:spAutoFit/>
          </a:bodyPr>
          <a:lstStyle/>
          <a:p>
            <a:pPr algn="ctr"/>
            <a:r>
              <a:rPr lang="en-US" dirty="0"/>
              <a:t>no</a:t>
            </a:r>
          </a:p>
        </p:txBody>
      </p:sp>
      <p:sp>
        <p:nvSpPr>
          <p:cNvPr id="115" name="TextBox 114">
            <a:extLst>
              <a:ext uri="{FF2B5EF4-FFF2-40B4-BE49-F238E27FC236}">
                <a16:creationId xmlns:a16="http://schemas.microsoft.com/office/drawing/2014/main" id="{DB527DDE-B4BE-3454-E294-C0E667C6DA84}"/>
              </a:ext>
            </a:extLst>
          </p:cNvPr>
          <p:cNvSpPr txBox="1"/>
          <p:nvPr/>
        </p:nvSpPr>
        <p:spPr>
          <a:xfrm>
            <a:off x="2323522" y="3055622"/>
            <a:ext cx="763155" cy="369332"/>
          </a:xfrm>
          <a:prstGeom prst="rect">
            <a:avLst/>
          </a:prstGeom>
          <a:noFill/>
        </p:spPr>
        <p:txBody>
          <a:bodyPr wrap="square" rtlCol="0">
            <a:spAutoFit/>
          </a:bodyPr>
          <a:lstStyle/>
          <a:p>
            <a:pPr algn="ctr"/>
            <a:r>
              <a:rPr lang="en-US" dirty="0"/>
              <a:t>yes</a:t>
            </a:r>
          </a:p>
        </p:txBody>
      </p:sp>
      <p:sp>
        <p:nvSpPr>
          <p:cNvPr id="125" name="TextBox 124">
            <a:extLst>
              <a:ext uri="{FF2B5EF4-FFF2-40B4-BE49-F238E27FC236}">
                <a16:creationId xmlns:a16="http://schemas.microsoft.com/office/drawing/2014/main" id="{DB527DDE-B4BE-3454-E294-C0E667C6DA84}"/>
              </a:ext>
            </a:extLst>
          </p:cNvPr>
          <p:cNvSpPr txBox="1"/>
          <p:nvPr/>
        </p:nvSpPr>
        <p:spPr>
          <a:xfrm>
            <a:off x="2325831" y="4261387"/>
            <a:ext cx="763155" cy="369332"/>
          </a:xfrm>
          <a:prstGeom prst="rect">
            <a:avLst/>
          </a:prstGeom>
          <a:noFill/>
        </p:spPr>
        <p:txBody>
          <a:bodyPr wrap="square" rtlCol="0">
            <a:spAutoFit/>
          </a:bodyPr>
          <a:lstStyle/>
          <a:p>
            <a:pPr algn="ctr"/>
            <a:r>
              <a:rPr lang="en-US" dirty="0"/>
              <a:t>no</a:t>
            </a:r>
          </a:p>
        </p:txBody>
      </p:sp>
      <p:sp>
        <p:nvSpPr>
          <p:cNvPr id="126" name="TextBox 125">
            <a:extLst>
              <a:ext uri="{FF2B5EF4-FFF2-40B4-BE49-F238E27FC236}">
                <a16:creationId xmlns:a16="http://schemas.microsoft.com/office/drawing/2014/main" id="{DB527DDE-B4BE-3454-E294-C0E667C6DA84}"/>
              </a:ext>
            </a:extLst>
          </p:cNvPr>
          <p:cNvSpPr txBox="1"/>
          <p:nvPr/>
        </p:nvSpPr>
        <p:spPr>
          <a:xfrm>
            <a:off x="665018" y="3526722"/>
            <a:ext cx="1295400" cy="646331"/>
          </a:xfrm>
          <a:prstGeom prst="rect">
            <a:avLst/>
          </a:prstGeom>
          <a:noFill/>
        </p:spPr>
        <p:txBody>
          <a:bodyPr wrap="square" rtlCol="0">
            <a:spAutoFit/>
          </a:bodyPr>
          <a:lstStyle/>
          <a:p>
            <a:pPr algn="ctr"/>
            <a:r>
              <a:rPr lang="en-US" dirty="0"/>
              <a:t>system response</a:t>
            </a:r>
          </a:p>
        </p:txBody>
      </p:sp>
      <p:sp>
        <p:nvSpPr>
          <p:cNvPr id="127" name="TextBox 126">
            <a:extLst>
              <a:ext uri="{FF2B5EF4-FFF2-40B4-BE49-F238E27FC236}">
                <a16:creationId xmlns:a16="http://schemas.microsoft.com/office/drawing/2014/main" id="{DB527DDE-B4BE-3454-E294-C0E667C6DA84}"/>
              </a:ext>
            </a:extLst>
          </p:cNvPr>
          <p:cNvSpPr txBox="1"/>
          <p:nvPr/>
        </p:nvSpPr>
        <p:spPr>
          <a:xfrm>
            <a:off x="3657599" y="2772851"/>
            <a:ext cx="1295400" cy="923330"/>
          </a:xfrm>
          <a:prstGeom prst="rect">
            <a:avLst/>
          </a:prstGeom>
          <a:noFill/>
        </p:spPr>
        <p:txBody>
          <a:bodyPr wrap="square" rtlCol="0">
            <a:spAutoFit/>
          </a:bodyPr>
          <a:lstStyle/>
          <a:p>
            <a:pPr algn="ctr"/>
            <a:r>
              <a:rPr lang="en-US" dirty="0"/>
              <a:t>true positive (TP)</a:t>
            </a:r>
          </a:p>
        </p:txBody>
      </p:sp>
      <p:sp>
        <p:nvSpPr>
          <p:cNvPr id="128" name="TextBox 127">
            <a:extLst>
              <a:ext uri="{FF2B5EF4-FFF2-40B4-BE49-F238E27FC236}">
                <a16:creationId xmlns:a16="http://schemas.microsoft.com/office/drawing/2014/main" id="{DB527DDE-B4BE-3454-E294-C0E667C6DA84}"/>
              </a:ext>
            </a:extLst>
          </p:cNvPr>
          <p:cNvSpPr txBox="1"/>
          <p:nvPr/>
        </p:nvSpPr>
        <p:spPr>
          <a:xfrm>
            <a:off x="5557982" y="2772851"/>
            <a:ext cx="1295400" cy="923330"/>
          </a:xfrm>
          <a:prstGeom prst="rect">
            <a:avLst/>
          </a:prstGeom>
          <a:noFill/>
        </p:spPr>
        <p:txBody>
          <a:bodyPr wrap="square" rtlCol="0">
            <a:spAutoFit/>
          </a:bodyPr>
          <a:lstStyle/>
          <a:p>
            <a:pPr algn="ctr"/>
            <a:r>
              <a:rPr lang="en-US" dirty="0"/>
              <a:t>false positive (FP)</a:t>
            </a:r>
          </a:p>
        </p:txBody>
      </p:sp>
      <p:sp>
        <p:nvSpPr>
          <p:cNvPr id="130" name="TextBox 129">
            <a:extLst>
              <a:ext uri="{FF2B5EF4-FFF2-40B4-BE49-F238E27FC236}">
                <a16:creationId xmlns:a16="http://schemas.microsoft.com/office/drawing/2014/main" id="{DB527DDE-B4BE-3454-E294-C0E667C6DA84}"/>
              </a:ext>
            </a:extLst>
          </p:cNvPr>
          <p:cNvSpPr txBox="1"/>
          <p:nvPr/>
        </p:nvSpPr>
        <p:spPr>
          <a:xfrm>
            <a:off x="3657599" y="3925394"/>
            <a:ext cx="1295400" cy="923330"/>
          </a:xfrm>
          <a:prstGeom prst="rect">
            <a:avLst/>
          </a:prstGeom>
          <a:noFill/>
        </p:spPr>
        <p:txBody>
          <a:bodyPr wrap="square" rtlCol="0">
            <a:spAutoFit/>
          </a:bodyPr>
          <a:lstStyle/>
          <a:p>
            <a:pPr algn="ctr"/>
            <a:r>
              <a:rPr lang="en-US" dirty="0"/>
              <a:t>false negative (FN)</a:t>
            </a:r>
          </a:p>
        </p:txBody>
      </p:sp>
      <p:sp>
        <p:nvSpPr>
          <p:cNvPr id="131" name="TextBox 130">
            <a:extLst>
              <a:ext uri="{FF2B5EF4-FFF2-40B4-BE49-F238E27FC236}">
                <a16:creationId xmlns:a16="http://schemas.microsoft.com/office/drawing/2014/main" id="{DB527DDE-B4BE-3454-E294-C0E667C6DA84}"/>
              </a:ext>
            </a:extLst>
          </p:cNvPr>
          <p:cNvSpPr txBox="1"/>
          <p:nvPr/>
        </p:nvSpPr>
        <p:spPr>
          <a:xfrm>
            <a:off x="5557982" y="3917158"/>
            <a:ext cx="1295400" cy="923330"/>
          </a:xfrm>
          <a:prstGeom prst="rect">
            <a:avLst/>
          </a:prstGeom>
          <a:noFill/>
        </p:spPr>
        <p:txBody>
          <a:bodyPr wrap="square" rtlCol="0">
            <a:spAutoFit/>
          </a:bodyPr>
          <a:lstStyle/>
          <a:p>
            <a:pPr algn="ctr"/>
            <a:r>
              <a:rPr lang="en-US" dirty="0"/>
              <a:t>true negative (TN)</a:t>
            </a:r>
          </a:p>
        </p:txBody>
      </p:sp>
      <p:sp>
        <p:nvSpPr>
          <p:cNvPr id="141" name="TextBox 140">
            <a:extLst>
              <a:ext uri="{FF2B5EF4-FFF2-40B4-BE49-F238E27FC236}">
                <a16:creationId xmlns:a16="http://schemas.microsoft.com/office/drawing/2014/main" id="{BF1E51D6-DF4C-125B-CA6F-647084A5CBD2}"/>
              </a:ext>
            </a:extLst>
          </p:cNvPr>
          <p:cNvSpPr txBox="1"/>
          <p:nvPr/>
        </p:nvSpPr>
        <p:spPr>
          <a:xfrm>
            <a:off x="678873" y="5469042"/>
            <a:ext cx="7912144" cy="646331"/>
          </a:xfrm>
          <a:prstGeom prst="rect">
            <a:avLst/>
          </a:prstGeom>
          <a:noFill/>
        </p:spPr>
        <p:txBody>
          <a:bodyPr wrap="square" rtlCol="0">
            <a:spAutoFit/>
          </a:bodyPr>
          <a:lstStyle/>
          <a:p>
            <a:pPr algn="ctr"/>
            <a:r>
              <a:rPr lang="en-US" dirty="0"/>
              <a:t>Evaluating a system performing a binary classification.  For example, “is this object on the assembly line defective (yes) or okay (no)?”</a:t>
            </a:r>
          </a:p>
        </p:txBody>
      </p:sp>
      <p:grpSp>
        <p:nvGrpSpPr>
          <p:cNvPr id="12" name="Group 11"/>
          <p:cNvGrpSpPr/>
          <p:nvPr/>
        </p:nvGrpSpPr>
        <p:grpSpPr>
          <a:xfrm>
            <a:off x="6910647" y="2973711"/>
            <a:ext cx="1507916" cy="369332"/>
            <a:chOff x="6910647" y="2973711"/>
            <a:chExt cx="1507916" cy="369332"/>
          </a:xfrm>
        </p:grpSpPr>
        <p:cxnSp>
          <p:nvCxnSpPr>
            <p:cNvPr id="142" name="Straight Arrow Connector 141">
              <a:extLst>
                <a:ext uri="{FF2B5EF4-FFF2-40B4-BE49-F238E27FC236}">
                  <a16:creationId xmlns:a16="http://schemas.microsoft.com/office/drawing/2014/main" id="{93A95FB4-16D6-CF63-4C1C-348A8AA9A17A}"/>
                </a:ext>
              </a:extLst>
            </p:cNvPr>
            <p:cNvCxnSpPr>
              <a:cxnSpLocks/>
            </p:cNvCxnSpPr>
            <p:nvPr/>
          </p:nvCxnSpPr>
          <p:spPr>
            <a:xfrm flipH="1">
              <a:off x="6910647" y="3162127"/>
              <a:ext cx="648137" cy="233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3" name="TextBox 142">
              <a:extLst>
                <a:ext uri="{FF2B5EF4-FFF2-40B4-BE49-F238E27FC236}">
                  <a16:creationId xmlns:a16="http://schemas.microsoft.com/office/drawing/2014/main" id="{DB527DDE-B4BE-3454-E294-C0E667C6DA84}"/>
                </a:ext>
              </a:extLst>
            </p:cNvPr>
            <p:cNvSpPr txBox="1"/>
            <p:nvPr/>
          </p:nvSpPr>
          <p:spPr>
            <a:xfrm>
              <a:off x="7462981" y="2973711"/>
              <a:ext cx="955582" cy="369332"/>
            </a:xfrm>
            <a:prstGeom prst="rect">
              <a:avLst/>
            </a:prstGeom>
            <a:noFill/>
          </p:spPr>
          <p:txBody>
            <a:bodyPr wrap="square" rtlCol="0">
              <a:spAutoFit/>
            </a:bodyPr>
            <a:lstStyle/>
            <a:p>
              <a:pPr algn="ctr"/>
              <a:r>
                <a:rPr lang="en-US" dirty="0"/>
                <a:t>error</a:t>
              </a:r>
            </a:p>
          </p:txBody>
        </p:sp>
      </p:grpSp>
      <p:grpSp>
        <p:nvGrpSpPr>
          <p:cNvPr id="13" name="Group 12"/>
          <p:cNvGrpSpPr/>
          <p:nvPr/>
        </p:nvGrpSpPr>
        <p:grpSpPr>
          <a:xfrm>
            <a:off x="2144567" y="4624715"/>
            <a:ext cx="1513032" cy="521162"/>
            <a:chOff x="2144567" y="4624715"/>
            <a:chExt cx="1513032" cy="521162"/>
          </a:xfrm>
        </p:grpSpPr>
        <p:cxnSp>
          <p:nvCxnSpPr>
            <p:cNvPr id="144" name="Straight Arrow Connector 143">
              <a:extLst>
                <a:ext uri="{FF2B5EF4-FFF2-40B4-BE49-F238E27FC236}">
                  <a16:creationId xmlns:a16="http://schemas.microsoft.com/office/drawing/2014/main" id="{93A95FB4-16D6-CF63-4C1C-348A8AA9A17A}"/>
                </a:ext>
              </a:extLst>
            </p:cNvPr>
            <p:cNvCxnSpPr>
              <a:cxnSpLocks/>
            </p:cNvCxnSpPr>
            <p:nvPr/>
          </p:nvCxnSpPr>
          <p:spPr>
            <a:xfrm flipV="1">
              <a:off x="2971800" y="4624715"/>
              <a:ext cx="685799" cy="32916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DB527DDE-B4BE-3454-E294-C0E667C6DA84}"/>
                </a:ext>
              </a:extLst>
            </p:cNvPr>
            <p:cNvSpPr txBox="1"/>
            <p:nvPr/>
          </p:nvSpPr>
          <p:spPr>
            <a:xfrm>
              <a:off x="2144567" y="4776545"/>
              <a:ext cx="955582" cy="369332"/>
            </a:xfrm>
            <a:prstGeom prst="rect">
              <a:avLst/>
            </a:prstGeom>
            <a:noFill/>
          </p:spPr>
          <p:txBody>
            <a:bodyPr wrap="square" rtlCol="0">
              <a:spAutoFit/>
            </a:bodyPr>
            <a:lstStyle/>
            <a:p>
              <a:pPr algn="ctr"/>
              <a:r>
                <a:rPr lang="en-US" dirty="0"/>
                <a:t>error</a:t>
              </a:r>
            </a:p>
          </p:txBody>
        </p:sp>
      </p:grpSp>
    </p:spTree>
    <p:extLst>
      <p:ext uri="{BB962C8B-B14F-4D97-AF65-F5344CB8AC3E}">
        <p14:creationId xmlns:p14="http://schemas.microsoft.com/office/powerpoint/2010/main" val="212381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4999574" cy="769441"/>
          </a:xfrm>
          <a:prstGeom prst="rect">
            <a:avLst/>
          </a:prstGeom>
          <a:noFill/>
        </p:spPr>
        <p:txBody>
          <a:bodyPr wrap="none" rtlCol="0">
            <a:spAutoFit/>
          </a:bodyPr>
          <a:lstStyle/>
          <a:p>
            <a:r>
              <a:rPr lang="en-US" sz="4400" dirty="0"/>
              <a:t>Performance Metrics</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561798" y="5617064"/>
            <a:ext cx="7933489" cy="646331"/>
          </a:xfrm>
          <a:prstGeom prst="rect">
            <a:avLst/>
          </a:prstGeom>
          <a:noFill/>
        </p:spPr>
        <p:txBody>
          <a:bodyPr wrap="square" rtlCol="0">
            <a:spAutoFit/>
          </a:bodyPr>
          <a:lstStyle/>
          <a:p>
            <a:pPr algn="ctr"/>
            <a:r>
              <a:rPr lang="en-US" dirty="0"/>
              <a:t>The most common metrics are true positive rate (TPR) and false positive rate (FPR).  In the medical domain these are called sensitivity (TPR) and specificity (1-FPR).</a:t>
            </a:r>
          </a:p>
        </p:txBody>
      </p:sp>
      <mc:AlternateContent xmlns:mc="http://schemas.openxmlformats.org/markup-compatibility/2006" xmlns:a14="http://schemas.microsoft.com/office/drawing/2010/main">
        <mc:Choice Requires="a14">
          <p:sp>
            <p:nvSpPr>
              <p:cNvPr id="2" name="TextBox 1"/>
              <p:cNvSpPr txBox="1"/>
              <p:nvPr/>
            </p:nvSpPr>
            <p:spPr>
              <a:xfrm>
                <a:off x="1158264" y="3437770"/>
                <a:ext cx="1665904" cy="52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𝑇𝑃𝑅</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𝑇𝑃</m:t>
                          </m:r>
                        </m:num>
                        <m:den>
                          <m:r>
                            <a:rPr lang="en-US" b="0" i="1" smtClean="0">
                              <a:latin typeface="Cambria Math" panose="02040503050406030204" pitchFamily="18" charset="0"/>
                            </a:rPr>
                            <m:t>𝑇𝑃</m:t>
                          </m:r>
                          <m:r>
                            <a:rPr lang="en-US" b="0" i="1" smtClean="0">
                              <a:latin typeface="Cambria Math" panose="02040503050406030204" pitchFamily="18" charset="0"/>
                            </a:rPr>
                            <m:t>+</m:t>
                          </m:r>
                          <m:r>
                            <a:rPr lang="en-US" b="0" i="1" smtClean="0">
                              <a:latin typeface="Cambria Math" panose="02040503050406030204" pitchFamily="18" charset="0"/>
                            </a:rPr>
                            <m:t>𝐹𝑁</m:t>
                          </m:r>
                        </m:den>
                      </m:f>
                    </m:oMath>
                  </m:oMathPara>
                </a14:m>
                <a:endParaRPr lang="en-US" b="0" dirty="0"/>
              </a:p>
            </p:txBody>
          </p:sp>
        </mc:Choice>
        <mc:Fallback xmlns="">
          <p:sp>
            <p:nvSpPr>
              <p:cNvPr id="2" name="TextBox 1"/>
              <p:cNvSpPr txBox="1">
                <a:spLocks noRot="1" noChangeAspect="1" noMove="1" noResize="1" noEditPoints="1" noAdjustHandles="1" noChangeArrowheads="1" noChangeShapeType="1" noTextEdit="1"/>
              </p:cNvSpPr>
              <p:nvPr/>
            </p:nvSpPr>
            <p:spPr>
              <a:xfrm>
                <a:off x="1158264" y="3437770"/>
                <a:ext cx="1665904" cy="52315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9" name="TextBox 188"/>
              <p:cNvSpPr txBox="1"/>
              <p:nvPr/>
            </p:nvSpPr>
            <p:spPr>
              <a:xfrm>
                <a:off x="1158264" y="4345256"/>
                <a:ext cx="1669111" cy="52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𝐹𝑃𝑅</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𝐹𝑃</m:t>
                          </m:r>
                        </m:num>
                        <m:den>
                          <m:r>
                            <a:rPr lang="en-US" b="0" i="1" smtClean="0">
                              <a:latin typeface="Cambria Math" panose="02040503050406030204" pitchFamily="18" charset="0"/>
                            </a:rPr>
                            <m:t>𝐹𝑃</m:t>
                          </m:r>
                          <m:r>
                            <a:rPr lang="en-US" b="0" i="1" smtClean="0">
                              <a:latin typeface="Cambria Math" panose="02040503050406030204" pitchFamily="18" charset="0"/>
                            </a:rPr>
                            <m:t>+</m:t>
                          </m:r>
                          <m:r>
                            <a:rPr lang="en-US" b="0" i="1" smtClean="0">
                              <a:latin typeface="Cambria Math" panose="02040503050406030204" pitchFamily="18" charset="0"/>
                            </a:rPr>
                            <m:t>𝑇𝑁</m:t>
                          </m:r>
                        </m:den>
                      </m:f>
                    </m:oMath>
                  </m:oMathPara>
                </a14:m>
                <a:endParaRPr lang="en-US" b="0" dirty="0"/>
              </a:p>
            </p:txBody>
          </p:sp>
        </mc:Choice>
        <mc:Fallback xmlns="">
          <p:sp>
            <p:nvSpPr>
              <p:cNvPr id="189" name="TextBox 188"/>
              <p:cNvSpPr txBox="1">
                <a:spLocks noRot="1" noChangeAspect="1" noMove="1" noResize="1" noEditPoints="1" noAdjustHandles="1" noChangeArrowheads="1" noChangeShapeType="1" noTextEdit="1"/>
              </p:cNvSpPr>
              <p:nvPr/>
            </p:nvSpPr>
            <p:spPr>
              <a:xfrm>
                <a:off x="1158264" y="4345256"/>
                <a:ext cx="1669111" cy="523157"/>
              </a:xfrm>
              <a:prstGeom prst="rect">
                <a:avLst/>
              </a:prstGeom>
              <a:blipFill>
                <a:blip r:embed="rId3"/>
                <a:stretch>
                  <a:fillRect/>
                </a:stretch>
              </a:blipFill>
            </p:spPr>
            <p:txBody>
              <a:bodyPr/>
              <a:lstStyle/>
              <a:p>
                <a:r>
                  <a:rPr lang="en-US">
                    <a:noFill/>
                  </a:rPr>
                  <a:t> </a:t>
                </a:r>
              </a:p>
            </p:txBody>
          </p:sp>
        </mc:Fallback>
      </mc:AlternateContent>
      <p:grpSp>
        <p:nvGrpSpPr>
          <p:cNvPr id="9" name="Group 8"/>
          <p:cNvGrpSpPr/>
          <p:nvPr/>
        </p:nvGrpSpPr>
        <p:grpSpPr>
          <a:xfrm>
            <a:off x="4676935" y="778701"/>
            <a:ext cx="3896486" cy="2348468"/>
            <a:chOff x="4932082" y="1843616"/>
            <a:chExt cx="5136604" cy="3019452"/>
          </a:xfrm>
        </p:grpSpPr>
        <p:sp>
          <p:nvSpPr>
            <p:cNvPr id="191" name="Rectangle 190"/>
            <p:cNvSpPr/>
            <p:nvPr/>
          </p:nvSpPr>
          <p:spPr>
            <a:xfrm>
              <a:off x="6666962"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3" name="Rectangle 192"/>
            <p:cNvSpPr/>
            <p:nvPr/>
          </p:nvSpPr>
          <p:spPr>
            <a:xfrm>
              <a:off x="8367824"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4" name="Rectangle 193"/>
            <p:cNvSpPr/>
            <p:nvPr/>
          </p:nvSpPr>
          <p:spPr>
            <a:xfrm>
              <a:off x="6666962"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3" name="Rectangle 252"/>
            <p:cNvSpPr/>
            <p:nvPr/>
          </p:nvSpPr>
          <p:spPr>
            <a:xfrm>
              <a:off x="8367824"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254" name="Straight Connector 253"/>
            <p:cNvCxnSpPr/>
            <p:nvPr/>
          </p:nvCxnSpPr>
          <p:spPr>
            <a:xfrm>
              <a:off x="5943600" y="3762969"/>
              <a:ext cx="859431" cy="8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V="1">
              <a:off x="8367824" y="2311082"/>
              <a:ext cx="0" cy="6387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 name="TextBox 255">
              <a:extLst>
                <a:ext uri="{FF2B5EF4-FFF2-40B4-BE49-F238E27FC236}">
                  <a16:creationId xmlns:a16="http://schemas.microsoft.com/office/drawing/2014/main" id="{DB527DDE-B4BE-3454-E294-C0E667C6DA84}"/>
                </a:ext>
              </a:extLst>
            </p:cNvPr>
            <p:cNvSpPr txBox="1"/>
            <p:nvPr/>
          </p:nvSpPr>
          <p:spPr>
            <a:xfrm>
              <a:off x="7664155" y="1843616"/>
              <a:ext cx="1496759" cy="307777"/>
            </a:xfrm>
            <a:prstGeom prst="rect">
              <a:avLst/>
            </a:prstGeom>
            <a:noFill/>
          </p:spPr>
          <p:txBody>
            <a:bodyPr wrap="square" rtlCol="0">
              <a:spAutoFit/>
            </a:bodyPr>
            <a:lstStyle/>
            <a:p>
              <a:pPr algn="ctr"/>
              <a:r>
                <a:rPr lang="en-US" sz="1400" dirty="0"/>
                <a:t>ground truth</a:t>
              </a:r>
            </a:p>
          </p:txBody>
        </p:sp>
        <p:sp>
          <p:nvSpPr>
            <p:cNvPr id="257" name="TextBox 256">
              <a:extLst>
                <a:ext uri="{FF2B5EF4-FFF2-40B4-BE49-F238E27FC236}">
                  <a16:creationId xmlns:a16="http://schemas.microsoft.com/office/drawing/2014/main" id="{DB527DDE-B4BE-3454-E294-C0E667C6DA84}"/>
                </a:ext>
              </a:extLst>
            </p:cNvPr>
            <p:cNvSpPr txBox="1"/>
            <p:nvPr/>
          </p:nvSpPr>
          <p:spPr>
            <a:xfrm>
              <a:off x="7176705" y="2144585"/>
              <a:ext cx="681376" cy="307777"/>
            </a:xfrm>
            <a:prstGeom prst="rect">
              <a:avLst/>
            </a:prstGeom>
            <a:noFill/>
          </p:spPr>
          <p:txBody>
            <a:bodyPr wrap="square" rtlCol="0">
              <a:spAutoFit/>
            </a:bodyPr>
            <a:lstStyle/>
            <a:p>
              <a:pPr algn="ctr"/>
              <a:r>
                <a:rPr lang="en-US" sz="1400" dirty="0"/>
                <a:t>yes</a:t>
              </a:r>
            </a:p>
          </p:txBody>
        </p:sp>
        <p:sp>
          <p:nvSpPr>
            <p:cNvPr id="258" name="TextBox 257">
              <a:extLst>
                <a:ext uri="{FF2B5EF4-FFF2-40B4-BE49-F238E27FC236}">
                  <a16:creationId xmlns:a16="http://schemas.microsoft.com/office/drawing/2014/main" id="{DB527DDE-B4BE-3454-E294-C0E667C6DA84}"/>
                </a:ext>
              </a:extLst>
            </p:cNvPr>
            <p:cNvSpPr txBox="1"/>
            <p:nvPr/>
          </p:nvSpPr>
          <p:spPr>
            <a:xfrm>
              <a:off x="8873444" y="2144585"/>
              <a:ext cx="681376" cy="307777"/>
            </a:xfrm>
            <a:prstGeom prst="rect">
              <a:avLst/>
            </a:prstGeom>
            <a:noFill/>
          </p:spPr>
          <p:txBody>
            <a:bodyPr wrap="square" rtlCol="0">
              <a:spAutoFit/>
            </a:bodyPr>
            <a:lstStyle/>
            <a:p>
              <a:pPr algn="ctr"/>
              <a:r>
                <a:rPr lang="en-US" sz="1400" dirty="0"/>
                <a:t>no</a:t>
              </a:r>
            </a:p>
          </p:txBody>
        </p:sp>
        <p:sp>
          <p:nvSpPr>
            <p:cNvPr id="259" name="TextBox 258">
              <a:extLst>
                <a:ext uri="{FF2B5EF4-FFF2-40B4-BE49-F238E27FC236}">
                  <a16:creationId xmlns:a16="http://schemas.microsoft.com/office/drawing/2014/main" id="{DB527DDE-B4BE-3454-E294-C0E667C6DA84}"/>
                </a:ext>
              </a:extLst>
            </p:cNvPr>
            <p:cNvSpPr txBox="1"/>
            <p:nvPr/>
          </p:nvSpPr>
          <p:spPr>
            <a:xfrm>
              <a:off x="5747980" y="3058110"/>
              <a:ext cx="681376" cy="307777"/>
            </a:xfrm>
            <a:prstGeom prst="rect">
              <a:avLst/>
            </a:prstGeom>
            <a:noFill/>
          </p:spPr>
          <p:txBody>
            <a:bodyPr wrap="square" rtlCol="0">
              <a:spAutoFit/>
            </a:bodyPr>
            <a:lstStyle/>
            <a:p>
              <a:pPr algn="ctr"/>
              <a:r>
                <a:rPr lang="en-US" sz="1400" dirty="0"/>
                <a:t>yes</a:t>
              </a:r>
            </a:p>
          </p:txBody>
        </p:sp>
        <p:sp>
          <p:nvSpPr>
            <p:cNvPr id="260" name="TextBox 259">
              <a:extLst>
                <a:ext uri="{FF2B5EF4-FFF2-40B4-BE49-F238E27FC236}">
                  <a16:creationId xmlns:a16="http://schemas.microsoft.com/office/drawing/2014/main" id="{DB527DDE-B4BE-3454-E294-C0E667C6DA84}"/>
                </a:ext>
              </a:extLst>
            </p:cNvPr>
            <p:cNvSpPr txBox="1"/>
            <p:nvPr/>
          </p:nvSpPr>
          <p:spPr>
            <a:xfrm>
              <a:off x="5750042" y="4145243"/>
              <a:ext cx="681376" cy="307777"/>
            </a:xfrm>
            <a:prstGeom prst="rect">
              <a:avLst/>
            </a:prstGeom>
            <a:noFill/>
          </p:spPr>
          <p:txBody>
            <a:bodyPr wrap="square" rtlCol="0">
              <a:spAutoFit/>
            </a:bodyPr>
            <a:lstStyle/>
            <a:p>
              <a:pPr algn="ctr"/>
              <a:r>
                <a:rPr lang="en-US" sz="1400" dirty="0"/>
                <a:t>no</a:t>
              </a:r>
            </a:p>
          </p:txBody>
        </p:sp>
        <p:sp>
          <p:nvSpPr>
            <p:cNvPr id="261" name="TextBox 260">
              <a:extLst>
                <a:ext uri="{FF2B5EF4-FFF2-40B4-BE49-F238E27FC236}">
                  <a16:creationId xmlns:a16="http://schemas.microsoft.com/office/drawing/2014/main" id="{DB527DDE-B4BE-3454-E294-C0E667C6DA84}"/>
                </a:ext>
              </a:extLst>
            </p:cNvPr>
            <p:cNvSpPr txBox="1"/>
            <p:nvPr/>
          </p:nvSpPr>
          <p:spPr>
            <a:xfrm>
              <a:off x="4932082" y="3446227"/>
              <a:ext cx="1156586" cy="523220"/>
            </a:xfrm>
            <a:prstGeom prst="rect">
              <a:avLst/>
            </a:prstGeom>
            <a:noFill/>
          </p:spPr>
          <p:txBody>
            <a:bodyPr wrap="square" rtlCol="0">
              <a:spAutoFit/>
            </a:bodyPr>
            <a:lstStyle/>
            <a:p>
              <a:pPr algn="ctr"/>
              <a:r>
                <a:rPr lang="en-US" sz="1400" dirty="0"/>
                <a:t>system response</a:t>
              </a:r>
            </a:p>
          </p:txBody>
        </p:sp>
        <p:sp>
          <p:nvSpPr>
            <p:cNvPr id="262" name="TextBox 261">
              <a:extLst>
                <a:ext uri="{FF2B5EF4-FFF2-40B4-BE49-F238E27FC236}">
                  <a16:creationId xmlns:a16="http://schemas.microsoft.com/office/drawing/2014/main" id="{DB527DDE-B4BE-3454-E294-C0E667C6DA84}"/>
                </a:ext>
              </a:extLst>
            </p:cNvPr>
            <p:cNvSpPr txBox="1"/>
            <p:nvPr/>
          </p:nvSpPr>
          <p:spPr>
            <a:xfrm>
              <a:off x="6939099" y="2803160"/>
              <a:ext cx="1156586" cy="523220"/>
            </a:xfrm>
            <a:prstGeom prst="rect">
              <a:avLst/>
            </a:prstGeom>
            <a:noFill/>
          </p:spPr>
          <p:txBody>
            <a:bodyPr wrap="square" rtlCol="0">
              <a:spAutoFit/>
            </a:bodyPr>
            <a:lstStyle/>
            <a:p>
              <a:pPr algn="ctr"/>
              <a:r>
                <a:rPr lang="en-US" sz="1400" dirty="0"/>
                <a:t>true positive (TP)</a:t>
              </a:r>
            </a:p>
          </p:txBody>
        </p:sp>
        <p:sp>
          <p:nvSpPr>
            <p:cNvPr id="263" name="TextBox 262">
              <a:extLst>
                <a:ext uri="{FF2B5EF4-FFF2-40B4-BE49-F238E27FC236}">
                  <a16:creationId xmlns:a16="http://schemas.microsoft.com/office/drawing/2014/main" id="{DB527DDE-B4BE-3454-E294-C0E667C6DA84}"/>
                </a:ext>
              </a:extLst>
            </p:cNvPr>
            <p:cNvSpPr txBox="1"/>
            <p:nvPr/>
          </p:nvSpPr>
          <p:spPr>
            <a:xfrm>
              <a:off x="8635839" y="2803160"/>
              <a:ext cx="1156586" cy="523220"/>
            </a:xfrm>
            <a:prstGeom prst="rect">
              <a:avLst/>
            </a:prstGeom>
            <a:noFill/>
          </p:spPr>
          <p:txBody>
            <a:bodyPr wrap="square" rtlCol="0">
              <a:spAutoFit/>
            </a:bodyPr>
            <a:lstStyle/>
            <a:p>
              <a:pPr algn="ctr"/>
              <a:r>
                <a:rPr lang="en-US" sz="1400" dirty="0"/>
                <a:t>false positive (FP)</a:t>
              </a:r>
            </a:p>
          </p:txBody>
        </p:sp>
        <p:sp>
          <p:nvSpPr>
            <p:cNvPr id="264" name="TextBox 263">
              <a:extLst>
                <a:ext uri="{FF2B5EF4-FFF2-40B4-BE49-F238E27FC236}">
                  <a16:creationId xmlns:a16="http://schemas.microsoft.com/office/drawing/2014/main" id="{DB527DDE-B4BE-3454-E294-C0E667C6DA84}"/>
                </a:ext>
              </a:extLst>
            </p:cNvPr>
            <p:cNvSpPr txBox="1"/>
            <p:nvPr/>
          </p:nvSpPr>
          <p:spPr>
            <a:xfrm>
              <a:off x="6939099" y="3842308"/>
              <a:ext cx="1156586" cy="523220"/>
            </a:xfrm>
            <a:prstGeom prst="rect">
              <a:avLst/>
            </a:prstGeom>
            <a:noFill/>
          </p:spPr>
          <p:txBody>
            <a:bodyPr wrap="square" rtlCol="0">
              <a:spAutoFit/>
            </a:bodyPr>
            <a:lstStyle/>
            <a:p>
              <a:pPr algn="ctr"/>
              <a:r>
                <a:rPr lang="en-US" sz="1400" dirty="0"/>
                <a:t>false negative (FN)</a:t>
              </a:r>
            </a:p>
          </p:txBody>
        </p:sp>
        <p:sp>
          <p:nvSpPr>
            <p:cNvPr id="265" name="TextBox 264">
              <a:extLst>
                <a:ext uri="{FF2B5EF4-FFF2-40B4-BE49-F238E27FC236}">
                  <a16:creationId xmlns:a16="http://schemas.microsoft.com/office/drawing/2014/main" id="{DB527DDE-B4BE-3454-E294-C0E667C6DA84}"/>
                </a:ext>
              </a:extLst>
            </p:cNvPr>
            <p:cNvSpPr txBox="1"/>
            <p:nvPr/>
          </p:nvSpPr>
          <p:spPr>
            <a:xfrm>
              <a:off x="8635839" y="3834882"/>
              <a:ext cx="1156586" cy="523220"/>
            </a:xfrm>
            <a:prstGeom prst="rect">
              <a:avLst/>
            </a:prstGeom>
            <a:noFill/>
          </p:spPr>
          <p:txBody>
            <a:bodyPr wrap="square" rtlCol="0">
              <a:spAutoFit/>
            </a:bodyPr>
            <a:lstStyle/>
            <a:p>
              <a:pPr algn="ctr"/>
              <a:r>
                <a:rPr lang="en-US" sz="1400" dirty="0"/>
                <a:t>true negative (TN)</a:t>
              </a:r>
            </a:p>
          </p:txBody>
        </p:sp>
      </p:grpSp>
      <p:sp>
        <p:nvSpPr>
          <p:cNvPr id="266" name="TextBox 265">
            <a:extLst>
              <a:ext uri="{FF2B5EF4-FFF2-40B4-BE49-F238E27FC236}">
                <a16:creationId xmlns:a16="http://schemas.microsoft.com/office/drawing/2014/main" id="{DB527DDE-B4BE-3454-E294-C0E667C6DA84}"/>
              </a:ext>
            </a:extLst>
          </p:cNvPr>
          <p:cNvSpPr txBox="1"/>
          <p:nvPr/>
        </p:nvSpPr>
        <p:spPr>
          <a:xfrm>
            <a:off x="3429000" y="3464575"/>
            <a:ext cx="2368078" cy="646331"/>
          </a:xfrm>
          <a:prstGeom prst="rect">
            <a:avLst/>
          </a:prstGeom>
          <a:noFill/>
        </p:spPr>
        <p:txBody>
          <a:bodyPr wrap="square" rtlCol="0">
            <a:spAutoFit/>
          </a:bodyPr>
          <a:lstStyle/>
          <a:p>
            <a:pPr algn="ctr"/>
            <a:r>
              <a:rPr lang="en-US" dirty="0"/>
              <a:t>What % of the defects is being detected?</a:t>
            </a:r>
          </a:p>
        </p:txBody>
      </p:sp>
      <p:sp>
        <p:nvSpPr>
          <p:cNvPr id="267" name="TextBox 266">
            <a:extLst>
              <a:ext uri="{FF2B5EF4-FFF2-40B4-BE49-F238E27FC236}">
                <a16:creationId xmlns:a16="http://schemas.microsoft.com/office/drawing/2014/main" id="{DB527DDE-B4BE-3454-E294-C0E667C6DA84}"/>
              </a:ext>
            </a:extLst>
          </p:cNvPr>
          <p:cNvSpPr txBox="1"/>
          <p:nvPr/>
        </p:nvSpPr>
        <p:spPr>
          <a:xfrm>
            <a:off x="3278776" y="4345256"/>
            <a:ext cx="2920627" cy="646331"/>
          </a:xfrm>
          <a:prstGeom prst="rect">
            <a:avLst/>
          </a:prstGeom>
          <a:noFill/>
        </p:spPr>
        <p:txBody>
          <a:bodyPr wrap="square" rtlCol="0">
            <a:spAutoFit/>
          </a:bodyPr>
          <a:lstStyle/>
          <a:p>
            <a:pPr algn="ctr"/>
            <a:r>
              <a:rPr lang="en-US" dirty="0"/>
              <a:t>What % of the good objects are being discarded?</a:t>
            </a:r>
          </a:p>
        </p:txBody>
      </p:sp>
      <p:sp>
        <p:nvSpPr>
          <p:cNvPr id="268" name="TextBox 267">
            <a:extLst>
              <a:ext uri="{FF2B5EF4-FFF2-40B4-BE49-F238E27FC236}">
                <a16:creationId xmlns:a16="http://schemas.microsoft.com/office/drawing/2014/main" id="{DB527DDE-B4BE-3454-E294-C0E667C6DA84}"/>
              </a:ext>
            </a:extLst>
          </p:cNvPr>
          <p:cNvSpPr txBox="1"/>
          <p:nvPr/>
        </p:nvSpPr>
        <p:spPr>
          <a:xfrm>
            <a:off x="6033531" y="3592554"/>
            <a:ext cx="2368078" cy="369332"/>
          </a:xfrm>
          <a:prstGeom prst="rect">
            <a:avLst/>
          </a:prstGeom>
          <a:noFill/>
        </p:spPr>
        <p:txBody>
          <a:bodyPr wrap="square" rtlCol="0">
            <a:spAutoFit/>
          </a:bodyPr>
          <a:lstStyle/>
          <a:p>
            <a:pPr algn="ctr"/>
            <a:r>
              <a:rPr lang="en-US" dirty="0"/>
              <a:t>Larger = better</a:t>
            </a:r>
          </a:p>
        </p:txBody>
      </p:sp>
      <p:sp>
        <p:nvSpPr>
          <p:cNvPr id="269" name="TextBox 268">
            <a:extLst>
              <a:ext uri="{FF2B5EF4-FFF2-40B4-BE49-F238E27FC236}">
                <a16:creationId xmlns:a16="http://schemas.microsoft.com/office/drawing/2014/main" id="{DB527DDE-B4BE-3454-E294-C0E667C6DA84}"/>
              </a:ext>
            </a:extLst>
          </p:cNvPr>
          <p:cNvSpPr txBox="1"/>
          <p:nvPr/>
        </p:nvSpPr>
        <p:spPr>
          <a:xfrm>
            <a:off x="6066168" y="4459384"/>
            <a:ext cx="2368078" cy="369332"/>
          </a:xfrm>
          <a:prstGeom prst="rect">
            <a:avLst/>
          </a:prstGeom>
          <a:noFill/>
        </p:spPr>
        <p:txBody>
          <a:bodyPr wrap="square" rtlCol="0">
            <a:spAutoFit/>
          </a:bodyPr>
          <a:lstStyle/>
          <a:p>
            <a:pPr algn="ctr"/>
            <a:r>
              <a:rPr lang="en-US" dirty="0"/>
              <a:t>Smaller = better</a:t>
            </a:r>
          </a:p>
        </p:txBody>
      </p:sp>
    </p:spTree>
    <p:extLst>
      <p:ext uri="{BB962C8B-B14F-4D97-AF65-F5344CB8AC3E}">
        <p14:creationId xmlns:p14="http://schemas.microsoft.com/office/powerpoint/2010/main" val="190701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p:bldP spid="2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5689378" cy="769441"/>
          </a:xfrm>
          <a:prstGeom prst="rect">
            <a:avLst/>
          </a:prstGeom>
          <a:noFill/>
        </p:spPr>
        <p:txBody>
          <a:bodyPr wrap="none" rtlCol="0">
            <a:spAutoFit/>
          </a:bodyPr>
          <a:lstStyle/>
          <a:p>
            <a:r>
              <a:rPr lang="en-US" sz="4400" dirty="0"/>
              <a:t>When TNs are unknown</a:t>
            </a:r>
          </a:p>
        </p:txBody>
      </p:sp>
      <mc:AlternateContent xmlns:mc="http://schemas.openxmlformats.org/markup-compatibility/2006" xmlns:a14="http://schemas.microsoft.com/office/drawing/2010/main">
        <mc:Choice Requires="a14">
          <p:sp>
            <p:nvSpPr>
              <p:cNvPr id="2" name="TextBox 1"/>
              <p:cNvSpPr txBox="1"/>
              <p:nvPr/>
            </p:nvSpPr>
            <p:spPr>
              <a:xfrm>
                <a:off x="1158264" y="3437770"/>
                <a:ext cx="1642437" cy="52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𝑃𝑃𝑉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𝐹𝑃</m:t>
                          </m:r>
                        </m:num>
                        <m:den>
                          <m:r>
                            <a:rPr lang="en-US" b="0" i="1" smtClean="0">
                              <a:latin typeface="Cambria Math" panose="02040503050406030204" pitchFamily="18" charset="0"/>
                            </a:rPr>
                            <m:t>𝑇𝑃</m:t>
                          </m:r>
                          <m:r>
                            <a:rPr lang="en-US" b="0" i="1" smtClean="0">
                              <a:latin typeface="Cambria Math" panose="02040503050406030204" pitchFamily="18" charset="0"/>
                            </a:rPr>
                            <m:t>+</m:t>
                          </m:r>
                          <m:r>
                            <a:rPr lang="en-US" b="0" i="1" smtClean="0">
                              <a:latin typeface="Cambria Math" panose="02040503050406030204" pitchFamily="18" charset="0"/>
                            </a:rPr>
                            <m:t>𝐹𝑃</m:t>
                          </m:r>
                        </m:den>
                      </m:f>
                    </m:oMath>
                  </m:oMathPara>
                </a14:m>
                <a:endParaRPr lang="en-US" b="0" dirty="0"/>
              </a:p>
            </p:txBody>
          </p:sp>
        </mc:Choice>
        <mc:Fallback xmlns="">
          <p:sp>
            <p:nvSpPr>
              <p:cNvPr id="2" name="TextBox 1"/>
              <p:cNvSpPr txBox="1">
                <a:spLocks noRot="1" noChangeAspect="1" noMove="1" noResize="1" noEditPoints="1" noAdjustHandles="1" noChangeArrowheads="1" noChangeShapeType="1" noTextEdit="1"/>
              </p:cNvSpPr>
              <p:nvPr/>
            </p:nvSpPr>
            <p:spPr>
              <a:xfrm>
                <a:off x="1158264" y="3437770"/>
                <a:ext cx="1642437" cy="523157"/>
              </a:xfrm>
              <a:prstGeom prst="rect">
                <a:avLst/>
              </a:prstGeom>
              <a:blipFill>
                <a:blip r:embed="rId2"/>
                <a:stretch>
                  <a:fillRect/>
                </a:stretch>
              </a:blipFill>
            </p:spPr>
            <p:txBody>
              <a:bodyPr/>
              <a:lstStyle/>
              <a:p>
                <a:r>
                  <a:rPr lang="en-US">
                    <a:noFill/>
                  </a:rPr>
                  <a:t> </a:t>
                </a:r>
              </a:p>
            </p:txBody>
          </p:sp>
        </mc:Fallback>
      </mc:AlternateContent>
      <p:grpSp>
        <p:nvGrpSpPr>
          <p:cNvPr id="9" name="Group 8"/>
          <p:cNvGrpSpPr/>
          <p:nvPr/>
        </p:nvGrpSpPr>
        <p:grpSpPr>
          <a:xfrm>
            <a:off x="4676935" y="778701"/>
            <a:ext cx="3896486" cy="2348468"/>
            <a:chOff x="4932082" y="1843616"/>
            <a:chExt cx="5136604" cy="3019452"/>
          </a:xfrm>
        </p:grpSpPr>
        <p:sp>
          <p:nvSpPr>
            <p:cNvPr id="191" name="Rectangle 190"/>
            <p:cNvSpPr/>
            <p:nvPr/>
          </p:nvSpPr>
          <p:spPr>
            <a:xfrm>
              <a:off x="6666962"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3" name="Rectangle 192"/>
            <p:cNvSpPr/>
            <p:nvPr/>
          </p:nvSpPr>
          <p:spPr>
            <a:xfrm>
              <a:off x="8367824"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4" name="Rectangle 193"/>
            <p:cNvSpPr/>
            <p:nvPr/>
          </p:nvSpPr>
          <p:spPr>
            <a:xfrm>
              <a:off x="6666962"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3" name="Rectangle 252"/>
            <p:cNvSpPr/>
            <p:nvPr/>
          </p:nvSpPr>
          <p:spPr>
            <a:xfrm>
              <a:off x="8367824"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254" name="Straight Connector 253"/>
            <p:cNvCxnSpPr/>
            <p:nvPr/>
          </p:nvCxnSpPr>
          <p:spPr>
            <a:xfrm>
              <a:off x="5943600" y="3762969"/>
              <a:ext cx="859431" cy="8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V="1">
              <a:off x="8367824" y="2311082"/>
              <a:ext cx="0" cy="6387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 name="TextBox 255">
              <a:extLst>
                <a:ext uri="{FF2B5EF4-FFF2-40B4-BE49-F238E27FC236}">
                  <a16:creationId xmlns:a16="http://schemas.microsoft.com/office/drawing/2014/main" id="{DB527DDE-B4BE-3454-E294-C0E667C6DA84}"/>
                </a:ext>
              </a:extLst>
            </p:cNvPr>
            <p:cNvSpPr txBox="1"/>
            <p:nvPr/>
          </p:nvSpPr>
          <p:spPr>
            <a:xfrm>
              <a:off x="7664155" y="1843616"/>
              <a:ext cx="1496759" cy="307777"/>
            </a:xfrm>
            <a:prstGeom prst="rect">
              <a:avLst/>
            </a:prstGeom>
            <a:noFill/>
          </p:spPr>
          <p:txBody>
            <a:bodyPr wrap="square" rtlCol="0">
              <a:spAutoFit/>
            </a:bodyPr>
            <a:lstStyle/>
            <a:p>
              <a:pPr algn="ctr"/>
              <a:r>
                <a:rPr lang="en-US" sz="1400" dirty="0"/>
                <a:t>ground truth</a:t>
              </a:r>
            </a:p>
          </p:txBody>
        </p:sp>
        <p:sp>
          <p:nvSpPr>
            <p:cNvPr id="257" name="TextBox 256">
              <a:extLst>
                <a:ext uri="{FF2B5EF4-FFF2-40B4-BE49-F238E27FC236}">
                  <a16:creationId xmlns:a16="http://schemas.microsoft.com/office/drawing/2014/main" id="{DB527DDE-B4BE-3454-E294-C0E667C6DA84}"/>
                </a:ext>
              </a:extLst>
            </p:cNvPr>
            <p:cNvSpPr txBox="1"/>
            <p:nvPr/>
          </p:nvSpPr>
          <p:spPr>
            <a:xfrm>
              <a:off x="7176705" y="2144585"/>
              <a:ext cx="681376" cy="307777"/>
            </a:xfrm>
            <a:prstGeom prst="rect">
              <a:avLst/>
            </a:prstGeom>
            <a:noFill/>
          </p:spPr>
          <p:txBody>
            <a:bodyPr wrap="square" rtlCol="0">
              <a:spAutoFit/>
            </a:bodyPr>
            <a:lstStyle/>
            <a:p>
              <a:pPr algn="ctr"/>
              <a:r>
                <a:rPr lang="en-US" sz="1400" dirty="0"/>
                <a:t>yes</a:t>
              </a:r>
            </a:p>
          </p:txBody>
        </p:sp>
        <p:sp>
          <p:nvSpPr>
            <p:cNvPr id="258" name="TextBox 257">
              <a:extLst>
                <a:ext uri="{FF2B5EF4-FFF2-40B4-BE49-F238E27FC236}">
                  <a16:creationId xmlns:a16="http://schemas.microsoft.com/office/drawing/2014/main" id="{DB527DDE-B4BE-3454-E294-C0E667C6DA84}"/>
                </a:ext>
              </a:extLst>
            </p:cNvPr>
            <p:cNvSpPr txBox="1"/>
            <p:nvPr/>
          </p:nvSpPr>
          <p:spPr>
            <a:xfrm>
              <a:off x="8873444" y="2144585"/>
              <a:ext cx="681376" cy="307777"/>
            </a:xfrm>
            <a:prstGeom prst="rect">
              <a:avLst/>
            </a:prstGeom>
            <a:noFill/>
          </p:spPr>
          <p:txBody>
            <a:bodyPr wrap="square" rtlCol="0">
              <a:spAutoFit/>
            </a:bodyPr>
            <a:lstStyle/>
            <a:p>
              <a:pPr algn="ctr"/>
              <a:r>
                <a:rPr lang="en-US" sz="1400" dirty="0"/>
                <a:t>no</a:t>
              </a:r>
            </a:p>
          </p:txBody>
        </p:sp>
        <p:sp>
          <p:nvSpPr>
            <p:cNvPr id="259" name="TextBox 258">
              <a:extLst>
                <a:ext uri="{FF2B5EF4-FFF2-40B4-BE49-F238E27FC236}">
                  <a16:creationId xmlns:a16="http://schemas.microsoft.com/office/drawing/2014/main" id="{DB527DDE-B4BE-3454-E294-C0E667C6DA84}"/>
                </a:ext>
              </a:extLst>
            </p:cNvPr>
            <p:cNvSpPr txBox="1"/>
            <p:nvPr/>
          </p:nvSpPr>
          <p:spPr>
            <a:xfrm>
              <a:off x="5747980" y="3058110"/>
              <a:ext cx="681376" cy="307777"/>
            </a:xfrm>
            <a:prstGeom prst="rect">
              <a:avLst/>
            </a:prstGeom>
            <a:noFill/>
          </p:spPr>
          <p:txBody>
            <a:bodyPr wrap="square" rtlCol="0">
              <a:spAutoFit/>
            </a:bodyPr>
            <a:lstStyle/>
            <a:p>
              <a:pPr algn="ctr"/>
              <a:r>
                <a:rPr lang="en-US" sz="1400" dirty="0"/>
                <a:t>yes</a:t>
              </a:r>
            </a:p>
          </p:txBody>
        </p:sp>
        <p:sp>
          <p:nvSpPr>
            <p:cNvPr id="260" name="TextBox 259">
              <a:extLst>
                <a:ext uri="{FF2B5EF4-FFF2-40B4-BE49-F238E27FC236}">
                  <a16:creationId xmlns:a16="http://schemas.microsoft.com/office/drawing/2014/main" id="{DB527DDE-B4BE-3454-E294-C0E667C6DA84}"/>
                </a:ext>
              </a:extLst>
            </p:cNvPr>
            <p:cNvSpPr txBox="1"/>
            <p:nvPr/>
          </p:nvSpPr>
          <p:spPr>
            <a:xfrm>
              <a:off x="5750042" y="4145243"/>
              <a:ext cx="681376" cy="307777"/>
            </a:xfrm>
            <a:prstGeom prst="rect">
              <a:avLst/>
            </a:prstGeom>
            <a:noFill/>
          </p:spPr>
          <p:txBody>
            <a:bodyPr wrap="square" rtlCol="0">
              <a:spAutoFit/>
            </a:bodyPr>
            <a:lstStyle/>
            <a:p>
              <a:pPr algn="ctr"/>
              <a:r>
                <a:rPr lang="en-US" sz="1400" dirty="0"/>
                <a:t>no</a:t>
              </a:r>
            </a:p>
          </p:txBody>
        </p:sp>
        <p:sp>
          <p:nvSpPr>
            <p:cNvPr id="261" name="TextBox 260">
              <a:extLst>
                <a:ext uri="{FF2B5EF4-FFF2-40B4-BE49-F238E27FC236}">
                  <a16:creationId xmlns:a16="http://schemas.microsoft.com/office/drawing/2014/main" id="{DB527DDE-B4BE-3454-E294-C0E667C6DA84}"/>
                </a:ext>
              </a:extLst>
            </p:cNvPr>
            <p:cNvSpPr txBox="1"/>
            <p:nvPr/>
          </p:nvSpPr>
          <p:spPr>
            <a:xfrm>
              <a:off x="4932082" y="3446227"/>
              <a:ext cx="1156586" cy="523220"/>
            </a:xfrm>
            <a:prstGeom prst="rect">
              <a:avLst/>
            </a:prstGeom>
            <a:noFill/>
          </p:spPr>
          <p:txBody>
            <a:bodyPr wrap="square" rtlCol="0">
              <a:spAutoFit/>
            </a:bodyPr>
            <a:lstStyle/>
            <a:p>
              <a:pPr algn="ctr"/>
              <a:r>
                <a:rPr lang="en-US" sz="1400" dirty="0"/>
                <a:t>system response</a:t>
              </a:r>
            </a:p>
          </p:txBody>
        </p:sp>
        <p:sp>
          <p:nvSpPr>
            <p:cNvPr id="262" name="TextBox 261">
              <a:extLst>
                <a:ext uri="{FF2B5EF4-FFF2-40B4-BE49-F238E27FC236}">
                  <a16:creationId xmlns:a16="http://schemas.microsoft.com/office/drawing/2014/main" id="{DB527DDE-B4BE-3454-E294-C0E667C6DA84}"/>
                </a:ext>
              </a:extLst>
            </p:cNvPr>
            <p:cNvSpPr txBox="1"/>
            <p:nvPr/>
          </p:nvSpPr>
          <p:spPr>
            <a:xfrm>
              <a:off x="6939099" y="2803160"/>
              <a:ext cx="1156586" cy="523220"/>
            </a:xfrm>
            <a:prstGeom prst="rect">
              <a:avLst/>
            </a:prstGeom>
            <a:noFill/>
          </p:spPr>
          <p:txBody>
            <a:bodyPr wrap="square" rtlCol="0">
              <a:spAutoFit/>
            </a:bodyPr>
            <a:lstStyle/>
            <a:p>
              <a:pPr algn="ctr"/>
              <a:r>
                <a:rPr lang="en-US" sz="1400" dirty="0"/>
                <a:t>true positive (TP)</a:t>
              </a:r>
            </a:p>
          </p:txBody>
        </p:sp>
        <p:sp>
          <p:nvSpPr>
            <p:cNvPr id="263" name="TextBox 262">
              <a:extLst>
                <a:ext uri="{FF2B5EF4-FFF2-40B4-BE49-F238E27FC236}">
                  <a16:creationId xmlns:a16="http://schemas.microsoft.com/office/drawing/2014/main" id="{DB527DDE-B4BE-3454-E294-C0E667C6DA84}"/>
                </a:ext>
              </a:extLst>
            </p:cNvPr>
            <p:cNvSpPr txBox="1"/>
            <p:nvPr/>
          </p:nvSpPr>
          <p:spPr>
            <a:xfrm>
              <a:off x="8635839" y="2803160"/>
              <a:ext cx="1156586" cy="523220"/>
            </a:xfrm>
            <a:prstGeom prst="rect">
              <a:avLst/>
            </a:prstGeom>
            <a:noFill/>
          </p:spPr>
          <p:txBody>
            <a:bodyPr wrap="square" rtlCol="0">
              <a:spAutoFit/>
            </a:bodyPr>
            <a:lstStyle/>
            <a:p>
              <a:pPr algn="ctr"/>
              <a:r>
                <a:rPr lang="en-US" sz="1400" dirty="0"/>
                <a:t>false positive (FP)</a:t>
              </a:r>
            </a:p>
          </p:txBody>
        </p:sp>
        <p:sp>
          <p:nvSpPr>
            <p:cNvPr id="264" name="TextBox 263">
              <a:extLst>
                <a:ext uri="{FF2B5EF4-FFF2-40B4-BE49-F238E27FC236}">
                  <a16:creationId xmlns:a16="http://schemas.microsoft.com/office/drawing/2014/main" id="{DB527DDE-B4BE-3454-E294-C0E667C6DA84}"/>
                </a:ext>
              </a:extLst>
            </p:cNvPr>
            <p:cNvSpPr txBox="1"/>
            <p:nvPr/>
          </p:nvSpPr>
          <p:spPr>
            <a:xfrm>
              <a:off x="6939099" y="3842308"/>
              <a:ext cx="1156586" cy="523220"/>
            </a:xfrm>
            <a:prstGeom prst="rect">
              <a:avLst/>
            </a:prstGeom>
            <a:noFill/>
          </p:spPr>
          <p:txBody>
            <a:bodyPr wrap="square" rtlCol="0">
              <a:spAutoFit/>
            </a:bodyPr>
            <a:lstStyle/>
            <a:p>
              <a:pPr algn="ctr"/>
              <a:r>
                <a:rPr lang="en-US" sz="1400" dirty="0"/>
                <a:t>false negative (FN)</a:t>
              </a:r>
            </a:p>
          </p:txBody>
        </p:sp>
        <p:sp>
          <p:nvSpPr>
            <p:cNvPr id="265" name="TextBox 264">
              <a:extLst>
                <a:ext uri="{FF2B5EF4-FFF2-40B4-BE49-F238E27FC236}">
                  <a16:creationId xmlns:a16="http://schemas.microsoft.com/office/drawing/2014/main" id="{DB527DDE-B4BE-3454-E294-C0E667C6DA84}"/>
                </a:ext>
              </a:extLst>
            </p:cNvPr>
            <p:cNvSpPr txBox="1"/>
            <p:nvPr/>
          </p:nvSpPr>
          <p:spPr>
            <a:xfrm>
              <a:off x="8635839" y="3834882"/>
              <a:ext cx="1156586" cy="523220"/>
            </a:xfrm>
            <a:prstGeom prst="rect">
              <a:avLst/>
            </a:prstGeom>
            <a:noFill/>
          </p:spPr>
          <p:txBody>
            <a:bodyPr wrap="square" rtlCol="0">
              <a:spAutoFit/>
            </a:bodyPr>
            <a:lstStyle/>
            <a:p>
              <a:pPr algn="ctr"/>
              <a:r>
                <a:rPr lang="en-US" sz="1400" dirty="0"/>
                <a:t>true negative (TN)</a:t>
              </a:r>
            </a:p>
          </p:txBody>
        </p:sp>
      </p:grpSp>
      <p:sp>
        <p:nvSpPr>
          <p:cNvPr id="266" name="TextBox 265">
            <a:extLst>
              <a:ext uri="{FF2B5EF4-FFF2-40B4-BE49-F238E27FC236}">
                <a16:creationId xmlns:a16="http://schemas.microsoft.com/office/drawing/2014/main" id="{DB527DDE-B4BE-3454-E294-C0E667C6DA84}"/>
              </a:ext>
            </a:extLst>
          </p:cNvPr>
          <p:cNvSpPr txBox="1"/>
          <p:nvPr/>
        </p:nvSpPr>
        <p:spPr>
          <a:xfrm>
            <a:off x="3429000" y="3464575"/>
            <a:ext cx="4572000" cy="646331"/>
          </a:xfrm>
          <a:prstGeom prst="rect">
            <a:avLst/>
          </a:prstGeom>
          <a:noFill/>
        </p:spPr>
        <p:txBody>
          <a:bodyPr wrap="square" rtlCol="0">
            <a:spAutoFit/>
          </a:bodyPr>
          <a:lstStyle/>
          <a:p>
            <a:pPr algn="ctr"/>
            <a:r>
              <a:rPr lang="en-US" dirty="0"/>
              <a:t>How often is a +test </a:t>
            </a:r>
            <a:r>
              <a:rPr lang="en-US" dirty="0" smtClean="0"/>
              <a:t>result wrong </a:t>
            </a:r>
            <a:r>
              <a:rPr lang="en-US" dirty="0"/>
              <a:t>as a percentage of all +</a:t>
            </a:r>
            <a:r>
              <a:rPr lang="en-US" dirty="0" smtClean="0"/>
              <a:t>test results</a:t>
            </a:r>
            <a:r>
              <a:rPr lang="en-US" dirty="0"/>
              <a:t>?</a:t>
            </a:r>
          </a:p>
        </p:txBody>
      </p:sp>
      <p:sp>
        <p:nvSpPr>
          <p:cNvPr id="27" name="TextBox 26">
            <a:extLst>
              <a:ext uri="{FF2B5EF4-FFF2-40B4-BE49-F238E27FC236}">
                <a16:creationId xmlns:a16="http://schemas.microsoft.com/office/drawing/2014/main" id="{DB527DDE-B4BE-3454-E294-C0E667C6DA84}"/>
              </a:ext>
            </a:extLst>
          </p:cNvPr>
          <p:cNvSpPr txBox="1"/>
          <p:nvPr/>
        </p:nvSpPr>
        <p:spPr>
          <a:xfrm>
            <a:off x="381000" y="4581492"/>
            <a:ext cx="8342887" cy="1754326"/>
          </a:xfrm>
          <a:prstGeom prst="rect">
            <a:avLst/>
          </a:prstGeom>
          <a:noFill/>
        </p:spPr>
        <p:txBody>
          <a:bodyPr wrap="square" rtlCol="0">
            <a:spAutoFit/>
          </a:bodyPr>
          <a:lstStyle/>
          <a:p>
            <a:pPr algn="ctr"/>
            <a:r>
              <a:rPr lang="en-US" dirty="0"/>
              <a:t>Sometimes, TNs are impossible to measure (e.g. medical test for cancer, we may never determine the actual condition of everyone tested; or cybersecurity test, we may never know if the system is truly attack-free).</a:t>
            </a:r>
          </a:p>
          <a:p>
            <a:pPr algn="ctr"/>
            <a:endParaRPr lang="en-US" dirty="0"/>
          </a:p>
          <a:p>
            <a:pPr algn="ctr"/>
            <a:r>
              <a:rPr lang="en-US" dirty="0"/>
              <a:t>For these problems we measure positive predictive value (PPV).</a:t>
            </a:r>
          </a:p>
          <a:p>
            <a:pPr algn="ctr"/>
            <a:r>
              <a:rPr lang="en-US" dirty="0"/>
              <a:t>In these scenarios, we often refer to our metrics as “recall” (TPR) and “precision” (PPV).</a:t>
            </a:r>
          </a:p>
        </p:txBody>
      </p:sp>
    </p:spTree>
    <p:extLst>
      <p:ext uri="{BB962C8B-B14F-4D97-AF65-F5344CB8AC3E}">
        <p14:creationId xmlns:p14="http://schemas.microsoft.com/office/powerpoint/2010/main" val="24514019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3190489" cy="769441"/>
          </a:xfrm>
          <a:prstGeom prst="rect">
            <a:avLst/>
          </a:prstGeom>
          <a:noFill/>
        </p:spPr>
        <p:txBody>
          <a:bodyPr wrap="none" rtlCol="0">
            <a:spAutoFit/>
          </a:bodyPr>
          <a:lstStyle/>
          <a:p>
            <a:r>
              <a:rPr lang="en-US" sz="4400" dirty="0"/>
              <a:t>Single Metric</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381000" y="5016004"/>
            <a:ext cx="8342887" cy="646331"/>
          </a:xfrm>
          <a:prstGeom prst="rect">
            <a:avLst/>
          </a:prstGeom>
          <a:noFill/>
        </p:spPr>
        <p:txBody>
          <a:bodyPr wrap="square" rtlCol="0">
            <a:spAutoFit/>
          </a:bodyPr>
          <a:lstStyle/>
          <a:p>
            <a:pPr algn="ctr"/>
            <a:r>
              <a:rPr lang="en-US" dirty="0"/>
              <a:t>Performance can be measured using a single metric “F1” if the two types of wrong outcomes (FP and FN) are equally important.</a:t>
            </a:r>
          </a:p>
        </p:txBody>
      </p:sp>
      <mc:AlternateContent xmlns:mc="http://schemas.openxmlformats.org/markup-compatibility/2006" xmlns:a14="http://schemas.microsoft.com/office/drawing/2010/main">
        <mc:Choice Requires="a14">
          <p:sp>
            <p:nvSpPr>
              <p:cNvPr id="2" name="TextBox 1"/>
              <p:cNvSpPr txBox="1"/>
              <p:nvPr/>
            </p:nvSpPr>
            <p:spPr>
              <a:xfrm>
                <a:off x="1143000" y="3748371"/>
                <a:ext cx="4518225" cy="5725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1=2</m:t>
                      </m:r>
                      <m:f>
                        <m:fPr>
                          <m:ctrlPr>
                            <a:rPr lang="en-US" b="0" i="1" smtClean="0">
                              <a:latin typeface="Cambria Math" panose="02040503050406030204" pitchFamily="18" charset="0"/>
                            </a:rPr>
                          </m:ctrlPr>
                        </m:fPr>
                        <m:num>
                          <m:r>
                            <a:rPr lang="en-US" b="0" i="1" smtClean="0">
                              <a:latin typeface="Cambria Math" panose="02040503050406030204" pitchFamily="18" charset="0"/>
                            </a:rPr>
                            <m:t>𝑝𝑟𝑒𝑐𝑖𝑠𝑖𝑜𝑛</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𝑟𝑒𝑐𝑎𝑙𝑙</m:t>
                          </m:r>
                        </m:num>
                        <m:den>
                          <m:r>
                            <a:rPr lang="en-US" b="0" i="1" smtClean="0">
                              <a:latin typeface="Cambria Math" panose="02040503050406030204" pitchFamily="18" charset="0"/>
                            </a:rPr>
                            <m:t>𝑝𝑟𝑒𝑐𝑖𝑠𝑖𝑜𝑛</m:t>
                          </m:r>
                          <m:r>
                            <a:rPr lang="en-US" b="0" i="1" smtClean="0">
                              <a:latin typeface="Cambria Math" panose="02040503050406030204" pitchFamily="18" charset="0"/>
                            </a:rPr>
                            <m:t>+</m:t>
                          </m:r>
                          <m:r>
                            <a:rPr lang="en-US" b="0" i="1" smtClean="0">
                              <a:latin typeface="Cambria Math" panose="02040503050406030204" pitchFamily="18" charset="0"/>
                            </a:rPr>
                            <m:t>𝑟𝑒𝑐𝑎𝑙𝑙</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𝑇𝑃</m:t>
                          </m:r>
                        </m:num>
                        <m:den>
                          <m:r>
                            <a:rPr lang="en-US" b="0" i="1" smtClean="0">
                              <a:latin typeface="Cambria Math" panose="02040503050406030204" pitchFamily="18" charset="0"/>
                            </a:rPr>
                            <m:t>2</m:t>
                          </m:r>
                          <m:r>
                            <a:rPr lang="en-US" b="0" i="1" smtClean="0">
                              <a:latin typeface="Cambria Math" panose="02040503050406030204" pitchFamily="18" charset="0"/>
                            </a:rPr>
                            <m:t>𝑇𝑃</m:t>
                          </m:r>
                          <m:r>
                            <a:rPr lang="en-US" b="0" i="1" smtClean="0">
                              <a:latin typeface="Cambria Math" panose="02040503050406030204" pitchFamily="18" charset="0"/>
                            </a:rPr>
                            <m:t>+</m:t>
                          </m:r>
                          <m:r>
                            <a:rPr lang="en-US" b="0" i="1" smtClean="0">
                              <a:latin typeface="Cambria Math" panose="02040503050406030204" pitchFamily="18" charset="0"/>
                            </a:rPr>
                            <m:t>𝐹𝑃</m:t>
                          </m:r>
                          <m:r>
                            <a:rPr lang="en-US" b="0" i="1" smtClean="0">
                              <a:latin typeface="Cambria Math" panose="02040503050406030204" pitchFamily="18" charset="0"/>
                            </a:rPr>
                            <m:t>+</m:t>
                          </m:r>
                          <m:r>
                            <a:rPr lang="en-US" b="0" i="1" smtClean="0">
                              <a:latin typeface="Cambria Math" panose="02040503050406030204" pitchFamily="18" charset="0"/>
                            </a:rPr>
                            <m:t>𝐹𝑁</m:t>
                          </m:r>
                        </m:den>
                      </m:f>
                    </m:oMath>
                  </m:oMathPara>
                </a14:m>
                <a:endParaRPr lang="en-US" b="0" dirty="0"/>
              </a:p>
            </p:txBody>
          </p:sp>
        </mc:Choice>
        <mc:Fallback xmlns="">
          <p:sp>
            <p:nvSpPr>
              <p:cNvPr id="2" name="TextBox 1"/>
              <p:cNvSpPr txBox="1">
                <a:spLocks noRot="1" noChangeAspect="1" noMove="1" noResize="1" noEditPoints="1" noAdjustHandles="1" noChangeArrowheads="1" noChangeShapeType="1" noTextEdit="1"/>
              </p:cNvSpPr>
              <p:nvPr/>
            </p:nvSpPr>
            <p:spPr>
              <a:xfrm>
                <a:off x="1143000" y="3748371"/>
                <a:ext cx="4518225" cy="572593"/>
              </a:xfrm>
              <a:prstGeom prst="rect">
                <a:avLst/>
              </a:prstGeom>
              <a:blipFill>
                <a:blip r:embed="rId2"/>
                <a:stretch>
                  <a:fillRect/>
                </a:stretch>
              </a:blipFill>
            </p:spPr>
            <p:txBody>
              <a:bodyPr/>
              <a:lstStyle/>
              <a:p>
                <a:r>
                  <a:rPr lang="en-US">
                    <a:noFill/>
                  </a:rPr>
                  <a:t> </a:t>
                </a:r>
              </a:p>
            </p:txBody>
          </p:sp>
        </mc:Fallback>
      </mc:AlternateContent>
      <p:grpSp>
        <p:nvGrpSpPr>
          <p:cNvPr id="9" name="Group 8"/>
          <p:cNvGrpSpPr/>
          <p:nvPr/>
        </p:nvGrpSpPr>
        <p:grpSpPr>
          <a:xfrm>
            <a:off x="4676935" y="778701"/>
            <a:ext cx="3896486" cy="2348468"/>
            <a:chOff x="4932082" y="1843616"/>
            <a:chExt cx="5136604" cy="3019452"/>
          </a:xfrm>
        </p:grpSpPr>
        <p:sp>
          <p:nvSpPr>
            <p:cNvPr id="191" name="Rectangle 190"/>
            <p:cNvSpPr/>
            <p:nvPr/>
          </p:nvSpPr>
          <p:spPr>
            <a:xfrm>
              <a:off x="6666962"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3" name="Rectangle 192"/>
            <p:cNvSpPr/>
            <p:nvPr/>
          </p:nvSpPr>
          <p:spPr>
            <a:xfrm>
              <a:off x="8367824"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4" name="Rectangle 193"/>
            <p:cNvSpPr/>
            <p:nvPr/>
          </p:nvSpPr>
          <p:spPr>
            <a:xfrm>
              <a:off x="6666962"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3" name="Rectangle 252"/>
            <p:cNvSpPr/>
            <p:nvPr/>
          </p:nvSpPr>
          <p:spPr>
            <a:xfrm>
              <a:off x="8367824"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254" name="Straight Connector 253"/>
            <p:cNvCxnSpPr/>
            <p:nvPr/>
          </p:nvCxnSpPr>
          <p:spPr>
            <a:xfrm>
              <a:off x="5943600" y="3762969"/>
              <a:ext cx="859431" cy="8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V="1">
              <a:off x="8367824" y="2311082"/>
              <a:ext cx="0" cy="6387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 name="TextBox 255">
              <a:extLst>
                <a:ext uri="{FF2B5EF4-FFF2-40B4-BE49-F238E27FC236}">
                  <a16:creationId xmlns:a16="http://schemas.microsoft.com/office/drawing/2014/main" id="{DB527DDE-B4BE-3454-E294-C0E667C6DA84}"/>
                </a:ext>
              </a:extLst>
            </p:cNvPr>
            <p:cNvSpPr txBox="1"/>
            <p:nvPr/>
          </p:nvSpPr>
          <p:spPr>
            <a:xfrm>
              <a:off x="7664155" y="1843616"/>
              <a:ext cx="1496759" cy="307777"/>
            </a:xfrm>
            <a:prstGeom prst="rect">
              <a:avLst/>
            </a:prstGeom>
            <a:noFill/>
          </p:spPr>
          <p:txBody>
            <a:bodyPr wrap="square" rtlCol="0">
              <a:spAutoFit/>
            </a:bodyPr>
            <a:lstStyle/>
            <a:p>
              <a:pPr algn="ctr"/>
              <a:r>
                <a:rPr lang="en-US" sz="1400" dirty="0"/>
                <a:t>ground truth</a:t>
              </a:r>
            </a:p>
          </p:txBody>
        </p:sp>
        <p:sp>
          <p:nvSpPr>
            <p:cNvPr id="257" name="TextBox 256">
              <a:extLst>
                <a:ext uri="{FF2B5EF4-FFF2-40B4-BE49-F238E27FC236}">
                  <a16:creationId xmlns:a16="http://schemas.microsoft.com/office/drawing/2014/main" id="{DB527DDE-B4BE-3454-E294-C0E667C6DA84}"/>
                </a:ext>
              </a:extLst>
            </p:cNvPr>
            <p:cNvSpPr txBox="1"/>
            <p:nvPr/>
          </p:nvSpPr>
          <p:spPr>
            <a:xfrm>
              <a:off x="7176705" y="2144585"/>
              <a:ext cx="681376" cy="307777"/>
            </a:xfrm>
            <a:prstGeom prst="rect">
              <a:avLst/>
            </a:prstGeom>
            <a:noFill/>
          </p:spPr>
          <p:txBody>
            <a:bodyPr wrap="square" rtlCol="0">
              <a:spAutoFit/>
            </a:bodyPr>
            <a:lstStyle/>
            <a:p>
              <a:pPr algn="ctr"/>
              <a:r>
                <a:rPr lang="en-US" sz="1400" dirty="0"/>
                <a:t>yes</a:t>
              </a:r>
            </a:p>
          </p:txBody>
        </p:sp>
        <p:sp>
          <p:nvSpPr>
            <p:cNvPr id="258" name="TextBox 257">
              <a:extLst>
                <a:ext uri="{FF2B5EF4-FFF2-40B4-BE49-F238E27FC236}">
                  <a16:creationId xmlns:a16="http://schemas.microsoft.com/office/drawing/2014/main" id="{DB527DDE-B4BE-3454-E294-C0E667C6DA84}"/>
                </a:ext>
              </a:extLst>
            </p:cNvPr>
            <p:cNvSpPr txBox="1"/>
            <p:nvPr/>
          </p:nvSpPr>
          <p:spPr>
            <a:xfrm>
              <a:off x="8873444" y="2144585"/>
              <a:ext cx="681376" cy="307777"/>
            </a:xfrm>
            <a:prstGeom prst="rect">
              <a:avLst/>
            </a:prstGeom>
            <a:noFill/>
          </p:spPr>
          <p:txBody>
            <a:bodyPr wrap="square" rtlCol="0">
              <a:spAutoFit/>
            </a:bodyPr>
            <a:lstStyle/>
            <a:p>
              <a:pPr algn="ctr"/>
              <a:r>
                <a:rPr lang="en-US" sz="1400" dirty="0"/>
                <a:t>no</a:t>
              </a:r>
            </a:p>
          </p:txBody>
        </p:sp>
        <p:sp>
          <p:nvSpPr>
            <p:cNvPr id="259" name="TextBox 258">
              <a:extLst>
                <a:ext uri="{FF2B5EF4-FFF2-40B4-BE49-F238E27FC236}">
                  <a16:creationId xmlns:a16="http://schemas.microsoft.com/office/drawing/2014/main" id="{DB527DDE-B4BE-3454-E294-C0E667C6DA84}"/>
                </a:ext>
              </a:extLst>
            </p:cNvPr>
            <p:cNvSpPr txBox="1"/>
            <p:nvPr/>
          </p:nvSpPr>
          <p:spPr>
            <a:xfrm>
              <a:off x="5747980" y="3058110"/>
              <a:ext cx="681376" cy="307777"/>
            </a:xfrm>
            <a:prstGeom prst="rect">
              <a:avLst/>
            </a:prstGeom>
            <a:noFill/>
          </p:spPr>
          <p:txBody>
            <a:bodyPr wrap="square" rtlCol="0">
              <a:spAutoFit/>
            </a:bodyPr>
            <a:lstStyle/>
            <a:p>
              <a:pPr algn="ctr"/>
              <a:r>
                <a:rPr lang="en-US" sz="1400" dirty="0"/>
                <a:t>yes</a:t>
              </a:r>
            </a:p>
          </p:txBody>
        </p:sp>
        <p:sp>
          <p:nvSpPr>
            <p:cNvPr id="260" name="TextBox 259">
              <a:extLst>
                <a:ext uri="{FF2B5EF4-FFF2-40B4-BE49-F238E27FC236}">
                  <a16:creationId xmlns:a16="http://schemas.microsoft.com/office/drawing/2014/main" id="{DB527DDE-B4BE-3454-E294-C0E667C6DA84}"/>
                </a:ext>
              </a:extLst>
            </p:cNvPr>
            <p:cNvSpPr txBox="1"/>
            <p:nvPr/>
          </p:nvSpPr>
          <p:spPr>
            <a:xfrm>
              <a:off x="5750042" y="4145243"/>
              <a:ext cx="681376" cy="307777"/>
            </a:xfrm>
            <a:prstGeom prst="rect">
              <a:avLst/>
            </a:prstGeom>
            <a:noFill/>
          </p:spPr>
          <p:txBody>
            <a:bodyPr wrap="square" rtlCol="0">
              <a:spAutoFit/>
            </a:bodyPr>
            <a:lstStyle/>
            <a:p>
              <a:pPr algn="ctr"/>
              <a:r>
                <a:rPr lang="en-US" sz="1400" dirty="0"/>
                <a:t>no</a:t>
              </a:r>
            </a:p>
          </p:txBody>
        </p:sp>
        <p:sp>
          <p:nvSpPr>
            <p:cNvPr id="261" name="TextBox 260">
              <a:extLst>
                <a:ext uri="{FF2B5EF4-FFF2-40B4-BE49-F238E27FC236}">
                  <a16:creationId xmlns:a16="http://schemas.microsoft.com/office/drawing/2014/main" id="{DB527DDE-B4BE-3454-E294-C0E667C6DA84}"/>
                </a:ext>
              </a:extLst>
            </p:cNvPr>
            <p:cNvSpPr txBox="1"/>
            <p:nvPr/>
          </p:nvSpPr>
          <p:spPr>
            <a:xfrm>
              <a:off x="4932082" y="3446227"/>
              <a:ext cx="1156586" cy="523220"/>
            </a:xfrm>
            <a:prstGeom prst="rect">
              <a:avLst/>
            </a:prstGeom>
            <a:noFill/>
          </p:spPr>
          <p:txBody>
            <a:bodyPr wrap="square" rtlCol="0">
              <a:spAutoFit/>
            </a:bodyPr>
            <a:lstStyle/>
            <a:p>
              <a:pPr algn="ctr"/>
              <a:r>
                <a:rPr lang="en-US" sz="1400" dirty="0"/>
                <a:t>system response</a:t>
              </a:r>
            </a:p>
          </p:txBody>
        </p:sp>
        <p:sp>
          <p:nvSpPr>
            <p:cNvPr id="262" name="TextBox 261">
              <a:extLst>
                <a:ext uri="{FF2B5EF4-FFF2-40B4-BE49-F238E27FC236}">
                  <a16:creationId xmlns:a16="http://schemas.microsoft.com/office/drawing/2014/main" id="{DB527DDE-B4BE-3454-E294-C0E667C6DA84}"/>
                </a:ext>
              </a:extLst>
            </p:cNvPr>
            <p:cNvSpPr txBox="1"/>
            <p:nvPr/>
          </p:nvSpPr>
          <p:spPr>
            <a:xfrm>
              <a:off x="6939099" y="2803160"/>
              <a:ext cx="1156586" cy="523220"/>
            </a:xfrm>
            <a:prstGeom prst="rect">
              <a:avLst/>
            </a:prstGeom>
            <a:noFill/>
          </p:spPr>
          <p:txBody>
            <a:bodyPr wrap="square" rtlCol="0">
              <a:spAutoFit/>
            </a:bodyPr>
            <a:lstStyle/>
            <a:p>
              <a:pPr algn="ctr"/>
              <a:r>
                <a:rPr lang="en-US" sz="1400" dirty="0"/>
                <a:t>true positive (TP)</a:t>
              </a:r>
            </a:p>
          </p:txBody>
        </p:sp>
        <p:sp>
          <p:nvSpPr>
            <p:cNvPr id="263" name="TextBox 262">
              <a:extLst>
                <a:ext uri="{FF2B5EF4-FFF2-40B4-BE49-F238E27FC236}">
                  <a16:creationId xmlns:a16="http://schemas.microsoft.com/office/drawing/2014/main" id="{DB527DDE-B4BE-3454-E294-C0E667C6DA84}"/>
                </a:ext>
              </a:extLst>
            </p:cNvPr>
            <p:cNvSpPr txBox="1"/>
            <p:nvPr/>
          </p:nvSpPr>
          <p:spPr>
            <a:xfrm>
              <a:off x="8635839" y="2803160"/>
              <a:ext cx="1156586" cy="523220"/>
            </a:xfrm>
            <a:prstGeom prst="rect">
              <a:avLst/>
            </a:prstGeom>
            <a:noFill/>
          </p:spPr>
          <p:txBody>
            <a:bodyPr wrap="square" rtlCol="0">
              <a:spAutoFit/>
            </a:bodyPr>
            <a:lstStyle/>
            <a:p>
              <a:pPr algn="ctr"/>
              <a:r>
                <a:rPr lang="en-US" sz="1400" dirty="0"/>
                <a:t>false positive (FP)</a:t>
              </a:r>
            </a:p>
          </p:txBody>
        </p:sp>
        <p:sp>
          <p:nvSpPr>
            <p:cNvPr id="264" name="TextBox 263">
              <a:extLst>
                <a:ext uri="{FF2B5EF4-FFF2-40B4-BE49-F238E27FC236}">
                  <a16:creationId xmlns:a16="http://schemas.microsoft.com/office/drawing/2014/main" id="{DB527DDE-B4BE-3454-E294-C0E667C6DA84}"/>
                </a:ext>
              </a:extLst>
            </p:cNvPr>
            <p:cNvSpPr txBox="1"/>
            <p:nvPr/>
          </p:nvSpPr>
          <p:spPr>
            <a:xfrm>
              <a:off x="6939099" y="3842308"/>
              <a:ext cx="1156586" cy="523220"/>
            </a:xfrm>
            <a:prstGeom prst="rect">
              <a:avLst/>
            </a:prstGeom>
            <a:noFill/>
          </p:spPr>
          <p:txBody>
            <a:bodyPr wrap="square" rtlCol="0">
              <a:spAutoFit/>
            </a:bodyPr>
            <a:lstStyle/>
            <a:p>
              <a:pPr algn="ctr"/>
              <a:r>
                <a:rPr lang="en-US" sz="1400" dirty="0"/>
                <a:t>false negative (FN)</a:t>
              </a:r>
            </a:p>
          </p:txBody>
        </p:sp>
        <p:sp>
          <p:nvSpPr>
            <p:cNvPr id="265" name="TextBox 264">
              <a:extLst>
                <a:ext uri="{FF2B5EF4-FFF2-40B4-BE49-F238E27FC236}">
                  <a16:creationId xmlns:a16="http://schemas.microsoft.com/office/drawing/2014/main" id="{DB527DDE-B4BE-3454-E294-C0E667C6DA84}"/>
                </a:ext>
              </a:extLst>
            </p:cNvPr>
            <p:cNvSpPr txBox="1"/>
            <p:nvPr/>
          </p:nvSpPr>
          <p:spPr>
            <a:xfrm>
              <a:off x="8635839" y="3834882"/>
              <a:ext cx="1156586" cy="523220"/>
            </a:xfrm>
            <a:prstGeom prst="rect">
              <a:avLst/>
            </a:prstGeom>
            <a:noFill/>
          </p:spPr>
          <p:txBody>
            <a:bodyPr wrap="square" rtlCol="0">
              <a:spAutoFit/>
            </a:bodyPr>
            <a:lstStyle/>
            <a:p>
              <a:pPr algn="ctr"/>
              <a:r>
                <a:rPr lang="en-US" sz="1400" dirty="0"/>
                <a:t>true negative (TN)</a:t>
              </a:r>
            </a:p>
          </p:txBody>
        </p:sp>
      </p:grpSp>
      <p:sp>
        <p:nvSpPr>
          <p:cNvPr id="23" name="TextBox 22">
            <a:extLst>
              <a:ext uri="{FF2B5EF4-FFF2-40B4-BE49-F238E27FC236}">
                <a16:creationId xmlns:a16="http://schemas.microsoft.com/office/drawing/2014/main" id="{DB527DDE-B4BE-3454-E294-C0E667C6DA84}"/>
              </a:ext>
            </a:extLst>
          </p:cNvPr>
          <p:cNvSpPr txBox="1"/>
          <p:nvPr/>
        </p:nvSpPr>
        <p:spPr>
          <a:xfrm>
            <a:off x="5856674" y="3726851"/>
            <a:ext cx="2867213" cy="646331"/>
          </a:xfrm>
          <a:prstGeom prst="rect">
            <a:avLst/>
          </a:prstGeom>
          <a:noFill/>
        </p:spPr>
        <p:txBody>
          <a:bodyPr wrap="square" rtlCol="0">
            <a:spAutoFit/>
          </a:bodyPr>
          <a:lstStyle/>
          <a:p>
            <a:pPr algn="ctr"/>
            <a:r>
              <a:rPr lang="en-US" dirty="0"/>
              <a:t>What is the balanced performance?</a:t>
            </a:r>
          </a:p>
        </p:txBody>
      </p:sp>
    </p:spTree>
    <p:extLst>
      <p:ext uri="{BB962C8B-B14F-4D97-AF65-F5344CB8AC3E}">
        <p14:creationId xmlns:p14="http://schemas.microsoft.com/office/powerpoint/2010/main" val="2145249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5034-7299-5356-8FB1-6976505C5C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86CE496-8DFD-48E6-820C-1068254DB9E5}"/>
              </a:ext>
            </a:extLst>
          </p:cNvPr>
          <p:cNvSpPr txBox="1"/>
          <p:nvPr/>
        </p:nvSpPr>
        <p:spPr>
          <a:xfrm>
            <a:off x="561798" y="363648"/>
            <a:ext cx="4633000" cy="769441"/>
          </a:xfrm>
          <a:prstGeom prst="rect">
            <a:avLst/>
          </a:prstGeom>
          <a:noFill/>
        </p:spPr>
        <p:txBody>
          <a:bodyPr wrap="none" rtlCol="0">
            <a:spAutoFit/>
          </a:bodyPr>
          <a:lstStyle/>
          <a:p>
            <a:r>
              <a:rPr lang="en-US" sz="4400" dirty="0"/>
              <a:t>Imbalanced Classes</a:t>
            </a:r>
          </a:p>
        </p:txBody>
      </p:sp>
      <p:sp>
        <p:nvSpPr>
          <p:cNvPr id="200" name="TextBox 199">
            <a:extLst>
              <a:ext uri="{FF2B5EF4-FFF2-40B4-BE49-F238E27FC236}">
                <a16:creationId xmlns:a16="http://schemas.microsoft.com/office/drawing/2014/main" id="{B92FC70D-DBC7-1379-1C7C-44795D0A313C}"/>
              </a:ext>
            </a:extLst>
          </p:cNvPr>
          <p:cNvSpPr txBox="1"/>
          <p:nvPr/>
        </p:nvSpPr>
        <p:spPr>
          <a:xfrm>
            <a:off x="295141" y="4934978"/>
            <a:ext cx="8342887" cy="369332"/>
          </a:xfrm>
          <a:prstGeom prst="rect">
            <a:avLst/>
          </a:prstGeom>
          <a:noFill/>
        </p:spPr>
        <p:txBody>
          <a:bodyPr wrap="square" rtlCol="0">
            <a:spAutoFit/>
          </a:bodyPr>
          <a:lstStyle/>
          <a:p>
            <a:pPr algn="ctr"/>
            <a:r>
              <a:rPr lang="en-US" dirty="0"/>
              <a:t>Imbalanced classes require careful application of </a:t>
            </a:r>
            <a:r>
              <a:rPr lang="en-US" dirty="0" smtClean="0"/>
              <a:t>metrics!</a:t>
            </a:r>
            <a:endParaRPr lang="en-US" dirty="0"/>
          </a:p>
        </p:txBody>
      </p:sp>
      <p:pic>
        <p:nvPicPr>
          <p:cNvPr id="3" name="Picture 2" descr="How to Value &amp; Grade a Coin. – Roadshow Collectibles">
            <a:extLst>
              <a:ext uri="{FF2B5EF4-FFF2-40B4-BE49-F238E27FC236}">
                <a16:creationId xmlns:a16="http://schemas.microsoft.com/office/drawing/2014/main" id="{560A80E2-9B6B-409F-BDE7-325613D969DB}"/>
              </a:ext>
            </a:extLst>
          </p:cNvPr>
          <p:cNvPicPr>
            <a:picLocks noChangeAspect="1"/>
          </p:cNvPicPr>
          <p:nvPr/>
        </p:nvPicPr>
        <p:blipFill>
          <a:blip r:embed="rId2"/>
          <a:srcRect l="21250" t="23395" r="60000" b="50056"/>
          <a:stretch>
            <a:fillRect/>
          </a:stretch>
        </p:blipFill>
        <p:spPr>
          <a:xfrm>
            <a:off x="655611" y="1626027"/>
            <a:ext cx="809184" cy="809184"/>
          </a:xfrm>
          <a:prstGeom prst="rect">
            <a:avLst/>
          </a:prstGeom>
        </p:spPr>
      </p:pic>
      <p:pic>
        <p:nvPicPr>
          <p:cNvPr id="6" name="Picture 5" descr="How to Value &amp; Grade a Coin. – Roadshow Collectibles">
            <a:extLst>
              <a:ext uri="{FF2B5EF4-FFF2-40B4-BE49-F238E27FC236}">
                <a16:creationId xmlns:a16="http://schemas.microsoft.com/office/drawing/2014/main" id="{3EF5A34D-E40C-CD0C-DA19-3E8776B2AB24}"/>
              </a:ext>
            </a:extLst>
          </p:cNvPr>
          <p:cNvPicPr>
            <a:picLocks noChangeAspect="1"/>
          </p:cNvPicPr>
          <p:nvPr/>
        </p:nvPicPr>
        <p:blipFill>
          <a:blip r:embed="rId2"/>
          <a:srcRect l="21250" t="23395" r="60000" b="50056"/>
          <a:stretch>
            <a:fillRect/>
          </a:stretch>
        </p:blipFill>
        <p:spPr>
          <a:xfrm>
            <a:off x="1421588" y="1626027"/>
            <a:ext cx="809184" cy="809184"/>
          </a:xfrm>
          <a:prstGeom prst="rect">
            <a:avLst/>
          </a:prstGeom>
        </p:spPr>
      </p:pic>
      <p:pic>
        <p:nvPicPr>
          <p:cNvPr id="8" name="Picture 7" descr="How to Value &amp; Grade a Coin. – Roadshow Collectibles">
            <a:extLst>
              <a:ext uri="{FF2B5EF4-FFF2-40B4-BE49-F238E27FC236}">
                <a16:creationId xmlns:a16="http://schemas.microsoft.com/office/drawing/2014/main" id="{04091564-3F12-4E91-EC0E-4CC0BA9B27C9}"/>
              </a:ext>
            </a:extLst>
          </p:cNvPr>
          <p:cNvPicPr>
            <a:picLocks noChangeAspect="1"/>
          </p:cNvPicPr>
          <p:nvPr/>
        </p:nvPicPr>
        <p:blipFill>
          <a:blip r:embed="rId2"/>
          <a:srcRect l="21250" t="23395" r="60000" b="50056"/>
          <a:stretch>
            <a:fillRect/>
          </a:stretch>
        </p:blipFill>
        <p:spPr>
          <a:xfrm>
            <a:off x="2203674" y="1626027"/>
            <a:ext cx="809184" cy="809184"/>
          </a:xfrm>
          <a:prstGeom prst="rect">
            <a:avLst/>
          </a:prstGeom>
        </p:spPr>
      </p:pic>
      <p:pic>
        <p:nvPicPr>
          <p:cNvPr id="11" name="Picture 10" descr="How to Value &amp; Grade a Coin. – Roadshow Collectibles">
            <a:extLst>
              <a:ext uri="{FF2B5EF4-FFF2-40B4-BE49-F238E27FC236}">
                <a16:creationId xmlns:a16="http://schemas.microsoft.com/office/drawing/2014/main" id="{1D3367A4-9FC3-DB4A-603E-CBF6A3C5C12D}"/>
              </a:ext>
            </a:extLst>
          </p:cNvPr>
          <p:cNvPicPr>
            <a:picLocks noChangeAspect="1"/>
          </p:cNvPicPr>
          <p:nvPr/>
        </p:nvPicPr>
        <p:blipFill>
          <a:blip r:embed="rId2"/>
          <a:srcRect l="21250" t="23395" r="60000" b="50056"/>
          <a:stretch>
            <a:fillRect/>
          </a:stretch>
        </p:blipFill>
        <p:spPr>
          <a:xfrm>
            <a:off x="2996749" y="1631146"/>
            <a:ext cx="809184" cy="809184"/>
          </a:xfrm>
          <a:prstGeom prst="rect">
            <a:avLst/>
          </a:prstGeom>
        </p:spPr>
      </p:pic>
      <p:pic>
        <p:nvPicPr>
          <p:cNvPr id="13" name="Picture 12" descr="How to Value &amp; Grade a Coin. – Roadshow Collectibles">
            <a:extLst>
              <a:ext uri="{FF2B5EF4-FFF2-40B4-BE49-F238E27FC236}">
                <a16:creationId xmlns:a16="http://schemas.microsoft.com/office/drawing/2014/main" id="{28B6A48D-7551-0094-3518-C7FC613B0D8B}"/>
              </a:ext>
            </a:extLst>
          </p:cNvPr>
          <p:cNvPicPr>
            <a:picLocks noChangeAspect="1"/>
          </p:cNvPicPr>
          <p:nvPr/>
        </p:nvPicPr>
        <p:blipFill>
          <a:blip r:embed="rId2"/>
          <a:srcRect l="21250" t="23395" r="60000" b="50056"/>
          <a:stretch>
            <a:fillRect/>
          </a:stretch>
        </p:blipFill>
        <p:spPr>
          <a:xfrm>
            <a:off x="3789824" y="1606121"/>
            <a:ext cx="809184" cy="809184"/>
          </a:xfrm>
          <a:prstGeom prst="rect">
            <a:avLst/>
          </a:prstGeom>
        </p:spPr>
      </p:pic>
      <p:pic>
        <p:nvPicPr>
          <p:cNvPr id="26" name="Picture 25" descr="How to Value &amp; Grade a Coin. – Roadshow Collectibles">
            <a:extLst>
              <a:ext uri="{FF2B5EF4-FFF2-40B4-BE49-F238E27FC236}">
                <a16:creationId xmlns:a16="http://schemas.microsoft.com/office/drawing/2014/main" id="{84DC6867-0313-CEA3-38BF-0EC9A7CDFDD3}"/>
              </a:ext>
            </a:extLst>
          </p:cNvPr>
          <p:cNvPicPr>
            <a:picLocks noChangeAspect="1"/>
          </p:cNvPicPr>
          <p:nvPr/>
        </p:nvPicPr>
        <p:blipFill>
          <a:blip r:embed="rId2"/>
          <a:srcRect l="21250" t="23395" r="60000" b="50056"/>
          <a:stretch>
            <a:fillRect/>
          </a:stretch>
        </p:blipFill>
        <p:spPr>
          <a:xfrm>
            <a:off x="4572000" y="1600200"/>
            <a:ext cx="809184" cy="809184"/>
          </a:xfrm>
          <a:prstGeom prst="rect">
            <a:avLst/>
          </a:prstGeom>
        </p:spPr>
      </p:pic>
      <p:pic>
        <p:nvPicPr>
          <p:cNvPr id="28" name="Picture 27" descr="How to Value &amp; Grade a Coin. – Roadshow Collectibles">
            <a:extLst>
              <a:ext uri="{FF2B5EF4-FFF2-40B4-BE49-F238E27FC236}">
                <a16:creationId xmlns:a16="http://schemas.microsoft.com/office/drawing/2014/main" id="{99705C00-954E-AAFA-FDC9-F4B10D9993B8}"/>
              </a:ext>
            </a:extLst>
          </p:cNvPr>
          <p:cNvPicPr>
            <a:picLocks noChangeAspect="1"/>
          </p:cNvPicPr>
          <p:nvPr/>
        </p:nvPicPr>
        <p:blipFill>
          <a:blip r:embed="rId2"/>
          <a:srcRect l="21250" t="23395" r="60000" b="50056"/>
          <a:stretch>
            <a:fillRect/>
          </a:stretch>
        </p:blipFill>
        <p:spPr>
          <a:xfrm>
            <a:off x="5337977" y="1600200"/>
            <a:ext cx="809184" cy="809184"/>
          </a:xfrm>
          <a:prstGeom prst="rect">
            <a:avLst/>
          </a:prstGeom>
        </p:spPr>
      </p:pic>
      <p:pic>
        <p:nvPicPr>
          <p:cNvPr id="30" name="Picture 29" descr="How to Value &amp; Grade a Coin. – Roadshow Collectibles">
            <a:extLst>
              <a:ext uri="{FF2B5EF4-FFF2-40B4-BE49-F238E27FC236}">
                <a16:creationId xmlns:a16="http://schemas.microsoft.com/office/drawing/2014/main" id="{3DCAE1F2-DFDD-9BEC-B9C8-F07CABA6E1C7}"/>
              </a:ext>
            </a:extLst>
          </p:cNvPr>
          <p:cNvPicPr>
            <a:picLocks noChangeAspect="1"/>
          </p:cNvPicPr>
          <p:nvPr/>
        </p:nvPicPr>
        <p:blipFill>
          <a:blip r:embed="rId2"/>
          <a:srcRect l="21250" t="23395" r="60000" b="50056"/>
          <a:stretch>
            <a:fillRect/>
          </a:stretch>
        </p:blipFill>
        <p:spPr>
          <a:xfrm>
            <a:off x="6120063" y="1600200"/>
            <a:ext cx="809184" cy="809184"/>
          </a:xfrm>
          <a:prstGeom prst="rect">
            <a:avLst/>
          </a:prstGeom>
        </p:spPr>
      </p:pic>
      <p:pic>
        <p:nvPicPr>
          <p:cNvPr id="32" name="Picture 31" descr="How to Value &amp; Grade a Coin. – Roadshow Collectibles">
            <a:extLst>
              <a:ext uri="{FF2B5EF4-FFF2-40B4-BE49-F238E27FC236}">
                <a16:creationId xmlns:a16="http://schemas.microsoft.com/office/drawing/2014/main" id="{588F1856-4BF3-F8AD-47E1-F55EF5BBA5F6}"/>
              </a:ext>
            </a:extLst>
          </p:cNvPr>
          <p:cNvPicPr>
            <a:picLocks noChangeAspect="1"/>
          </p:cNvPicPr>
          <p:nvPr/>
        </p:nvPicPr>
        <p:blipFill>
          <a:blip r:embed="rId2"/>
          <a:srcRect l="21250" t="23395" r="60000" b="50056"/>
          <a:stretch>
            <a:fillRect/>
          </a:stretch>
        </p:blipFill>
        <p:spPr>
          <a:xfrm>
            <a:off x="6913138" y="1605319"/>
            <a:ext cx="809184" cy="809184"/>
          </a:xfrm>
          <a:prstGeom prst="rect">
            <a:avLst/>
          </a:prstGeom>
        </p:spPr>
      </p:pic>
      <p:pic>
        <p:nvPicPr>
          <p:cNvPr id="34" name="Picture 33" descr="How to Value &amp; Grade a Coin. – Roadshow Collectibles">
            <a:extLst>
              <a:ext uri="{FF2B5EF4-FFF2-40B4-BE49-F238E27FC236}">
                <a16:creationId xmlns:a16="http://schemas.microsoft.com/office/drawing/2014/main" id="{19A2A6A5-A67E-2FAD-39C3-BE4535962E06}"/>
              </a:ext>
            </a:extLst>
          </p:cNvPr>
          <p:cNvPicPr>
            <a:picLocks noChangeAspect="1"/>
          </p:cNvPicPr>
          <p:nvPr/>
        </p:nvPicPr>
        <p:blipFill>
          <a:blip r:embed="rId2"/>
          <a:srcRect l="21250" t="23395" r="60000" b="50056"/>
          <a:stretch>
            <a:fillRect/>
          </a:stretch>
        </p:blipFill>
        <p:spPr>
          <a:xfrm>
            <a:off x="7706213" y="1580294"/>
            <a:ext cx="809184" cy="809184"/>
          </a:xfrm>
          <a:prstGeom prst="rect">
            <a:avLst/>
          </a:prstGeom>
        </p:spPr>
      </p:pic>
      <p:pic>
        <p:nvPicPr>
          <p:cNvPr id="36" name="Picture 35" descr="How to Value &amp; Grade a Coin. – Roadshow Collectibles">
            <a:extLst>
              <a:ext uri="{FF2B5EF4-FFF2-40B4-BE49-F238E27FC236}">
                <a16:creationId xmlns:a16="http://schemas.microsoft.com/office/drawing/2014/main" id="{8EAC0291-3616-C5E9-4EAC-639CD17A5D39}"/>
              </a:ext>
            </a:extLst>
          </p:cNvPr>
          <p:cNvPicPr>
            <a:picLocks noChangeAspect="1"/>
          </p:cNvPicPr>
          <p:nvPr/>
        </p:nvPicPr>
        <p:blipFill>
          <a:blip r:embed="rId2"/>
          <a:srcRect l="21250" t="23395" r="60000" b="50056"/>
          <a:stretch>
            <a:fillRect/>
          </a:stretch>
        </p:blipFill>
        <p:spPr>
          <a:xfrm>
            <a:off x="682619" y="2494363"/>
            <a:ext cx="809184" cy="809184"/>
          </a:xfrm>
          <a:prstGeom prst="rect">
            <a:avLst/>
          </a:prstGeom>
        </p:spPr>
      </p:pic>
      <p:pic>
        <p:nvPicPr>
          <p:cNvPr id="38" name="Picture 37" descr="How to Value &amp; Grade a Coin. – Roadshow Collectibles">
            <a:extLst>
              <a:ext uri="{FF2B5EF4-FFF2-40B4-BE49-F238E27FC236}">
                <a16:creationId xmlns:a16="http://schemas.microsoft.com/office/drawing/2014/main" id="{B8C624CC-D91D-900C-C35A-6B82FE018CE0}"/>
              </a:ext>
            </a:extLst>
          </p:cNvPr>
          <p:cNvPicPr>
            <a:picLocks noChangeAspect="1"/>
          </p:cNvPicPr>
          <p:nvPr/>
        </p:nvPicPr>
        <p:blipFill>
          <a:blip r:embed="rId2"/>
          <a:srcRect l="21250" t="23395" r="60000" b="50056"/>
          <a:stretch>
            <a:fillRect/>
          </a:stretch>
        </p:blipFill>
        <p:spPr>
          <a:xfrm>
            <a:off x="1448596" y="2494363"/>
            <a:ext cx="809184" cy="809184"/>
          </a:xfrm>
          <a:prstGeom prst="rect">
            <a:avLst/>
          </a:prstGeom>
        </p:spPr>
      </p:pic>
      <p:pic>
        <p:nvPicPr>
          <p:cNvPr id="40" name="Picture 39" descr="How to Value &amp; Grade a Coin. – Roadshow Collectibles">
            <a:extLst>
              <a:ext uri="{FF2B5EF4-FFF2-40B4-BE49-F238E27FC236}">
                <a16:creationId xmlns:a16="http://schemas.microsoft.com/office/drawing/2014/main" id="{11F9856F-8B57-1F72-B7D0-7296DE0F87D9}"/>
              </a:ext>
            </a:extLst>
          </p:cNvPr>
          <p:cNvPicPr>
            <a:picLocks noChangeAspect="1"/>
          </p:cNvPicPr>
          <p:nvPr/>
        </p:nvPicPr>
        <p:blipFill>
          <a:blip r:embed="rId2"/>
          <a:srcRect l="21250" t="23395" r="60000" b="50056"/>
          <a:stretch>
            <a:fillRect/>
          </a:stretch>
        </p:blipFill>
        <p:spPr>
          <a:xfrm>
            <a:off x="2230682" y="2494363"/>
            <a:ext cx="809184" cy="809184"/>
          </a:xfrm>
          <a:prstGeom prst="rect">
            <a:avLst/>
          </a:prstGeom>
        </p:spPr>
      </p:pic>
      <p:pic>
        <p:nvPicPr>
          <p:cNvPr id="42" name="Picture 41" descr="How to Value &amp; Grade a Coin. – Roadshow Collectibles">
            <a:extLst>
              <a:ext uri="{FF2B5EF4-FFF2-40B4-BE49-F238E27FC236}">
                <a16:creationId xmlns:a16="http://schemas.microsoft.com/office/drawing/2014/main" id="{9A95C458-D647-030F-D904-649979572EC9}"/>
              </a:ext>
            </a:extLst>
          </p:cNvPr>
          <p:cNvPicPr>
            <a:picLocks noChangeAspect="1"/>
          </p:cNvPicPr>
          <p:nvPr/>
        </p:nvPicPr>
        <p:blipFill>
          <a:blip r:embed="rId2"/>
          <a:srcRect l="21250" t="23395" r="60000" b="50056"/>
          <a:stretch>
            <a:fillRect/>
          </a:stretch>
        </p:blipFill>
        <p:spPr>
          <a:xfrm>
            <a:off x="3023757" y="2499482"/>
            <a:ext cx="809184" cy="809184"/>
          </a:xfrm>
          <a:prstGeom prst="rect">
            <a:avLst/>
          </a:prstGeom>
        </p:spPr>
      </p:pic>
      <p:pic>
        <p:nvPicPr>
          <p:cNvPr id="44" name="Picture 43" descr="How to Value &amp; Grade a Coin. – Roadshow Collectibles">
            <a:extLst>
              <a:ext uri="{FF2B5EF4-FFF2-40B4-BE49-F238E27FC236}">
                <a16:creationId xmlns:a16="http://schemas.microsoft.com/office/drawing/2014/main" id="{010163EA-C34A-9E00-B84F-9427404B8D0F}"/>
              </a:ext>
            </a:extLst>
          </p:cNvPr>
          <p:cNvPicPr>
            <a:picLocks noChangeAspect="1"/>
          </p:cNvPicPr>
          <p:nvPr/>
        </p:nvPicPr>
        <p:blipFill>
          <a:blip r:embed="rId2"/>
          <a:srcRect l="21250" t="23395" r="60000" b="50056"/>
          <a:stretch>
            <a:fillRect/>
          </a:stretch>
        </p:blipFill>
        <p:spPr>
          <a:xfrm>
            <a:off x="3816832" y="2474457"/>
            <a:ext cx="809184" cy="809184"/>
          </a:xfrm>
          <a:prstGeom prst="rect">
            <a:avLst/>
          </a:prstGeom>
        </p:spPr>
      </p:pic>
      <p:pic>
        <p:nvPicPr>
          <p:cNvPr id="46" name="Picture 45" descr="How to Value &amp; Grade a Coin. – Roadshow Collectibles">
            <a:extLst>
              <a:ext uri="{FF2B5EF4-FFF2-40B4-BE49-F238E27FC236}">
                <a16:creationId xmlns:a16="http://schemas.microsoft.com/office/drawing/2014/main" id="{FE3381E1-6818-52B4-3B43-4BF321FE506C}"/>
              </a:ext>
            </a:extLst>
          </p:cNvPr>
          <p:cNvPicPr>
            <a:picLocks noChangeAspect="1"/>
          </p:cNvPicPr>
          <p:nvPr/>
        </p:nvPicPr>
        <p:blipFill>
          <a:blip r:embed="rId2"/>
          <a:srcRect l="21250" t="23395" r="60000" b="50056"/>
          <a:stretch>
            <a:fillRect/>
          </a:stretch>
        </p:blipFill>
        <p:spPr>
          <a:xfrm>
            <a:off x="4599008" y="2468536"/>
            <a:ext cx="809184" cy="809184"/>
          </a:xfrm>
          <a:prstGeom prst="rect">
            <a:avLst/>
          </a:prstGeom>
        </p:spPr>
      </p:pic>
      <p:pic>
        <p:nvPicPr>
          <p:cNvPr id="48" name="Picture 47" descr="How to Value &amp; Grade a Coin. – Roadshow Collectibles">
            <a:extLst>
              <a:ext uri="{FF2B5EF4-FFF2-40B4-BE49-F238E27FC236}">
                <a16:creationId xmlns:a16="http://schemas.microsoft.com/office/drawing/2014/main" id="{0E6383CD-BE4C-0234-173D-EDE912D50D4F}"/>
              </a:ext>
            </a:extLst>
          </p:cNvPr>
          <p:cNvPicPr>
            <a:picLocks noChangeAspect="1"/>
          </p:cNvPicPr>
          <p:nvPr/>
        </p:nvPicPr>
        <p:blipFill>
          <a:blip r:embed="rId2"/>
          <a:srcRect l="21250" t="23395" r="60000" b="50056"/>
          <a:stretch>
            <a:fillRect/>
          </a:stretch>
        </p:blipFill>
        <p:spPr>
          <a:xfrm>
            <a:off x="5364985" y="2468536"/>
            <a:ext cx="809184" cy="809184"/>
          </a:xfrm>
          <a:prstGeom prst="rect">
            <a:avLst/>
          </a:prstGeom>
        </p:spPr>
      </p:pic>
      <p:pic>
        <p:nvPicPr>
          <p:cNvPr id="50" name="Picture 49" descr="How to Value &amp; Grade a Coin. – Roadshow Collectibles">
            <a:extLst>
              <a:ext uri="{FF2B5EF4-FFF2-40B4-BE49-F238E27FC236}">
                <a16:creationId xmlns:a16="http://schemas.microsoft.com/office/drawing/2014/main" id="{673BC2A3-972A-C8B3-A440-5A653C7837BA}"/>
              </a:ext>
            </a:extLst>
          </p:cNvPr>
          <p:cNvPicPr>
            <a:picLocks noChangeAspect="1"/>
          </p:cNvPicPr>
          <p:nvPr/>
        </p:nvPicPr>
        <p:blipFill>
          <a:blip r:embed="rId2"/>
          <a:srcRect l="21250" t="23395" r="60000" b="50056"/>
          <a:stretch>
            <a:fillRect/>
          </a:stretch>
        </p:blipFill>
        <p:spPr>
          <a:xfrm>
            <a:off x="6147071" y="2468536"/>
            <a:ext cx="809184" cy="809184"/>
          </a:xfrm>
          <a:prstGeom prst="rect">
            <a:avLst/>
          </a:prstGeom>
        </p:spPr>
      </p:pic>
      <p:pic>
        <p:nvPicPr>
          <p:cNvPr id="52" name="Picture 51" descr="How to Value &amp; Grade a Coin. – Roadshow Collectibles">
            <a:extLst>
              <a:ext uri="{FF2B5EF4-FFF2-40B4-BE49-F238E27FC236}">
                <a16:creationId xmlns:a16="http://schemas.microsoft.com/office/drawing/2014/main" id="{6E9B872A-0595-1516-30F2-5CDC146841B3}"/>
              </a:ext>
            </a:extLst>
          </p:cNvPr>
          <p:cNvPicPr>
            <a:picLocks noChangeAspect="1"/>
          </p:cNvPicPr>
          <p:nvPr/>
        </p:nvPicPr>
        <p:blipFill>
          <a:blip r:embed="rId2"/>
          <a:srcRect l="21250" t="23395" r="60000" b="50056"/>
          <a:stretch>
            <a:fillRect/>
          </a:stretch>
        </p:blipFill>
        <p:spPr>
          <a:xfrm>
            <a:off x="6940146" y="2473655"/>
            <a:ext cx="809184" cy="809184"/>
          </a:xfrm>
          <a:prstGeom prst="rect">
            <a:avLst/>
          </a:prstGeom>
        </p:spPr>
      </p:pic>
      <p:pic>
        <p:nvPicPr>
          <p:cNvPr id="54" name="Picture 53" descr="How to Value &amp; Grade a Coin. – Roadshow Collectibles">
            <a:extLst>
              <a:ext uri="{FF2B5EF4-FFF2-40B4-BE49-F238E27FC236}">
                <a16:creationId xmlns:a16="http://schemas.microsoft.com/office/drawing/2014/main" id="{9942EB44-0AF2-950E-B193-B32A0283CDD6}"/>
              </a:ext>
            </a:extLst>
          </p:cNvPr>
          <p:cNvPicPr>
            <a:picLocks noChangeAspect="1"/>
          </p:cNvPicPr>
          <p:nvPr/>
        </p:nvPicPr>
        <p:blipFill>
          <a:blip r:embed="rId2"/>
          <a:srcRect l="79032" t="61403" r="3591" b="14207"/>
          <a:stretch>
            <a:fillRect/>
          </a:stretch>
        </p:blipFill>
        <p:spPr>
          <a:xfrm>
            <a:off x="7792437" y="2494363"/>
            <a:ext cx="749968" cy="743373"/>
          </a:xfrm>
          <a:prstGeom prst="rect">
            <a:avLst/>
          </a:prstGeom>
        </p:spPr>
      </p:pic>
      <p:sp>
        <p:nvSpPr>
          <p:cNvPr id="56" name="TextBox 55">
            <a:extLst>
              <a:ext uri="{FF2B5EF4-FFF2-40B4-BE49-F238E27FC236}">
                <a16:creationId xmlns:a16="http://schemas.microsoft.com/office/drawing/2014/main" id="{C485E24C-A45B-C3E0-1331-DA6AB62AE42C}"/>
              </a:ext>
            </a:extLst>
          </p:cNvPr>
          <p:cNvSpPr txBox="1"/>
          <p:nvPr/>
        </p:nvSpPr>
        <p:spPr>
          <a:xfrm>
            <a:off x="308777" y="3569895"/>
            <a:ext cx="8342887" cy="369332"/>
          </a:xfrm>
          <a:prstGeom prst="rect">
            <a:avLst/>
          </a:prstGeom>
          <a:noFill/>
        </p:spPr>
        <p:txBody>
          <a:bodyPr wrap="square" rtlCol="0">
            <a:spAutoFit/>
          </a:bodyPr>
          <a:lstStyle/>
          <a:p>
            <a:pPr algn="ctr"/>
            <a:r>
              <a:rPr lang="en-US" dirty="0"/>
              <a:t>Assuming all coins are classified as (lower quality), what is the overall accuracy?</a:t>
            </a:r>
          </a:p>
        </p:txBody>
      </p:sp>
      <p:sp>
        <p:nvSpPr>
          <p:cNvPr id="58" name="TextBox 57">
            <a:extLst>
              <a:ext uri="{FF2B5EF4-FFF2-40B4-BE49-F238E27FC236}">
                <a16:creationId xmlns:a16="http://schemas.microsoft.com/office/drawing/2014/main" id="{413782CA-C72E-1087-3785-82108C79A4BC}"/>
              </a:ext>
            </a:extLst>
          </p:cNvPr>
          <p:cNvSpPr txBox="1"/>
          <p:nvPr/>
        </p:nvSpPr>
        <p:spPr>
          <a:xfrm>
            <a:off x="3890177" y="3939227"/>
            <a:ext cx="857849" cy="369332"/>
          </a:xfrm>
          <a:prstGeom prst="rect">
            <a:avLst/>
          </a:prstGeom>
          <a:noFill/>
        </p:spPr>
        <p:txBody>
          <a:bodyPr wrap="square" rtlCol="0">
            <a:spAutoFit/>
          </a:bodyPr>
          <a:lstStyle/>
          <a:p>
            <a:pPr algn="ctr"/>
            <a:r>
              <a:rPr lang="en-US" b="1" dirty="0"/>
              <a:t>95%</a:t>
            </a:r>
          </a:p>
        </p:txBody>
      </p:sp>
    </p:spTree>
    <p:extLst>
      <p:ext uri="{BB962C8B-B14F-4D97-AF65-F5344CB8AC3E}">
        <p14:creationId xmlns:p14="http://schemas.microsoft.com/office/powerpoint/2010/main" val="36918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4258153" cy="769441"/>
          </a:xfrm>
          <a:prstGeom prst="rect">
            <a:avLst/>
          </a:prstGeom>
          <a:noFill/>
        </p:spPr>
        <p:txBody>
          <a:bodyPr wrap="none" rtlCol="0">
            <a:spAutoFit/>
          </a:bodyPr>
          <a:lstStyle/>
          <a:p>
            <a:r>
              <a:rPr lang="en-US" sz="4400" dirty="0"/>
              <a:t>Weighted Metrics</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381000" y="5016004"/>
            <a:ext cx="8342887" cy="923330"/>
          </a:xfrm>
          <a:prstGeom prst="rect">
            <a:avLst/>
          </a:prstGeom>
          <a:noFill/>
        </p:spPr>
        <p:txBody>
          <a:bodyPr wrap="square" rtlCol="0">
            <a:spAutoFit/>
          </a:bodyPr>
          <a:lstStyle/>
          <a:p>
            <a:pPr algn="ctr"/>
            <a:r>
              <a:rPr lang="en-US" dirty="0"/>
              <a:t>Weighted accuracy (</a:t>
            </a:r>
            <a:r>
              <a:rPr lang="en-US" dirty="0" err="1"/>
              <a:t>wAcc</a:t>
            </a:r>
            <a:r>
              <a:rPr lang="en-US" dirty="0"/>
              <a:t>) can measure overall performance in a single metric if the weight between positive class and negative class is known (e.g. w:1).</a:t>
            </a:r>
          </a:p>
          <a:p>
            <a:pPr algn="ctr"/>
            <a:r>
              <a:rPr lang="en-US" dirty="0"/>
              <a:t>In the previous slide example, w=19 (there  is a 19:1 ratio of data in each class).</a:t>
            </a:r>
          </a:p>
        </p:txBody>
      </p:sp>
      <mc:AlternateContent xmlns:mc="http://schemas.openxmlformats.org/markup-compatibility/2006" xmlns:a14="http://schemas.microsoft.com/office/drawing/2010/main">
        <mc:Choice Requires="a14">
          <p:sp>
            <p:nvSpPr>
              <p:cNvPr id="2" name="TextBox 1"/>
              <p:cNvSpPr txBox="1"/>
              <p:nvPr/>
            </p:nvSpPr>
            <p:spPr>
              <a:xfrm>
                <a:off x="1357021" y="3716964"/>
                <a:ext cx="3479094" cy="567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𝑤𝐴𝑐𝑐</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𝑤𝑇𝑃</m:t>
                          </m:r>
                          <m:r>
                            <a:rPr lang="en-US" b="0" i="1" smtClean="0">
                              <a:latin typeface="Cambria Math" panose="02040503050406030204" pitchFamily="18" charset="0"/>
                            </a:rPr>
                            <m:t>+</m:t>
                          </m:r>
                          <m:r>
                            <a:rPr lang="en-US" b="0" i="1" smtClean="0">
                              <a:latin typeface="Cambria Math" panose="02040503050406030204" pitchFamily="18" charset="0"/>
                            </a:rPr>
                            <m:t>𝑇𝑁</m:t>
                          </m:r>
                        </m:num>
                        <m:den>
                          <m:r>
                            <a:rPr lang="en-US" b="0" i="1" smtClean="0">
                              <a:latin typeface="Cambria Math" panose="02040503050406030204" pitchFamily="18" charset="0"/>
                            </a:rPr>
                            <m:t>𝑤</m:t>
                          </m:r>
                          <m:d>
                            <m:dPr>
                              <m:ctrlPr>
                                <a:rPr lang="en-US" b="0" i="1" smtClean="0">
                                  <a:latin typeface="Cambria Math" panose="02040503050406030204" pitchFamily="18" charset="0"/>
                                </a:rPr>
                              </m:ctrlPr>
                            </m:dPr>
                            <m:e>
                              <m:r>
                                <a:rPr lang="en-US" b="0" i="1" smtClean="0">
                                  <a:latin typeface="Cambria Math" panose="02040503050406030204" pitchFamily="18" charset="0"/>
                                </a:rPr>
                                <m:t>𝑇𝑃</m:t>
                              </m:r>
                              <m:r>
                                <a:rPr lang="en-US" b="0" i="1" smtClean="0">
                                  <a:latin typeface="Cambria Math" panose="02040503050406030204" pitchFamily="18" charset="0"/>
                                </a:rPr>
                                <m:t>+</m:t>
                              </m:r>
                              <m:r>
                                <a:rPr lang="en-US" b="0" i="1" smtClean="0">
                                  <a:latin typeface="Cambria Math" panose="02040503050406030204" pitchFamily="18" charset="0"/>
                                </a:rPr>
                                <m:t>𝐹𝑁</m:t>
                              </m:r>
                            </m:e>
                          </m:d>
                          <m:r>
                            <a:rPr lang="en-US" b="0" i="1" smtClean="0">
                              <a:latin typeface="Cambria Math" panose="02040503050406030204" pitchFamily="18" charset="0"/>
                            </a:rPr>
                            <m:t>+(</m:t>
                          </m:r>
                          <m:r>
                            <a:rPr lang="en-US" b="0" i="1" smtClean="0">
                              <a:latin typeface="Cambria Math" panose="02040503050406030204" pitchFamily="18" charset="0"/>
                            </a:rPr>
                            <m:t>𝑇𝑁</m:t>
                          </m:r>
                          <m:r>
                            <a:rPr lang="en-US" b="0" i="1" smtClean="0">
                              <a:latin typeface="Cambria Math" panose="02040503050406030204" pitchFamily="18" charset="0"/>
                            </a:rPr>
                            <m:t>+</m:t>
                          </m:r>
                          <m:r>
                            <a:rPr lang="en-US" b="0" i="1" smtClean="0">
                              <a:latin typeface="Cambria Math" panose="02040503050406030204" pitchFamily="18" charset="0"/>
                            </a:rPr>
                            <m:t>𝐹𝑃</m:t>
                          </m:r>
                          <m:r>
                            <a:rPr lang="en-US" b="0" i="1" smtClean="0">
                              <a:latin typeface="Cambria Math" panose="02040503050406030204" pitchFamily="18" charset="0"/>
                            </a:rPr>
                            <m:t>)</m:t>
                          </m:r>
                        </m:den>
                      </m:f>
                    </m:oMath>
                  </m:oMathPara>
                </a14:m>
                <a:endParaRPr lang="en-US" b="0" dirty="0"/>
              </a:p>
            </p:txBody>
          </p:sp>
        </mc:Choice>
        <mc:Fallback xmlns="">
          <p:sp>
            <p:nvSpPr>
              <p:cNvPr id="2" name="TextBox 1"/>
              <p:cNvSpPr txBox="1">
                <a:spLocks noRot="1" noChangeAspect="1" noMove="1" noResize="1" noEditPoints="1" noAdjustHandles="1" noChangeArrowheads="1" noChangeShapeType="1" noTextEdit="1"/>
              </p:cNvSpPr>
              <p:nvPr/>
            </p:nvSpPr>
            <p:spPr>
              <a:xfrm>
                <a:off x="1357021" y="3716964"/>
                <a:ext cx="3479094" cy="567720"/>
              </a:xfrm>
              <a:prstGeom prst="rect">
                <a:avLst/>
              </a:prstGeom>
              <a:blipFill>
                <a:blip r:embed="rId2"/>
                <a:stretch>
                  <a:fillRect/>
                </a:stretch>
              </a:blipFill>
            </p:spPr>
            <p:txBody>
              <a:bodyPr/>
              <a:lstStyle/>
              <a:p>
                <a:r>
                  <a:rPr lang="en-US">
                    <a:noFill/>
                  </a:rPr>
                  <a:t> </a:t>
                </a:r>
              </a:p>
            </p:txBody>
          </p:sp>
        </mc:Fallback>
      </mc:AlternateContent>
      <p:grpSp>
        <p:nvGrpSpPr>
          <p:cNvPr id="9" name="Group 8"/>
          <p:cNvGrpSpPr/>
          <p:nvPr/>
        </p:nvGrpSpPr>
        <p:grpSpPr>
          <a:xfrm>
            <a:off x="4676935" y="778701"/>
            <a:ext cx="3896486" cy="2348468"/>
            <a:chOff x="4932082" y="1843616"/>
            <a:chExt cx="5136604" cy="3019452"/>
          </a:xfrm>
        </p:grpSpPr>
        <p:sp>
          <p:nvSpPr>
            <p:cNvPr id="191" name="Rectangle 190"/>
            <p:cNvSpPr/>
            <p:nvPr/>
          </p:nvSpPr>
          <p:spPr>
            <a:xfrm>
              <a:off x="6666962"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3" name="Rectangle 192"/>
            <p:cNvSpPr/>
            <p:nvPr/>
          </p:nvSpPr>
          <p:spPr>
            <a:xfrm>
              <a:off x="8367824" y="2674984"/>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4" name="Rectangle 193"/>
            <p:cNvSpPr/>
            <p:nvPr/>
          </p:nvSpPr>
          <p:spPr>
            <a:xfrm>
              <a:off x="6666962"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3" name="Rectangle 252"/>
            <p:cNvSpPr/>
            <p:nvPr/>
          </p:nvSpPr>
          <p:spPr>
            <a:xfrm>
              <a:off x="8367824" y="3763821"/>
              <a:ext cx="1700862" cy="109924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254" name="Straight Connector 253"/>
            <p:cNvCxnSpPr/>
            <p:nvPr/>
          </p:nvCxnSpPr>
          <p:spPr>
            <a:xfrm>
              <a:off x="5943600" y="3762969"/>
              <a:ext cx="859431" cy="8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V="1">
              <a:off x="8367824" y="2311082"/>
              <a:ext cx="0" cy="6387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 name="TextBox 255">
              <a:extLst>
                <a:ext uri="{FF2B5EF4-FFF2-40B4-BE49-F238E27FC236}">
                  <a16:creationId xmlns:a16="http://schemas.microsoft.com/office/drawing/2014/main" id="{DB527DDE-B4BE-3454-E294-C0E667C6DA84}"/>
                </a:ext>
              </a:extLst>
            </p:cNvPr>
            <p:cNvSpPr txBox="1"/>
            <p:nvPr/>
          </p:nvSpPr>
          <p:spPr>
            <a:xfrm>
              <a:off x="7664155" y="1843616"/>
              <a:ext cx="1496759" cy="307777"/>
            </a:xfrm>
            <a:prstGeom prst="rect">
              <a:avLst/>
            </a:prstGeom>
            <a:noFill/>
          </p:spPr>
          <p:txBody>
            <a:bodyPr wrap="square" rtlCol="0">
              <a:spAutoFit/>
            </a:bodyPr>
            <a:lstStyle/>
            <a:p>
              <a:pPr algn="ctr"/>
              <a:r>
                <a:rPr lang="en-US" sz="1400" dirty="0"/>
                <a:t>ground truth</a:t>
              </a:r>
            </a:p>
          </p:txBody>
        </p:sp>
        <p:sp>
          <p:nvSpPr>
            <p:cNvPr id="257" name="TextBox 256">
              <a:extLst>
                <a:ext uri="{FF2B5EF4-FFF2-40B4-BE49-F238E27FC236}">
                  <a16:creationId xmlns:a16="http://schemas.microsoft.com/office/drawing/2014/main" id="{DB527DDE-B4BE-3454-E294-C0E667C6DA84}"/>
                </a:ext>
              </a:extLst>
            </p:cNvPr>
            <p:cNvSpPr txBox="1"/>
            <p:nvPr/>
          </p:nvSpPr>
          <p:spPr>
            <a:xfrm>
              <a:off x="7176705" y="2144585"/>
              <a:ext cx="681376" cy="307777"/>
            </a:xfrm>
            <a:prstGeom prst="rect">
              <a:avLst/>
            </a:prstGeom>
            <a:noFill/>
          </p:spPr>
          <p:txBody>
            <a:bodyPr wrap="square" rtlCol="0">
              <a:spAutoFit/>
            </a:bodyPr>
            <a:lstStyle/>
            <a:p>
              <a:pPr algn="ctr"/>
              <a:r>
                <a:rPr lang="en-US" sz="1400" dirty="0"/>
                <a:t>yes</a:t>
              </a:r>
            </a:p>
          </p:txBody>
        </p:sp>
        <p:sp>
          <p:nvSpPr>
            <p:cNvPr id="258" name="TextBox 257">
              <a:extLst>
                <a:ext uri="{FF2B5EF4-FFF2-40B4-BE49-F238E27FC236}">
                  <a16:creationId xmlns:a16="http://schemas.microsoft.com/office/drawing/2014/main" id="{DB527DDE-B4BE-3454-E294-C0E667C6DA84}"/>
                </a:ext>
              </a:extLst>
            </p:cNvPr>
            <p:cNvSpPr txBox="1"/>
            <p:nvPr/>
          </p:nvSpPr>
          <p:spPr>
            <a:xfrm>
              <a:off x="8873444" y="2144585"/>
              <a:ext cx="681376" cy="307777"/>
            </a:xfrm>
            <a:prstGeom prst="rect">
              <a:avLst/>
            </a:prstGeom>
            <a:noFill/>
          </p:spPr>
          <p:txBody>
            <a:bodyPr wrap="square" rtlCol="0">
              <a:spAutoFit/>
            </a:bodyPr>
            <a:lstStyle/>
            <a:p>
              <a:pPr algn="ctr"/>
              <a:r>
                <a:rPr lang="en-US" sz="1400" dirty="0"/>
                <a:t>no</a:t>
              </a:r>
            </a:p>
          </p:txBody>
        </p:sp>
        <p:sp>
          <p:nvSpPr>
            <p:cNvPr id="259" name="TextBox 258">
              <a:extLst>
                <a:ext uri="{FF2B5EF4-FFF2-40B4-BE49-F238E27FC236}">
                  <a16:creationId xmlns:a16="http://schemas.microsoft.com/office/drawing/2014/main" id="{DB527DDE-B4BE-3454-E294-C0E667C6DA84}"/>
                </a:ext>
              </a:extLst>
            </p:cNvPr>
            <p:cNvSpPr txBox="1"/>
            <p:nvPr/>
          </p:nvSpPr>
          <p:spPr>
            <a:xfrm>
              <a:off x="5747980" y="3058110"/>
              <a:ext cx="681376" cy="307777"/>
            </a:xfrm>
            <a:prstGeom prst="rect">
              <a:avLst/>
            </a:prstGeom>
            <a:noFill/>
          </p:spPr>
          <p:txBody>
            <a:bodyPr wrap="square" rtlCol="0">
              <a:spAutoFit/>
            </a:bodyPr>
            <a:lstStyle/>
            <a:p>
              <a:pPr algn="ctr"/>
              <a:r>
                <a:rPr lang="en-US" sz="1400" dirty="0"/>
                <a:t>yes</a:t>
              </a:r>
            </a:p>
          </p:txBody>
        </p:sp>
        <p:sp>
          <p:nvSpPr>
            <p:cNvPr id="260" name="TextBox 259">
              <a:extLst>
                <a:ext uri="{FF2B5EF4-FFF2-40B4-BE49-F238E27FC236}">
                  <a16:creationId xmlns:a16="http://schemas.microsoft.com/office/drawing/2014/main" id="{DB527DDE-B4BE-3454-E294-C0E667C6DA84}"/>
                </a:ext>
              </a:extLst>
            </p:cNvPr>
            <p:cNvSpPr txBox="1"/>
            <p:nvPr/>
          </p:nvSpPr>
          <p:spPr>
            <a:xfrm>
              <a:off x="5750042" y="4145243"/>
              <a:ext cx="681376" cy="307777"/>
            </a:xfrm>
            <a:prstGeom prst="rect">
              <a:avLst/>
            </a:prstGeom>
            <a:noFill/>
          </p:spPr>
          <p:txBody>
            <a:bodyPr wrap="square" rtlCol="0">
              <a:spAutoFit/>
            </a:bodyPr>
            <a:lstStyle/>
            <a:p>
              <a:pPr algn="ctr"/>
              <a:r>
                <a:rPr lang="en-US" sz="1400" dirty="0"/>
                <a:t>no</a:t>
              </a:r>
            </a:p>
          </p:txBody>
        </p:sp>
        <p:sp>
          <p:nvSpPr>
            <p:cNvPr id="261" name="TextBox 260">
              <a:extLst>
                <a:ext uri="{FF2B5EF4-FFF2-40B4-BE49-F238E27FC236}">
                  <a16:creationId xmlns:a16="http://schemas.microsoft.com/office/drawing/2014/main" id="{DB527DDE-B4BE-3454-E294-C0E667C6DA84}"/>
                </a:ext>
              </a:extLst>
            </p:cNvPr>
            <p:cNvSpPr txBox="1"/>
            <p:nvPr/>
          </p:nvSpPr>
          <p:spPr>
            <a:xfrm>
              <a:off x="4932082" y="3446227"/>
              <a:ext cx="1156586" cy="523220"/>
            </a:xfrm>
            <a:prstGeom prst="rect">
              <a:avLst/>
            </a:prstGeom>
            <a:noFill/>
          </p:spPr>
          <p:txBody>
            <a:bodyPr wrap="square" rtlCol="0">
              <a:spAutoFit/>
            </a:bodyPr>
            <a:lstStyle/>
            <a:p>
              <a:pPr algn="ctr"/>
              <a:r>
                <a:rPr lang="en-US" sz="1400" dirty="0"/>
                <a:t>system response</a:t>
              </a:r>
            </a:p>
          </p:txBody>
        </p:sp>
        <p:sp>
          <p:nvSpPr>
            <p:cNvPr id="262" name="TextBox 261">
              <a:extLst>
                <a:ext uri="{FF2B5EF4-FFF2-40B4-BE49-F238E27FC236}">
                  <a16:creationId xmlns:a16="http://schemas.microsoft.com/office/drawing/2014/main" id="{DB527DDE-B4BE-3454-E294-C0E667C6DA84}"/>
                </a:ext>
              </a:extLst>
            </p:cNvPr>
            <p:cNvSpPr txBox="1"/>
            <p:nvPr/>
          </p:nvSpPr>
          <p:spPr>
            <a:xfrm>
              <a:off x="6939099" y="2803160"/>
              <a:ext cx="1156586" cy="523220"/>
            </a:xfrm>
            <a:prstGeom prst="rect">
              <a:avLst/>
            </a:prstGeom>
            <a:noFill/>
          </p:spPr>
          <p:txBody>
            <a:bodyPr wrap="square" rtlCol="0">
              <a:spAutoFit/>
            </a:bodyPr>
            <a:lstStyle/>
            <a:p>
              <a:pPr algn="ctr"/>
              <a:r>
                <a:rPr lang="en-US" sz="1400" dirty="0"/>
                <a:t>true positive (TP)</a:t>
              </a:r>
            </a:p>
          </p:txBody>
        </p:sp>
        <p:sp>
          <p:nvSpPr>
            <p:cNvPr id="263" name="TextBox 262">
              <a:extLst>
                <a:ext uri="{FF2B5EF4-FFF2-40B4-BE49-F238E27FC236}">
                  <a16:creationId xmlns:a16="http://schemas.microsoft.com/office/drawing/2014/main" id="{DB527DDE-B4BE-3454-E294-C0E667C6DA84}"/>
                </a:ext>
              </a:extLst>
            </p:cNvPr>
            <p:cNvSpPr txBox="1"/>
            <p:nvPr/>
          </p:nvSpPr>
          <p:spPr>
            <a:xfrm>
              <a:off x="8635839" y="2803160"/>
              <a:ext cx="1156586" cy="523220"/>
            </a:xfrm>
            <a:prstGeom prst="rect">
              <a:avLst/>
            </a:prstGeom>
            <a:noFill/>
          </p:spPr>
          <p:txBody>
            <a:bodyPr wrap="square" rtlCol="0">
              <a:spAutoFit/>
            </a:bodyPr>
            <a:lstStyle/>
            <a:p>
              <a:pPr algn="ctr"/>
              <a:r>
                <a:rPr lang="en-US" sz="1400" dirty="0"/>
                <a:t>false positive (FP)</a:t>
              </a:r>
            </a:p>
          </p:txBody>
        </p:sp>
        <p:sp>
          <p:nvSpPr>
            <p:cNvPr id="264" name="TextBox 263">
              <a:extLst>
                <a:ext uri="{FF2B5EF4-FFF2-40B4-BE49-F238E27FC236}">
                  <a16:creationId xmlns:a16="http://schemas.microsoft.com/office/drawing/2014/main" id="{DB527DDE-B4BE-3454-E294-C0E667C6DA84}"/>
                </a:ext>
              </a:extLst>
            </p:cNvPr>
            <p:cNvSpPr txBox="1"/>
            <p:nvPr/>
          </p:nvSpPr>
          <p:spPr>
            <a:xfrm>
              <a:off x="6939099" y="3842308"/>
              <a:ext cx="1156586" cy="523220"/>
            </a:xfrm>
            <a:prstGeom prst="rect">
              <a:avLst/>
            </a:prstGeom>
            <a:noFill/>
          </p:spPr>
          <p:txBody>
            <a:bodyPr wrap="square" rtlCol="0">
              <a:spAutoFit/>
            </a:bodyPr>
            <a:lstStyle/>
            <a:p>
              <a:pPr algn="ctr"/>
              <a:r>
                <a:rPr lang="en-US" sz="1400" dirty="0"/>
                <a:t>false negative (FN)</a:t>
              </a:r>
            </a:p>
          </p:txBody>
        </p:sp>
        <p:sp>
          <p:nvSpPr>
            <p:cNvPr id="265" name="TextBox 264">
              <a:extLst>
                <a:ext uri="{FF2B5EF4-FFF2-40B4-BE49-F238E27FC236}">
                  <a16:creationId xmlns:a16="http://schemas.microsoft.com/office/drawing/2014/main" id="{DB527DDE-B4BE-3454-E294-C0E667C6DA84}"/>
                </a:ext>
              </a:extLst>
            </p:cNvPr>
            <p:cNvSpPr txBox="1"/>
            <p:nvPr/>
          </p:nvSpPr>
          <p:spPr>
            <a:xfrm>
              <a:off x="8635839" y="3834882"/>
              <a:ext cx="1156586" cy="523220"/>
            </a:xfrm>
            <a:prstGeom prst="rect">
              <a:avLst/>
            </a:prstGeom>
            <a:noFill/>
          </p:spPr>
          <p:txBody>
            <a:bodyPr wrap="square" rtlCol="0">
              <a:spAutoFit/>
            </a:bodyPr>
            <a:lstStyle/>
            <a:p>
              <a:pPr algn="ctr"/>
              <a:r>
                <a:rPr lang="en-US" sz="1400" dirty="0"/>
                <a:t>true negative (TN)</a:t>
              </a:r>
            </a:p>
          </p:txBody>
        </p:sp>
      </p:grpSp>
      <p:sp>
        <p:nvSpPr>
          <p:cNvPr id="23" name="TextBox 22">
            <a:extLst>
              <a:ext uri="{FF2B5EF4-FFF2-40B4-BE49-F238E27FC236}">
                <a16:creationId xmlns:a16="http://schemas.microsoft.com/office/drawing/2014/main" id="{DB527DDE-B4BE-3454-E294-C0E667C6DA84}"/>
              </a:ext>
            </a:extLst>
          </p:cNvPr>
          <p:cNvSpPr txBox="1"/>
          <p:nvPr/>
        </p:nvSpPr>
        <p:spPr>
          <a:xfrm>
            <a:off x="5856674" y="3726851"/>
            <a:ext cx="2867213" cy="923330"/>
          </a:xfrm>
          <a:prstGeom prst="rect">
            <a:avLst/>
          </a:prstGeom>
          <a:noFill/>
        </p:spPr>
        <p:txBody>
          <a:bodyPr wrap="square" rtlCol="0">
            <a:spAutoFit/>
          </a:bodyPr>
          <a:lstStyle/>
          <a:p>
            <a:pPr algn="ctr"/>
            <a:r>
              <a:rPr lang="en-US" dirty="0"/>
              <a:t>Assuming TPs matter more than TNs (w:1), what is the overall accuracy?</a:t>
            </a:r>
          </a:p>
        </p:txBody>
      </p:sp>
    </p:spTree>
    <p:extLst>
      <p:ext uri="{BB962C8B-B14F-4D97-AF65-F5344CB8AC3E}">
        <p14:creationId xmlns:p14="http://schemas.microsoft.com/office/powerpoint/2010/main" val="153841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2618666" cy="769441"/>
          </a:xfrm>
          <a:prstGeom prst="rect">
            <a:avLst/>
          </a:prstGeom>
          <a:noFill/>
        </p:spPr>
        <p:txBody>
          <a:bodyPr wrap="none" rtlCol="0">
            <a:spAutoFit/>
          </a:bodyPr>
          <a:lstStyle/>
          <a:p>
            <a:r>
              <a:rPr lang="en-US" sz="4400" dirty="0"/>
              <a:t>ROC Curve</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391814" y="5884958"/>
            <a:ext cx="8191500" cy="646331"/>
          </a:xfrm>
          <a:prstGeom prst="rect">
            <a:avLst/>
          </a:prstGeom>
          <a:noFill/>
        </p:spPr>
        <p:txBody>
          <a:bodyPr wrap="square" rtlCol="0">
            <a:spAutoFit/>
          </a:bodyPr>
          <a:lstStyle/>
          <a:p>
            <a:pPr algn="ctr"/>
            <a:r>
              <a:rPr lang="en-US" dirty="0"/>
              <a:t>An ROC curve plots TPR vs FPR across a variable (for example a threshold for determining if an object is defective or not).</a:t>
            </a:r>
          </a:p>
        </p:txBody>
      </p:sp>
      <p:cxnSp>
        <p:nvCxnSpPr>
          <p:cNvPr id="77" name="Straight Connector 76"/>
          <p:cNvCxnSpPr/>
          <p:nvPr/>
        </p:nvCxnSpPr>
        <p:spPr>
          <a:xfrm flipV="1">
            <a:off x="1066803" y="5153346"/>
            <a:ext cx="4343400" cy="115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1066803" y="1571946"/>
            <a:ext cx="0" cy="35929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DB527DDE-B4BE-3454-E294-C0E667C6DA84}"/>
              </a:ext>
            </a:extLst>
          </p:cNvPr>
          <p:cNvSpPr txBox="1"/>
          <p:nvPr/>
        </p:nvSpPr>
        <p:spPr>
          <a:xfrm>
            <a:off x="2713990" y="5203053"/>
            <a:ext cx="1001326" cy="369332"/>
          </a:xfrm>
          <a:prstGeom prst="rect">
            <a:avLst/>
          </a:prstGeom>
          <a:noFill/>
        </p:spPr>
        <p:txBody>
          <a:bodyPr wrap="square" rtlCol="0">
            <a:spAutoFit/>
          </a:bodyPr>
          <a:lstStyle/>
          <a:p>
            <a:pPr algn="ctr"/>
            <a:r>
              <a:rPr lang="en-US" dirty="0"/>
              <a:t>FPR</a:t>
            </a:r>
          </a:p>
        </p:txBody>
      </p:sp>
      <p:sp>
        <p:nvSpPr>
          <p:cNvPr id="82" name="TextBox 81">
            <a:extLst>
              <a:ext uri="{FF2B5EF4-FFF2-40B4-BE49-F238E27FC236}">
                <a16:creationId xmlns:a16="http://schemas.microsoft.com/office/drawing/2014/main" id="{DB527DDE-B4BE-3454-E294-C0E667C6DA84}"/>
              </a:ext>
            </a:extLst>
          </p:cNvPr>
          <p:cNvSpPr txBox="1"/>
          <p:nvPr/>
        </p:nvSpPr>
        <p:spPr>
          <a:xfrm>
            <a:off x="566140" y="5279375"/>
            <a:ext cx="1001326" cy="369332"/>
          </a:xfrm>
          <a:prstGeom prst="rect">
            <a:avLst/>
          </a:prstGeom>
          <a:noFill/>
        </p:spPr>
        <p:txBody>
          <a:bodyPr wrap="square" rtlCol="0">
            <a:spAutoFit/>
          </a:bodyPr>
          <a:lstStyle/>
          <a:p>
            <a:pPr algn="ctr"/>
            <a:r>
              <a:rPr lang="en-US" dirty="0"/>
              <a:t>0</a:t>
            </a:r>
          </a:p>
        </p:txBody>
      </p:sp>
      <p:sp>
        <p:nvSpPr>
          <p:cNvPr id="83" name="TextBox 82">
            <a:extLst>
              <a:ext uri="{FF2B5EF4-FFF2-40B4-BE49-F238E27FC236}">
                <a16:creationId xmlns:a16="http://schemas.microsoft.com/office/drawing/2014/main" id="{DB527DDE-B4BE-3454-E294-C0E667C6DA84}"/>
              </a:ext>
            </a:extLst>
          </p:cNvPr>
          <p:cNvSpPr txBox="1"/>
          <p:nvPr/>
        </p:nvSpPr>
        <p:spPr>
          <a:xfrm>
            <a:off x="4887650" y="5260295"/>
            <a:ext cx="1001326" cy="369332"/>
          </a:xfrm>
          <a:prstGeom prst="rect">
            <a:avLst/>
          </a:prstGeom>
          <a:noFill/>
        </p:spPr>
        <p:txBody>
          <a:bodyPr wrap="square" rtlCol="0">
            <a:spAutoFit/>
          </a:bodyPr>
          <a:lstStyle/>
          <a:p>
            <a:pPr algn="ctr"/>
            <a:r>
              <a:rPr lang="en-US" dirty="0"/>
              <a:t>1</a:t>
            </a:r>
          </a:p>
        </p:txBody>
      </p:sp>
      <p:sp>
        <p:nvSpPr>
          <p:cNvPr id="84" name="TextBox 83">
            <a:extLst>
              <a:ext uri="{FF2B5EF4-FFF2-40B4-BE49-F238E27FC236}">
                <a16:creationId xmlns:a16="http://schemas.microsoft.com/office/drawing/2014/main" id="{DB527DDE-B4BE-3454-E294-C0E667C6DA84}"/>
              </a:ext>
            </a:extLst>
          </p:cNvPr>
          <p:cNvSpPr txBox="1"/>
          <p:nvPr/>
        </p:nvSpPr>
        <p:spPr>
          <a:xfrm rot="16200000">
            <a:off x="238310" y="1458322"/>
            <a:ext cx="1001326" cy="369332"/>
          </a:xfrm>
          <a:prstGeom prst="rect">
            <a:avLst/>
          </a:prstGeom>
          <a:noFill/>
        </p:spPr>
        <p:txBody>
          <a:bodyPr wrap="square" rtlCol="0">
            <a:spAutoFit/>
          </a:bodyPr>
          <a:lstStyle/>
          <a:p>
            <a:pPr algn="ctr"/>
            <a:r>
              <a:rPr lang="en-US" dirty="0"/>
              <a:t>1</a:t>
            </a:r>
          </a:p>
        </p:txBody>
      </p:sp>
      <p:sp>
        <p:nvSpPr>
          <p:cNvPr id="85" name="TextBox 84">
            <a:extLst>
              <a:ext uri="{FF2B5EF4-FFF2-40B4-BE49-F238E27FC236}">
                <a16:creationId xmlns:a16="http://schemas.microsoft.com/office/drawing/2014/main" id="{DB527DDE-B4BE-3454-E294-C0E667C6DA84}"/>
              </a:ext>
            </a:extLst>
          </p:cNvPr>
          <p:cNvSpPr txBox="1"/>
          <p:nvPr/>
        </p:nvSpPr>
        <p:spPr>
          <a:xfrm rot="16200000">
            <a:off x="278551" y="4980226"/>
            <a:ext cx="1001326" cy="369332"/>
          </a:xfrm>
          <a:prstGeom prst="rect">
            <a:avLst/>
          </a:prstGeom>
          <a:noFill/>
        </p:spPr>
        <p:txBody>
          <a:bodyPr wrap="square" rtlCol="0">
            <a:spAutoFit/>
          </a:bodyPr>
          <a:lstStyle/>
          <a:p>
            <a:pPr algn="ctr"/>
            <a:r>
              <a:rPr lang="en-US" dirty="0"/>
              <a:t>0</a:t>
            </a:r>
          </a:p>
        </p:txBody>
      </p:sp>
      <p:sp>
        <p:nvSpPr>
          <p:cNvPr id="86" name="TextBox 85">
            <a:extLst>
              <a:ext uri="{FF2B5EF4-FFF2-40B4-BE49-F238E27FC236}">
                <a16:creationId xmlns:a16="http://schemas.microsoft.com/office/drawing/2014/main" id="{DB527DDE-B4BE-3454-E294-C0E667C6DA84}"/>
              </a:ext>
            </a:extLst>
          </p:cNvPr>
          <p:cNvSpPr txBox="1"/>
          <p:nvPr/>
        </p:nvSpPr>
        <p:spPr>
          <a:xfrm rot="16200000">
            <a:off x="299440" y="3183753"/>
            <a:ext cx="1001326" cy="369332"/>
          </a:xfrm>
          <a:prstGeom prst="rect">
            <a:avLst/>
          </a:prstGeom>
          <a:noFill/>
        </p:spPr>
        <p:txBody>
          <a:bodyPr wrap="square" rtlCol="0">
            <a:spAutoFit/>
          </a:bodyPr>
          <a:lstStyle/>
          <a:p>
            <a:pPr algn="ctr"/>
            <a:r>
              <a:rPr lang="en-US" dirty="0"/>
              <a:t>TPR</a:t>
            </a:r>
          </a:p>
        </p:txBody>
      </p:sp>
      <p:sp>
        <p:nvSpPr>
          <p:cNvPr id="13" name="Freeform 12"/>
          <p:cNvSpPr/>
          <p:nvPr/>
        </p:nvSpPr>
        <p:spPr>
          <a:xfrm>
            <a:off x="1112360" y="1615820"/>
            <a:ext cx="3785225" cy="3519054"/>
          </a:xfrm>
          <a:custGeom>
            <a:avLst/>
            <a:gdLst>
              <a:gd name="connsiteX0" fmla="*/ 7552 w 4136207"/>
              <a:gd name="connsiteY0" fmla="*/ 3529187 h 3529187"/>
              <a:gd name="connsiteX1" fmla="*/ 62970 w 4136207"/>
              <a:gd name="connsiteY1" fmla="*/ 2836460 h 3529187"/>
              <a:gd name="connsiteX2" fmla="*/ 469370 w 4136207"/>
              <a:gd name="connsiteY2" fmla="*/ 1922060 h 3529187"/>
              <a:gd name="connsiteX3" fmla="*/ 1263698 w 4136207"/>
              <a:gd name="connsiteY3" fmla="*/ 1183151 h 3529187"/>
              <a:gd name="connsiteX4" fmla="*/ 2150388 w 4136207"/>
              <a:gd name="connsiteY4" fmla="*/ 592024 h 3529187"/>
              <a:gd name="connsiteX5" fmla="*/ 2972425 w 4136207"/>
              <a:gd name="connsiteY5" fmla="*/ 167151 h 3529187"/>
              <a:gd name="connsiteX6" fmla="*/ 3785225 w 4136207"/>
              <a:gd name="connsiteY6" fmla="*/ 10133 h 3529187"/>
              <a:gd name="connsiteX7" fmla="*/ 4136207 w 4136207"/>
              <a:gd name="connsiteY7" fmla="*/ 28605 h 3529187"/>
              <a:gd name="connsiteX0" fmla="*/ 7552 w 3785225"/>
              <a:gd name="connsiteY0" fmla="*/ 3519054 h 3519054"/>
              <a:gd name="connsiteX1" fmla="*/ 62970 w 3785225"/>
              <a:gd name="connsiteY1" fmla="*/ 2826327 h 3519054"/>
              <a:gd name="connsiteX2" fmla="*/ 469370 w 3785225"/>
              <a:gd name="connsiteY2" fmla="*/ 1911927 h 3519054"/>
              <a:gd name="connsiteX3" fmla="*/ 1263698 w 3785225"/>
              <a:gd name="connsiteY3" fmla="*/ 1173018 h 3519054"/>
              <a:gd name="connsiteX4" fmla="*/ 2150388 w 3785225"/>
              <a:gd name="connsiteY4" fmla="*/ 581891 h 3519054"/>
              <a:gd name="connsiteX5" fmla="*/ 2972425 w 3785225"/>
              <a:gd name="connsiteY5" fmla="*/ 157018 h 3519054"/>
              <a:gd name="connsiteX6" fmla="*/ 3785225 w 3785225"/>
              <a:gd name="connsiteY6" fmla="*/ 0 h 351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5225" h="3519054">
                <a:moveTo>
                  <a:pt x="7552" y="3519054"/>
                </a:moveTo>
                <a:cubicBezTo>
                  <a:pt x="-3224" y="3306617"/>
                  <a:pt x="-14000" y="3094181"/>
                  <a:pt x="62970" y="2826327"/>
                </a:cubicBezTo>
                <a:cubicBezTo>
                  <a:pt x="139940" y="2558473"/>
                  <a:pt x="269249" y="2187478"/>
                  <a:pt x="469370" y="1911927"/>
                </a:cubicBezTo>
                <a:cubicBezTo>
                  <a:pt x="669491" y="1636375"/>
                  <a:pt x="983528" y="1394691"/>
                  <a:pt x="1263698" y="1173018"/>
                </a:cubicBezTo>
                <a:cubicBezTo>
                  <a:pt x="1543868" y="951345"/>
                  <a:pt x="1865600" y="751224"/>
                  <a:pt x="2150388" y="581891"/>
                </a:cubicBezTo>
                <a:cubicBezTo>
                  <a:pt x="2435176" y="412558"/>
                  <a:pt x="2699952" y="254000"/>
                  <a:pt x="2972425" y="157018"/>
                </a:cubicBezTo>
                <a:cubicBezTo>
                  <a:pt x="3244898" y="60036"/>
                  <a:pt x="3591261" y="23091"/>
                  <a:pt x="3785225" y="0"/>
                </a:cubicBezTo>
              </a:path>
            </a:pathLst>
          </a:custGeom>
          <a:noFill/>
          <a:ln w="508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DB527DDE-B4BE-3454-E294-C0E667C6DA84}"/>
              </a:ext>
            </a:extLst>
          </p:cNvPr>
          <p:cNvSpPr txBox="1"/>
          <p:nvPr/>
        </p:nvSpPr>
        <p:spPr>
          <a:xfrm>
            <a:off x="3429003" y="2143651"/>
            <a:ext cx="2362200" cy="646331"/>
          </a:xfrm>
          <a:prstGeom prst="rect">
            <a:avLst/>
          </a:prstGeom>
          <a:noFill/>
        </p:spPr>
        <p:txBody>
          <a:bodyPr wrap="square" rtlCol="0">
            <a:spAutoFit/>
          </a:bodyPr>
          <a:lstStyle/>
          <a:p>
            <a:pPr algn="ctr"/>
            <a:r>
              <a:rPr lang="en-US" dirty="0"/>
              <a:t>TPR vs FPR at one decision threshold</a:t>
            </a:r>
          </a:p>
        </p:txBody>
      </p:sp>
      <p:sp>
        <p:nvSpPr>
          <p:cNvPr id="89" name="TextBox 88">
            <a:extLst>
              <a:ext uri="{FF2B5EF4-FFF2-40B4-BE49-F238E27FC236}">
                <a16:creationId xmlns:a16="http://schemas.microsoft.com/office/drawing/2014/main" id="{DB527DDE-B4BE-3454-E294-C0E667C6DA84}"/>
              </a:ext>
            </a:extLst>
          </p:cNvPr>
          <p:cNvSpPr txBox="1"/>
          <p:nvPr/>
        </p:nvSpPr>
        <p:spPr>
          <a:xfrm>
            <a:off x="1838042" y="3639262"/>
            <a:ext cx="2362200" cy="646331"/>
          </a:xfrm>
          <a:prstGeom prst="rect">
            <a:avLst/>
          </a:prstGeom>
          <a:noFill/>
        </p:spPr>
        <p:txBody>
          <a:bodyPr wrap="square" rtlCol="0">
            <a:spAutoFit/>
          </a:bodyPr>
          <a:lstStyle/>
          <a:p>
            <a:pPr algn="ctr"/>
            <a:r>
              <a:rPr lang="en-US" dirty="0"/>
              <a:t>TPR vs FPR at another decision threshold</a:t>
            </a:r>
          </a:p>
        </p:txBody>
      </p:sp>
      <p:cxnSp>
        <p:nvCxnSpPr>
          <p:cNvPr id="91" name="Straight Arrow Connector 90">
            <a:extLst>
              <a:ext uri="{FF2B5EF4-FFF2-40B4-BE49-F238E27FC236}">
                <a16:creationId xmlns:a16="http://schemas.microsoft.com/office/drawing/2014/main" id="{93A95FB4-16D6-CF63-4C1C-348A8AA9A17A}"/>
              </a:ext>
            </a:extLst>
          </p:cNvPr>
          <p:cNvCxnSpPr>
            <a:cxnSpLocks/>
          </p:cNvCxnSpPr>
          <p:nvPr/>
        </p:nvCxnSpPr>
        <p:spPr>
          <a:xfrm flipH="1" flipV="1">
            <a:off x="3810004" y="1876747"/>
            <a:ext cx="533399" cy="2669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93A95FB4-16D6-CF63-4C1C-348A8AA9A17A}"/>
              </a:ext>
            </a:extLst>
          </p:cNvPr>
          <p:cNvCxnSpPr>
            <a:cxnSpLocks/>
          </p:cNvCxnSpPr>
          <p:nvPr/>
        </p:nvCxnSpPr>
        <p:spPr>
          <a:xfrm flipH="1" flipV="1">
            <a:off x="1723607" y="3360542"/>
            <a:ext cx="790996" cy="2688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DB527DDE-B4BE-3454-E294-C0E667C6DA84}"/>
              </a:ext>
            </a:extLst>
          </p:cNvPr>
          <p:cNvSpPr txBox="1"/>
          <p:nvPr/>
        </p:nvSpPr>
        <p:spPr>
          <a:xfrm>
            <a:off x="6230350" y="1305727"/>
            <a:ext cx="2362200" cy="1477328"/>
          </a:xfrm>
          <a:prstGeom prst="rect">
            <a:avLst/>
          </a:prstGeom>
          <a:noFill/>
        </p:spPr>
        <p:txBody>
          <a:bodyPr wrap="square" rtlCol="0">
            <a:spAutoFit/>
          </a:bodyPr>
          <a:lstStyle/>
          <a:p>
            <a:pPr algn="ctr"/>
            <a:r>
              <a:rPr lang="en-US" dirty="0"/>
              <a:t>Where is the “best” decision threshold for a drone recognizing a person as a combatant?</a:t>
            </a:r>
          </a:p>
        </p:txBody>
      </p:sp>
      <p:sp>
        <p:nvSpPr>
          <p:cNvPr id="98" name="TextBox 97">
            <a:extLst>
              <a:ext uri="{FF2B5EF4-FFF2-40B4-BE49-F238E27FC236}">
                <a16:creationId xmlns:a16="http://schemas.microsoft.com/office/drawing/2014/main" id="{DB527DDE-B4BE-3454-E294-C0E667C6DA84}"/>
              </a:ext>
            </a:extLst>
          </p:cNvPr>
          <p:cNvSpPr txBox="1"/>
          <p:nvPr/>
        </p:nvSpPr>
        <p:spPr>
          <a:xfrm>
            <a:off x="6230350" y="3315084"/>
            <a:ext cx="2362200" cy="1754326"/>
          </a:xfrm>
          <a:prstGeom prst="rect">
            <a:avLst/>
          </a:prstGeom>
          <a:noFill/>
        </p:spPr>
        <p:txBody>
          <a:bodyPr wrap="square" rtlCol="0">
            <a:spAutoFit/>
          </a:bodyPr>
          <a:lstStyle/>
          <a:p>
            <a:pPr algn="ctr"/>
            <a:r>
              <a:rPr lang="en-US" dirty="0"/>
              <a:t>Where is the “best” decision threshold for a driverless car </a:t>
            </a:r>
            <a:r>
              <a:rPr lang="en-US" dirty="0" smtClean="0"/>
              <a:t>detecting </a:t>
            </a:r>
            <a:r>
              <a:rPr lang="en-US" dirty="0"/>
              <a:t>a human is crossing the street in front of the car?</a:t>
            </a:r>
          </a:p>
        </p:txBody>
      </p:sp>
      <p:cxnSp>
        <p:nvCxnSpPr>
          <p:cNvPr id="100" name="Straight Arrow Connector 99">
            <a:extLst>
              <a:ext uri="{FF2B5EF4-FFF2-40B4-BE49-F238E27FC236}">
                <a16:creationId xmlns:a16="http://schemas.microsoft.com/office/drawing/2014/main" id="{93A95FB4-16D6-CF63-4C1C-348A8AA9A17A}"/>
              </a:ext>
            </a:extLst>
          </p:cNvPr>
          <p:cNvCxnSpPr>
            <a:cxnSpLocks/>
          </p:cNvCxnSpPr>
          <p:nvPr/>
        </p:nvCxnSpPr>
        <p:spPr>
          <a:xfrm>
            <a:off x="1981200" y="2209800"/>
            <a:ext cx="487845" cy="4306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DB527DDE-B4BE-3454-E294-C0E667C6DA84}"/>
              </a:ext>
            </a:extLst>
          </p:cNvPr>
          <p:cNvSpPr txBox="1"/>
          <p:nvPr/>
        </p:nvSpPr>
        <p:spPr>
          <a:xfrm>
            <a:off x="1141007" y="1815756"/>
            <a:ext cx="1808017" cy="369332"/>
          </a:xfrm>
          <a:prstGeom prst="rect">
            <a:avLst/>
          </a:prstGeom>
          <a:noFill/>
        </p:spPr>
        <p:txBody>
          <a:bodyPr wrap="square" rtlCol="0">
            <a:spAutoFit/>
          </a:bodyPr>
          <a:lstStyle/>
          <a:p>
            <a:pPr algn="ctr"/>
            <a:r>
              <a:rPr lang="en-US" dirty="0"/>
              <a:t>“knee”=balanced</a:t>
            </a:r>
          </a:p>
        </p:txBody>
      </p:sp>
    </p:spTree>
    <p:extLst>
      <p:ext uri="{BB962C8B-B14F-4D97-AF65-F5344CB8AC3E}">
        <p14:creationId xmlns:p14="http://schemas.microsoft.com/office/powerpoint/2010/main" val="157467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10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7408888" cy="769441"/>
          </a:xfrm>
          <a:prstGeom prst="rect">
            <a:avLst/>
          </a:prstGeom>
          <a:noFill/>
        </p:spPr>
        <p:txBody>
          <a:bodyPr wrap="none" rtlCol="0">
            <a:spAutoFit/>
          </a:bodyPr>
          <a:lstStyle/>
          <a:p>
            <a:r>
              <a:rPr lang="en-US" sz="4400" dirty="0"/>
              <a:t>Comparing Systems (Classifiers)</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5638800" y="2971800"/>
            <a:ext cx="3154218" cy="1200329"/>
          </a:xfrm>
          <a:prstGeom prst="rect">
            <a:avLst/>
          </a:prstGeom>
          <a:noFill/>
        </p:spPr>
        <p:txBody>
          <a:bodyPr wrap="square" rtlCol="0">
            <a:spAutoFit/>
          </a:bodyPr>
          <a:lstStyle/>
          <a:p>
            <a:pPr algn="ctr"/>
            <a:r>
              <a:rPr lang="en-US" dirty="0"/>
              <a:t>Two systems can be compared by their ROC curves.  “Better” is generally up-and-to-the-left, with “ideal” at the top left.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798" y="1295400"/>
            <a:ext cx="4943652" cy="4943652"/>
          </a:xfrm>
          <a:prstGeom prst="rect">
            <a:avLst/>
          </a:prstGeom>
        </p:spPr>
      </p:pic>
    </p:spTree>
    <p:extLst>
      <p:ext uri="{BB962C8B-B14F-4D97-AF65-F5344CB8AC3E}">
        <p14:creationId xmlns:p14="http://schemas.microsoft.com/office/powerpoint/2010/main" val="7207172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0F6C1-46E2-F4BD-7CC6-E6A6E825E08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3EE78B-425B-8544-17BC-851B08FF0D8B}"/>
              </a:ext>
            </a:extLst>
          </p:cNvPr>
          <p:cNvSpPr txBox="1"/>
          <p:nvPr/>
        </p:nvSpPr>
        <p:spPr>
          <a:xfrm>
            <a:off x="561798" y="363648"/>
            <a:ext cx="7408888" cy="769441"/>
          </a:xfrm>
          <a:prstGeom prst="rect">
            <a:avLst/>
          </a:prstGeom>
          <a:noFill/>
        </p:spPr>
        <p:txBody>
          <a:bodyPr wrap="none" rtlCol="0">
            <a:spAutoFit/>
          </a:bodyPr>
          <a:lstStyle/>
          <a:p>
            <a:r>
              <a:rPr lang="en-US" sz="4400" dirty="0"/>
              <a:t>Comparing Systems (Classifiers)</a:t>
            </a:r>
          </a:p>
        </p:txBody>
      </p:sp>
      <p:sp>
        <p:nvSpPr>
          <p:cNvPr id="200" name="TextBox 199">
            <a:extLst>
              <a:ext uri="{FF2B5EF4-FFF2-40B4-BE49-F238E27FC236}">
                <a16:creationId xmlns:a16="http://schemas.microsoft.com/office/drawing/2014/main" id="{157258DF-CEFD-5A8C-EAAD-F5319BC3363E}"/>
              </a:ext>
            </a:extLst>
          </p:cNvPr>
          <p:cNvSpPr txBox="1"/>
          <p:nvPr/>
        </p:nvSpPr>
        <p:spPr>
          <a:xfrm>
            <a:off x="685799" y="4463305"/>
            <a:ext cx="7696200" cy="1200329"/>
          </a:xfrm>
          <a:prstGeom prst="rect">
            <a:avLst/>
          </a:prstGeom>
          <a:noFill/>
        </p:spPr>
        <p:txBody>
          <a:bodyPr wrap="square" rtlCol="0">
            <a:spAutoFit/>
          </a:bodyPr>
          <a:lstStyle/>
          <a:p>
            <a:pPr algn="ctr"/>
            <a:r>
              <a:rPr lang="en-US" dirty="0"/>
              <a:t>ROC plots are used for visual evaluation.  We can calculate “area under the curve” (AUC) for a quantitative measure.  It estimates performance across all possible decision thresholds.</a:t>
            </a:r>
          </a:p>
          <a:p>
            <a:pPr algn="ctr"/>
            <a:r>
              <a:rPr lang="en-US" dirty="0"/>
              <a:t>AUC=0.5 is “random”, assuming data is balanced.  Larger values = better.</a:t>
            </a:r>
          </a:p>
        </p:txBody>
      </p:sp>
      <p:pic>
        <p:nvPicPr>
          <p:cNvPr id="2" name="Picture 1" descr="Classification: ROC and AUC | Machine Learning | Google for Developers">
            <a:extLst>
              <a:ext uri="{FF2B5EF4-FFF2-40B4-BE49-F238E27FC236}">
                <a16:creationId xmlns:a16="http://schemas.microsoft.com/office/drawing/2014/main" id="{BB3CF449-CD45-E8AD-9029-E1904D4D9A43}"/>
              </a:ext>
            </a:extLst>
          </p:cNvPr>
          <p:cNvPicPr>
            <a:picLocks noChangeAspect="1"/>
          </p:cNvPicPr>
          <p:nvPr/>
        </p:nvPicPr>
        <p:blipFill>
          <a:blip r:embed="rId2"/>
          <a:srcRect l="12354" t="9973" r="19692" b="3430"/>
          <a:stretch>
            <a:fillRect/>
          </a:stretch>
        </p:blipFill>
        <p:spPr>
          <a:xfrm>
            <a:off x="3262964" y="1777464"/>
            <a:ext cx="2362199" cy="2254825"/>
          </a:xfrm>
          <a:prstGeom prst="rect">
            <a:avLst/>
          </a:prstGeom>
        </p:spPr>
      </p:pic>
      <p:pic>
        <p:nvPicPr>
          <p:cNvPr id="3" name="Picture 2" descr="Classification: ROC and AUC | Machine Learning | Google for Developers">
            <a:extLst>
              <a:ext uri="{FF2B5EF4-FFF2-40B4-BE49-F238E27FC236}">
                <a16:creationId xmlns:a16="http://schemas.microsoft.com/office/drawing/2014/main" id="{DB0776FF-F4A4-866C-AB88-2151BA1C3E2B}"/>
              </a:ext>
            </a:extLst>
          </p:cNvPr>
          <p:cNvPicPr>
            <a:picLocks noChangeAspect="1"/>
          </p:cNvPicPr>
          <p:nvPr/>
        </p:nvPicPr>
        <p:blipFill>
          <a:blip r:embed="rId3"/>
          <a:srcRect l="12356" t="9279" r="19691" b="4123"/>
          <a:stretch>
            <a:fillRect/>
          </a:stretch>
        </p:blipFill>
        <p:spPr>
          <a:xfrm>
            <a:off x="5943600" y="1752599"/>
            <a:ext cx="2362200" cy="2254825"/>
          </a:xfrm>
          <a:prstGeom prst="rect">
            <a:avLst/>
          </a:prstGeom>
        </p:spPr>
      </p:pic>
      <p:pic>
        <p:nvPicPr>
          <p:cNvPr id="6" name="Picture 5" descr="Classification: ROC and AUC | Machine Learning | Google for Developers">
            <a:extLst>
              <a:ext uri="{FF2B5EF4-FFF2-40B4-BE49-F238E27FC236}">
                <a16:creationId xmlns:a16="http://schemas.microsoft.com/office/drawing/2014/main" id="{FD794051-7F03-1DDD-FD6B-50463CCD2C78}"/>
              </a:ext>
            </a:extLst>
          </p:cNvPr>
          <p:cNvPicPr>
            <a:picLocks noChangeAspect="1"/>
          </p:cNvPicPr>
          <p:nvPr/>
        </p:nvPicPr>
        <p:blipFill>
          <a:blip r:embed="rId4"/>
          <a:srcRect l="14620" t="8856" r="17426" b="4546"/>
          <a:stretch>
            <a:fillRect/>
          </a:stretch>
        </p:blipFill>
        <p:spPr>
          <a:xfrm>
            <a:off x="685799" y="1752599"/>
            <a:ext cx="2362200" cy="2254825"/>
          </a:xfrm>
          <a:prstGeom prst="rect">
            <a:avLst/>
          </a:prstGeom>
        </p:spPr>
      </p:pic>
    </p:spTree>
    <p:extLst>
      <p:ext uri="{BB962C8B-B14F-4D97-AF65-F5344CB8AC3E}">
        <p14:creationId xmlns:p14="http://schemas.microsoft.com/office/powerpoint/2010/main" val="26459256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0BE9D-32FE-9AA9-5FB6-1ECB72D8EBA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D722C18-3B30-C278-A35A-50255998FD7C}"/>
              </a:ext>
            </a:extLst>
          </p:cNvPr>
          <p:cNvSpPr txBox="1"/>
          <p:nvPr/>
        </p:nvSpPr>
        <p:spPr>
          <a:xfrm>
            <a:off x="561798" y="363648"/>
            <a:ext cx="5234253" cy="769441"/>
          </a:xfrm>
          <a:prstGeom prst="rect">
            <a:avLst/>
          </a:prstGeom>
          <a:noFill/>
        </p:spPr>
        <p:txBody>
          <a:bodyPr wrap="none" rtlCol="0">
            <a:spAutoFit/>
          </a:bodyPr>
          <a:lstStyle/>
          <a:p>
            <a:r>
              <a:rPr lang="en-US" sz="4400" dirty="0"/>
              <a:t>Precision-Recall Curve</a:t>
            </a:r>
          </a:p>
        </p:txBody>
      </p:sp>
      <p:pic>
        <p:nvPicPr>
          <p:cNvPr id="4" name="Picture 3" descr="Issue #95 - Classification Metrics in Machine Learning: Part 2">
            <a:extLst>
              <a:ext uri="{FF2B5EF4-FFF2-40B4-BE49-F238E27FC236}">
                <a16:creationId xmlns:a16="http://schemas.microsoft.com/office/drawing/2014/main" id="{502C387F-BC71-90A2-3053-C6132A2EC373}"/>
              </a:ext>
            </a:extLst>
          </p:cNvPr>
          <p:cNvPicPr>
            <a:picLocks noChangeAspect="1"/>
          </p:cNvPicPr>
          <p:nvPr/>
        </p:nvPicPr>
        <p:blipFill>
          <a:blip r:embed="rId2"/>
          <a:stretch>
            <a:fillRect/>
          </a:stretch>
        </p:blipFill>
        <p:spPr>
          <a:xfrm>
            <a:off x="685799" y="1194366"/>
            <a:ext cx="5414962" cy="5366722"/>
          </a:xfrm>
          <a:prstGeom prst="rect">
            <a:avLst/>
          </a:prstGeom>
        </p:spPr>
      </p:pic>
      <p:sp>
        <p:nvSpPr>
          <p:cNvPr id="200" name="TextBox 199">
            <a:extLst>
              <a:ext uri="{FF2B5EF4-FFF2-40B4-BE49-F238E27FC236}">
                <a16:creationId xmlns:a16="http://schemas.microsoft.com/office/drawing/2014/main" id="{00A28A51-C2D0-9DC4-B3E8-A26D15640BA2}"/>
              </a:ext>
            </a:extLst>
          </p:cNvPr>
          <p:cNvSpPr txBox="1"/>
          <p:nvPr/>
        </p:nvSpPr>
        <p:spPr>
          <a:xfrm>
            <a:off x="5943600" y="2667000"/>
            <a:ext cx="2743201" cy="2862322"/>
          </a:xfrm>
          <a:prstGeom prst="rect">
            <a:avLst/>
          </a:prstGeom>
          <a:noFill/>
        </p:spPr>
        <p:txBody>
          <a:bodyPr wrap="square" rtlCol="0">
            <a:spAutoFit/>
          </a:bodyPr>
          <a:lstStyle/>
          <a:p>
            <a:pPr algn="ctr"/>
            <a:r>
              <a:rPr lang="en-US" dirty="0"/>
              <a:t>A precision-recall curve is very similar to an ROC curve, but plots TPR </a:t>
            </a:r>
            <a:r>
              <a:rPr lang="en-US" dirty="0" smtClean="0"/>
              <a:t>(recall) vs </a:t>
            </a:r>
            <a:r>
              <a:rPr lang="en-US" dirty="0"/>
              <a:t>PPV </a:t>
            </a:r>
            <a:r>
              <a:rPr lang="en-US" dirty="0" smtClean="0"/>
              <a:t>(precision) instead </a:t>
            </a:r>
            <a:r>
              <a:rPr lang="en-US" dirty="0"/>
              <a:t>of TPR vs FPR (also note axes are switched).</a:t>
            </a:r>
          </a:p>
          <a:p>
            <a:pPr algn="ctr"/>
            <a:endParaRPr lang="en-US" dirty="0"/>
          </a:p>
          <a:p>
            <a:pPr algn="ctr"/>
            <a:r>
              <a:rPr lang="en-US" dirty="0"/>
              <a:t>The main difference is both metrics are “better” with larger values.</a:t>
            </a:r>
          </a:p>
        </p:txBody>
      </p:sp>
    </p:spTree>
    <p:extLst>
      <p:ext uri="{BB962C8B-B14F-4D97-AF65-F5344CB8AC3E}">
        <p14:creationId xmlns:p14="http://schemas.microsoft.com/office/powerpoint/2010/main" val="199539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74E0C-5CFD-A476-0D01-11C2613BFBF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EDCC17A-6279-05B0-8D39-00D869A73AAE}"/>
              </a:ext>
            </a:extLst>
          </p:cNvPr>
          <p:cNvSpPr txBox="1"/>
          <p:nvPr/>
        </p:nvSpPr>
        <p:spPr>
          <a:xfrm>
            <a:off x="561798" y="363648"/>
            <a:ext cx="4127477" cy="769441"/>
          </a:xfrm>
          <a:prstGeom prst="rect">
            <a:avLst/>
          </a:prstGeom>
          <a:noFill/>
        </p:spPr>
        <p:txBody>
          <a:bodyPr wrap="none" rtlCol="0">
            <a:spAutoFit/>
          </a:bodyPr>
          <a:lstStyle/>
          <a:p>
            <a:r>
              <a:rPr lang="en-US" sz="4400" dirty="0"/>
              <a:t>Confusion Matrix</a:t>
            </a:r>
          </a:p>
        </p:txBody>
      </p:sp>
      <p:sp>
        <p:nvSpPr>
          <p:cNvPr id="200" name="TextBox 199">
            <a:extLst>
              <a:ext uri="{FF2B5EF4-FFF2-40B4-BE49-F238E27FC236}">
                <a16:creationId xmlns:a16="http://schemas.microsoft.com/office/drawing/2014/main" id="{625CDB56-52F0-9FB9-3ACF-4B676C634689}"/>
              </a:ext>
            </a:extLst>
          </p:cNvPr>
          <p:cNvSpPr txBox="1"/>
          <p:nvPr/>
        </p:nvSpPr>
        <p:spPr>
          <a:xfrm>
            <a:off x="841175" y="5137768"/>
            <a:ext cx="7696200" cy="646331"/>
          </a:xfrm>
          <a:prstGeom prst="rect">
            <a:avLst/>
          </a:prstGeom>
          <a:noFill/>
        </p:spPr>
        <p:txBody>
          <a:bodyPr wrap="square" rtlCol="0">
            <a:spAutoFit/>
          </a:bodyPr>
          <a:lstStyle/>
          <a:p>
            <a:pPr algn="ctr"/>
            <a:r>
              <a:rPr lang="en-US" dirty="0"/>
              <a:t>For multi-class problems, a confusion matrix shows the number of occurrences of each ground truth class that were labeled as each class by the system.</a:t>
            </a:r>
          </a:p>
        </p:txBody>
      </p:sp>
      <p:graphicFrame>
        <p:nvGraphicFramePr>
          <p:cNvPr id="2" name="Table 1">
            <a:extLst>
              <a:ext uri="{FF2B5EF4-FFF2-40B4-BE49-F238E27FC236}">
                <a16:creationId xmlns:a16="http://schemas.microsoft.com/office/drawing/2014/main" id="{181DD591-3D80-9978-A7C7-0431CDD9EAE7}"/>
              </a:ext>
            </a:extLst>
          </p:cNvPr>
          <p:cNvGraphicFramePr>
            <a:graphicFrameLocks noGrp="1"/>
          </p:cNvGraphicFramePr>
          <p:nvPr>
            <p:extLst>
              <p:ext uri="{D42A27DB-BD31-4B8C-83A1-F6EECF244321}">
                <p14:modId xmlns:p14="http://schemas.microsoft.com/office/powerpoint/2010/main" val="4118656728"/>
              </p:ext>
            </p:extLst>
          </p:nvPr>
        </p:nvGraphicFramePr>
        <p:xfrm>
          <a:off x="1066800" y="1837623"/>
          <a:ext cx="4708232" cy="2590798"/>
        </p:xfrm>
        <a:graphic>
          <a:graphicData uri="http://schemas.openxmlformats.org/drawingml/2006/table">
            <a:tbl>
              <a:tblPr firstRow="1" firstCol="1" bandRow="1">
                <a:tableStyleId>{5940675A-B579-460E-94D1-54222C63F5DA}</a:tableStyleId>
              </a:tblPr>
              <a:tblGrid>
                <a:gridCol w="377618">
                  <a:extLst>
                    <a:ext uri="{9D8B030D-6E8A-4147-A177-3AD203B41FA5}">
                      <a16:colId xmlns:a16="http://schemas.microsoft.com/office/drawing/2014/main" val="4260399456"/>
                    </a:ext>
                  </a:extLst>
                </a:gridCol>
                <a:gridCol w="721769">
                  <a:extLst>
                    <a:ext uri="{9D8B030D-6E8A-4147-A177-3AD203B41FA5}">
                      <a16:colId xmlns:a16="http://schemas.microsoft.com/office/drawing/2014/main" val="3770370328"/>
                    </a:ext>
                  </a:extLst>
                </a:gridCol>
                <a:gridCol w="721769">
                  <a:extLst>
                    <a:ext uri="{9D8B030D-6E8A-4147-A177-3AD203B41FA5}">
                      <a16:colId xmlns:a16="http://schemas.microsoft.com/office/drawing/2014/main" val="2731073544"/>
                    </a:ext>
                  </a:extLst>
                </a:gridCol>
                <a:gridCol w="721769">
                  <a:extLst>
                    <a:ext uri="{9D8B030D-6E8A-4147-A177-3AD203B41FA5}">
                      <a16:colId xmlns:a16="http://schemas.microsoft.com/office/drawing/2014/main" val="308035771"/>
                    </a:ext>
                  </a:extLst>
                </a:gridCol>
                <a:gridCol w="721769">
                  <a:extLst>
                    <a:ext uri="{9D8B030D-6E8A-4147-A177-3AD203B41FA5}">
                      <a16:colId xmlns:a16="http://schemas.microsoft.com/office/drawing/2014/main" val="1545744488"/>
                    </a:ext>
                  </a:extLst>
                </a:gridCol>
                <a:gridCol w="721769">
                  <a:extLst>
                    <a:ext uri="{9D8B030D-6E8A-4147-A177-3AD203B41FA5}">
                      <a16:colId xmlns:a16="http://schemas.microsoft.com/office/drawing/2014/main" val="678289063"/>
                    </a:ext>
                  </a:extLst>
                </a:gridCol>
                <a:gridCol w="721769">
                  <a:extLst>
                    <a:ext uri="{9D8B030D-6E8A-4147-A177-3AD203B41FA5}">
                      <a16:colId xmlns:a16="http://schemas.microsoft.com/office/drawing/2014/main" val="3224615454"/>
                    </a:ext>
                  </a:extLst>
                </a:gridCol>
              </a:tblGrid>
              <a:tr h="370114">
                <a:tc>
                  <a:txBody>
                    <a:bodyPr/>
                    <a:lstStyle/>
                    <a:p>
                      <a:pPr marL="0" marR="0">
                        <a:buNone/>
                      </a:pPr>
                      <a:r>
                        <a:rPr lang="en-US" sz="1800">
                          <a:effectLst/>
                        </a:rPr>
                        <a:t> </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gridSpan="6">
                  <a:txBody>
                    <a:bodyPr/>
                    <a:lstStyle/>
                    <a:p>
                      <a:pPr marL="0" marR="0" algn="ctr">
                        <a:buNone/>
                      </a:pPr>
                      <a:r>
                        <a:rPr lang="en-US" sz="1800" dirty="0">
                          <a:effectLst/>
                        </a:rPr>
                        <a:t>ground truth</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5481975"/>
                  </a:ext>
                </a:extLst>
              </a:tr>
              <a:tr h="370114">
                <a:tc rowSpan="6">
                  <a:txBody>
                    <a:bodyPr/>
                    <a:lstStyle/>
                    <a:p>
                      <a:pPr marL="71755" marR="71755" algn="ctr">
                        <a:buNone/>
                      </a:pPr>
                      <a:r>
                        <a:rPr lang="en-US" sz="1800" dirty="0">
                          <a:effectLst/>
                        </a:rPr>
                        <a:t>system response</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vert="vert270"/>
                </a:tc>
                <a:tc>
                  <a:txBody>
                    <a:bodyPr/>
                    <a:lstStyle/>
                    <a:p>
                      <a:pPr marL="0" marR="0">
                        <a:buNone/>
                      </a:pPr>
                      <a:r>
                        <a:rPr lang="en-US" sz="1800">
                          <a:effectLst/>
                        </a:rPr>
                        <a:t> </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a:effectLst/>
                        </a:rPr>
                        <a:t>i</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a:effectLst/>
                        </a:rPr>
                        <a:t>l</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a:effectLst/>
                        </a:rPr>
                        <a:t>m</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a:effectLst/>
                        </a:rPr>
                        <a:t>n</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a:effectLst/>
                        </a:rPr>
                        <a:t>x</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168715"/>
                  </a:ext>
                </a:extLst>
              </a:tr>
              <a:tr h="370114">
                <a:tc vMerge="1">
                  <a:txBody>
                    <a:bodyPr/>
                    <a:lstStyle/>
                    <a:p>
                      <a:endParaRPr lang="en-US"/>
                    </a:p>
                  </a:txBody>
                  <a:tcPr/>
                </a:tc>
                <a:tc>
                  <a:txBody>
                    <a:bodyPr/>
                    <a:lstStyle/>
                    <a:p>
                      <a:pPr marL="0" marR="0">
                        <a:buNone/>
                      </a:pPr>
                      <a:r>
                        <a:rPr lang="en-US" sz="1800" dirty="0" err="1">
                          <a:effectLst/>
                        </a:rPr>
                        <a:t>i</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80</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3</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7640769"/>
                  </a:ext>
                </a:extLst>
              </a:tr>
              <a:tr h="370114">
                <a:tc vMerge="1">
                  <a:txBody>
                    <a:bodyPr/>
                    <a:lstStyle/>
                    <a:p>
                      <a:endParaRPr lang="en-US"/>
                    </a:p>
                  </a:txBody>
                  <a:tcPr/>
                </a:tc>
                <a:tc>
                  <a:txBody>
                    <a:bodyPr/>
                    <a:lstStyle/>
                    <a:p>
                      <a:pPr marL="0" marR="0">
                        <a:buNone/>
                      </a:pPr>
                      <a:r>
                        <a:rPr lang="en-US" sz="1800">
                          <a:effectLst/>
                        </a:rPr>
                        <a:t>l</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15</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85</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3</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24134756"/>
                  </a:ext>
                </a:extLst>
              </a:tr>
              <a:tr h="370114">
                <a:tc vMerge="1">
                  <a:txBody>
                    <a:bodyPr/>
                    <a:lstStyle/>
                    <a:p>
                      <a:endParaRPr lang="en-US"/>
                    </a:p>
                  </a:txBody>
                  <a:tcPr/>
                </a:tc>
                <a:tc>
                  <a:txBody>
                    <a:bodyPr/>
                    <a:lstStyle/>
                    <a:p>
                      <a:pPr marL="0" marR="0">
                        <a:buNone/>
                      </a:pPr>
                      <a:r>
                        <a:rPr lang="en-US" sz="1800">
                          <a:effectLst/>
                        </a:rPr>
                        <a:t>m</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85</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0</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9291603"/>
                  </a:ext>
                </a:extLst>
              </a:tr>
              <a:tr h="370114">
                <a:tc vMerge="1">
                  <a:txBody>
                    <a:bodyPr/>
                    <a:lstStyle/>
                    <a:p>
                      <a:endParaRPr lang="en-US"/>
                    </a:p>
                  </a:txBody>
                  <a:tcPr/>
                </a:tc>
                <a:tc>
                  <a:txBody>
                    <a:bodyPr/>
                    <a:lstStyle/>
                    <a:p>
                      <a:pPr marL="0" marR="0">
                        <a:buNone/>
                      </a:pPr>
                      <a:r>
                        <a:rPr lang="en-US" sz="1800">
                          <a:effectLst/>
                        </a:rPr>
                        <a:t>n</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82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27915708"/>
                  </a:ext>
                </a:extLst>
              </a:tr>
              <a:tr h="370114">
                <a:tc vMerge="1">
                  <a:txBody>
                    <a:bodyPr/>
                    <a:lstStyle/>
                    <a:p>
                      <a:endParaRPr lang="en-US"/>
                    </a:p>
                  </a:txBody>
                  <a:tcPr/>
                </a:tc>
                <a:tc>
                  <a:txBody>
                    <a:bodyPr/>
                    <a:lstStyle/>
                    <a:p>
                      <a:pPr marL="0" marR="0">
                        <a:buNone/>
                      </a:pPr>
                      <a:r>
                        <a:rPr lang="en-US" sz="1800">
                          <a:effectLst/>
                        </a:rPr>
                        <a:t>x</a:t>
                      </a:r>
                      <a:endParaRPr lang="en-US" sz="180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2</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1</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0</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buNone/>
                      </a:pPr>
                      <a:r>
                        <a:rPr lang="en-US" sz="1800" dirty="0">
                          <a:effectLst/>
                        </a:rPr>
                        <a:t>95</a:t>
                      </a:r>
                      <a:endParaRPr lang="en-US" sz="1800" dirty="0">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46314310"/>
                  </a:ext>
                </a:extLst>
              </a:tr>
            </a:tbl>
          </a:graphicData>
        </a:graphic>
      </p:graphicFrame>
      <p:sp>
        <p:nvSpPr>
          <p:cNvPr id="3" name="TextBox 2">
            <a:extLst>
              <a:ext uri="{FF2B5EF4-FFF2-40B4-BE49-F238E27FC236}">
                <a16:creationId xmlns:a16="http://schemas.microsoft.com/office/drawing/2014/main" id="{0CCCA943-6257-4148-F028-9CCFF06CD443}"/>
              </a:ext>
            </a:extLst>
          </p:cNvPr>
          <p:cNvSpPr txBox="1"/>
          <p:nvPr/>
        </p:nvSpPr>
        <p:spPr>
          <a:xfrm>
            <a:off x="6187207" y="1837623"/>
            <a:ext cx="2362200" cy="646331"/>
          </a:xfrm>
          <a:prstGeom prst="rect">
            <a:avLst/>
          </a:prstGeom>
          <a:noFill/>
        </p:spPr>
        <p:txBody>
          <a:bodyPr wrap="square" rtlCol="0">
            <a:spAutoFit/>
          </a:bodyPr>
          <a:lstStyle/>
          <a:p>
            <a:pPr algn="ctr"/>
            <a:r>
              <a:rPr lang="en-US" dirty="0"/>
              <a:t>Where is the most confusion?  Why?</a:t>
            </a:r>
          </a:p>
        </p:txBody>
      </p:sp>
      <p:sp>
        <p:nvSpPr>
          <p:cNvPr id="6" name="TextBox 5">
            <a:extLst>
              <a:ext uri="{FF2B5EF4-FFF2-40B4-BE49-F238E27FC236}">
                <a16:creationId xmlns:a16="http://schemas.microsoft.com/office/drawing/2014/main" id="{CA5FDF6C-D208-89A5-6CD2-BE966C343D0C}"/>
              </a:ext>
            </a:extLst>
          </p:cNvPr>
          <p:cNvSpPr txBox="1"/>
          <p:nvPr/>
        </p:nvSpPr>
        <p:spPr>
          <a:xfrm>
            <a:off x="6187207" y="2819400"/>
            <a:ext cx="2362200" cy="1477328"/>
          </a:xfrm>
          <a:prstGeom prst="rect">
            <a:avLst/>
          </a:prstGeom>
          <a:noFill/>
        </p:spPr>
        <p:txBody>
          <a:bodyPr wrap="square" rtlCol="0">
            <a:spAutoFit/>
          </a:bodyPr>
          <a:lstStyle/>
          <a:p>
            <a:pPr algn="ctr"/>
            <a:r>
              <a:rPr lang="en-US" dirty="0"/>
              <a:t>Given 100 occurrences of each class in the dataset, do the system response rows all need to add up to 100?</a:t>
            </a:r>
          </a:p>
        </p:txBody>
      </p:sp>
    </p:spTree>
    <p:extLst>
      <p:ext uri="{BB962C8B-B14F-4D97-AF65-F5344CB8AC3E}">
        <p14:creationId xmlns:p14="http://schemas.microsoft.com/office/powerpoint/2010/main" val="249280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D00B-3AC4-3090-D05A-FE558A5FA96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ED6D0B7-8629-4851-ACBE-D4F2FD7CE10D}"/>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pic>
        <p:nvPicPr>
          <p:cNvPr id="3" name="Picture 2">
            <a:extLst>
              <a:ext uri="{FF2B5EF4-FFF2-40B4-BE49-F238E27FC236}">
                <a16:creationId xmlns:a16="http://schemas.microsoft.com/office/drawing/2014/main" id="{5A3D3075-0C82-95EF-2B1A-B2D4453CB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516" y="1371600"/>
            <a:ext cx="8229600" cy="3530042"/>
          </a:xfrm>
          <a:prstGeom prst="rect">
            <a:avLst/>
          </a:prstGeom>
        </p:spPr>
      </p:pic>
      <p:pic>
        <p:nvPicPr>
          <p:cNvPr id="7" name="Picture 6">
            <a:extLst>
              <a:ext uri="{FF2B5EF4-FFF2-40B4-BE49-F238E27FC236}">
                <a16:creationId xmlns:a16="http://schemas.microsoft.com/office/drawing/2014/main" id="{D120BD73-99C1-E912-1D05-E8705964DC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5334000"/>
            <a:ext cx="933580" cy="838317"/>
          </a:xfrm>
          <a:prstGeom prst="rect">
            <a:avLst/>
          </a:prstGeom>
        </p:spPr>
      </p:pic>
      <p:sp>
        <p:nvSpPr>
          <p:cNvPr id="9" name="TextBox 8">
            <a:extLst>
              <a:ext uri="{FF2B5EF4-FFF2-40B4-BE49-F238E27FC236}">
                <a16:creationId xmlns:a16="http://schemas.microsoft.com/office/drawing/2014/main" id="{635F37A2-C865-D603-689B-FB5F7C50B35B}"/>
              </a:ext>
            </a:extLst>
          </p:cNvPr>
          <p:cNvSpPr txBox="1"/>
          <p:nvPr/>
        </p:nvSpPr>
        <p:spPr>
          <a:xfrm>
            <a:off x="2010878" y="5248987"/>
            <a:ext cx="6553200" cy="923330"/>
          </a:xfrm>
          <a:prstGeom prst="rect">
            <a:avLst/>
          </a:prstGeom>
          <a:noFill/>
        </p:spPr>
        <p:txBody>
          <a:bodyPr wrap="square" rtlCol="0">
            <a:spAutoFit/>
          </a:bodyPr>
          <a:lstStyle/>
          <a:p>
            <a:pPr algn="ctr"/>
            <a:r>
              <a:rPr lang="en-US" dirty="0"/>
              <a:t>Write a program that uses the template on the left to analyze the above image using normalized cross correlation.  Evaluate the program performance using metrics.  See next slide for details.</a:t>
            </a:r>
          </a:p>
        </p:txBody>
      </p:sp>
    </p:spTree>
    <p:extLst>
      <p:ext uri="{BB962C8B-B14F-4D97-AF65-F5344CB8AC3E}">
        <p14:creationId xmlns:p14="http://schemas.microsoft.com/office/powerpoint/2010/main" val="1433871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846221" y="1295400"/>
            <a:ext cx="5814077" cy="5078313"/>
          </a:xfrm>
          <a:prstGeom prst="rect">
            <a:avLst/>
          </a:prstGeom>
          <a:noFill/>
        </p:spPr>
        <p:txBody>
          <a:bodyPr wrap="square" rtlCol="0">
            <a:spAutoFit/>
          </a:bodyPr>
          <a:lstStyle/>
          <a:p>
            <a:r>
              <a:rPr lang="en-US" dirty="0"/>
              <a:t>Install matplotlib:</a:t>
            </a:r>
          </a:p>
          <a:p>
            <a:r>
              <a:rPr lang="en-US" dirty="0">
                <a:latin typeface="Courier New" panose="02070309020205020404" pitchFamily="49" charset="0"/>
                <a:cs typeface="Courier New" panose="02070309020205020404" pitchFamily="49" charset="0"/>
              </a:rPr>
              <a:t>	python -m pip install matplotlib</a:t>
            </a:r>
          </a:p>
          <a:p>
            <a:endParaRPr lang="en-US" dirty="0"/>
          </a:p>
          <a:p>
            <a:r>
              <a:rPr lang="en-US" dirty="0"/>
              <a:t>Ask your LLM to write python code using OpenCV to read the template image </a:t>
            </a:r>
            <a:r>
              <a:rPr lang="en-US" dirty="0" smtClean="0"/>
              <a:t>“puzzle-top-border-piece</a:t>
            </a:r>
            <a:r>
              <a:rPr lang="en-US" dirty="0"/>
              <a:t>” </a:t>
            </a:r>
            <a:r>
              <a:rPr lang="en-US" dirty="0" smtClean="0"/>
              <a:t>and </a:t>
            </a:r>
            <a:r>
              <a:rPr lang="en-US" dirty="0"/>
              <a:t>use normalized cross correlation on “puzzle</a:t>
            </a:r>
            <a:r>
              <a:rPr lang="en-US" dirty="0" smtClean="0"/>
              <a:t>”.  </a:t>
            </a:r>
            <a:r>
              <a:rPr lang="en-US" dirty="0"/>
              <a:t>Look at the NCC output (no detections yet).</a:t>
            </a:r>
          </a:p>
          <a:p>
            <a:endParaRPr lang="en-US" dirty="0"/>
          </a:p>
          <a:p>
            <a:r>
              <a:rPr lang="en-US" dirty="0"/>
              <a:t>Threshold the NCC output so that only the 3 strongest locations are retained.  What do you observe?  How about the 10 strongest locations.  What do you observe?</a:t>
            </a:r>
          </a:p>
          <a:p>
            <a:endParaRPr lang="en-US" dirty="0"/>
          </a:p>
          <a:p>
            <a:r>
              <a:rPr lang="en-US" dirty="0"/>
              <a:t>Have your program read “puzzle-gt-points.csv” (at course website) as the ground truth.  The program should compare every detection against the class in the ground truth.  You may have to tell the LLM how the data is formatted.  Evaluate detections across a range of thresholds and plot an ROC curve and a precision-recall curve.</a:t>
            </a:r>
          </a:p>
        </p:txBody>
      </p:sp>
      <p:sp>
        <p:nvSpPr>
          <p:cNvPr id="4" name="TextBox 3">
            <a:extLst>
              <a:ext uri="{FF2B5EF4-FFF2-40B4-BE49-F238E27FC236}">
                <a16:creationId xmlns:a16="http://schemas.microsoft.com/office/drawing/2014/main" id="{278B52AD-3C57-18AA-7FE2-B8F6F5534013}"/>
              </a:ext>
            </a:extLst>
          </p:cNvPr>
          <p:cNvSpPr txBox="1"/>
          <p:nvPr/>
        </p:nvSpPr>
        <p:spPr>
          <a:xfrm>
            <a:off x="6660298" y="748368"/>
            <a:ext cx="2181402" cy="5632311"/>
          </a:xfrm>
          <a:prstGeom prst="rect">
            <a:avLst/>
          </a:prstGeom>
          <a:noFill/>
        </p:spPr>
        <p:txBody>
          <a:bodyPr wrap="square" rtlCol="0">
            <a:spAutoFit/>
          </a:bodyPr>
          <a:lstStyle/>
          <a:p>
            <a:r>
              <a:rPr lang="en-US" dirty="0"/>
              <a:t>Upload to canvas:</a:t>
            </a:r>
          </a:p>
          <a:p>
            <a:endParaRPr lang="en-US" dirty="0"/>
          </a:p>
          <a:p>
            <a:endParaRPr lang="en-US" dirty="0"/>
          </a:p>
          <a:p>
            <a:endParaRPr lang="en-US" dirty="0"/>
          </a:p>
          <a:p>
            <a:endParaRPr lang="en-US" dirty="0"/>
          </a:p>
          <a:p>
            <a:r>
              <a:rPr lang="en-US" dirty="0"/>
              <a:t>Prompt(s).</a:t>
            </a:r>
          </a:p>
          <a:p>
            <a:r>
              <a:rPr lang="en-US" dirty="0"/>
              <a:t>Image save.</a:t>
            </a:r>
          </a:p>
          <a:p>
            <a:endParaRPr lang="en-US" dirty="0"/>
          </a:p>
          <a:p>
            <a:endParaRPr lang="en-US" dirty="0"/>
          </a:p>
          <a:p>
            <a:endParaRPr lang="en-US" dirty="0"/>
          </a:p>
          <a:p>
            <a:r>
              <a:rPr lang="en-US" dirty="0"/>
              <a:t>Prompt(s).</a:t>
            </a:r>
          </a:p>
          <a:p>
            <a:r>
              <a:rPr lang="en-US" dirty="0"/>
              <a:t>Image save.</a:t>
            </a:r>
          </a:p>
          <a:p>
            <a:endParaRPr lang="en-US" dirty="0"/>
          </a:p>
          <a:p>
            <a:endParaRPr lang="en-US" dirty="0"/>
          </a:p>
          <a:p>
            <a:r>
              <a:rPr lang="en-US" dirty="0"/>
              <a:t>Prompt(s).</a:t>
            </a:r>
          </a:p>
          <a:p>
            <a:r>
              <a:rPr lang="en-US" dirty="0"/>
              <a:t>Image save of </a:t>
            </a:r>
            <a:r>
              <a:rPr lang="en-US" dirty="0" smtClean="0"/>
              <a:t>ROC and precision-recall curve.</a:t>
            </a:r>
            <a:endParaRPr lang="en-US" dirty="0"/>
          </a:p>
          <a:p>
            <a:endParaRPr lang="en-US" dirty="0"/>
          </a:p>
          <a:p>
            <a:endParaRPr lang="en-US" dirty="0"/>
          </a:p>
        </p:txBody>
      </p:sp>
    </p:spTree>
    <p:extLst>
      <p:ext uri="{BB962C8B-B14F-4D97-AF65-F5344CB8AC3E}">
        <p14:creationId xmlns:p14="http://schemas.microsoft.com/office/powerpoint/2010/main" val="4228143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2838</TotalTime>
  <Words>1206</Words>
  <Application>Microsoft Office PowerPoint</Application>
  <PresentationFormat>On-screen Show (4:3)</PresentationFormat>
  <Paragraphs>193</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Cambria Math</vt:lpstr>
      <vt:lpstr>Courier New</vt:lpstr>
      <vt:lpstr>MS Sans Serif</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Hoover</cp:lastModifiedBy>
  <cp:revision>201</cp:revision>
  <dcterms:created xsi:type="dcterms:W3CDTF">2013-02-14T19:20:12Z</dcterms:created>
  <dcterms:modified xsi:type="dcterms:W3CDTF">2026-09-03T17:20:26Z</dcterms:modified>
</cp:coreProperties>
</file>