
<file path=[Content_Types].xml><?xml version="1.0" encoding="utf-8"?>
<Types xmlns="http://schemas.openxmlformats.org/package/2006/content-types">
  <Default Extension="jpeg" ContentType="image/jpeg"/>
  <Default Extension="jpg&amp;f=1&amp;nofb=1&amp;ipt=88a5282921c5397331526a8b828f233874a4f9b7494a686ad0a0ef0527a019d0&amp;ipo=images"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16" r:id="rId3"/>
    <p:sldId id="342" r:id="rId4"/>
    <p:sldId id="405" r:id="rId5"/>
    <p:sldId id="406" r:id="rId6"/>
    <p:sldId id="407" r:id="rId7"/>
    <p:sldId id="408" r:id="rId8"/>
    <p:sldId id="409" r:id="rId9"/>
    <p:sldId id="410" r:id="rId10"/>
    <p:sldId id="411" r:id="rId11"/>
    <p:sldId id="412" r:id="rId12"/>
    <p:sldId id="413" r:id="rId13"/>
    <p:sldId id="415" r:id="rId14"/>
    <p:sldId id="416" r:id="rId15"/>
    <p:sldId id="414" r:id="rId16"/>
    <p:sldId id="417" r:id="rId17"/>
    <p:sldId id="418" r:id="rId18"/>
    <p:sldId id="36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7D5D"/>
    <a:srgbClr val="896744"/>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94717" autoAdjust="0"/>
  </p:normalViewPr>
  <p:slideViewPr>
    <p:cSldViewPr>
      <p:cViewPr varScale="1">
        <p:scale>
          <a:sx n="99" d="100"/>
          <a:sy n="99" d="100"/>
        </p:scale>
        <p:origin x="137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D2070-14E7-4A3B-8F86-E6D2D1A512F2}" type="datetimeFigureOut">
              <a:rPr lang="en-US" smtClean="0"/>
              <a:t>10/21/2026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B58A3-F6C0-4024-B2CA-03C03CA744A3}" type="slidenum">
              <a:rPr lang="en-US" smtClean="0"/>
              <a:t>‹#›</a:t>
            </a:fld>
            <a:endParaRPr lang="en-US"/>
          </a:p>
        </p:txBody>
      </p:sp>
    </p:spTree>
    <p:extLst>
      <p:ext uri="{BB962C8B-B14F-4D97-AF65-F5344CB8AC3E}">
        <p14:creationId xmlns:p14="http://schemas.microsoft.com/office/powerpoint/2010/main" val="3014676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amp;f=1&amp;nofb=1&amp;ipt=88a5282921c5397331526a8b828f233874a4f9b7494a686ad0a0ef0527a019d0&amp;ipo=image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ultiple Object Tracking in Realtime - OpenCV">
            <a:extLst>
              <a:ext uri="{FF2B5EF4-FFF2-40B4-BE49-F238E27FC236}">
                <a16:creationId xmlns:a16="http://schemas.microsoft.com/office/drawing/2014/main" id="{8B85A72C-7B59-B73B-333A-FEAB4DB68665}"/>
              </a:ext>
            </a:extLst>
          </p:cNvPr>
          <p:cNvPicPr>
            <a:picLocks noChangeAspect="1"/>
          </p:cNvPicPr>
          <p:nvPr/>
        </p:nvPicPr>
        <p:blipFill>
          <a:blip r:embed="rId2"/>
          <a:stretch>
            <a:fillRect/>
          </a:stretch>
        </p:blipFill>
        <p:spPr>
          <a:xfrm>
            <a:off x="1029921" y="685450"/>
            <a:ext cx="6858000" cy="4234470"/>
          </a:xfrm>
          <a:prstGeom prst="rect">
            <a:avLst/>
          </a:prstGeom>
        </p:spPr>
      </p:pic>
      <p:sp>
        <p:nvSpPr>
          <p:cNvPr id="5" name="TextBox 4"/>
          <p:cNvSpPr txBox="1"/>
          <p:nvPr/>
        </p:nvSpPr>
        <p:spPr>
          <a:xfrm>
            <a:off x="3084285" y="5102377"/>
            <a:ext cx="2749279" cy="584775"/>
          </a:xfrm>
          <a:prstGeom prst="rect">
            <a:avLst/>
          </a:prstGeom>
          <a:noFill/>
        </p:spPr>
        <p:txBody>
          <a:bodyPr wrap="none" rtlCol="0">
            <a:spAutoFit/>
          </a:bodyPr>
          <a:lstStyle/>
          <a:p>
            <a:pPr algn="ctr"/>
            <a:r>
              <a:rPr lang="en-US" sz="3200" dirty="0"/>
              <a:t>Object Tracking</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spTree>
    <p:extLst>
      <p:ext uri="{BB962C8B-B14F-4D97-AF65-F5344CB8AC3E}">
        <p14:creationId xmlns:p14="http://schemas.microsoft.com/office/powerpoint/2010/main" val="276635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3478003" cy="2308324"/>
          </a:xfrm>
          <a:prstGeom prst="rect">
            <a:avLst/>
          </a:prstGeom>
          <a:noFill/>
        </p:spPr>
        <p:txBody>
          <a:bodyPr wrap="none" rtlCol="0">
            <a:spAutoFit/>
          </a:bodyPr>
          <a:lstStyle/>
          <a:p>
            <a:r>
              <a:rPr lang="en-US" dirty="0"/>
              <a:t>Concepts in multi-object tracking: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Set matching</a:t>
            </a:r>
          </a:p>
          <a:p>
            <a:pPr marL="285750" indent="-285750">
              <a:buFont typeface="Arial" panose="020B0604020202020204" pitchFamily="34" charset="0"/>
              <a:buChar char="•"/>
            </a:pPr>
            <a:r>
              <a:rPr lang="en-US" dirty="0"/>
              <a:t>Hungarian algorithm</a:t>
            </a:r>
          </a:p>
          <a:p>
            <a:pPr marL="285750" indent="-285750">
              <a:buFont typeface="Arial" panose="020B0604020202020204" pitchFamily="34" charset="0"/>
              <a:buChar char="•"/>
            </a:pPr>
            <a:r>
              <a:rPr lang="en-US" dirty="0"/>
              <a:t>Detection metrics</a:t>
            </a:r>
          </a:p>
          <a:p>
            <a:pPr marL="285750" indent="-285750">
              <a:buFont typeface="Arial" panose="020B0604020202020204" pitchFamily="34" charset="0"/>
              <a:buChar char="•"/>
            </a:pPr>
            <a:r>
              <a:rPr lang="en-US" dirty="0"/>
              <a:t>Tracking metrics</a:t>
            </a:r>
          </a:p>
          <a:p>
            <a:pPr marL="285750" indent="-285750">
              <a:buFont typeface="Arial" panose="020B0604020202020204" pitchFamily="34" charset="0"/>
              <a:buChar char="•"/>
            </a:pPr>
            <a:endParaRPr lang="en-US" dirty="0"/>
          </a:p>
          <a:p>
            <a:r>
              <a:rPr lang="en-US" dirty="0"/>
              <a:t>Test these ideas live on your laptop</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800" y="4800600"/>
            <a:ext cx="2811105" cy="1581400"/>
          </a:xfrm>
          <a:prstGeom prst="rect">
            <a:avLst/>
          </a:prstGeom>
        </p:spPr>
      </p:pic>
      <p:pic>
        <p:nvPicPr>
          <p:cNvPr id="11" name="Picture 10"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5"/>
          <a:stretch>
            <a:fillRect/>
          </a:stretch>
        </p:blipFill>
        <p:spPr>
          <a:xfrm>
            <a:off x="6587152" y="4578844"/>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416404" y="195005"/>
            <a:ext cx="5071196" cy="769441"/>
          </a:xfrm>
          <a:prstGeom prst="rect">
            <a:avLst/>
          </a:prstGeom>
          <a:noFill/>
        </p:spPr>
        <p:txBody>
          <a:bodyPr wrap="none" rtlCol="0">
            <a:spAutoFit/>
          </a:bodyPr>
          <a:lstStyle/>
          <a:p>
            <a:r>
              <a:rPr lang="en-US" sz="4400" dirty="0"/>
              <a:t>Matching Score Table</a:t>
            </a:r>
          </a:p>
        </p:txBody>
      </p:sp>
      <p:sp>
        <p:nvSpPr>
          <p:cNvPr id="8" name="Rectangle 7">
            <a:extLst>
              <a:ext uri="{FF2B5EF4-FFF2-40B4-BE49-F238E27FC236}">
                <a16:creationId xmlns:a16="http://schemas.microsoft.com/office/drawing/2014/main" id="{A4F3DDBD-F24A-BFFD-A2AB-A1A57D92304F}"/>
              </a:ext>
            </a:extLst>
          </p:cNvPr>
          <p:cNvSpPr/>
          <p:nvPr/>
        </p:nvSpPr>
        <p:spPr>
          <a:xfrm>
            <a:off x="4186605" y="1319735"/>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6D9F7AF-A69B-526A-BBB6-566E4B7D42A6}"/>
              </a:ext>
            </a:extLst>
          </p:cNvPr>
          <p:cNvSpPr txBox="1"/>
          <p:nvPr/>
        </p:nvSpPr>
        <p:spPr>
          <a:xfrm>
            <a:off x="4620383" y="238028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23" name="Rectangle 22">
            <a:extLst>
              <a:ext uri="{FF2B5EF4-FFF2-40B4-BE49-F238E27FC236}">
                <a16:creationId xmlns:a16="http://schemas.microsoft.com/office/drawing/2014/main" id="{D5555E29-D4A2-D05D-AD0B-83336C3B07CC}"/>
              </a:ext>
            </a:extLst>
          </p:cNvPr>
          <p:cNvSpPr/>
          <p:nvPr/>
        </p:nvSpPr>
        <p:spPr>
          <a:xfrm>
            <a:off x="4862025" y="1764228"/>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BC57F79-3644-06B6-CFFC-C7B54DD376D5}"/>
              </a:ext>
            </a:extLst>
          </p:cNvPr>
          <p:cNvSpPr/>
          <p:nvPr/>
        </p:nvSpPr>
        <p:spPr>
          <a:xfrm>
            <a:off x="5137337" y="2791943"/>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535C091-A2E1-9809-65C9-6D0B06B4435B}"/>
              </a:ext>
            </a:extLst>
          </p:cNvPr>
          <p:cNvSpPr txBox="1"/>
          <p:nvPr/>
        </p:nvSpPr>
        <p:spPr>
          <a:xfrm>
            <a:off x="5098198" y="3251165"/>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D[3]</a:t>
            </a:r>
          </a:p>
        </p:txBody>
      </p:sp>
      <p:sp>
        <p:nvSpPr>
          <p:cNvPr id="31" name="TextBox 30">
            <a:extLst>
              <a:ext uri="{FF2B5EF4-FFF2-40B4-BE49-F238E27FC236}">
                <a16:creationId xmlns:a16="http://schemas.microsoft.com/office/drawing/2014/main" id="{63921EA2-449D-9272-B4EB-74FC3B989F63}"/>
              </a:ext>
            </a:extLst>
          </p:cNvPr>
          <p:cNvSpPr txBox="1"/>
          <p:nvPr/>
        </p:nvSpPr>
        <p:spPr>
          <a:xfrm>
            <a:off x="6815866" y="2046369"/>
            <a:ext cx="1737801" cy="646331"/>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 = detection index</a:t>
            </a:r>
          </a:p>
        </p:txBody>
      </p:sp>
      <p:sp>
        <p:nvSpPr>
          <p:cNvPr id="37" name="TextBox 36">
            <a:extLst>
              <a:ext uri="{FF2B5EF4-FFF2-40B4-BE49-F238E27FC236}">
                <a16:creationId xmlns:a16="http://schemas.microsoft.com/office/drawing/2014/main" id="{1E50194A-637E-9DD1-80D0-851838649DF3}"/>
              </a:ext>
            </a:extLst>
          </p:cNvPr>
          <p:cNvSpPr txBox="1"/>
          <p:nvPr/>
        </p:nvSpPr>
        <p:spPr>
          <a:xfrm>
            <a:off x="5014425" y="893519"/>
            <a:ext cx="1200299" cy="369332"/>
          </a:xfrm>
          <a:prstGeom prst="rect">
            <a:avLst/>
          </a:prstGeom>
          <a:noFill/>
          <a:ln>
            <a:noFill/>
          </a:ln>
        </p:spPr>
        <p:txBody>
          <a:bodyPr wrap="square" rtlCol="0">
            <a:spAutoFit/>
          </a:bodyPr>
          <a:lstStyle/>
          <a:p>
            <a:r>
              <a:rPr lang="en-US" dirty="0"/>
              <a:t>time = t</a:t>
            </a:r>
          </a:p>
        </p:txBody>
      </p:sp>
      <p:sp>
        <p:nvSpPr>
          <p:cNvPr id="13" name="Rectangle 12">
            <a:extLst>
              <a:ext uri="{FF2B5EF4-FFF2-40B4-BE49-F238E27FC236}">
                <a16:creationId xmlns:a16="http://schemas.microsoft.com/office/drawing/2014/main" id="{72F27B84-4DBD-3AC3-E65D-C15D7153F1E7}"/>
              </a:ext>
            </a:extLst>
          </p:cNvPr>
          <p:cNvSpPr/>
          <p:nvPr/>
        </p:nvSpPr>
        <p:spPr>
          <a:xfrm>
            <a:off x="1392663" y="1312029"/>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3B8412F-6F22-F3DC-E2C4-28EC825C40D9}"/>
              </a:ext>
            </a:extLst>
          </p:cNvPr>
          <p:cNvSpPr txBox="1"/>
          <p:nvPr/>
        </p:nvSpPr>
        <p:spPr>
          <a:xfrm>
            <a:off x="1544261" y="1392932"/>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5AF9B8A1-AF09-04F3-8A8B-D17459497AB7}"/>
              </a:ext>
            </a:extLst>
          </p:cNvPr>
          <p:cNvSpPr txBox="1"/>
          <p:nvPr/>
        </p:nvSpPr>
        <p:spPr>
          <a:xfrm>
            <a:off x="2952102" y="2455029"/>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C</a:t>
            </a:r>
          </a:p>
        </p:txBody>
      </p:sp>
      <p:sp>
        <p:nvSpPr>
          <p:cNvPr id="18" name="Isosceles Triangle 17">
            <a:extLst>
              <a:ext uri="{FF2B5EF4-FFF2-40B4-BE49-F238E27FC236}">
                <a16:creationId xmlns:a16="http://schemas.microsoft.com/office/drawing/2014/main" id="{DAFDA97D-1083-5966-5BFC-40DF4FD78C8F}"/>
              </a:ext>
            </a:extLst>
          </p:cNvPr>
          <p:cNvSpPr/>
          <p:nvPr/>
        </p:nvSpPr>
        <p:spPr>
          <a:xfrm>
            <a:off x="1763650" y="1738342"/>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8FFBF6A-7986-4403-A336-D40EE1F5A7B0}"/>
              </a:ext>
            </a:extLst>
          </p:cNvPr>
          <p:cNvSpPr/>
          <p:nvPr/>
        </p:nvSpPr>
        <p:spPr>
          <a:xfrm>
            <a:off x="3000082" y="2798330"/>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D36EA9B-E3B5-5858-1F30-8E3EC1BF2ED2}"/>
              </a:ext>
            </a:extLst>
          </p:cNvPr>
          <p:cNvSpPr txBox="1"/>
          <p:nvPr/>
        </p:nvSpPr>
        <p:spPr>
          <a:xfrm>
            <a:off x="2170882" y="893330"/>
            <a:ext cx="1708236" cy="369332"/>
          </a:xfrm>
          <a:prstGeom prst="rect">
            <a:avLst/>
          </a:prstGeom>
          <a:noFill/>
          <a:ln>
            <a:noFill/>
          </a:ln>
        </p:spPr>
        <p:txBody>
          <a:bodyPr wrap="square" rtlCol="0">
            <a:spAutoFit/>
          </a:bodyPr>
          <a:lstStyle/>
          <a:p>
            <a:r>
              <a:rPr lang="en-US" dirty="0"/>
              <a:t>time = t-1</a:t>
            </a:r>
          </a:p>
        </p:txBody>
      </p:sp>
      <p:sp>
        <p:nvSpPr>
          <p:cNvPr id="2" name="Rectangle: Single Corner Snipped 1">
            <a:extLst>
              <a:ext uri="{FF2B5EF4-FFF2-40B4-BE49-F238E27FC236}">
                <a16:creationId xmlns:a16="http://schemas.microsoft.com/office/drawing/2014/main" id="{F48DD870-F20D-087F-A3B0-DFE42D8B2138}"/>
              </a:ext>
            </a:extLst>
          </p:cNvPr>
          <p:cNvSpPr/>
          <p:nvPr/>
        </p:nvSpPr>
        <p:spPr>
          <a:xfrm>
            <a:off x="2662605" y="1738342"/>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ADF9613-8346-A056-F398-4564FA1B63F2}"/>
              </a:ext>
            </a:extLst>
          </p:cNvPr>
          <p:cNvSpPr txBox="1"/>
          <p:nvPr/>
        </p:nvSpPr>
        <p:spPr>
          <a:xfrm>
            <a:off x="2554281" y="13759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7" name="Rectangle 6">
            <a:extLst>
              <a:ext uri="{FF2B5EF4-FFF2-40B4-BE49-F238E27FC236}">
                <a16:creationId xmlns:a16="http://schemas.microsoft.com/office/drawing/2014/main" id="{8047A0C6-CE25-F410-DABD-0C600CD386A9}"/>
              </a:ext>
            </a:extLst>
          </p:cNvPr>
          <p:cNvSpPr/>
          <p:nvPr/>
        </p:nvSpPr>
        <p:spPr>
          <a:xfrm>
            <a:off x="5329290" y="2010683"/>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9663580-96C6-2729-218E-6C63B3ED98D4}"/>
              </a:ext>
            </a:extLst>
          </p:cNvPr>
          <p:cNvSpPr txBox="1"/>
          <p:nvPr/>
        </p:nvSpPr>
        <p:spPr>
          <a:xfrm>
            <a:off x="5290151" y="2469905"/>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graphicFrame>
        <p:nvGraphicFramePr>
          <p:cNvPr id="12" name="Table 11">
            <a:extLst>
              <a:ext uri="{FF2B5EF4-FFF2-40B4-BE49-F238E27FC236}">
                <a16:creationId xmlns:a16="http://schemas.microsoft.com/office/drawing/2014/main" id="{6F225CA8-D47C-2355-03E8-6786886930B1}"/>
              </a:ext>
            </a:extLst>
          </p:cNvPr>
          <p:cNvGraphicFramePr>
            <a:graphicFrameLocks noGrp="1"/>
          </p:cNvGraphicFramePr>
          <p:nvPr>
            <p:extLst>
              <p:ext uri="{D42A27DB-BD31-4B8C-83A1-F6EECF244321}">
                <p14:modId xmlns:p14="http://schemas.microsoft.com/office/powerpoint/2010/main" val="2606572098"/>
              </p:ext>
            </p:extLst>
          </p:nvPr>
        </p:nvGraphicFramePr>
        <p:xfrm>
          <a:off x="1399086" y="4182616"/>
          <a:ext cx="5791200" cy="1483360"/>
        </p:xfrm>
        <a:graphic>
          <a:graphicData uri="http://schemas.openxmlformats.org/drawingml/2006/table">
            <a:tbl>
              <a:tblPr firstRow="1" bandRow="1">
                <a:tableStyleId>{5940675A-B579-460E-94D1-54222C63F5DA}</a:tableStyleId>
              </a:tblPr>
              <a:tblGrid>
                <a:gridCol w="1023010">
                  <a:extLst>
                    <a:ext uri="{9D8B030D-6E8A-4147-A177-3AD203B41FA5}">
                      <a16:colId xmlns:a16="http://schemas.microsoft.com/office/drawing/2014/main" val="2869872227"/>
                    </a:ext>
                  </a:extLst>
                </a:gridCol>
                <a:gridCol w="990600">
                  <a:extLst>
                    <a:ext uri="{9D8B030D-6E8A-4147-A177-3AD203B41FA5}">
                      <a16:colId xmlns:a16="http://schemas.microsoft.com/office/drawing/2014/main" val="2877626394"/>
                    </a:ext>
                  </a:extLst>
                </a:gridCol>
                <a:gridCol w="533400">
                  <a:extLst>
                    <a:ext uri="{9D8B030D-6E8A-4147-A177-3AD203B41FA5}">
                      <a16:colId xmlns:a16="http://schemas.microsoft.com/office/drawing/2014/main" val="1119073486"/>
                    </a:ext>
                  </a:extLst>
                </a:gridCol>
                <a:gridCol w="1371600">
                  <a:extLst>
                    <a:ext uri="{9D8B030D-6E8A-4147-A177-3AD203B41FA5}">
                      <a16:colId xmlns:a16="http://schemas.microsoft.com/office/drawing/2014/main" val="1281545396"/>
                    </a:ext>
                  </a:extLst>
                </a:gridCol>
                <a:gridCol w="914400">
                  <a:extLst>
                    <a:ext uri="{9D8B030D-6E8A-4147-A177-3AD203B41FA5}">
                      <a16:colId xmlns:a16="http://schemas.microsoft.com/office/drawing/2014/main" val="1409251872"/>
                    </a:ext>
                  </a:extLst>
                </a:gridCol>
                <a:gridCol w="958190">
                  <a:extLst>
                    <a:ext uri="{9D8B030D-6E8A-4147-A177-3AD203B41FA5}">
                      <a16:colId xmlns:a16="http://schemas.microsoft.com/office/drawing/2014/main" val="4161796622"/>
                    </a:ext>
                  </a:extLst>
                </a:gridCol>
              </a:tblGrid>
              <a:tr h="370840">
                <a:tc>
                  <a:txBody>
                    <a:bodyPr/>
                    <a:lstStyle/>
                    <a:p>
                      <a:r>
                        <a:rPr lang="en-US" dirty="0"/>
                        <a:t>Track </a:t>
                      </a:r>
                      <a:r>
                        <a:rPr lang="en-US" b="0" dirty="0"/>
                        <a:t>A</a:t>
                      </a:r>
                    </a:p>
                  </a:txBody>
                  <a:tcPr/>
                </a:tc>
                <a:tc>
                  <a:txBody>
                    <a:bodyPr/>
                    <a:lstStyle/>
                    <a:p>
                      <a:r>
                        <a:rPr lang="en-US" dirty="0"/>
                        <a:t>Distance</a:t>
                      </a:r>
                    </a:p>
                  </a:txBody>
                  <a:tcPr/>
                </a:tc>
                <a:tc>
                  <a:txBody>
                    <a:bodyPr/>
                    <a:lstStyle/>
                    <a:p>
                      <a:r>
                        <a:rPr lang="en-US" dirty="0" err="1"/>
                        <a:t>IoU</a:t>
                      </a:r>
                      <a:endParaRPr lang="en-US" dirty="0"/>
                    </a:p>
                  </a:txBody>
                  <a:tcPr/>
                </a:tc>
                <a:tc>
                  <a:txBody>
                    <a:bodyPr/>
                    <a:lstStyle/>
                    <a:p>
                      <a:r>
                        <a:rPr lang="en-US" dirty="0"/>
                        <a:t>Appearance</a:t>
                      </a:r>
                    </a:p>
                  </a:txBody>
                  <a:tcPr/>
                </a:tc>
                <a:tc>
                  <a:txBody>
                    <a:bodyPr/>
                    <a:lstStyle/>
                    <a:p>
                      <a:r>
                        <a:rPr lang="en-US" dirty="0"/>
                        <a:t>Motion</a:t>
                      </a:r>
                    </a:p>
                  </a:txBody>
                  <a:tcPr/>
                </a:tc>
                <a:tc>
                  <a:txBody>
                    <a:bodyPr/>
                    <a:lstStyle/>
                    <a:p>
                      <a:pPr algn="r"/>
                      <a:r>
                        <a:rPr lang="en-US" dirty="0"/>
                        <a:t>Score</a:t>
                      </a:r>
                    </a:p>
                  </a:txBody>
                  <a:tcPr/>
                </a:tc>
                <a:extLst>
                  <a:ext uri="{0D108BD9-81ED-4DB2-BD59-A6C34878D82A}">
                    <a16:rowId xmlns:a16="http://schemas.microsoft.com/office/drawing/2014/main" val="156223008"/>
                  </a:ext>
                </a:extLst>
              </a:tr>
              <a:tr h="370840">
                <a:tc>
                  <a:txBody>
                    <a:bodyPr/>
                    <a:lstStyle/>
                    <a:p>
                      <a:r>
                        <a:rPr lang="en-US" dirty="0"/>
                        <a:t>D[1]</a:t>
                      </a:r>
                    </a:p>
                  </a:txBody>
                  <a:tcPr/>
                </a:tc>
                <a:tc>
                  <a:txBody>
                    <a:bodyPr/>
                    <a:lstStyle/>
                    <a:p>
                      <a:r>
                        <a:rPr lang="en-US" dirty="0"/>
                        <a:t>20</a:t>
                      </a:r>
                    </a:p>
                  </a:txBody>
                  <a:tcPr/>
                </a:tc>
                <a:tc>
                  <a:txBody>
                    <a:bodyPr/>
                    <a:lstStyle/>
                    <a:p>
                      <a:r>
                        <a:rPr lang="en-US" dirty="0"/>
                        <a:t>0.1</a:t>
                      </a:r>
                    </a:p>
                  </a:txBody>
                  <a:tcPr/>
                </a:tc>
                <a:tc>
                  <a:txBody>
                    <a:bodyPr/>
                    <a:lstStyle/>
                    <a:p>
                      <a:r>
                        <a:rPr lang="en-US" dirty="0"/>
                        <a:t>0.8</a:t>
                      </a:r>
                    </a:p>
                  </a:txBody>
                  <a:tcPr/>
                </a:tc>
                <a:tc>
                  <a:txBody>
                    <a:bodyPr/>
                    <a:lstStyle/>
                    <a:p>
                      <a:r>
                        <a:rPr lang="en-US" dirty="0"/>
                        <a:t>10</a:t>
                      </a:r>
                    </a:p>
                  </a:txBody>
                  <a:tcPr/>
                </a:tc>
                <a:tc>
                  <a:txBody>
                    <a:bodyPr/>
                    <a:lstStyle/>
                    <a:p>
                      <a:pPr algn="r"/>
                      <a:r>
                        <a:rPr lang="en-US" dirty="0"/>
                        <a:t>16</a:t>
                      </a:r>
                    </a:p>
                  </a:txBody>
                  <a:tcPr/>
                </a:tc>
                <a:extLst>
                  <a:ext uri="{0D108BD9-81ED-4DB2-BD59-A6C34878D82A}">
                    <a16:rowId xmlns:a16="http://schemas.microsoft.com/office/drawing/2014/main" val="2423729538"/>
                  </a:ext>
                </a:extLst>
              </a:tr>
              <a:tr h="370840">
                <a:tc>
                  <a:txBody>
                    <a:bodyPr/>
                    <a:lstStyle/>
                    <a:p>
                      <a:r>
                        <a:rPr lang="en-US" dirty="0"/>
                        <a:t>D[2]</a:t>
                      </a:r>
                    </a:p>
                  </a:txBody>
                  <a:tcPr/>
                </a:tc>
                <a:tc>
                  <a:txBody>
                    <a:bodyPr/>
                    <a:lstStyle/>
                    <a:p>
                      <a:r>
                        <a:rPr lang="en-US" dirty="0"/>
                        <a:t>50</a:t>
                      </a:r>
                    </a:p>
                  </a:txBody>
                  <a:tcPr/>
                </a:tc>
                <a:tc>
                  <a:txBody>
                    <a:bodyPr/>
                    <a:lstStyle/>
                    <a:p>
                      <a:r>
                        <a:rPr lang="en-US" dirty="0"/>
                        <a:t>0.0</a:t>
                      </a:r>
                    </a:p>
                  </a:txBody>
                  <a:tcPr/>
                </a:tc>
                <a:tc>
                  <a:txBody>
                    <a:bodyPr/>
                    <a:lstStyle/>
                    <a:p>
                      <a:r>
                        <a:rPr lang="en-US" dirty="0"/>
                        <a:t>0.2</a:t>
                      </a:r>
                    </a:p>
                  </a:txBody>
                  <a:tcPr/>
                </a:tc>
                <a:tc>
                  <a:txBody>
                    <a:bodyPr/>
                    <a:lstStyle/>
                    <a:p>
                      <a:r>
                        <a:rPr lang="en-US" dirty="0"/>
                        <a:t>40</a:t>
                      </a:r>
                    </a:p>
                  </a:txBody>
                  <a:tcPr/>
                </a:tc>
                <a:tc>
                  <a:txBody>
                    <a:bodyPr/>
                    <a:lstStyle/>
                    <a:p>
                      <a:pPr algn="r"/>
                      <a:r>
                        <a:rPr lang="en-US" dirty="0"/>
                        <a:t>42</a:t>
                      </a:r>
                    </a:p>
                  </a:txBody>
                  <a:tcPr/>
                </a:tc>
                <a:extLst>
                  <a:ext uri="{0D108BD9-81ED-4DB2-BD59-A6C34878D82A}">
                    <a16:rowId xmlns:a16="http://schemas.microsoft.com/office/drawing/2014/main" val="4236730702"/>
                  </a:ext>
                </a:extLst>
              </a:tr>
              <a:tr h="370840">
                <a:tc>
                  <a:txBody>
                    <a:bodyPr/>
                    <a:lstStyle/>
                    <a:p>
                      <a:r>
                        <a:rPr lang="en-US" dirty="0"/>
                        <a:t>D[3]</a:t>
                      </a:r>
                    </a:p>
                  </a:txBody>
                  <a:tcPr/>
                </a:tc>
                <a:tc>
                  <a:txBody>
                    <a:bodyPr/>
                    <a:lstStyle/>
                    <a:p>
                      <a:r>
                        <a:rPr lang="en-US" dirty="0"/>
                        <a:t>70</a:t>
                      </a:r>
                    </a:p>
                  </a:txBody>
                  <a:tcPr/>
                </a:tc>
                <a:tc>
                  <a:txBody>
                    <a:bodyPr/>
                    <a:lstStyle/>
                    <a:p>
                      <a:r>
                        <a:rPr lang="en-US" dirty="0"/>
                        <a:t>0.0</a:t>
                      </a:r>
                    </a:p>
                  </a:txBody>
                  <a:tcPr/>
                </a:tc>
                <a:tc>
                  <a:txBody>
                    <a:bodyPr/>
                    <a:lstStyle/>
                    <a:p>
                      <a:r>
                        <a:rPr lang="en-US" dirty="0"/>
                        <a:t>0.2</a:t>
                      </a:r>
                    </a:p>
                  </a:txBody>
                  <a:tcPr/>
                </a:tc>
                <a:tc>
                  <a:txBody>
                    <a:bodyPr/>
                    <a:lstStyle/>
                    <a:p>
                      <a:r>
                        <a:rPr lang="en-US" dirty="0"/>
                        <a:t>100</a:t>
                      </a:r>
                    </a:p>
                  </a:txBody>
                  <a:tcPr/>
                </a:tc>
                <a:tc>
                  <a:txBody>
                    <a:bodyPr/>
                    <a:lstStyle/>
                    <a:p>
                      <a:pPr algn="r"/>
                      <a:r>
                        <a:rPr lang="en-US" dirty="0"/>
                        <a:t>57</a:t>
                      </a:r>
                    </a:p>
                  </a:txBody>
                  <a:tcPr/>
                </a:tc>
                <a:extLst>
                  <a:ext uri="{0D108BD9-81ED-4DB2-BD59-A6C34878D82A}">
                    <a16:rowId xmlns:a16="http://schemas.microsoft.com/office/drawing/2014/main" val="1888641827"/>
                  </a:ext>
                </a:extLst>
              </a:tr>
            </a:tbl>
          </a:graphicData>
        </a:graphic>
      </p:graphicFrame>
      <p:sp>
        <p:nvSpPr>
          <p:cNvPr id="16" name="TextBox 15">
            <a:extLst>
              <a:ext uri="{FF2B5EF4-FFF2-40B4-BE49-F238E27FC236}">
                <a16:creationId xmlns:a16="http://schemas.microsoft.com/office/drawing/2014/main" id="{67F3CF6F-7E54-5D44-5F1F-BF0276D9D9EE}"/>
              </a:ext>
            </a:extLst>
          </p:cNvPr>
          <p:cNvSpPr txBox="1"/>
          <p:nvPr/>
        </p:nvSpPr>
        <p:spPr>
          <a:xfrm>
            <a:off x="2991558" y="3776267"/>
            <a:ext cx="3646879" cy="369332"/>
          </a:xfrm>
          <a:prstGeom prst="rect">
            <a:avLst/>
          </a:prstGeom>
          <a:noFill/>
          <a:ln>
            <a:noFill/>
          </a:ln>
        </p:spPr>
        <p:txBody>
          <a:bodyPr wrap="square" rtlCol="0">
            <a:spAutoFit/>
          </a:bodyPr>
          <a:lstStyle/>
          <a:p>
            <a:r>
              <a:rPr lang="en-US" dirty="0"/>
              <a:t>Matching table for each track</a:t>
            </a:r>
          </a:p>
        </p:txBody>
      </p:sp>
      <p:sp>
        <p:nvSpPr>
          <p:cNvPr id="27" name="Right Brace 26">
            <a:extLst>
              <a:ext uri="{FF2B5EF4-FFF2-40B4-BE49-F238E27FC236}">
                <a16:creationId xmlns:a16="http://schemas.microsoft.com/office/drawing/2014/main" id="{F13F3ABF-1589-BA97-4BDF-8100CA42F180}"/>
              </a:ext>
            </a:extLst>
          </p:cNvPr>
          <p:cNvSpPr/>
          <p:nvPr/>
        </p:nvSpPr>
        <p:spPr>
          <a:xfrm rot="5400000">
            <a:off x="4133888" y="4025104"/>
            <a:ext cx="360904" cy="375786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2245CD67-3F5C-8BA0-B498-417EBB6ACD60}"/>
              </a:ext>
            </a:extLst>
          </p:cNvPr>
          <p:cNvSpPr txBox="1"/>
          <p:nvPr/>
        </p:nvSpPr>
        <p:spPr>
          <a:xfrm>
            <a:off x="3593037" y="6084486"/>
            <a:ext cx="1689442" cy="369332"/>
          </a:xfrm>
          <a:prstGeom prst="rect">
            <a:avLst/>
          </a:prstGeom>
          <a:noFill/>
          <a:ln>
            <a:noFill/>
          </a:ln>
        </p:spPr>
        <p:txBody>
          <a:bodyPr wrap="square" rtlCol="0">
            <a:spAutoFit/>
          </a:bodyPr>
          <a:lstStyle/>
          <a:p>
            <a:r>
              <a:rPr lang="en-US" dirty="0"/>
              <a:t>Different units</a:t>
            </a:r>
          </a:p>
        </p:txBody>
      </p:sp>
      <p:sp>
        <p:nvSpPr>
          <p:cNvPr id="32" name="Right Brace 31">
            <a:extLst>
              <a:ext uri="{FF2B5EF4-FFF2-40B4-BE49-F238E27FC236}">
                <a16:creationId xmlns:a16="http://schemas.microsoft.com/office/drawing/2014/main" id="{CC79FDBD-E223-48B5-9D37-7B380013A10E}"/>
              </a:ext>
            </a:extLst>
          </p:cNvPr>
          <p:cNvSpPr/>
          <p:nvPr/>
        </p:nvSpPr>
        <p:spPr>
          <a:xfrm rot="5400000">
            <a:off x="6714960" y="5593920"/>
            <a:ext cx="360904" cy="631458"/>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TextBox 35">
            <a:extLst>
              <a:ext uri="{FF2B5EF4-FFF2-40B4-BE49-F238E27FC236}">
                <a16:creationId xmlns:a16="http://schemas.microsoft.com/office/drawing/2014/main" id="{B0CB204B-5AE5-216D-E5A6-3FAAEC400A58}"/>
              </a:ext>
            </a:extLst>
          </p:cNvPr>
          <p:cNvSpPr txBox="1"/>
          <p:nvPr/>
        </p:nvSpPr>
        <p:spPr>
          <a:xfrm>
            <a:off x="6103975" y="6084486"/>
            <a:ext cx="1737800" cy="369332"/>
          </a:xfrm>
          <a:prstGeom prst="rect">
            <a:avLst/>
          </a:prstGeom>
          <a:noFill/>
          <a:ln>
            <a:noFill/>
          </a:ln>
        </p:spPr>
        <p:txBody>
          <a:bodyPr wrap="square" rtlCol="0">
            <a:spAutoFit/>
          </a:bodyPr>
          <a:lstStyle/>
          <a:p>
            <a:r>
              <a:rPr lang="en-US" dirty="0"/>
              <a:t>Smaller = better</a:t>
            </a:r>
          </a:p>
        </p:txBody>
      </p:sp>
    </p:spTree>
    <p:extLst>
      <p:ext uri="{BB962C8B-B14F-4D97-AF65-F5344CB8AC3E}">
        <p14:creationId xmlns:p14="http://schemas.microsoft.com/office/powerpoint/2010/main" val="1320947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A29B5-855E-D912-1EF3-099FB542950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7CE2740-D795-3652-5B21-EAA88A58242C}"/>
              </a:ext>
            </a:extLst>
          </p:cNvPr>
          <p:cNvSpPr txBox="1"/>
          <p:nvPr/>
        </p:nvSpPr>
        <p:spPr>
          <a:xfrm>
            <a:off x="416404" y="195005"/>
            <a:ext cx="5071196" cy="769441"/>
          </a:xfrm>
          <a:prstGeom prst="rect">
            <a:avLst/>
          </a:prstGeom>
          <a:noFill/>
        </p:spPr>
        <p:txBody>
          <a:bodyPr wrap="none" rtlCol="0">
            <a:spAutoFit/>
          </a:bodyPr>
          <a:lstStyle/>
          <a:p>
            <a:r>
              <a:rPr lang="en-US" sz="4400" dirty="0"/>
              <a:t>Matching Score Table</a:t>
            </a:r>
          </a:p>
        </p:txBody>
      </p:sp>
      <p:sp>
        <p:nvSpPr>
          <p:cNvPr id="8" name="Rectangle 7">
            <a:extLst>
              <a:ext uri="{FF2B5EF4-FFF2-40B4-BE49-F238E27FC236}">
                <a16:creationId xmlns:a16="http://schemas.microsoft.com/office/drawing/2014/main" id="{0C0434C7-041E-953B-540B-5E59458206BA}"/>
              </a:ext>
            </a:extLst>
          </p:cNvPr>
          <p:cNvSpPr/>
          <p:nvPr/>
        </p:nvSpPr>
        <p:spPr>
          <a:xfrm>
            <a:off x="4186605" y="1319735"/>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FF48FAC5-4645-372A-AE49-631CC787F543}"/>
              </a:ext>
            </a:extLst>
          </p:cNvPr>
          <p:cNvSpPr txBox="1"/>
          <p:nvPr/>
        </p:nvSpPr>
        <p:spPr>
          <a:xfrm>
            <a:off x="4620383" y="238028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23" name="Rectangle 22">
            <a:extLst>
              <a:ext uri="{FF2B5EF4-FFF2-40B4-BE49-F238E27FC236}">
                <a16:creationId xmlns:a16="http://schemas.microsoft.com/office/drawing/2014/main" id="{C0A5F89D-8447-0C40-8B50-7CC00C02DC90}"/>
              </a:ext>
            </a:extLst>
          </p:cNvPr>
          <p:cNvSpPr/>
          <p:nvPr/>
        </p:nvSpPr>
        <p:spPr>
          <a:xfrm>
            <a:off x="4862025" y="1764228"/>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ED8FEC9-0419-0F0F-5DE8-D8A8C4FFBE9B}"/>
              </a:ext>
            </a:extLst>
          </p:cNvPr>
          <p:cNvSpPr/>
          <p:nvPr/>
        </p:nvSpPr>
        <p:spPr>
          <a:xfrm>
            <a:off x="5137337" y="2791943"/>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D45FEE9E-BD7D-FB78-B009-8951836040D1}"/>
              </a:ext>
            </a:extLst>
          </p:cNvPr>
          <p:cNvSpPr txBox="1"/>
          <p:nvPr/>
        </p:nvSpPr>
        <p:spPr>
          <a:xfrm>
            <a:off x="5098198" y="3251165"/>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D[3]</a:t>
            </a:r>
          </a:p>
        </p:txBody>
      </p:sp>
      <p:sp>
        <p:nvSpPr>
          <p:cNvPr id="31" name="TextBox 30">
            <a:extLst>
              <a:ext uri="{FF2B5EF4-FFF2-40B4-BE49-F238E27FC236}">
                <a16:creationId xmlns:a16="http://schemas.microsoft.com/office/drawing/2014/main" id="{94B33E7D-9DC2-691A-0E51-1FC3F0A6DD5F}"/>
              </a:ext>
            </a:extLst>
          </p:cNvPr>
          <p:cNvSpPr txBox="1"/>
          <p:nvPr/>
        </p:nvSpPr>
        <p:spPr>
          <a:xfrm>
            <a:off x="6815866" y="2046369"/>
            <a:ext cx="1737801" cy="646331"/>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 = detection index</a:t>
            </a:r>
          </a:p>
        </p:txBody>
      </p:sp>
      <p:sp>
        <p:nvSpPr>
          <p:cNvPr id="37" name="TextBox 36">
            <a:extLst>
              <a:ext uri="{FF2B5EF4-FFF2-40B4-BE49-F238E27FC236}">
                <a16:creationId xmlns:a16="http://schemas.microsoft.com/office/drawing/2014/main" id="{0C0C0BD1-DD5A-2BCA-36A7-B611BF248D32}"/>
              </a:ext>
            </a:extLst>
          </p:cNvPr>
          <p:cNvSpPr txBox="1"/>
          <p:nvPr/>
        </p:nvSpPr>
        <p:spPr>
          <a:xfrm>
            <a:off x="5014425" y="893519"/>
            <a:ext cx="1200299" cy="369332"/>
          </a:xfrm>
          <a:prstGeom prst="rect">
            <a:avLst/>
          </a:prstGeom>
          <a:noFill/>
          <a:ln>
            <a:noFill/>
          </a:ln>
        </p:spPr>
        <p:txBody>
          <a:bodyPr wrap="square" rtlCol="0">
            <a:spAutoFit/>
          </a:bodyPr>
          <a:lstStyle/>
          <a:p>
            <a:r>
              <a:rPr lang="en-US" dirty="0"/>
              <a:t>time = t</a:t>
            </a:r>
          </a:p>
        </p:txBody>
      </p:sp>
      <p:sp>
        <p:nvSpPr>
          <p:cNvPr id="13" name="Rectangle 12">
            <a:extLst>
              <a:ext uri="{FF2B5EF4-FFF2-40B4-BE49-F238E27FC236}">
                <a16:creationId xmlns:a16="http://schemas.microsoft.com/office/drawing/2014/main" id="{EBA6E406-4263-9A6E-4ED9-16D3CC22FE2F}"/>
              </a:ext>
            </a:extLst>
          </p:cNvPr>
          <p:cNvSpPr/>
          <p:nvPr/>
        </p:nvSpPr>
        <p:spPr>
          <a:xfrm>
            <a:off x="1392663" y="1312029"/>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32AF5AC-391C-2D39-8876-7DDC5DED19C9}"/>
              </a:ext>
            </a:extLst>
          </p:cNvPr>
          <p:cNvSpPr txBox="1"/>
          <p:nvPr/>
        </p:nvSpPr>
        <p:spPr>
          <a:xfrm>
            <a:off x="1544261" y="1392932"/>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CE861D93-6E5B-8768-9EA7-C2782FD69D0C}"/>
              </a:ext>
            </a:extLst>
          </p:cNvPr>
          <p:cNvSpPr txBox="1"/>
          <p:nvPr/>
        </p:nvSpPr>
        <p:spPr>
          <a:xfrm>
            <a:off x="2952102" y="2455029"/>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C</a:t>
            </a:r>
          </a:p>
        </p:txBody>
      </p:sp>
      <p:sp>
        <p:nvSpPr>
          <p:cNvPr id="18" name="Isosceles Triangle 17">
            <a:extLst>
              <a:ext uri="{FF2B5EF4-FFF2-40B4-BE49-F238E27FC236}">
                <a16:creationId xmlns:a16="http://schemas.microsoft.com/office/drawing/2014/main" id="{DAE7AF3C-9EE5-220C-A53D-A02A1D0DE2CC}"/>
              </a:ext>
            </a:extLst>
          </p:cNvPr>
          <p:cNvSpPr/>
          <p:nvPr/>
        </p:nvSpPr>
        <p:spPr>
          <a:xfrm>
            <a:off x="1763650" y="1738342"/>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A119BC9-6A0F-526E-E971-37F4B5BE318F}"/>
              </a:ext>
            </a:extLst>
          </p:cNvPr>
          <p:cNvSpPr/>
          <p:nvPr/>
        </p:nvSpPr>
        <p:spPr>
          <a:xfrm>
            <a:off x="3000082" y="2798330"/>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EC5CA98-DF43-19E3-8F40-35168F8EA939}"/>
              </a:ext>
            </a:extLst>
          </p:cNvPr>
          <p:cNvSpPr txBox="1"/>
          <p:nvPr/>
        </p:nvSpPr>
        <p:spPr>
          <a:xfrm>
            <a:off x="2170882" y="893330"/>
            <a:ext cx="1708236" cy="369332"/>
          </a:xfrm>
          <a:prstGeom prst="rect">
            <a:avLst/>
          </a:prstGeom>
          <a:noFill/>
          <a:ln>
            <a:noFill/>
          </a:ln>
        </p:spPr>
        <p:txBody>
          <a:bodyPr wrap="square" rtlCol="0">
            <a:spAutoFit/>
          </a:bodyPr>
          <a:lstStyle/>
          <a:p>
            <a:r>
              <a:rPr lang="en-US" dirty="0"/>
              <a:t>time = t-1</a:t>
            </a:r>
          </a:p>
        </p:txBody>
      </p:sp>
      <p:sp>
        <p:nvSpPr>
          <p:cNvPr id="2" name="Rectangle: Single Corner Snipped 1">
            <a:extLst>
              <a:ext uri="{FF2B5EF4-FFF2-40B4-BE49-F238E27FC236}">
                <a16:creationId xmlns:a16="http://schemas.microsoft.com/office/drawing/2014/main" id="{226DD1E0-0E6F-7DFF-DF63-07131CC9ACBA}"/>
              </a:ext>
            </a:extLst>
          </p:cNvPr>
          <p:cNvSpPr/>
          <p:nvPr/>
        </p:nvSpPr>
        <p:spPr>
          <a:xfrm>
            <a:off x="2662605" y="1738342"/>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6BB2224-7BDA-9329-0E3D-4C464AF80950}"/>
              </a:ext>
            </a:extLst>
          </p:cNvPr>
          <p:cNvSpPr txBox="1"/>
          <p:nvPr/>
        </p:nvSpPr>
        <p:spPr>
          <a:xfrm>
            <a:off x="2554281" y="13759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7" name="Rectangle 6">
            <a:extLst>
              <a:ext uri="{FF2B5EF4-FFF2-40B4-BE49-F238E27FC236}">
                <a16:creationId xmlns:a16="http://schemas.microsoft.com/office/drawing/2014/main" id="{961CD99F-3170-46E9-3CAC-B4D01A373CBA}"/>
              </a:ext>
            </a:extLst>
          </p:cNvPr>
          <p:cNvSpPr/>
          <p:nvPr/>
        </p:nvSpPr>
        <p:spPr>
          <a:xfrm>
            <a:off x="5329290" y="2010683"/>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65D647E-6DDF-1239-CC42-95FCACEC0310}"/>
              </a:ext>
            </a:extLst>
          </p:cNvPr>
          <p:cNvSpPr txBox="1"/>
          <p:nvPr/>
        </p:nvSpPr>
        <p:spPr>
          <a:xfrm>
            <a:off x="5290151" y="2469905"/>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graphicFrame>
        <p:nvGraphicFramePr>
          <p:cNvPr id="12" name="Table 11">
            <a:extLst>
              <a:ext uri="{FF2B5EF4-FFF2-40B4-BE49-F238E27FC236}">
                <a16:creationId xmlns:a16="http://schemas.microsoft.com/office/drawing/2014/main" id="{9D28972E-6D0E-8757-24E6-255534708DC7}"/>
              </a:ext>
            </a:extLst>
          </p:cNvPr>
          <p:cNvGraphicFramePr>
            <a:graphicFrameLocks noGrp="1"/>
          </p:cNvGraphicFramePr>
          <p:nvPr>
            <p:extLst>
              <p:ext uri="{D42A27DB-BD31-4B8C-83A1-F6EECF244321}">
                <p14:modId xmlns:p14="http://schemas.microsoft.com/office/powerpoint/2010/main" val="3070635882"/>
              </p:ext>
            </p:extLst>
          </p:nvPr>
        </p:nvGraphicFramePr>
        <p:xfrm>
          <a:off x="2043457" y="4351535"/>
          <a:ext cx="4586891" cy="1483360"/>
        </p:xfrm>
        <a:graphic>
          <a:graphicData uri="http://schemas.openxmlformats.org/drawingml/2006/table">
            <a:tbl>
              <a:tblPr firstRow="1" bandRow="1">
                <a:tableStyleId>{5940675A-B579-460E-94D1-54222C63F5DA}</a:tableStyleId>
              </a:tblPr>
              <a:tblGrid>
                <a:gridCol w="1023010">
                  <a:extLst>
                    <a:ext uri="{9D8B030D-6E8A-4147-A177-3AD203B41FA5}">
                      <a16:colId xmlns:a16="http://schemas.microsoft.com/office/drawing/2014/main" val="2869872227"/>
                    </a:ext>
                  </a:extLst>
                </a:gridCol>
                <a:gridCol w="1201681">
                  <a:extLst>
                    <a:ext uri="{9D8B030D-6E8A-4147-A177-3AD203B41FA5}">
                      <a16:colId xmlns:a16="http://schemas.microsoft.com/office/drawing/2014/main" val="2877626394"/>
                    </a:ext>
                  </a:extLst>
                </a:gridCol>
                <a:gridCol w="1160519">
                  <a:extLst>
                    <a:ext uri="{9D8B030D-6E8A-4147-A177-3AD203B41FA5}">
                      <a16:colId xmlns:a16="http://schemas.microsoft.com/office/drawing/2014/main" val="1281545396"/>
                    </a:ext>
                  </a:extLst>
                </a:gridCol>
                <a:gridCol w="1201681">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Track </a:t>
                      </a:r>
                      <a:r>
                        <a:rPr lang="en-US" b="0" dirty="0"/>
                        <a:t>A</a:t>
                      </a:r>
                    </a:p>
                  </a:txBody>
                  <a:tcPr/>
                </a:tc>
                <a:tc>
                  <a:txBody>
                    <a:bodyPr/>
                    <a:lstStyle/>
                    <a:p>
                      <a:pPr algn="ctr"/>
                      <a:r>
                        <a:rPr lang="en-US" dirty="0"/>
                        <a:t>Track B</a:t>
                      </a:r>
                    </a:p>
                  </a:txBody>
                  <a:tcPr/>
                </a:tc>
                <a:tc>
                  <a:txBody>
                    <a:bodyPr/>
                    <a:lstStyle/>
                    <a:p>
                      <a:pPr algn="ctr"/>
                      <a:r>
                        <a:rPr lang="en-US" dirty="0"/>
                        <a:t>Track C</a:t>
                      </a:r>
                    </a:p>
                  </a:txBody>
                  <a:tcPr/>
                </a:tc>
                <a:extLst>
                  <a:ext uri="{0D108BD9-81ED-4DB2-BD59-A6C34878D82A}">
                    <a16:rowId xmlns:a16="http://schemas.microsoft.com/office/drawing/2014/main" val="156223008"/>
                  </a:ext>
                </a:extLst>
              </a:tr>
              <a:tr h="370840">
                <a:tc>
                  <a:txBody>
                    <a:bodyPr/>
                    <a:lstStyle/>
                    <a:p>
                      <a:pPr algn="ctr"/>
                      <a:r>
                        <a:rPr lang="en-US" dirty="0"/>
                        <a:t>D[1]</a:t>
                      </a:r>
                    </a:p>
                  </a:txBody>
                  <a:tcPr/>
                </a:tc>
                <a:tc>
                  <a:txBody>
                    <a:bodyPr/>
                    <a:lstStyle/>
                    <a:p>
                      <a:pPr algn="ctr"/>
                      <a:r>
                        <a:rPr lang="en-US" dirty="0"/>
                        <a:t>16</a:t>
                      </a:r>
                    </a:p>
                  </a:txBody>
                  <a:tcPr/>
                </a:tc>
                <a:tc>
                  <a:txBody>
                    <a:bodyPr/>
                    <a:lstStyle/>
                    <a:p>
                      <a:pPr algn="ctr"/>
                      <a:r>
                        <a:rPr lang="en-US" dirty="0"/>
                        <a:t>33</a:t>
                      </a:r>
                    </a:p>
                  </a:txBody>
                  <a:tcPr/>
                </a:tc>
                <a:tc>
                  <a:txBody>
                    <a:bodyPr/>
                    <a:lstStyle/>
                    <a:p>
                      <a:pPr algn="ctr"/>
                      <a:r>
                        <a:rPr lang="en-US" dirty="0"/>
                        <a:t>75</a:t>
                      </a:r>
                    </a:p>
                  </a:txBody>
                  <a:tcPr/>
                </a:tc>
                <a:extLst>
                  <a:ext uri="{0D108BD9-81ED-4DB2-BD59-A6C34878D82A}">
                    <a16:rowId xmlns:a16="http://schemas.microsoft.com/office/drawing/2014/main" val="2423729538"/>
                  </a:ext>
                </a:extLst>
              </a:tr>
              <a:tr h="370840">
                <a:tc>
                  <a:txBody>
                    <a:bodyPr/>
                    <a:lstStyle/>
                    <a:p>
                      <a:pPr algn="ctr"/>
                      <a:r>
                        <a:rPr lang="en-US" dirty="0"/>
                        <a:t>D[2]</a:t>
                      </a:r>
                    </a:p>
                  </a:txBody>
                  <a:tcPr/>
                </a:tc>
                <a:tc>
                  <a:txBody>
                    <a:bodyPr/>
                    <a:lstStyle/>
                    <a:p>
                      <a:pPr algn="ctr"/>
                      <a:r>
                        <a:rPr lang="en-US" dirty="0"/>
                        <a:t>42</a:t>
                      </a:r>
                    </a:p>
                  </a:txBody>
                  <a:tcPr/>
                </a:tc>
                <a:tc>
                  <a:txBody>
                    <a:bodyPr/>
                    <a:lstStyle/>
                    <a:p>
                      <a:pPr algn="ctr"/>
                      <a:r>
                        <a:rPr lang="en-US" dirty="0"/>
                        <a:t>21</a:t>
                      </a:r>
                    </a:p>
                  </a:txBody>
                  <a:tcPr/>
                </a:tc>
                <a:tc>
                  <a:txBody>
                    <a:bodyPr/>
                    <a:lstStyle/>
                    <a:p>
                      <a:pPr algn="ctr"/>
                      <a:r>
                        <a:rPr lang="en-US" dirty="0"/>
                        <a:t>38</a:t>
                      </a:r>
                    </a:p>
                  </a:txBody>
                  <a:tcPr/>
                </a:tc>
                <a:extLst>
                  <a:ext uri="{0D108BD9-81ED-4DB2-BD59-A6C34878D82A}">
                    <a16:rowId xmlns:a16="http://schemas.microsoft.com/office/drawing/2014/main" val="4236730702"/>
                  </a:ext>
                </a:extLst>
              </a:tr>
              <a:tr h="370840">
                <a:tc>
                  <a:txBody>
                    <a:bodyPr/>
                    <a:lstStyle/>
                    <a:p>
                      <a:pPr algn="ctr"/>
                      <a:r>
                        <a:rPr lang="en-US" dirty="0"/>
                        <a:t>D[3]</a:t>
                      </a:r>
                    </a:p>
                  </a:txBody>
                  <a:tcPr/>
                </a:tc>
                <a:tc>
                  <a:txBody>
                    <a:bodyPr/>
                    <a:lstStyle/>
                    <a:p>
                      <a:pPr algn="ctr"/>
                      <a:r>
                        <a:rPr lang="en-US" dirty="0"/>
                        <a:t>57</a:t>
                      </a:r>
                    </a:p>
                  </a:txBody>
                  <a:tcPr/>
                </a:tc>
                <a:tc>
                  <a:txBody>
                    <a:bodyPr/>
                    <a:lstStyle/>
                    <a:p>
                      <a:pPr algn="ctr"/>
                      <a:r>
                        <a:rPr lang="en-US" dirty="0"/>
                        <a:t>33</a:t>
                      </a:r>
                    </a:p>
                  </a:txBody>
                  <a:tcPr/>
                </a:tc>
                <a:tc>
                  <a:txBody>
                    <a:bodyPr/>
                    <a:lstStyle/>
                    <a:p>
                      <a:pPr algn="ctr"/>
                      <a:r>
                        <a:rPr lang="en-US" dirty="0"/>
                        <a:t>28</a:t>
                      </a:r>
                    </a:p>
                  </a:txBody>
                  <a:tcPr/>
                </a:tc>
                <a:extLst>
                  <a:ext uri="{0D108BD9-81ED-4DB2-BD59-A6C34878D82A}">
                    <a16:rowId xmlns:a16="http://schemas.microsoft.com/office/drawing/2014/main" val="1888641827"/>
                  </a:ext>
                </a:extLst>
              </a:tr>
            </a:tbl>
          </a:graphicData>
        </a:graphic>
      </p:graphicFrame>
      <p:sp>
        <p:nvSpPr>
          <p:cNvPr id="16" name="TextBox 15">
            <a:extLst>
              <a:ext uri="{FF2B5EF4-FFF2-40B4-BE49-F238E27FC236}">
                <a16:creationId xmlns:a16="http://schemas.microsoft.com/office/drawing/2014/main" id="{E3C4EB0C-0314-C4E3-76A0-8B762AED5AD5}"/>
              </a:ext>
            </a:extLst>
          </p:cNvPr>
          <p:cNvSpPr txBox="1"/>
          <p:nvPr/>
        </p:nvSpPr>
        <p:spPr>
          <a:xfrm>
            <a:off x="1955353" y="3928983"/>
            <a:ext cx="5350423" cy="369332"/>
          </a:xfrm>
          <a:prstGeom prst="rect">
            <a:avLst/>
          </a:prstGeom>
          <a:noFill/>
          <a:ln>
            <a:noFill/>
          </a:ln>
        </p:spPr>
        <p:txBody>
          <a:bodyPr wrap="square" rtlCol="0">
            <a:spAutoFit/>
          </a:bodyPr>
          <a:lstStyle/>
          <a:p>
            <a:r>
              <a:rPr lang="en-US" dirty="0"/>
              <a:t>Matching table scores for all objects&lt;-&gt;detections</a:t>
            </a:r>
          </a:p>
        </p:txBody>
      </p:sp>
      <p:sp>
        <p:nvSpPr>
          <p:cNvPr id="11" name="TextBox 10">
            <a:extLst>
              <a:ext uri="{FF2B5EF4-FFF2-40B4-BE49-F238E27FC236}">
                <a16:creationId xmlns:a16="http://schemas.microsoft.com/office/drawing/2014/main" id="{9BA19096-B6E3-3A6E-EDA1-B74FD0646E44}"/>
              </a:ext>
            </a:extLst>
          </p:cNvPr>
          <p:cNvSpPr txBox="1"/>
          <p:nvPr/>
        </p:nvSpPr>
        <p:spPr>
          <a:xfrm>
            <a:off x="2033030" y="6031036"/>
            <a:ext cx="5350423" cy="369332"/>
          </a:xfrm>
          <a:prstGeom prst="rect">
            <a:avLst/>
          </a:prstGeom>
          <a:noFill/>
          <a:ln>
            <a:noFill/>
          </a:ln>
        </p:spPr>
        <p:txBody>
          <a:bodyPr wrap="square" rtlCol="0">
            <a:spAutoFit/>
          </a:bodyPr>
          <a:lstStyle/>
          <a:p>
            <a:r>
              <a:rPr lang="en-US" i="1" dirty="0"/>
              <a:t>What is the best (lowest total score) set match?</a:t>
            </a:r>
          </a:p>
        </p:txBody>
      </p:sp>
      <p:sp>
        <p:nvSpPr>
          <p:cNvPr id="28" name="Rectangle 27">
            <a:extLst>
              <a:ext uri="{FF2B5EF4-FFF2-40B4-BE49-F238E27FC236}">
                <a16:creationId xmlns:a16="http://schemas.microsoft.com/office/drawing/2014/main" id="{91ED8AFF-15E3-F065-4911-6FAE356CE457}"/>
              </a:ext>
            </a:extLst>
          </p:cNvPr>
          <p:cNvSpPr/>
          <p:nvPr/>
        </p:nvSpPr>
        <p:spPr>
          <a:xfrm>
            <a:off x="3480782" y="4754115"/>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74AEB6E-5B1C-2173-E6D4-C9508C4E674E}"/>
              </a:ext>
            </a:extLst>
          </p:cNvPr>
          <p:cNvSpPr/>
          <p:nvPr/>
        </p:nvSpPr>
        <p:spPr>
          <a:xfrm>
            <a:off x="4663085" y="5127896"/>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C87B758-E22B-FBCF-BE8C-C8BF2ECD88C5}"/>
              </a:ext>
            </a:extLst>
          </p:cNvPr>
          <p:cNvSpPr/>
          <p:nvPr/>
        </p:nvSpPr>
        <p:spPr>
          <a:xfrm>
            <a:off x="5866243" y="5493656"/>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73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8" grpId="0" animBg="1"/>
      <p:bldP spid="33" grpId="0" animBg="1"/>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55319-4B03-AB83-067D-2C4247EBCB9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896CBD2-3306-B484-AC67-3873507A8A17}"/>
              </a:ext>
            </a:extLst>
          </p:cNvPr>
          <p:cNvSpPr txBox="1"/>
          <p:nvPr/>
        </p:nvSpPr>
        <p:spPr>
          <a:xfrm>
            <a:off x="416404" y="195005"/>
            <a:ext cx="4958537" cy="769441"/>
          </a:xfrm>
          <a:prstGeom prst="rect">
            <a:avLst/>
          </a:prstGeom>
          <a:noFill/>
        </p:spPr>
        <p:txBody>
          <a:bodyPr wrap="none" rtlCol="0">
            <a:spAutoFit/>
          </a:bodyPr>
          <a:lstStyle/>
          <a:p>
            <a:r>
              <a:rPr lang="en-US" sz="4400" dirty="0"/>
              <a:t>Hungarian Algorithm</a:t>
            </a:r>
          </a:p>
        </p:txBody>
      </p:sp>
      <p:graphicFrame>
        <p:nvGraphicFramePr>
          <p:cNvPr id="12" name="Table 11">
            <a:extLst>
              <a:ext uri="{FF2B5EF4-FFF2-40B4-BE49-F238E27FC236}">
                <a16:creationId xmlns:a16="http://schemas.microsoft.com/office/drawing/2014/main" id="{BED6DD44-6DD7-99E4-6A42-FDC94E227C9A}"/>
              </a:ext>
            </a:extLst>
          </p:cNvPr>
          <p:cNvGraphicFramePr>
            <a:graphicFrameLocks noGrp="1"/>
          </p:cNvGraphicFramePr>
          <p:nvPr>
            <p:extLst>
              <p:ext uri="{D42A27DB-BD31-4B8C-83A1-F6EECF244321}">
                <p14:modId xmlns:p14="http://schemas.microsoft.com/office/powerpoint/2010/main" val="3843595533"/>
              </p:ext>
            </p:extLst>
          </p:nvPr>
        </p:nvGraphicFramePr>
        <p:xfrm>
          <a:off x="1282476" y="1568439"/>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14</a:t>
                      </a:r>
                    </a:p>
                  </a:txBody>
                  <a:tcPr/>
                </a:tc>
                <a:tc>
                  <a:txBody>
                    <a:bodyPr/>
                    <a:lstStyle/>
                    <a:p>
                      <a:pPr algn="ctr"/>
                      <a:r>
                        <a:rPr lang="en-US" dirty="0"/>
                        <a:t>11</a:t>
                      </a:r>
                    </a:p>
                  </a:txBody>
                  <a:tcPr/>
                </a:tc>
                <a:tc>
                  <a:txBody>
                    <a:bodyPr/>
                    <a:lstStyle/>
                    <a:p>
                      <a:pPr algn="ctr"/>
                      <a:r>
                        <a:rPr lang="en-US" dirty="0"/>
                        <a:t>13</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12</a:t>
                      </a:r>
                    </a:p>
                  </a:txBody>
                  <a:tcPr/>
                </a:tc>
                <a:tc>
                  <a:txBody>
                    <a:bodyPr/>
                    <a:lstStyle/>
                    <a:p>
                      <a:pPr algn="ctr"/>
                      <a:r>
                        <a:rPr lang="en-US" dirty="0"/>
                        <a:t>10</a:t>
                      </a:r>
                    </a:p>
                  </a:txBody>
                  <a:tcPr/>
                </a:tc>
                <a:tc>
                  <a:txBody>
                    <a:bodyPr/>
                    <a:lstStyle/>
                    <a:p>
                      <a:pPr algn="ctr"/>
                      <a:r>
                        <a:rPr lang="en-US" dirty="0"/>
                        <a:t>15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13</a:t>
                      </a:r>
                    </a:p>
                  </a:txBody>
                  <a:tcPr/>
                </a:tc>
                <a:tc>
                  <a:txBody>
                    <a:bodyPr/>
                    <a:lstStyle/>
                    <a:p>
                      <a:pPr algn="ctr"/>
                      <a:r>
                        <a:rPr lang="en-US" dirty="0"/>
                        <a:t>12</a:t>
                      </a:r>
                    </a:p>
                  </a:txBody>
                  <a:tcPr/>
                </a:tc>
                <a:tc>
                  <a:txBody>
                    <a:bodyPr/>
                    <a:lstStyle/>
                    <a:p>
                      <a:pPr algn="ctr"/>
                      <a:r>
                        <a:rPr lang="en-US" dirty="0"/>
                        <a:t>12</a:t>
                      </a:r>
                    </a:p>
                  </a:txBody>
                  <a:tcPr/>
                </a:tc>
                <a:extLst>
                  <a:ext uri="{0D108BD9-81ED-4DB2-BD59-A6C34878D82A}">
                    <a16:rowId xmlns:a16="http://schemas.microsoft.com/office/drawing/2014/main" val="1888641827"/>
                  </a:ext>
                </a:extLst>
              </a:tr>
            </a:tbl>
          </a:graphicData>
        </a:graphic>
      </p:graphicFrame>
      <p:sp>
        <p:nvSpPr>
          <p:cNvPr id="16" name="TextBox 15">
            <a:extLst>
              <a:ext uri="{FF2B5EF4-FFF2-40B4-BE49-F238E27FC236}">
                <a16:creationId xmlns:a16="http://schemas.microsoft.com/office/drawing/2014/main" id="{E00B4528-7050-C826-0A51-D318DB0D817D}"/>
              </a:ext>
            </a:extLst>
          </p:cNvPr>
          <p:cNvSpPr txBox="1"/>
          <p:nvPr/>
        </p:nvSpPr>
        <p:spPr>
          <a:xfrm>
            <a:off x="3480782" y="3107631"/>
            <a:ext cx="4124306" cy="369332"/>
          </a:xfrm>
          <a:prstGeom prst="rect">
            <a:avLst/>
          </a:prstGeom>
          <a:noFill/>
          <a:ln>
            <a:noFill/>
          </a:ln>
        </p:spPr>
        <p:txBody>
          <a:bodyPr wrap="square" rtlCol="0">
            <a:spAutoFit/>
          </a:bodyPr>
          <a:lstStyle/>
          <a:p>
            <a:r>
              <a:rPr lang="en-US" dirty="0"/>
              <a:t>Cost ($) each worker charges for each job</a:t>
            </a:r>
          </a:p>
        </p:txBody>
      </p:sp>
      <p:sp>
        <p:nvSpPr>
          <p:cNvPr id="11" name="TextBox 10">
            <a:extLst>
              <a:ext uri="{FF2B5EF4-FFF2-40B4-BE49-F238E27FC236}">
                <a16:creationId xmlns:a16="http://schemas.microsoft.com/office/drawing/2014/main" id="{B1ECAA4F-E0DC-3D46-AD64-47EC5CCA2A41}"/>
              </a:ext>
            </a:extLst>
          </p:cNvPr>
          <p:cNvSpPr txBox="1"/>
          <p:nvPr/>
        </p:nvSpPr>
        <p:spPr>
          <a:xfrm>
            <a:off x="1981200" y="3748431"/>
            <a:ext cx="4717727" cy="369332"/>
          </a:xfrm>
          <a:prstGeom prst="rect">
            <a:avLst/>
          </a:prstGeom>
          <a:noFill/>
          <a:ln>
            <a:noFill/>
          </a:ln>
        </p:spPr>
        <p:txBody>
          <a:bodyPr wrap="square" rtlCol="0">
            <a:spAutoFit/>
          </a:bodyPr>
          <a:lstStyle/>
          <a:p>
            <a:r>
              <a:rPr lang="en-US" i="1" dirty="0"/>
              <a:t>What is the best (lowest total cost) set match?</a:t>
            </a:r>
          </a:p>
        </p:txBody>
      </p:sp>
      <p:sp>
        <p:nvSpPr>
          <p:cNvPr id="6" name="TextBox 5">
            <a:extLst>
              <a:ext uri="{FF2B5EF4-FFF2-40B4-BE49-F238E27FC236}">
                <a16:creationId xmlns:a16="http://schemas.microsoft.com/office/drawing/2014/main" id="{FAE68F95-2C27-956B-0EE2-989115A8C991}"/>
              </a:ext>
            </a:extLst>
          </p:cNvPr>
          <p:cNvSpPr txBox="1"/>
          <p:nvPr/>
        </p:nvSpPr>
        <p:spPr>
          <a:xfrm rot="16200000">
            <a:off x="424400" y="2238393"/>
            <a:ext cx="1044533" cy="369332"/>
          </a:xfrm>
          <a:prstGeom prst="rect">
            <a:avLst/>
          </a:prstGeom>
          <a:noFill/>
          <a:ln>
            <a:noFill/>
          </a:ln>
        </p:spPr>
        <p:txBody>
          <a:bodyPr wrap="square" rtlCol="0">
            <a:spAutoFit/>
          </a:bodyPr>
          <a:lstStyle/>
          <a:p>
            <a:r>
              <a:rPr lang="en-US" dirty="0"/>
              <a:t>Workers</a:t>
            </a:r>
          </a:p>
        </p:txBody>
      </p:sp>
      <p:sp>
        <p:nvSpPr>
          <p:cNvPr id="14" name="TextBox 13">
            <a:extLst>
              <a:ext uri="{FF2B5EF4-FFF2-40B4-BE49-F238E27FC236}">
                <a16:creationId xmlns:a16="http://schemas.microsoft.com/office/drawing/2014/main" id="{D74ADC97-47E5-F88A-E7D6-D761964D0861}"/>
              </a:ext>
            </a:extLst>
          </p:cNvPr>
          <p:cNvSpPr txBox="1"/>
          <p:nvPr/>
        </p:nvSpPr>
        <p:spPr>
          <a:xfrm>
            <a:off x="4985861" y="1143275"/>
            <a:ext cx="778159" cy="369332"/>
          </a:xfrm>
          <a:prstGeom prst="rect">
            <a:avLst/>
          </a:prstGeom>
          <a:noFill/>
          <a:ln>
            <a:noFill/>
          </a:ln>
        </p:spPr>
        <p:txBody>
          <a:bodyPr wrap="square" rtlCol="0">
            <a:spAutoFit/>
          </a:bodyPr>
          <a:lstStyle/>
          <a:p>
            <a:r>
              <a:rPr lang="en-US" dirty="0"/>
              <a:t>Jobs</a:t>
            </a:r>
          </a:p>
        </p:txBody>
      </p:sp>
    </p:spTree>
    <p:extLst>
      <p:ext uri="{BB962C8B-B14F-4D97-AF65-F5344CB8AC3E}">
        <p14:creationId xmlns:p14="http://schemas.microsoft.com/office/powerpoint/2010/main" val="3265641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FC2E7-D6D2-8152-7A14-9E61DDBDC07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0EA6081-2F73-CF3E-A494-DDF6A6FD5C50}"/>
              </a:ext>
            </a:extLst>
          </p:cNvPr>
          <p:cNvSpPr txBox="1"/>
          <p:nvPr/>
        </p:nvSpPr>
        <p:spPr>
          <a:xfrm>
            <a:off x="416404" y="195005"/>
            <a:ext cx="1618072" cy="769441"/>
          </a:xfrm>
          <a:prstGeom prst="rect">
            <a:avLst/>
          </a:prstGeom>
          <a:noFill/>
        </p:spPr>
        <p:txBody>
          <a:bodyPr wrap="none" rtlCol="0">
            <a:spAutoFit/>
          </a:bodyPr>
          <a:lstStyle/>
          <a:p>
            <a:r>
              <a:rPr lang="en-US" sz="4400" dirty="0"/>
              <a:t>Step 1</a:t>
            </a:r>
          </a:p>
        </p:txBody>
      </p:sp>
      <p:graphicFrame>
        <p:nvGraphicFramePr>
          <p:cNvPr id="12" name="Table 11">
            <a:extLst>
              <a:ext uri="{FF2B5EF4-FFF2-40B4-BE49-F238E27FC236}">
                <a16:creationId xmlns:a16="http://schemas.microsoft.com/office/drawing/2014/main" id="{B71D1A50-983B-0ECC-849F-87BA87ED7EAD}"/>
              </a:ext>
            </a:extLst>
          </p:cNvPr>
          <p:cNvGraphicFramePr>
            <a:graphicFrameLocks noGrp="1"/>
          </p:cNvGraphicFramePr>
          <p:nvPr>
            <p:extLst>
              <p:ext uri="{D42A27DB-BD31-4B8C-83A1-F6EECF244321}">
                <p14:modId xmlns:p14="http://schemas.microsoft.com/office/powerpoint/2010/main" val="1402552802"/>
              </p:ext>
            </p:extLst>
          </p:nvPr>
        </p:nvGraphicFramePr>
        <p:xfrm>
          <a:off x="1282476" y="1568439"/>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14</a:t>
                      </a:r>
                    </a:p>
                  </a:txBody>
                  <a:tcPr/>
                </a:tc>
                <a:tc>
                  <a:txBody>
                    <a:bodyPr/>
                    <a:lstStyle/>
                    <a:p>
                      <a:pPr algn="ctr"/>
                      <a:r>
                        <a:rPr lang="en-US" dirty="0"/>
                        <a:t>11</a:t>
                      </a:r>
                    </a:p>
                  </a:txBody>
                  <a:tcPr/>
                </a:tc>
                <a:tc>
                  <a:txBody>
                    <a:bodyPr/>
                    <a:lstStyle/>
                    <a:p>
                      <a:pPr algn="ctr"/>
                      <a:r>
                        <a:rPr lang="en-US" dirty="0"/>
                        <a:t>13</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12</a:t>
                      </a:r>
                    </a:p>
                  </a:txBody>
                  <a:tcPr/>
                </a:tc>
                <a:tc>
                  <a:txBody>
                    <a:bodyPr/>
                    <a:lstStyle/>
                    <a:p>
                      <a:pPr algn="ctr"/>
                      <a:r>
                        <a:rPr lang="en-US" dirty="0"/>
                        <a:t>10</a:t>
                      </a:r>
                    </a:p>
                  </a:txBody>
                  <a:tcPr/>
                </a:tc>
                <a:tc>
                  <a:txBody>
                    <a:bodyPr/>
                    <a:lstStyle/>
                    <a:p>
                      <a:pPr algn="ctr"/>
                      <a:r>
                        <a:rPr lang="en-US" dirty="0"/>
                        <a:t>15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13</a:t>
                      </a:r>
                    </a:p>
                  </a:txBody>
                  <a:tcPr/>
                </a:tc>
                <a:tc>
                  <a:txBody>
                    <a:bodyPr/>
                    <a:lstStyle/>
                    <a:p>
                      <a:pPr algn="ctr"/>
                      <a:r>
                        <a:rPr lang="en-US" dirty="0"/>
                        <a:t>12</a:t>
                      </a:r>
                    </a:p>
                  </a:txBody>
                  <a:tcPr/>
                </a:tc>
                <a:tc>
                  <a:txBody>
                    <a:bodyPr/>
                    <a:lstStyle/>
                    <a:p>
                      <a:pPr algn="ctr"/>
                      <a:r>
                        <a:rPr lang="en-US" dirty="0"/>
                        <a:t>12</a:t>
                      </a:r>
                    </a:p>
                  </a:txBody>
                  <a:tcPr/>
                </a:tc>
                <a:extLst>
                  <a:ext uri="{0D108BD9-81ED-4DB2-BD59-A6C34878D82A}">
                    <a16:rowId xmlns:a16="http://schemas.microsoft.com/office/drawing/2014/main" val="1888641827"/>
                  </a:ext>
                </a:extLst>
              </a:tr>
            </a:tbl>
          </a:graphicData>
        </a:graphic>
      </p:graphicFrame>
      <p:sp>
        <p:nvSpPr>
          <p:cNvPr id="11" name="TextBox 10">
            <a:extLst>
              <a:ext uri="{FF2B5EF4-FFF2-40B4-BE49-F238E27FC236}">
                <a16:creationId xmlns:a16="http://schemas.microsoft.com/office/drawing/2014/main" id="{4E36C3CF-3922-85DA-3639-E5FDC7B4E921}"/>
              </a:ext>
            </a:extLst>
          </p:cNvPr>
          <p:cNvSpPr txBox="1"/>
          <p:nvPr/>
        </p:nvSpPr>
        <p:spPr>
          <a:xfrm>
            <a:off x="2213135" y="3471126"/>
            <a:ext cx="4717727" cy="369332"/>
          </a:xfrm>
          <a:prstGeom prst="rect">
            <a:avLst/>
          </a:prstGeom>
          <a:noFill/>
          <a:ln>
            <a:noFill/>
          </a:ln>
        </p:spPr>
        <p:txBody>
          <a:bodyPr wrap="square" rtlCol="0">
            <a:spAutoFit/>
          </a:bodyPr>
          <a:lstStyle/>
          <a:p>
            <a:r>
              <a:rPr lang="en-US" dirty="0"/>
              <a:t>For each row, subtract the minimum element.</a:t>
            </a:r>
          </a:p>
        </p:txBody>
      </p:sp>
      <p:graphicFrame>
        <p:nvGraphicFramePr>
          <p:cNvPr id="3" name="Table 2">
            <a:extLst>
              <a:ext uri="{FF2B5EF4-FFF2-40B4-BE49-F238E27FC236}">
                <a16:creationId xmlns:a16="http://schemas.microsoft.com/office/drawing/2014/main" id="{95FB734A-704D-E862-9564-C7A13EA683CC}"/>
              </a:ext>
            </a:extLst>
          </p:cNvPr>
          <p:cNvGraphicFramePr>
            <a:graphicFrameLocks noGrp="1"/>
          </p:cNvGraphicFramePr>
          <p:nvPr>
            <p:extLst>
              <p:ext uri="{D42A27DB-BD31-4B8C-83A1-F6EECF244321}">
                <p14:modId xmlns:p14="http://schemas.microsoft.com/office/powerpoint/2010/main" val="312712983"/>
              </p:ext>
            </p:extLst>
          </p:nvPr>
        </p:nvGraphicFramePr>
        <p:xfrm>
          <a:off x="1269642" y="4271817"/>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3</a:t>
                      </a:r>
                    </a:p>
                  </a:txBody>
                  <a:tcPr/>
                </a:tc>
                <a:tc>
                  <a:txBody>
                    <a:bodyPr/>
                    <a:lstStyle/>
                    <a:p>
                      <a:pPr algn="ctr"/>
                      <a:r>
                        <a:rPr lang="en-US" dirty="0"/>
                        <a:t>0</a:t>
                      </a:r>
                    </a:p>
                  </a:txBody>
                  <a:tcPr/>
                </a:tc>
                <a:tc>
                  <a:txBody>
                    <a:bodyPr/>
                    <a:lstStyle/>
                    <a:p>
                      <a:pPr algn="ctr"/>
                      <a:r>
                        <a:rPr lang="en-US" dirty="0"/>
                        <a:t>2</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2</a:t>
                      </a:r>
                    </a:p>
                  </a:txBody>
                  <a:tcPr/>
                </a:tc>
                <a:tc>
                  <a:txBody>
                    <a:bodyPr/>
                    <a:lstStyle/>
                    <a:p>
                      <a:pPr algn="ctr"/>
                      <a:r>
                        <a:rPr lang="en-US" dirty="0"/>
                        <a:t>0</a:t>
                      </a:r>
                    </a:p>
                  </a:txBody>
                  <a:tcPr/>
                </a:tc>
                <a:tc>
                  <a:txBody>
                    <a:bodyPr/>
                    <a:lstStyle/>
                    <a:p>
                      <a:pPr algn="ctr"/>
                      <a:r>
                        <a:rPr lang="en-US" dirty="0"/>
                        <a:t>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888641827"/>
                  </a:ext>
                </a:extLst>
              </a:tr>
            </a:tbl>
          </a:graphicData>
        </a:graphic>
      </p:graphicFrame>
      <p:sp>
        <p:nvSpPr>
          <p:cNvPr id="4" name="Rectangle 3">
            <a:extLst>
              <a:ext uri="{FF2B5EF4-FFF2-40B4-BE49-F238E27FC236}">
                <a16:creationId xmlns:a16="http://schemas.microsoft.com/office/drawing/2014/main" id="{238689E2-2356-EBBE-2265-01C07CCE5867}"/>
              </a:ext>
            </a:extLst>
          </p:cNvPr>
          <p:cNvSpPr/>
          <p:nvPr/>
        </p:nvSpPr>
        <p:spPr>
          <a:xfrm>
            <a:off x="5117076" y="1972415"/>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D649F0C-5DDF-5168-06B7-8421FBB7685C}"/>
              </a:ext>
            </a:extLst>
          </p:cNvPr>
          <p:cNvSpPr/>
          <p:nvPr/>
        </p:nvSpPr>
        <p:spPr>
          <a:xfrm>
            <a:off x="5117077" y="2338175"/>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92DCC9F-A7A0-2C41-467F-17039E460BE2}"/>
              </a:ext>
            </a:extLst>
          </p:cNvPr>
          <p:cNvSpPr/>
          <p:nvPr/>
        </p:nvSpPr>
        <p:spPr>
          <a:xfrm>
            <a:off x="5117077" y="2713560"/>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E163CA4-23F3-B0D8-54ED-1DA40C7BD353}"/>
              </a:ext>
            </a:extLst>
          </p:cNvPr>
          <p:cNvSpPr/>
          <p:nvPr/>
        </p:nvSpPr>
        <p:spPr>
          <a:xfrm>
            <a:off x="3403780" y="4677114"/>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467CB-D78C-8979-6076-51C9F18600ED}"/>
              </a:ext>
            </a:extLst>
          </p:cNvPr>
          <p:cNvSpPr/>
          <p:nvPr/>
        </p:nvSpPr>
        <p:spPr>
          <a:xfrm>
            <a:off x="5105847" y="4675510"/>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823D1BA-6DB0-6025-38A8-E7BCD4E839E8}"/>
              </a:ext>
            </a:extLst>
          </p:cNvPr>
          <p:cNvSpPr/>
          <p:nvPr/>
        </p:nvSpPr>
        <p:spPr>
          <a:xfrm>
            <a:off x="6807038" y="4677791"/>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3273A5E-38BC-6AB5-C63C-D77B36B68893}"/>
              </a:ext>
            </a:extLst>
          </p:cNvPr>
          <p:cNvSpPr/>
          <p:nvPr/>
        </p:nvSpPr>
        <p:spPr>
          <a:xfrm>
            <a:off x="3411801" y="5050895"/>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1931694-FD79-10EA-C4B8-858D6C6B5680}"/>
              </a:ext>
            </a:extLst>
          </p:cNvPr>
          <p:cNvSpPr/>
          <p:nvPr/>
        </p:nvSpPr>
        <p:spPr>
          <a:xfrm>
            <a:off x="5113868" y="5049291"/>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F8D0B6B-4684-638D-17B0-EA7E0AEEA288}"/>
              </a:ext>
            </a:extLst>
          </p:cNvPr>
          <p:cNvSpPr/>
          <p:nvPr/>
        </p:nvSpPr>
        <p:spPr>
          <a:xfrm>
            <a:off x="6810297" y="5046809"/>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2B0740-6098-369D-FF1C-839BA95AB314}"/>
              </a:ext>
            </a:extLst>
          </p:cNvPr>
          <p:cNvSpPr/>
          <p:nvPr/>
        </p:nvSpPr>
        <p:spPr>
          <a:xfrm>
            <a:off x="3411801" y="5416655"/>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2BBBDD-BC4E-321F-C650-6BD21DE868F2}"/>
              </a:ext>
            </a:extLst>
          </p:cNvPr>
          <p:cNvSpPr/>
          <p:nvPr/>
        </p:nvSpPr>
        <p:spPr>
          <a:xfrm>
            <a:off x="5113868" y="5415051"/>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7E7DD2E-3345-48A0-8A17-D2D224EE2BA7}"/>
              </a:ext>
            </a:extLst>
          </p:cNvPr>
          <p:cNvSpPr/>
          <p:nvPr/>
        </p:nvSpPr>
        <p:spPr>
          <a:xfrm>
            <a:off x="6807915" y="5414951"/>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652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3" grpId="0" animBg="1"/>
      <p:bldP spid="15" grpId="0" animBg="1"/>
      <p:bldP spid="17" grpId="0" animBg="1"/>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94066-C188-2FC1-C80A-08EDF0E8DB6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C18A4CA-D3A6-BC23-AF05-141618D89A57}"/>
              </a:ext>
            </a:extLst>
          </p:cNvPr>
          <p:cNvSpPr txBox="1"/>
          <p:nvPr/>
        </p:nvSpPr>
        <p:spPr>
          <a:xfrm>
            <a:off x="416404" y="195005"/>
            <a:ext cx="1618072" cy="769441"/>
          </a:xfrm>
          <a:prstGeom prst="rect">
            <a:avLst/>
          </a:prstGeom>
          <a:noFill/>
        </p:spPr>
        <p:txBody>
          <a:bodyPr wrap="none" rtlCol="0">
            <a:spAutoFit/>
          </a:bodyPr>
          <a:lstStyle/>
          <a:p>
            <a:r>
              <a:rPr lang="en-US" sz="4400" dirty="0"/>
              <a:t>Step 2</a:t>
            </a:r>
          </a:p>
        </p:txBody>
      </p:sp>
      <p:graphicFrame>
        <p:nvGraphicFramePr>
          <p:cNvPr id="12" name="Table 11">
            <a:extLst>
              <a:ext uri="{FF2B5EF4-FFF2-40B4-BE49-F238E27FC236}">
                <a16:creationId xmlns:a16="http://schemas.microsoft.com/office/drawing/2014/main" id="{678D1155-F7B5-F2E9-DC1D-10D01BDF8765}"/>
              </a:ext>
            </a:extLst>
          </p:cNvPr>
          <p:cNvGraphicFramePr>
            <a:graphicFrameLocks noGrp="1"/>
          </p:cNvGraphicFramePr>
          <p:nvPr>
            <p:extLst>
              <p:ext uri="{D42A27DB-BD31-4B8C-83A1-F6EECF244321}">
                <p14:modId xmlns:p14="http://schemas.microsoft.com/office/powerpoint/2010/main" val="1285572260"/>
              </p:ext>
            </p:extLst>
          </p:nvPr>
        </p:nvGraphicFramePr>
        <p:xfrm>
          <a:off x="1282476" y="1568439"/>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3</a:t>
                      </a:r>
                    </a:p>
                  </a:txBody>
                  <a:tcPr/>
                </a:tc>
                <a:tc>
                  <a:txBody>
                    <a:bodyPr/>
                    <a:lstStyle/>
                    <a:p>
                      <a:pPr algn="ctr"/>
                      <a:r>
                        <a:rPr lang="en-US" dirty="0"/>
                        <a:t>0</a:t>
                      </a:r>
                    </a:p>
                  </a:txBody>
                  <a:tcPr/>
                </a:tc>
                <a:tc>
                  <a:txBody>
                    <a:bodyPr/>
                    <a:lstStyle/>
                    <a:p>
                      <a:pPr algn="ctr"/>
                      <a:r>
                        <a:rPr lang="en-US" dirty="0"/>
                        <a:t>2</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2</a:t>
                      </a:r>
                    </a:p>
                  </a:txBody>
                  <a:tcPr/>
                </a:tc>
                <a:tc>
                  <a:txBody>
                    <a:bodyPr/>
                    <a:lstStyle/>
                    <a:p>
                      <a:pPr algn="ctr"/>
                      <a:r>
                        <a:rPr lang="en-US" dirty="0"/>
                        <a:t>0</a:t>
                      </a:r>
                    </a:p>
                  </a:txBody>
                  <a:tcPr/>
                </a:tc>
                <a:tc>
                  <a:txBody>
                    <a:bodyPr/>
                    <a:lstStyle/>
                    <a:p>
                      <a:pPr algn="ctr"/>
                      <a:r>
                        <a:rPr lang="en-US" dirty="0"/>
                        <a:t>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888641827"/>
                  </a:ext>
                </a:extLst>
              </a:tr>
            </a:tbl>
          </a:graphicData>
        </a:graphic>
      </p:graphicFrame>
      <p:sp>
        <p:nvSpPr>
          <p:cNvPr id="11" name="TextBox 10">
            <a:extLst>
              <a:ext uri="{FF2B5EF4-FFF2-40B4-BE49-F238E27FC236}">
                <a16:creationId xmlns:a16="http://schemas.microsoft.com/office/drawing/2014/main" id="{932758FA-1B95-9727-0EC8-82F8FA436940}"/>
              </a:ext>
            </a:extLst>
          </p:cNvPr>
          <p:cNvSpPr txBox="1"/>
          <p:nvPr/>
        </p:nvSpPr>
        <p:spPr>
          <a:xfrm>
            <a:off x="2213135" y="3471126"/>
            <a:ext cx="5102065" cy="369332"/>
          </a:xfrm>
          <a:prstGeom prst="rect">
            <a:avLst/>
          </a:prstGeom>
          <a:noFill/>
          <a:ln>
            <a:noFill/>
          </a:ln>
        </p:spPr>
        <p:txBody>
          <a:bodyPr wrap="square" rtlCol="0">
            <a:spAutoFit/>
          </a:bodyPr>
          <a:lstStyle/>
          <a:p>
            <a:r>
              <a:rPr lang="en-US" dirty="0"/>
              <a:t>For each column, subtract the minimum element.</a:t>
            </a:r>
          </a:p>
        </p:txBody>
      </p:sp>
      <p:graphicFrame>
        <p:nvGraphicFramePr>
          <p:cNvPr id="3" name="Table 2">
            <a:extLst>
              <a:ext uri="{FF2B5EF4-FFF2-40B4-BE49-F238E27FC236}">
                <a16:creationId xmlns:a16="http://schemas.microsoft.com/office/drawing/2014/main" id="{5DF72CA2-6732-9161-1963-D629295A783F}"/>
              </a:ext>
            </a:extLst>
          </p:cNvPr>
          <p:cNvGraphicFramePr>
            <a:graphicFrameLocks noGrp="1"/>
          </p:cNvGraphicFramePr>
          <p:nvPr>
            <p:extLst>
              <p:ext uri="{D42A27DB-BD31-4B8C-83A1-F6EECF244321}">
                <p14:modId xmlns:p14="http://schemas.microsoft.com/office/powerpoint/2010/main" val="3537736633"/>
              </p:ext>
            </p:extLst>
          </p:nvPr>
        </p:nvGraphicFramePr>
        <p:xfrm>
          <a:off x="1269642" y="4271817"/>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2</a:t>
                      </a:r>
                    </a:p>
                  </a:txBody>
                  <a:tcPr/>
                </a:tc>
                <a:tc>
                  <a:txBody>
                    <a:bodyPr/>
                    <a:lstStyle/>
                    <a:p>
                      <a:pPr algn="ctr"/>
                      <a:r>
                        <a:rPr lang="en-US" dirty="0"/>
                        <a:t>0</a:t>
                      </a:r>
                    </a:p>
                  </a:txBody>
                  <a:tcPr/>
                </a:tc>
                <a:tc>
                  <a:txBody>
                    <a:bodyPr/>
                    <a:lstStyle/>
                    <a:p>
                      <a:pPr algn="ctr"/>
                      <a:r>
                        <a:rPr lang="en-US" dirty="0"/>
                        <a:t>2</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888641827"/>
                  </a:ext>
                </a:extLst>
              </a:tr>
            </a:tbl>
          </a:graphicData>
        </a:graphic>
      </p:graphicFrame>
      <p:sp>
        <p:nvSpPr>
          <p:cNvPr id="2" name="Rectangle 1">
            <a:extLst>
              <a:ext uri="{FF2B5EF4-FFF2-40B4-BE49-F238E27FC236}">
                <a16:creationId xmlns:a16="http://schemas.microsoft.com/office/drawing/2014/main" id="{90EDB51E-50BC-4333-27F2-3B6001103B33}"/>
              </a:ext>
            </a:extLst>
          </p:cNvPr>
          <p:cNvSpPr/>
          <p:nvPr/>
        </p:nvSpPr>
        <p:spPr>
          <a:xfrm>
            <a:off x="3423030" y="2713560"/>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D44252-92C6-6E8C-86CD-B551839AB11B}"/>
              </a:ext>
            </a:extLst>
          </p:cNvPr>
          <p:cNvSpPr/>
          <p:nvPr/>
        </p:nvSpPr>
        <p:spPr>
          <a:xfrm>
            <a:off x="3413404" y="4677114"/>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CA14684-BB92-FE0E-37F7-5EE45F4C225F}"/>
              </a:ext>
            </a:extLst>
          </p:cNvPr>
          <p:cNvSpPr/>
          <p:nvPr/>
        </p:nvSpPr>
        <p:spPr>
          <a:xfrm>
            <a:off x="3413404" y="5042874"/>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3A1C23B-7540-2A61-BD79-0924137290CA}"/>
              </a:ext>
            </a:extLst>
          </p:cNvPr>
          <p:cNvSpPr/>
          <p:nvPr/>
        </p:nvSpPr>
        <p:spPr>
          <a:xfrm>
            <a:off x="3413405" y="5418259"/>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424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F2F15-5EFD-14D3-EDD7-8C5100CD173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58EC649-C4C3-E3FB-E705-D296C223B2B1}"/>
              </a:ext>
            </a:extLst>
          </p:cNvPr>
          <p:cNvSpPr txBox="1"/>
          <p:nvPr/>
        </p:nvSpPr>
        <p:spPr>
          <a:xfrm>
            <a:off x="416404" y="195005"/>
            <a:ext cx="1618072" cy="769441"/>
          </a:xfrm>
          <a:prstGeom prst="rect">
            <a:avLst/>
          </a:prstGeom>
          <a:noFill/>
        </p:spPr>
        <p:txBody>
          <a:bodyPr wrap="none" rtlCol="0">
            <a:spAutoFit/>
          </a:bodyPr>
          <a:lstStyle/>
          <a:p>
            <a:r>
              <a:rPr lang="en-US" sz="4400" dirty="0"/>
              <a:t>Step 3</a:t>
            </a:r>
          </a:p>
        </p:txBody>
      </p:sp>
      <p:graphicFrame>
        <p:nvGraphicFramePr>
          <p:cNvPr id="12" name="Table 11">
            <a:extLst>
              <a:ext uri="{FF2B5EF4-FFF2-40B4-BE49-F238E27FC236}">
                <a16:creationId xmlns:a16="http://schemas.microsoft.com/office/drawing/2014/main" id="{F56E13EB-88AF-9207-0675-5112B9F78170}"/>
              </a:ext>
            </a:extLst>
          </p:cNvPr>
          <p:cNvGraphicFramePr>
            <a:graphicFrameLocks noGrp="1"/>
          </p:cNvGraphicFramePr>
          <p:nvPr>
            <p:extLst>
              <p:ext uri="{D42A27DB-BD31-4B8C-83A1-F6EECF244321}">
                <p14:modId xmlns:p14="http://schemas.microsoft.com/office/powerpoint/2010/main" val="984015317"/>
              </p:ext>
            </p:extLst>
          </p:nvPr>
        </p:nvGraphicFramePr>
        <p:xfrm>
          <a:off x="1282476" y="1568439"/>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2</a:t>
                      </a:r>
                    </a:p>
                  </a:txBody>
                  <a:tcPr/>
                </a:tc>
                <a:tc>
                  <a:txBody>
                    <a:bodyPr/>
                    <a:lstStyle/>
                    <a:p>
                      <a:pPr algn="ctr"/>
                      <a:r>
                        <a:rPr lang="en-US" dirty="0"/>
                        <a:t>0</a:t>
                      </a:r>
                    </a:p>
                  </a:txBody>
                  <a:tcPr/>
                </a:tc>
                <a:tc>
                  <a:txBody>
                    <a:bodyPr/>
                    <a:lstStyle/>
                    <a:p>
                      <a:pPr algn="ctr"/>
                      <a:r>
                        <a:rPr lang="en-US" dirty="0"/>
                        <a:t>2</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888641827"/>
                  </a:ext>
                </a:extLst>
              </a:tr>
            </a:tbl>
          </a:graphicData>
        </a:graphic>
      </p:graphicFrame>
      <p:sp>
        <p:nvSpPr>
          <p:cNvPr id="11" name="TextBox 10">
            <a:extLst>
              <a:ext uri="{FF2B5EF4-FFF2-40B4-BE49-F238E27FC236}">
                <a16:creationId xmlns:a16="http://schemas.microsoft.com/office/drawing/2014/main" id="{53BFB5C4-664D-BFAF-8CC2-47F81B706528}"/>
              </a:ext>
            </a:extLst>
          </p:cNvPr>
          <p:cNvSpPr txBox="1"/>
          <p:nvPr/>
        </p:nvSpPr>
        <p:spPr>
          <a:xfrm>
            <a:off x="2213135" y="3471126"/>
            <a:ext cx="5102065" cy="369332"/>
          </a:xfrm>
          <a:prstGeom prst="rect">
            <a:avLst/>
          </a:prstGeom>
          <a:noFill/>
          <a:ln>
            <a:noFill/>
          </a:ln>
        </p:spPr>
        <p:txBody>
          <a:bodyPr wrap="square" rtlCol="0">
            <a:spAutoFit/>
          </a:bodyPr>
          <a:lstStyle/>
          <a:p>
            <a:r>
              <a:rPr lang="en-US" dirty="0"/>
              <a:t>Cover all zeros with the fewest possible lines.</a:t>
            </a:r>
          </a:p>
        </p:txBody>
      </p:sp>
      <p:cxnSp>
        <p:nvCxnSpPr>
          <p:cNvPr id="4" name="Straight Connector 3">
            <a:extLst>
              <a:ext uri="{FF2B5EF4-FFF2-40B4-BE49-F238E27FC236}">
                <a16:creationId xmlns:a16="http://schemas.microsoft.com/office/drawing/2014/main" id="{5EFF5F5B-4EA4-87CD-CF4A-6DC14EADEDD1}"/>
              </a:ext>
            </a:extLst>
          </p:cNvPr>
          <p:cNvCxnSpPr>
            <a:cxnSpLocks/>
          </p:cNvCxnSpPr>
          <p:nvPr/>
        </p:nvCxnSpPr>
        <p:spPr>
          <a:xfrm>
            <a:off x="5486400" y="1981200"/>
            <a:ext cx="0" cy="9906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1368449-16B6-DF04-4CE7-925FAC5A685C}"/>
              </a:ext>
            </a:extLst>
          </p:cNvPr>
          <p:cNvCxnSpPr>
            <a:cxnSpLocks/>
          </p:cNvCxnSpPr>
          <p:nvPr/>
        </p:nvCxnSpPr>
        <p:spPr>
          <a:xfrm>
            <a:off x="2895600" y="2971800"/>
            <a:ext cx="4800600"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9B006BA-4491-3E2B-8C9B-BC6C730DE207}"/>
              </a:ext>
            </a:extLst>
          </p:cNvPr>
          <p:cNvSpPr txBox="1"/>
          <p:nvPr/>
        </p:nvSpPr>
        <p:spPr>
          <a:xfrm>
            <a:off x="2213135" y="4190495"/>
            <a:ext cx="5406865" cy="646331"/>
          </a:xfrm>
          <a:prstGeom prst="rect">
            <a:avLst/>
          </a:prstGeom>
          <a:noFill/>
          <a:ln>
            <a:noFill/>
          </a:ln>
        </p:spPr>
        <p:txBody>
          <a:bodyPr wrap="square" rtlCol="0">
            <a:spAutoFit/>
          </a:bodyPr>
          <a:lstStyle/>
          <a:p>
            <a:r>
              <a:rPr lang="en-US" dirty="0"/>
              <a:t>If the number of lines = matrix rank, then skip to step 5.</a:t>
            </a:r>
          </a:p>
          <a:p>
            <a:r>
              <a:rPr lang="en-US" dirty="0"/>
              <a:t>Otherwise go to step 4.</a:t>
            </a:r>
          </a:p>
        </p:txBody>
      </p:sp>
    </p:spTree>
    <p:extLst>
      <p:ext uri="{BB962C8B-B14F-4D97-AF65-F5344CB8AC3E}">
        <p14:creationId xmlns:p14="http://schemas.microsoft.com/office/powerpoint/2010/main" val="426236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997D4-0942-4EDB-840B-C765E559041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142C25D-B05B-2344-7A53-EA9A335FFFA1}"/>
              </a:ext>
            </a:extLst>
          </p:cNvPr>
          <p:cNvSpPr txBox="1"/>
          <p:nvPr/>
        </p:nvSpPr>
        <p:spPr>
          <a:xfrm>
            <a:off x="416404" y="195005"/>
            <a:ext cx="1618072" cy="769441"/>
          </a:xfrm>
          <a:prstGeom prst="rect">
            <a:avLst/>
          </a:prstGeom>
          <a:noFill/>
        </p:spPr>
        <p:txBody>
          <a:bodyPr wrap="none" rtlCol="0">
            <a:spAutoFit/>
          </a:bodyPr>
          <a:lstStyle/>
          <a:p>
            <a:r>
              <a:rPr lang="en-US" sz="4400" dirty="0"/>
              <a:t>Step 4</a:t>
            </a:r>
          </a:p>
        </p:txBody>
      </p:sp>
      <p:graphicFrame>
        <p:nvGraphicFramePr>
          <p:cNvPr id="12" name="Table 11">
            <a:extLst>
              <a:ext uri="{FF2B5EF4-FFF2-40B4-BE49-F238E27FC236}">
                <a16:creationId xmlns:a16="http://schemas.microsoft.com/office/drawing/2014/main" id="{D51A07D3-E8C9-2A7A-C5E1-4C49E707C9C5}"/>
              </a:ext>
            </a:extLst>
          </p:cNvPr>
          <p:cNvGraphicFramePr>
            <a:graphicFrameLocks noGrp="1"/>
          </p:cNvGraphicFramePr>
          <p:nvPr>
            <p:extLst>
              <p:ext uri="{D42A27DB-BD31-4B8C-83A1-F6EECF244321}">
                <p14:modId xmlns:p14="http://schemas.microsoft.com/office/powerpoint/2010/main" val="2663895450"/>
              </p:ext>
            </p:extLst>
          </p:nvPr>
        </p:nvGraphicFramePr>
        <p:xfrm>
          <a:off x="1282476" y="1568439"/>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2</a:t>
                      </a:r>
                    </a:p>
                  </a:txBody>
                  <a:tcPr/>
                </a:tc>
                <a:tc>
                  <a:txBody>
                    <a:bodyPr/>
                    <a:lstStyle/>
                    <a:p>
                      <a:pPr algn="ctr"/>
                      <a:r>
                        <a:rPr lang="en-US" dirty="0"/>
                        <a:t>0</a:t>
                      </a:r>
                    </a:p>
                  </a:txBody>
                  <a:tcPr/>
                </a:tc>
                <a:tc>
                  <a:txBody>
                    <a:bodyPr/>
                    <a:lstStyle/>
                    <a:p>
                      <a:pPr algn="ctr"/>
                      <a:r>
                        <a:rPr lang="en-US" dirty="0"/>
                        <a:t>2</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1888641827"/>
                  </a:ext>
                </a:extLst>
              </a:tr>
            </a:tbl>
          </a:graphicData>
        </a:graphic>
      </p:graphicFrame>
      <p:sp>
        <p:nvSpPr>
          <p:cNvPr id="11" name="TextBox 10">
            <a:extLst>
              <a:ext uri="{FF2B5EF4-FFF2-40B4-BE49-F238E27FC236}">
                <a16:creationId xmlns:a16="http://schemas.microsoft.com/office/drawing/2014/main" id="{6D04A2E9-4B05-A388-0CB2-B94C478D591D}"/>
              </a:ext>
            </a:extLst>
          </p:cNvPr>
          <p:cNvSpPr txBox="1"/>
          <p:nvPr/>
        </p:nvSpPr>
        <p:spPr>
          <a:xfrm>
            <a:off x="2213135" y="3471126"/>
            <a:ext cx="5330665" cy="646331"/>
          </a:xfrm>
          <a:prstGeom prst="rect">
            <a:avLst/>
          </a:prstGeom>
          <a:noFill/>
          <a:ln>
            <a:noFill/>
          </a:ln>
        </p:spPr>
        <p:txBody>
          <a:bodyPr wrap="square" rtlCol="0">
            <a:spAutoFit/>
          </a:bodyPr>
          <a:lstStyle/>
          <a:p>
            <a:r>
              <a:rPr lang="en-US" dirty="0"/>
              <a:t>For each non-covered element, subtract that value, and for every element covered twice, add that value.</a:t>
            </a:r>
          </a:p>
        </p:txBody>
      </p:sp>
      <p:graphicFrame>
        <p:nvGraphicFramePr>
          <p:cNvPr id="3" name="Table 2">
            <a:extLst>
              <a:ext uri="{FF2B5EF4-FFF2-40B4-BE49-F238E27FC236}">
                <a16:creationId xmlns:a16="http://schemas.microsoft.com/office/drawing/2014/main" id="{306E50A8-5765-3638-EEDF-A6D18DACAA1D}"/>
              </a:ext>
            </a:extLst>
          </p:cNvPr>
          <p:cNvGraphicFramePr>
            <a:graphicFrameLocks noGrp="1"/>
          </p:cNvGraphicFramePr>
          <p:nvPr>
            <p:extLst>
              <p:ext uri="{D42A27DB-BD31-4B8C-83A1-F6EECF244321}">
                <p14:modId xmlns:p14="http://schemas.microsoft.com/office/powerpoint/2010/main" val="1487146675"/>
              </p:ext>
            </p:extLst>
          </p:nvPr>
        </p:nvGraphicFramePr>
        <p:xfrm>
          <a:off x="1269642" y="4271817"/>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4</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0</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1888641827"/>
                  </a:ext>
                </a:extLst>
              </a:tr>
            </a:tbl>
          </a:graphicData>
        </a:graphic>
      </p:graphicFrame>
      <p:cxnSp>
        <p:nvCxnSpPr>
          <p:cNvPr id="2" name="Straight Connector 1">
            <a:extLst>
              <a:ext uri="{FF2B5EF4-FFF2-40B4-BE49-F238E27FC236}">
                <a16:creationId xmlns:a16="http://schemas.microsoft.com/office/drawing/2014/main" id="{6B1B4769-A64E-21A3-9742-9E9EC51EEDB3}"/>
              </a:ext>
            </a:extLst>
          </p:cNvPr>
          <p:cNvCxnSpPr>
            <a:cxnSpLocks/>
          </p:cNvCxnSpPr>
          <p:nvPr/>
        </p:nvCxnSpPr>
        <p:spPr>
          <a:xfrm>
            <a:off x="5486400" y="1981200"/>
            <a:ext cx="0" cy="9906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DCF0BC4-C620-6185-A385-90571831CEF9}"/>
              </a:ext>
            </a:extLst>
          </p:cNvPr>
          <p:cNvCxnSpPr>
            <a:cxnSpLocks/>
          </p:cNvCxnSpPr>
          <p:nvPr/>
        </p:nvCxnSpPr>
        <p:spPr>
          <a:xfrm>
            <a:off x="2895600" y="2971800"/>
            <a:ext cx="4800600" cy="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14918F1-47E7-94CD-225C-A6141E87680F}"/>
              </a:ext>
            </a:extLst>
          </p:cNvPr>
          <p:cNvSpPr/>
          <p:nvPr/>
        </p:nvSpPr>
        <p:spPr>
          <a:xfrm>
            <a:off x="3413405" y="2347800"/>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0704D61-35A0-C529-154B-85EA247DAF88}"/>
              </a:ext>
            </a:extLst>
          </p:cNvPr>
          <p:cNvSpPr/>
          <p:nvPr/>
        </p:nvSpPr>
        <p:spPr>
          <a:xfrm>
            <a:off x="3421427" y="4665884"/>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7A3739A-4155-F33B-0380-9A711D2083EA}"/>
              </a:ext>
            </a:extLst>
          </p:cNvPr>
          <p:cNvSpPr/>
          <p:nvPr/>
        </p:nvSpPr>
        <p:spPr>
          <a:xfrm>
            <a:off x="6807915" y="4664280"/>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B8EE16C-1E86-7B54-AE28-76D80889CD2C}"/>
              </a:ext>
            </a:extLst>
          </p:cNvPr>
          <p:cNvSpPr/>
          <p:nvPr/>
        </p:nvSpPr>
        <p:spPr>
          <a:xfrm>
            <a:off x="6807915" y="5039665"/>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3C13AE-93B8-85FB-82BD-9824F8C9B0CE}"/>
              </a:ext>
            </a:extLst>
          </p:cNvPr>
          <p:cNvSpPr/>
          <p:nvPr/>
        </p:nvSpPr>
        <p:spPr>
          <a:xfrm>
            <a:off x="3419823" y="5039665"/>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DD57205-957B-8C93-3EF1-8CA203A2E737}"/>
              </a:ext>
            </a:extLst>
          </p:cNvPr>
          <p:cNvSpPr/>
          <p:nvPr/>
        </p:nvSpPr>
        <p:spPr>
          <a:xfrm>
            <a:off x="5104244" y="5415051"/>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F85F270-3818-6E17-6F84-1F8CF1E23534}"/>
              </a:ext>
            </a:extLst>
          </p:cNvPr>
          <p:cNvSpPr txBox="1"/>
          <p:nvPr/>
        </p:nvSpPr>
        <p:spPr>
          <a:xfrm>
            <a:off x="2213135" y="3146202"/>
            <a:ext cx="5483065" cy="369332"/>
          </a:xfrm>
          <a:prstGeom prst="rect">
            <a:avLst/>
          </a:prstGeom>
          <a:noFill/>
          <a:ln>
            <a:noFill/>
          </a:ln>
        </p:spPr>
        <p:txBody>
          <a:bodyPr wrap="square" rtlCol="0">
            <a:spAutoFit/>
          </a:bodyPr>
          <a:lstStyle/>
          <a:p>
            <a:r>
              <a:rPr lang="en-US" dirty="0"/>
              <a:t>Find the minimum non-covered value.</a:t>
            </a:r>
          </a:p>
        </p:txBody>
      </p:sp>
    </p:spTree>
    <p:extLst>
      <p:ext uri="{BB962C8B-B14F-4D97-AF65-F5344CB8AC3E}">
        <p14:creationId xmlns:p14="http://schemas.microsoft.com/office/powerpoint/2010/main" val="187307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 grpId="0" animBg="1"/>
      <p:bldP spid="7" grpId="0" animBg="1"/>
      <p:bldP spid="8" grpId="0" animBg="1"/>
      <p:bldP spid="9" grpId="0" animBg="1"/>
      <p:bldP spid="10"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2FC56-DCA8-E415-CFB5-0DC21C83A6C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00CCE5-9DEE-3E27-A438-36F38F5B005F}"/>
              </a:ext>
            </a:extLst>
          </p:cNvPr>
          <p:cNvSpPr txBox="1"/>
          <p:nvPr/>
        </p:nvSpPr>
        <p:spPr>
          <a:xfrm>
            <a:off x="416404" y="195005"/>
            <a:ext cx="1618072" cy="769441"/>
          </a:xfrm>
          <a:prstGeom prst="rect">
            <a:avLst/>
          </a:prstGeom>
          <a:noFill/>
        </p:spPr>
        <p:txBody>
          <a:bodyPr wrap="none" rtlCol="0">
            <a:spAutoFit/>
          </a:bodyPr>
          <a:lstStyle/>
          <a:p>
            <a:r>
              <a:rPr lang="en-US" sz="4400" dirty="0"/>
              <a:t>Step 5</a:t>
            </a:r>
          </a:p>
        </p:txBody>
      </p:sp>
      <p:graphicFrame>
        <p:nvGraphicFramePr>
          <p:cNvPr id="12" name="Table 11">
            <a:extLst>
              <a:ext uri="{FF2B5EF4-FFF2-40B4-BE49-F238E27FC236}">
                <a16:creationId xmlns:a16="http://schemas.microsoft.com/office/drawing/2014/main" id="{55890721-A958-76C7-F876-100E539CB6BE}"/>
              </a:ext>
            </a:extLst>
          </p:cNvPr>
          <p:cNvGraphicFramePr>
            <a:graphicFrameLocks noGrp="1"/>
          </p:cNvGraphicFramePr>
          <p:nvPr>
            <p:extLst>
              <p:ext uri="{D42A27DB-BD31-4B8C-83A1-F6EECF244321}">
                <p14:modId xmlns:p14="http://schemas.microsoft.com/office/powerpoint/2010/main" val="1406222970"/>
              </p:ext>
            </p:extLst>
          </p:nvPr>
        </p:nvGraphicFramePr>
        <p:xfrm>
          <a:off x="1282476" y="1568439"/>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4</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0</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1888641827"/>
                  </a:ext>
                </a:extLst>
              </a:tr>
            </a:tbl>
          </a:graphicData>
        </a:graphic>
      </p:graphicFrame>
      <p:sp>
        <p:nvSpPr>
          <p:cNvPr id="11" name="TextBox 10">
            <a:extLst>
              <a:ext uri="{FF2B5EF4-FFF2-40B4-BE49-F238E27FC236}">
                <a16:creationId xmlns:a16="http://schemas.microsoft.com/office/drawing/2014/main" id="{35753D83-6035-B03C-76B0-FA70F0AC57E2}"/>
              </a:ext>
            </a:extLst>
          </p:cNvPr>
          <p:cNvSpPr txBox="1"/>
          <p:nvPr/>
        </p:nvSpPr>
        <p:spPr>
          <a:xfrm>
            <a:off x="2213135" y="3471126"/>
            <a:ext cx="4111465" cy="646331"/>
          </a:xfrm>
          <a:prstGeom prst="rect">
            <a:avLst/>
          </a:prstGeom>
          <a:noFill/>
          <a:ln>
            <a:noFill/>
          </a:ln>
        </p:spPr>
        <p:txBody>
          <a:bodyPr wrap="square" rtlCol="0">
            <a:spAutoFit/>
          </a:bodyPr>
          <a:lstStyle/>
          <a:p>
            <a:r>
              <a:rPr lang="en-US" dirty="0"/>
              <a:t>Identify independent zeros in each row.  Assign those jobs to those workers.</a:t>
            </a:r>
          </a:p>
        </p:txBody>
      </p:sp>
      <p:sp>
        <p:nvSpPr>
          <p:cNvPr id="14" name="TextBox 13">
            <a:extLst>
              <a:ext uri="{FF2B5EF4-FFF2-40B4-BE49-F238E27FC236}">
                <a16:creationId xmlns:a16="http://schemas.microsoft.com/office/drawing/2014/main" id="{EFD87F8A-F8A6-B89B-E059-F11224E9FA2D}"/>
              </a:ext>
            </a:extLst>
          </p:cNvPr>
          <p:cNvSpPr txBox="1"/>
          <p:nvPr/>
        </p:nvSpPr>
        <p:spPr>
          <a:xfrm>
            <a:off x="2213135" y="4267200"/>
            <a:ext cx="4111465" cy="923330"/>
          </a:xfrm>
          <a:prstGeom prst="rect">
            <a:avLst/>
          </a:prstGeom>
          <a:noFill/>
          <a:ln>
            <a:noFill/>
          </a:ln>
        </p:spPr>
        <p:txBody>
          <a:bodyPr wrap="square" rtlCol="0">
            <a:spAutoFit/>
          </a:bodyPr>
          <a:lstStyle/>
          <a:p>
            <a:r>
              <a:rPr lang="en-US" dirty="0"/>
              <a:t>Eliminate assigned jobs from consideration for remaining workers.</a:t>
            </a:r>
          </a:p>
          <a:p>
            <a:r>
              <a:rPr lang="en-US" dirty="0"/>
              <a:t>Repeat.</a:t>
            </a:r>
          </a:p>
        </p:txBody>
      </p:sp>
      <p:sp>
        <p:nvSpPr>
          <p:cNvPr id="2" name="Rectangle 1">
            <a:extLst>
              <a:ext uri="{FF2B5EF4-FFF2-40B4-BE49-F238E27FC236}">
                <a16:creationId xmlns:a16="http://schemas.microsoft.com/office/drawing/2014/main" id="{A99378B0-7B82-6A01-E33C-4A6DA36EDF3C}"/>
              </a:ext>
            </a:extLst>
          </p:cNvPr>
          <p:cNvSpPr/>
          <p:nvPr/>
        </p:nvSpPr>
        <p:spPr>
          <a:xfrm>
            <a:off x="5117077" y="1977077"/>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E0A96BD2-6DF8-04F8-BA15-F3AB5311A2AA}"/>
              </a:ext>
            </a:extLst>
          </p:cNvPr>
          <p:cNvCxnSpPr>
            <a:cxnSpLocks/>
          </p:cNvCxnSpPr>
          <p:nvPr/>
        </p:nvCxnSpPr>
        <p:spPr>
          <a:xfrm>
            <a:off x="5486400" y="2019701"/>
            <a:ext cx="0" cy="9906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C92CA808-F5D7-1ED3-D492-282DC983B822}"/>
              </a:ext>
            </a:extLst>
          </p:cNvPr>
          <p:cNvSpPr/>
          <p:nvPr/>
        </p:nvSpPr>
        <p:spPr>
          <a:xfrm>
            <a:off x="3428671" y="2341333"/>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1D1EE29F-87D9-0514-0472-375B9C62AAAE}"/>
              </a:ext>
            </a:extLst>
          </p:cNvPr>
          <p:cNvCxnSpPr>
            <a:cxnSpLocks/>
          </p:cNvCxnSpPr>
          <p:nvPr/>
        </p:nvCxnSpPr>
        <p:spPr>
          <a:xfrm>
            <a:off x="3800375" y="2008471"/>
            <a:ext cx="0" cy="990600"/>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17FDA4DF-95CF-1282-E6B3-24366D007A5C}"/>
              </a:ext>
            </a:extLst>
          </p:cNvPr>
          <p:cNvSpPr/>
          <p:nvPr/>
        </p:nvSpPr>
        <p:spPr>
          <a:xfrm>
            <a:off x="6817540" y="2717394"/>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789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A9F36-72D6-846D-8FD2-6965F19D73E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9B37A10-5698-3342-06A4-69684F9A8FFB}"/>
              </a:ext>
            </a:extLst>
          </p:cNvPr>
          <p:cNvSpPr txBox="1"/>
          <p:nvPr/>
        </p:nvSpPr>
        <p:spPr>
          <a:xfrm>
            <a:off x="416404" y="195005"/>
            <a:ext cx="2082621" cy="769441"/>
          </a:xfrm>
          <a:prstGeom prst="rect">
            <a:avLst/>
          </a:prstGeom>
          <a:noFill/>
        </p:spPr>
        <p:txBody>
          <a:bodyPr wrap="none" rtlCol="0">
            <a:spAutoFit/>
          </a:bodyPr>
          <a:lstStyle/>
          <a:p>
            <a:r>
              <a:rPr lang="en-US" sz="4400" dirty="0"/>
              <a:t>Solution</a:t>
            </a:r>
          </a:p>
        </p:txBody>
      </p:sp>
      <p:graphicFrame>
        <p:nvGraphicFramePr>
          <p:cNvPr id="12" name="Table 11">
            <a:extLst>
              <a:ext uri="{FF2B5EF4-FFF2-40B4-BE49-F238E27FC236}">
                <a16:creationId xmlns:a16="http://schemas.microsoft.com/office/drawing/2014/main" id="{78F66387-C3F3-3117-CDB8-86E491DBE280}"/>
              </a:ext>
            </a:extLst>
          </p:cNvPr>
          <p:cNvGraphicFramePr>
            <a:graphicFrameLocks noGrp="1"/>
          </p:cNvGraphicFramePr>
          <p:nvPr/>
        </p:nvGraphicFramePr>
        <p:xfrm>
          <a:off x="1282476" y="1568439"/>
          <a:ext cx="6579047" cy="1483360"/>
        </p:xfrm>
        <a:graphic>
          <a:graphicData uri="http://schemas.openxmlformats.org/drawingml/2006/table">
            <a:tbl>
              <a:tblPr firstRow="1" bandRow="1">
                <a:tableStyleId>{5940675A-B579-460E-94D1-54222C63F5DA}</a:tableStyleId>
              </a:tblPr>
              <a:tblGrid>
                <a:gridCol w="1467319">
                  <a:extLst>
                    <a:ext uri="{9D8B030D-6E8A-4147-A177-3AD203B41FA5}">
                      <a16:colId xmlns:a16="http://schemas.microsoft.com/office/drawing/2014/main" val="2869872227"/>
                    </a:ext>
                  </a:extLst>
                </a:gridCol>
                <a:gridCol w="1723589">
                  <a:extLst>
                    <a:ext uri="{9D8B030D-6E8A-4147-A177-3AD203B41FA5}">
                      <a16:colId xmlns:a16="http://schemas.microsoft.com/office/drawing/2014/main" val="2877626394"/>
                    </a:ext>
                  </a:extLst>
                </a:gridCol>
                <a:gridCol w="1664550">
                  <a:extLst>
                    <a:ext uri="{9D8B030D-6E8A-4147-A177-3AD203B41FA5}">
                      <a16:colId xmlns:a16="http://schemas.microsoft.com/office/drawing/2014/main" val="1281545396"/>
                    </a:ext>
                  </a:extLst>
                </a:gridCol>
                <a:gridCol w="1723589">
                  <a:extLst>
                    <a:ext uri="{9D8B030D-6E8A-4147-A177-3AD203B41FA5}">
                      <a16:colId xmlns:a16="http://schemas.microsoft.com/office/drawing/2014/main" val="1409251872"/>
                    </a:ext>
                  </a:extLst>
                </a:gridCol>
              </a:tblGrid>
              <a:tr h="370840">
                <a:tc>
                  <a:txBody>
                    <a:bodyPr/>
                    <a:lstStyle/>
                    <a:p>
                      <a:endParaRPr lang="en-US" b="0" dirty="0"/>
                    </a:p>
                  </a:txBody>
                  <a:tcPr/>
                </a:tc>
                <a:tc>
                  <a:txBody>
                    <a:bodyPr/>
                    <a:lstStyle/>
                    <a:p>
                      <a:pPr algn="ctr"/>
                      <a:r>
                        <a:rPr lang="en-US" dirty="0"/>
                        <a:t>Clean kitchen</a:t>
                      </a:r>
                      <a:endParaRPr lang="en-US" b="0" dirty="0"/>
                    </a:p>
                  </a:txBody>
                  <a:tcPr/>
                </a:tc>
                <a:tc>
                  <a:txBody>
                    <a:bodyPr/>
                    <a:lstStyle/>
                    <a:p>
                      <a:pPr algn="ctr"/>
                      <a:r>
                        <a:rPr lang="en-US" dirty="0"/>
                        <a:t>Sweep floors</a:t>
                      </a:r>
                    </a:p>
                  </a:txBody>
                  <a:tcPr/>
                </a:tc>
                <a:tc>
                  <a:txBody>
                    <a:bodyPr/>
                    <a:lstStyle/>
                    <a:p>
                      <a:pPr algn="ctr"/>
                      <a:r>
                        <a:rPr lang="en-US" dirty="0"/>
                        <a:t>Wash windows</a:t>
                      </a:r>
                    </a:p>
                  </a:txBody>
                  <a:tcPr/>
                </a:tc>
                <a:extLst>
                  <a:ext uri="{0D108BD9-81ED-4DB2-BD59-A6C34878D82A}">
                    <a16:rowId xmlns:a16="http://schemas.microsoft.com/office/drawing/2014/main" val="156223008"/>
                  </a:ext>
                </a:extLst>
              </a:tr>
              <a:tr h="370840">
                <a:tc>
                  <a:txBody>
                    <a:bodyPr/>
                    <a:lstStyle/>
                    <a:p>
                      <a:pPr algn="ctr"/>
                      <a:r>
                        <a:rPr lang="en-US" dirty="0"/>
                        <a:t>Alice</a:t>
                      </a:r>
                    </a:p>
                  </a:txBody>
                  <a:tcPr/>
                </a:tc>
                <a:tc>
                  <a:txBody>
                    <a:bodyPr/>
                    <a:lstStyle/>
                    <a:p>
                      <a:pPr algn="ctr"/>
                      <a:r>
                        <a:rPr lang="en-US" dirty="0"/>
                        <a:t>14</a:t>
                      </a:r>
                    </a:p>
                  </a:txBody>
                  <a:tcPr/>
                </a:tc>
                <a:tc>
                  <a:txBody>
                    <a:bodyPr/>
                    <a:lstStyle/>
                    <a:p>
                      <a:pPr algn="ctr"/>
                      <a:r>
                        <a:rPr lang="en-US" dirty="0"/>
                        <a:t>11</a:t>
                      </a:r>
                    </a:p>
                  </a:txBody>
                  <a:tcPr/>
                </a:tc>
                <a:tc>
                  <a:txBody>
                    <a:bodyPr/>
                    <a:lstStyle/>
                    <a:p>
                      <a:pPr algn="ctr"/>
                      <a:r>
                        <a:rPr lang="en-US" dirty="0"/>
                        <a:t>13</a:t>
                      </a:r>
                    </a:p>
                  </a:txBody>
                  <a:tcPr/>
                </a:tc>
                <a:extLst>
                  <a:ext uri="{0D108BD9-81ED-4DB2-BD59-A6C34878D82A}">
                    <a16:rowId xmlns:a16="http://schemas.microsoft.com/office/drawing/2014/main" val="2423729538"/>
                  </a:ext>
                </a:extLst>
              </a:tr>
              <a:tr h="370840">
                <a:tc>
                  <a:txBody>
                    <a:bodyPr/>
                    <a:lstStyle/>
                    <a:p>
                      <a:pPr algn="ctr"/>
                      <a:r>
                        <a:rPr lang="en-US" dirty="0"/>
                        <a:t>Bob</a:t>
                      </a:r>
                    </a:p>
                  </a:txBody>
                  <a:tcPr/>
                </a:tc>
                <a:tc>
                  <a:txBody>
                    <a:bodyPr/>
                    <a:lstStyle/>
                    <a:p>
                      <a:pPr algn="ctr"/>
                      <a:r>
                        <a:rPr lang="en-US" dirty="0"/>
                        <a:t>12</a:t>
                      </a:r>
                    </a:p>
                  </a:txBody>
                  <a:tcPr/>
                </a:tc>
                <a:tc>
                  <a:txBody>
                    <a:bodyPr/>
                    <a:lstStyle/>
                    <a:p>
                      <a:pPr algn="ctr"/>
                      <a:r>
                        <a:rPr lang="en-US" dirty="0"/>
                        <a:t>10</a:t>
                      </a:r>
                    </a:p>
                  </a:txBody>
                  <a:tcPr/>
                </a:tc>
                <a:tc>
                  <a:txBody>
                    <a:bodyPr/>
                    <a:lstStyle/>
                    <a:p>
                      <a:pPr algn="ctr"/>
                      <a:r>
                        <a:rPr lang="en-US" dirty="0"/>
                        <a:t>15</a:t>
                      </a:r>
                    </a:p>
                  </a:txBody>
                  <a:tcPr/>
                </a:tc>
                <a:extLst>
                  <a:ext uri="{0D108BD9-81ED-4DB2-BD59-A6C34878D82A}">
                    <a16:rowId xmlns:a16="http://schemas.microsoft.com/office/drawing/2014/main" val="4236730702"/>
                  </a:ext>
                </a:extLst>
              </a:tr>
              <a:tr h="370840">
                <a:tc>
                  <a:txBody>
                    <a:bodyPr/>
                    <a:lstStyle/>
                    <a:p>
                      <a:pPr algn="ctr"/>
                      <a:r>
                        <a:rPr lang="en-US" dirty="0"/>
                        <a:t>Carol</a:t>
                      </a:r>
                    </a:p>
                  </a:txBody>
                  <a:tcPr/>
                </a:tc>
                <a:tc>
                  <a:txBody>
                    <a:bodyPr/>
                    <a:lstStyle/>
                    <a:p>
                      <a:pPr algn="ctr"/>
                      <a:r>
                        <a:rPr lang="en-US" dirty="0"/>
                        <a:t>13</a:t>
                      </a:r>
                    </a:p>
                  </a:txBody>
                  <a:tcPr/>
                </a:tc>
                <a:tc>
                  <a:txBody>
                    <a:bodyPr/>
                    <a:lstStyle/>
                    <a:p>
                      <a:pPr algn="ctr"/>
                      <a:r>
                        <a:rPr lang="en-US" dirty="0"/>
                        <a:t>12</a:t>
                      </a:r>
                    </a:p>
                  </a:txBody>
                  <a:tcPr/>
                </a:tc>
                <a:tc>
                  <a:txBody>
                    <a:bodyPr/>
                    <a:lstStyle/>
                    <a:p>
                      <a:pPr algn="ctr"/>
                      <a:r>
                        <a:rPr lang="en-US" dirty="0"/>
                        <a:t>12</a:t>
                      </a:r>
                    </a:p>
                  </a:txBody>
                  <a:tcPr/>
                </a:tc>
                <a:extLst>
                  <a:ext uri="{0D108BD9-81ED-4DB2-BD59-A6C34878D82A}">
                    <a16:rowId xmlns:a16="http://schemas.microsoft.com/office/drawing/2014/main" val="1888641827"/>
                  </a:ext>
                </a:extLst>
              </a:tr>
            </a:tbl>
          </a:graphicData>
        </a:graphic>
      </p:graphicFrame>
      <p:sp>
        <p:nvSpPr>
          <p:cNvPr id="16" name="TextBox 15">
            <a:extLst>
              <a:ext uri="{FF2B5EF4-FFF2-40B4-BE49-F238E27FC236}">
                <a16:creationId xmlns:a16="http://schemas.microsoft.com/office/drawing/2014/main" id="{200ECC0B-6AC4-2A70-38A3-923C232A406C}"/>
              </a:ext>
            </a:extLst>
          </p:cNvPr>
          <p:cNvSpPr txBox="1"/>
          <p:nvPr/>
        </p:nvSpPr>
        <p:spPr>
          <a:xfrm>
            <a:off x="3480782" y="3107631"/>
            <a:ext cx="4124306" cy="369332"/>
          </a:xfrm>
          <a:prstGeom prst="rect">
            <a:avLst/>
          </a:prstGeom>
          <a:noFill/>
          <a:ln>
            <a:noFill/>
          </a:ln>
        </p:spPr>
        <p:txBody>
          <a:bodyPr wrap="square" rtlCol="0">
            <a:spAutoFit/>
          </a:bodyPr>
          <a:lstStyle/>
          <a:p>
            <a:r>
              <a:rPr lang="en-US" dirty="0"/>
              <a:t>Cost ($) each worker charges for each job</a:t>
            </a:r>
          </a:p>
        </p:txBody>
      </p:sp>
      <p:sp>
        <p:nvSpPr>
          <p:cNvPr id="11" name="TextBox 10">
            <a:extLst>
              <a:ext uri="{FF2B5EF4-FFF2-40B4-BE49-F238E27FC236}">
                <a16:creationId xmlns:a16="http://schemas.microsoft.com/office/drawing/2014/main" id="{E4C89E0E-EB50-1F11-E552-76A055EB437D}"/>
              </a:ext>
            </a:extLst>
          </p:cNvPr>
          <p:cNvSpPr txBox="1"/>
          <p:nvPr/>
        </p:nvSpPr>
        <p:spPr>
          <a:xfrm>
            <a:off x="1981200" y="3748431"/>
            <a:ext cx="4717727" cy="369332"/>
          </a:xfrm>
          <a:prstGeom prst="rect">
            <a:avLst/>
          </a:prstGeom>
          <a:noFill/>
          <a:ln>
            <a:noFill/>
          </a:ln>
        </p:spPr>
        <p:txBody>
          <a:bodyPr wrap="square" rtlCol="0">
            <a:spAutoFit/>
          </a:bodyPr>
          <a:lstStyle/>
          <a:p>
            <a:r>
              <a:rPr lang="en-US" i="1" dirty="0"/>
              <a:t>What is the best (lowest total cost) set match?</a:t>
            </a:r>
          </a:p>
        </p:txBody>
      </p:sp>
      <p:sp>
        <p:nvSpPr>
          <p:cNvPr id="6" name="TextBox 5">
            <a:extLst>
              <a:ext uri="{FF2B5EF4-FFF2-40B4-BE49-F238E27FC236}">
                <a16:creationId xmlns:a16="http://schemas.microsoft.com/office/drawing/2014/main" id="{3CB78048-DC20-A716-B58F-BDC4AE10A67E}"/>
              </a:ext>
            </a:extLst>
          </p:cNvPr>
          <p:cNvSpPr txBox="1"/>
          <p:nvPr/>
        </p:nvSpPr>
        <p:spPr>
          <a:xfrm rot="16200000">
            <a:off x="424400" y="2238393"/>
            <a:ext cx="1044533" cy="369332"/>
          </a:xfrm>
          <a:prstGeom prst="rect">
            <a:avLst/>
          </a:prstGeom>
          <a:noFill/>
          <a:ln>
            <a:noFill/>
          </a:ln>
        </p:spPr>
        <p:txBody>
          <a:bodyPr wrap="square" rtlCol="0">
            <a:spAutoFit/>
          </a:bodyPr>
          <a:lstStyle/>
          <a:p>
            <a:r>
              <a:rPr lang="en-US" dirty="0"/>
              <a:t>Workers</a:t>
            </a:r>
          </a:p>
        </p:txBody>
      </p:sp>
      <p:sp>
        <p:nvSpPr>
          <p:cNvPr id="14" name="TextBox 13">
            <a:extLst>
              <a:ext uri="{FF2B5EF4-FFF2-40B4-BE49-F238E27FC236}">
                <a16:creationId xmlns:a16="http://schemas.microsoft.com/office/drawing/2014/main" id="{57F5905D-852E-3122-063A-8C37BA1C120C}"/>
              </a:ext>
            </a:extLst>
          </p:cNvPr>
          <p:cNvSpPr txBox="1"/>
          <p:nvPr/>
        </p:nvSpPr>
        <p:spPr>
          <a:xfrm>
            <a:off x="4985861" y="1143275"/>
            <a:ext cx="778159" cy="369332"/>
          </a:xfrm>
          <a:prstGeom prst="rect">
            <a:avLst/>
          </a:prstGeom>
          <a:noFill/>
          <a:ln>
            <a:noFill/>
          </a:ln>
        </p:spPr>
        <p:txBody>
          <a:bodyPr wrap="square" rtlCol="0">
            <a:spAutoFit/>
          </a:bodyPr>
          <a:lstStyle/>
          <a:p>
            <a:r>
              <a:rPr lang="en-US" dirty="0"/>
              <a:t>Jobs</a:t>
            </a:r>
          </a:p>
        </p:txBody>
      </p:sp>
      <p:sp>
        <p:nvSpPr>
          <p:cNvPr id="2" name="Rectangle 1">
            <a:extLst>
              <a:ext uri="{FF2B5EF4-FFF2-40B4-BE49-F238E27FC236}">
                <a16:creationId xmlns:a16="http://schemas.microsoft.com/office/drawing/2014/main" id="{2CB98543-B833-1B91-F01F-C75C4AFC3A4C}"/>
              </a:ext>
            </a:extLst>
          </p:cNvPr>
          <p:cNvSpPr/>
          <p:nvPr/>
        </p:nvSpPr>
        <p:spPr>
          <a:xfrm>
            <a:off x="5117077" y="1977077"/>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497A3F2-155F-6696-66AB-031E7BEDEE8C}"/>
              </a:ext>
            </a:extLst>
          </p:cNvPr>
          <p:cNvSpPr/>
          <p:nvPr/>
        </p:nvSpPr>
        <p:spPr>
          <a:xfrm>
            <a:off x="3428671" y="2341333"/>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9F47266-CCB3-7DE7-3F54-B6CCBB656ED1}"/>
              </a:ext>
            </a:extLst>
          </p:cNvPr>
          <p:cNvSpPr/>
          <p:nvPr/>
        </p:nvSpPr>
        <p:spPr>
          <a:xfrm>
            <a:off x="6817540" y="2717394"/>
            <a:ext cx="359697" cy="299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2CB3387-D6E6-EBE8-7BAB-2028F0A9BF6E}"/>
              </a:ext>
            </a:extLst>
          </p:cNvPr>
          <p:cNvSpPr txBox="1"/>
          <p:nvPr/>
        </p:nvSpPr>
        <p:spPr>
          <a:xfrm>
            <a:off x="1458844" y="4491229"/>
            <a:ext cx="6248400" cy="646331"/>
          </a:xfrm>
          <a:prstGeom prst="rect">
            <a:avLst/>
          </a:prstGeom>
          <a:noFill/>
          <a:ln>
            <a:noFill/>
          </a:ln>
        </p:spPr>
        <p:txBody>
          <a:bodyPr wrap="square" rtlCol="0">
            <a:spAutoFit/>
          </a:bodyPr>
          <a:lstStyle/>
          <a:p>
            <a:r>
              <a:rPr lang="en-US" dirty="0"/>
              <a:t>Alice = sweep floors, Bob = clean kitchen, Carol = wash windows.</a:t>
            </a:r>
          </a:p>
          <a:p>
            <a:r>
              <a:rPr lang="en-US" dirty="0"/>
              <a:t>Total cost = 11+12+12 = 35.</a:t>
            </a:r>
          </a:p>
        </p:txBody>
      </p:sp>
    </p:spTree>
    <p:extLst>
      <p:ext uri="{BB962C8B-B14F-4D97-AF65-F5344CB8AC3E}">
        <p14:creationId xmlns:p14="http://schemas.microsoft.com/office/powerpoint/2010/main" val="395184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416404" y="195005"/>
            <a:ext cx="4290662" cy="769441"/>
          </a:xfrm>
          <a:prstGeom prst="rect">
            <a:avLst/>
          </a:prstGeom>
          <a:noFill/>
        </p:spPr>
        <p:txBody>
          <a:bodyPr wrap="none" rtlCol="0">
            <a:spAutoFit/>
          </a:bodyPr>
          <a:lstStyle/>
          <a:p>
            <a:r>
              <a:rPr lang="en-US" sz="4400" dirty="0"/>
              <a:t>Detection Metrics</a:t>
            </a:r>
          </a:p>
        </p:txBody>
      </p:sp>
      <p:sp>
        <p:nvSpPr>
          <p:cNvPr id="8" name="Rectangle 7">
            <a:extLst>
              <a:ext uri="{FF2B5EF4-FFF2-40B4-BE49-F238E27FC236}">
                <a16:creationId xmlns:a16="http://schemas.microsoft.com/office/drawing/2014/main" id="{A4F3DDBD-F24A-BFFD-A2AB-A1A57D92304F}"/>
              </a:ext>
            </a:extLst>
          </p:cNvPr>
          <p:cNvSpPr/>
          <p:nvPr/>
        </p:nvSpPr>
        <p:spPr>
          <a:xfrm>
            <a:off x="4186605" y="1319735"/>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6D9F7AF-A69B-526A-BBB6-566E4B7D42A6}"/>
              </a:ext>
            </a:extLst>
          </p:cNvPr>
          <p:cNvSpPr txBox="1"/>
          <p:nvPr/>
        </p:nvSpPr>
        <p:spPr>
          <a:xfrm>
            <a:off x="4343803" y="2330370"/>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23" name="Rectangle 22">
            <a:extLst>
              <a:ext uri="{FF2B5EF4-FFF2-40B4-BE49-F238E27FC236}">
                <a16:creationId xmlns:a16="http://schemas.microsoft.com/office/drawing/2014/main" id="{D5555E29-D4A2-D05D-AD0B-83336C3B07CC}"/>
              </a:ext>
            </a:extLst>
          </p:cNvPr>
          <p:cNvSpPr/>
          <p:nvPr/>
        </p:nvSpPr>
        <p:spPr>
          <a:xfrm>
            <a:off x="4585445" y="1714316"/>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BC57F79-3644-06B6-CFFC-C7B54DD376D5}"/>
              </a:ext>
            </a:extLst>
          </p:cNvPr>
          <p:cNvSpPr/>
          <p:nvPr/>
        </p:nvSpPr>
        <p:spPr>
          <a:xfrm>
            <a:off x="4719488" y="2849704"/>
            <a:ext cx="464734"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535C091-A2E1-9809-65C9-6D0B06B4435B}"/>
              </a:ext>
            </a:extLst>
          </p:cNvPr>
          <p:cNvSpPr txBox="1"/>
          <p:nvPr/>
        </p:nvSpPr>
        <p:spPr>
          <a:xfrm>
            <a:off x="4534556" y="32529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D[3]</a:t>
            </a:r>
          </a:p>
        </p:txBody>
      </p:sp>
      <p:sp>
        <p:nvSpPr>
          <p:cNvPr id="31" name="TextBox 30">
            <a:extLst>
              <a:ext uri="{FF2B5EF4-FFF2-40B4-BE49-F238E27FC236}">
                <a16:creationId xmlns:a16="http://schemas.microsoft.com/office/drawing/2014/main" id="{63921EA2-449D-9272-B4EB-74FC3B989F63}"/>
              </a:ext>
            </a:extLst>
          </p:cNvPr>
          <p:cNvSpPr txBox="1"/>
          <p:nvPr/>
        </p:nvSpPr>
        <p:spPr>
          <a:xfrm>
            <a:off x="6815866" y="2046369"/>
            <a:ext cx="1737801" cy="646331"/>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 = detection index</a:t>
            </a:r>
          </a:p>
        </p:txBody>
      </p:sp>
      <p:sp>
        <p:nvSpPr>
          <p:cNvPr id="37" name="TextBox 36">
            <a:extLst>
              <a:ext uri="{FF2B5EF4-FFF2-40B4-BE49-F238E27FC236}">
                <a16:creationId xmlns:a16="http://schemas.microsoft.com/office/drawing/2014/main" id="{1E50194A-637E-9DD1-80D0-851838649DF3}"/>
              </a:ext>
            </a:extLst>
          </p:cNvPr>
          <p:cNvSpPr txBox="1"/>
          <p:nvPr/>
        </p:nvSpPr>
        <p:spPr>
          <a:xfrm>
            <a:off x="5014425" y="893519"/>
            <a:ext cx="1200299" cy="369332"/>
          </a:xfrm>
          <a:prstGeom prst="rect">
            <a:avLst/>
          </a:prstGeom>
          <a:noFill/>
          <a:ln>
            <a:noFill/>
          </a:ln>
        </p:spPr>
        <p:txBody>
          <a:bodyPr wrap="square" rtlCol="0">
            <a:spAutoFit/>
          </a:bodyPr>
          <a:lstStyle/>
          <a:p>
            <a:r>
              <a:rPr lang="en-US" dirty="0"/>
              <a:t>Detections</a:t>
            </a:r>
          </a:p>
        </p:txBody>
      </p:sp>
      <p:sp>
        <p:nvSpPr>
          <p:cNvPr id="13" name="Rectangle 12">
            <a:extLst>
              <a:ext uri="{FF2B5EF4-FFF2-40B4-BE49-F238E27FC236}">
                <a16:creationId xmlns:a16="http://schemas.microsoft.com/office/drawing/2014/main" id="{72F27B84-4DBD-3AC3-E65D-C15D7153F1E7}"/>
              </a:ext>
            </a:extLst>
          </p:cNvPr>
          <p:cNvSpPr/>
          <p:nvPr/>
        </p:nvSpPr>
        <p:spPr>
          <a:xfrm>
            <a:off x="1392663" y="1312029"/>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3B8412F-6F22-F3DC-E2C4-28EC825C40D9}"/>
              </a:ext>
            </a:extLst>
          </p:cNvPr>
          <p:cNvSpPr txBox="1"/>
          <p:nvPr/>
        </p:nvSpPr>
        <p:spPr>
          <a:xfrm>
            <a:off x="1544261" y="1392932"/>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5AF9B8A1-AF09-04F3-8A8B-D17459497AB7}"/>
              </a:ext>
            </a:extLst>
          </p:cNvPr>
          <p:cNvSpPr txBox="1"/>
          <p:nvPr/>
        </p:nvSpPr>
        <p:spPr>
          <a:xfrm>
            <a:off x="2952102" y="2455029"/>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C</a:t>
            </a:r>
          </a:p>
        </p:txBody>
      </p:sp>
      <p:sp>
        <p:nvSpPr>
          <p:cNvPr id="18" name="Isosceles Triangle 17">
            <a:extLst>
              <a:ext uri="{FF2B5EF4-FFF2-40B4-BE49-F238E27FC236}">
                <a16:creationId xmlns:a16="http://schemas.microsoft.com/office/drawing/2014/main" id="{DAFDA97D-1083-5966-5BFC-40DF4FD78C8F}"/>
              </a:ext>
            </a:extLst>
          </p:cNvPr>
          <p:cNvSpPr/>
          <p:nvPr/>
        </p:nvSpPr>
        <p:spPr>
          <a:xfrm>
            <a:off x="1763650" y="1738342"/>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8FFBF6A-7986-4403-A336-D40EE1F5A7B0}"/>
              </a:ext>
            </a:extLst>
          </p:cNvPr>
          <p:cNvSpPr/>
          <p:nvPr/>
        </p:nvSpPr>
        <p:spPr>
          <a:xfrm>
            <a:off x="3000082" y="2798330"/>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D36EA9B-E3B5-5858-1F30-8E3EC1BF2ED2}"/>
              </a:ext>
            </a:extLst>
          </p:cNvPr>
          <p:cNvSpPr txBox="1"/>
          <p:nvPr/>
        </p:nvSpPr>
        <p:spPr>
          <a:xfrm>
            <a:off x="2170882" y="893330"/>
            <a:ext cx="1708236" cy="369332"/>
          </a:xfrm>
          <a:prstGeom prst="rect">
            <a:avLst/>
          </a:prstGeom>
          <a:noFill/>
          <a:ln>
            <a:noFill/>
          </a:ln>
        </p:spPr>
        <p:txBody>
          <a:bodyPr wrap="square" rtlCol="0">
            <a:spAutoFit/>
          </a:bodyPr>
          <a:lstStyle/>
          <a:p>
            <a:r>
              <a:rPr lang="en-US" dirty="0"/>
              <a:t>Ground truth</a:t>
            </a:r>
          </a:p>
        </p:txBody>
      </p:sp>
      <p:sp>
        <p:nvSpPr>
          <p:cNvPr id="2" name="Rectangle: Single Corner Snipped 1">
            <a:extLst>
              <a:ext uri="{FF2B5EF4-FFF2-40B4-BE49-F238E27FC236}">
                <a16:creationId xmlns:a16="http://schemas.microsoft.com/office/drawing/2014/main" id="{F48DD870-F20D-087F-A3B0-DFE42D8B2138}"/>
              </a:ext>
            </a:extLst>
          </p:cNvPr>
          <p:cNvSpPr/>
          <p:nvPr/>
        </p:nvSpPr>
        <p:spPr>
          <a:xfrm>
            <a:off x="2662605" y="1738342"/>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ADF9613-8346-A056-F398-4564FA1B63F2}"/>
              </a:ext>
            </a:extLst>
          </p:cNvPr>
          <p:cNvSpPr txBox="1"/>
          <p:nvPr/>
        </p:nvSpPr>
        <p:spPr>
          <a:xfrm>
            <a:off x="2554281" y="13759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7" name="Rectangle 6">
            <a:extLst>
              <a:ext uri="{FF2B5EF4-FFF2-40B4-BE49-F238E27FC236}">
                <a16:creationId xmlns:a16="http://schemas.microsoft.com/office/drawing/2014/main" id="{8047A0C6-CE25-F410-DABD-0C600CD386A9}"/>
              </a:ext>
            </a:extLst>
          </p:cNvPr>
          <p:cNvSpPr/>
          <p:nvPr/>
        </p:nvSpPr>
        <p:spPr>
          <a:xfrm>
            <a:off x="5462647" y="1749380"/>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9663580-96C6-2729-218E-6C63B3ED98D4}"/>
              </a:ext>
            </a:extLst>
          </p:cNvPr>
          <p:cNvSpPr txBox="1"/>
          <p:nvPr/>
        </p:nvSpPr>
        <p:spPr>
          <a:xfrm>
            <a:off x="5423508" y="220860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sp>
        <p:nvSpPr>
          <p:cNvPr id="16" name="TextBox 15">
            <a:extLst>
              <a:ext uri="{FF2B5EF4-FFF2-40B4-BE49-F238E27FC236}">
                <a16:creationId xmlns:a16="http://schemas.microsoft.com/office/drawing/2014/main" id="{67F3CF6F-7E54-5D44-5F1F-BF0276D9D9EE}"/>
              </a:ext>
            </a:extLst>
          </p:cNvPr>
          <p:cNvSpPr txBox="1"/>
          <p:nvPr/>
        </p:nvSpPr>
        <p:spPr>
          <a:xfrm>
            <a:off x="3391825" y="3851575"/>
            <a:ext cx="5161842" cy="2031325"/>
          </a:xfrm>
          <a:prstGeom prst="rect">
            <a:avLst/>
          </a:prstGeom>
          <a:noFill/>
          <a:ln>
            <a:noFill/>
          </a:ln>
        </p:spPr>
        <p:txBody>
          <a:bodyPr wrap="square" rtlCol="0">
            <a:spAutoFit/>
          </a:bodyPr>
          <a:lstStyle/>
          <a:p>
            <a:r>
              <a:rPr lang="en-US" dirty="0"/>
              <a:t>Detections are evaluated independent of tracking.  The only question is if a track has an associated detection in the given frame, or not.</a:t>
            </a:r>
          </a:p>
          <a:p>
            <a:endParaRPr lang="en-US" dirty="0"/>
          </a:p>
          <a:p>
            <a:r>
              <a:rPr lang="en-US" dirty="0"/>
              <a:t>In this example	TP=2		A and B</a:t>
            </a:r>
          </a:p>
          <a:p>
            <a:r>
              <a:rPr lang="en-US" dirty="0"/>
              <a:t>		FN=1		C</a:t>
            </a:r>
          </a:p>
          <a:p>
            <a:r>
              <a:rPr lang="en-US" dirty="0"/>
              <a:t>		FP=1		D[3]</a:t>
            </a:r>
          </a:p>
        </p:txBody>
      </p:sp>
      <p:graphicFrame>
        <p:nvGraphicFramePr>
          <p:cNvPr id="28" name="Table 27">
            <a:extLst>
              <a:ext uri="{FF2B5EF4-FFF2-40B4-BE49-F238E27FC236}">
                <a16:creationId xmlns:a16="http://schemas.microsoft.com/office/drawing/2014/main" id="{6F225CA8-D47C-2355-03E8-6786886930B1}"/>
              </a:ext>
            </a:extLst>
          </p:cNvPr>
          <p:cNvGraphicFramePr>
            <a:graphicFrameLocks noGrp="1"/>
          </p:cNvGraphicFramePr>
          <p:nvPr>
            <p:extLst>
              <p:ext uri="{D42A27DB-BD31-4B8C-83A1-F6EECF244321}">
                <p14:modId xmlns:p14="http://schemas.microsoft.com/office/powerpoint/2010/main" val="2643718196"/>
              </p:ext>
            </p:extLst>
          </p:nvPr>
        </p:nvGraphicFramePr>
        <p:xfrm>
          <a:off x="1186572" y="3967361"/>
          <a:ext cx="2013610" cy="1854200"/>
        </p:xfrm>
        <a:graphic>
          <a:graphicData uri="http://schemas.openxmlformats.org/drawingml/2006/table">
            <a:tbl>
              <a:tblPr firstRow="1" bandRow="1">
                <a:tableStyleId>{5940675A-B579-460E-94D1-54222C63F5DA}</a:tableStyleId>
              </a:tblPr>
              <a:tblGrid>
                <a:gridCol w="789639">
                  <a:extLst>
                    <a:ext uri="{9D8B030D-6E8A-4147-A177-3AD203B41FA5}">
                      <a16:colId xmlns:a16="http://schemas.microsoft.com/office/drawing/2014/main" val="2869872227"/>
                    </a:ext>
                  </a:extLst>
                </a:gridCol>
                <a:gridCol w="1223971">
                  <a:extLst>
                    <a:ext uri="{9D8B030D-6E8A-4147-A177-3AD203B41FA5}">
                      <a16:colId xmlns:a16="http://schemas.microsoft.com/office/drawing/2014/main" val="2877626394"/>
                    </a:ext>
                  </a:extLst>
                </a:gridCol>
              </a:tblGrid>
              <a:tr h="370840">
                <a:tc>
                  <a:txBody>
                    <a:bodyPr/>
                    <a:lstStyle/>
                    <a:p>
                      <a:r>
                        <a:rPr lang="en-US" dirty="0"/>
                        <a:t>Track</a:t>
                      </a:r>
                      <a:endParaRPr lang="en-US" b="0" dirty="0"/>
                    </a:p>
                  </a:txBody>
                  <a:tcPr/>
                </a:tc>
                <a:tc>
                  <a:txBody>
                    <a:bodyPr/>
                    <a:lstStyle/>
                    <a:p>
                      <a:r>
                        <a:rPr lang="en-US" dirty="0"/>
                        <a:t>Detection</a:t>
                      </a:r>
                    </a:p>
                  </a:txBody>
                  <a:tcPr/>
                </a:tc>
                <a:extLst>
                  <a:ext uri="{0D108BD9-81ED-4DB2-BD59-A6C34878D82A}">
                    <a16:rowId xmlns:a16="http://schemas.microsoft.com/office/drawing/2014/main" val="156223008"/>
                  </a:ext>
                </a:extLst>
              </a:tr>
              <a:tr h="370840">
                <a:tc>
                  <a:txBody>
                    <a:bodyPr/>
                    <a:lstStyle/>
                    <a:p>
                      <a:r>
                        <a:rPr lang="en-US" dirty="0"/>
                        <a:t>A</a:t>
                      </a:r>
                    </a:p>
                  </a:txBody>
                  <a:tcPr/>
                </a:tc>
                <a:tc>
                  <a:txBody>
                    <a:bodyPr/>
                    <a:lstStyle/>
                    <a:p>
                      <a:r>
                        <a:rPr lang="en-US" dirty="0"/>
                        <a:t>D[1]</a:t>
                      </a:r>
                    </a:p>
                  </a:txBody>
                  <a:tcPr/>
                </a:tc>
                <a:extLst>
                  <a:ext uri="{0D108BD9-81ED-4DB2-BD59-A6C34878D82A}">
                    <a16:rowId xmlns:a16="http://schemas.microsoft.com/office/drawing/2014/main" val="2423729538"/>
                  </a:ext>
                </a:extLst>
              </a:tr>
              <a:tr h="370840">
                <a:tc>
                  <a:txBody>
                    <a:bodyPr/>
                    <a:lstStyle/>
                    <a:p>
                      <a:r>
                        <a:rPr lang="en-US" dirty="0"/>
                        <a:t>B</a:t>
                      </a:r>
                    </a:p>
                  </a:txBody>
                  <a:tcPr/>
                </a:tc>
                <a:tc>
                  <a:txBody>
                    <a:bodyPr/>
                    <a:lstStyle/>
                    <a:p>
                      <a:r>
                        <a:rPr lang="en-US" dirty="0"/>
                        <a:t>D[2]</a:t>
                      </a:r>
                    </a:p>
                  </a:txBody>
                  <a:tcPr/>
                </a:tc>
                <a:extLst>
                  <a:ext uri="{0D108BD9-81ED-4DB2-BD59-A6C34878D82A}">
                    <a16:rowId xmlns:a16="http://schemas.microsoft.com/office/drawing/2014/main" val="4236730702"/>
                  </a:ext>
                </a:extLst>
              </a:tr>
              <a:tr h="370840">
                <a:tc>
                  <a:txBody>
                    <a:bodyPr/>
                    <a:lstStyle/>
                    <a:p>
                      <a:r>
                        <a:rPr lang="en-US" dirty="0"/>
                        <a:t>C</a:t>
                      </a:r>
                    </a:p>
                  </a:txBody>
                  <a:tcPr/>
                </a:tc>
                <a:tc>
                  <a:txBody>
                    <a:bodyPr/>
                    <a:lstStyle/>
                    <a:p>
                      <a:endParaRPr lang="en-US" dirty="0"/>
                    </a:p>
                  </a:txBody>
                  <a:tcPr/>
                </a:tc>
                <a:extLst>
                  <a:ext uri="{0D108BD9-81ED-4DB2-BD59-A6C34878D82A}">
                    <a16:rowId xmlns:a16="http://schemas.microsoft.com/office/drawing/2014/main" val="3964389148"/>
                  </a:ext>
                </a:extLst>
              </a:tr>
              <a:tr h="370840">
                <a:tc>
                  <a:txBody>
                    <a:bodyPr/>
                    <a:lstStyle/>
                    <a:p>
                      <a:endParaRPr lang="en-US" dirty="0"/>
                    </a:p>
                  </a:txBody>
                  <a:tcPr/>
                </a:tc>
                <a:tc>
                  <a:txBody>
                    <a:bodyPr/>
                    <a:lstStyle/>
                    <a:p>
                      <a:r>
                        <a:rPr lang="en-US" dirty="0"/>
                        <a:t>D[3]</a:t>
                      </a:r>
                    </a:p>
                  </a:txBody>
                  <a:tcPr/>
                </a:tc>
                <a:extLst>
                  <a:ext uri="{0D108BD9-81ED-4DB2-BD59-A6C34878D82A}">
                    <a16:rowId xmlns:a16="http://schemas.microsoft.com/office/drawing/2014/main" val="1888641827"/>
                  </a:ext>
                </a:extLst>
              </a:tr>
            </a:tbl>
          </a:graphicData>
        </a:graphic>
      </p:graphicFrame>
    </p:spTree>
    <p:extLst>
      <p:ext uri="{BB962C8B-B14F-4D97-AF65-F5344CB8AC3E}">
        <p14:creationId xmlns:p14="http://schemas.microsoft.com/office/powerpoint/2010/main" val="1770553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416404" y="195005"/>
            <a:ext cx="4290662" cy="769441"/>
          </a:xfrm>
          <a:prstGeom prst="rect">
            <a:avLst/>
          </a:prstGeom>
          <a:noFill/>
        </p:spPr>
        <p:txBody>
          <a:bodyPr wrap="none" rtlCol="0">
            <a:spAutoFit/>
          </a:bodyPr>
          <a:lstStyle/>
          <a:p>
            <a:r>
              <a:rPr lang="en-US" sz="4400" dirty="0"/>
              <a:t>Detection Metrics</a:t>
            </a:r>
          </a:p>
        </p:txBody>
      </p:sp>
      <p:sp>
        <p:nvSpPr>
          <p:cNvPr id="8" name="Rectangle 7">
            <a:extLst>
              <a:ext uri="{FF2B5EF4-FFF2-40B4-BE49-F238E27FC236}">
                <a16:creationId xmlns:a16="http://schemas.microsoft.com/office/drawing/2014/main" id="{A4F3DDBD-F24A-BFFD-A2AB-A1A57D92304F}"/>
              </a:ext>
            </a:extLst>
          </p:cNvPr>
          <p:cNvSpPr/>
          <p:nvPr/>
        </p:nvSpPr>
        <p:spPr>
          <a:xfrm>
            <a:off x="4186605" y="1319735"/>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6D9F7AF-A69B-526A-BBB6-566E4B7D42A6}"/>
              </a:ext>
            </a:extLst>
          </p:cNvPr>
          <p:cNvSpPr txBox="1"/>
          <p:nvPr/>
        </p:nvSpPr>
        <p:spPr>
          <a:xfrm>
            <a:off x="4343803" y="2330370"/>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D[1]</a:t>
            </a:r>
          </a:p>
        </p:txBody>
      </p:sp>
      <p:sp>
        <p:nvSpPr>
          <p:cNvPr id="23" name="Rectangle 22">
            <a:extLst>
              <a:ext uri="{FF2B5EF4-FFF2-40B4-BE49-F238E27FC236}">
                <a16:creationId xmlns:a16="http://schemas.microsoft.com/office/drawing/2014/main" id="{D5555E29-D4A2-D05D-AD0B-83336C3B07CC}"/>
              </a:ext>
            </a:extLst>
          </p:cNvPr>
          <p:cNvSpPr/>
          <p:nvPr/>
        </p:nvSpPr>
        <p:spPr>
          <a:xfrm>
            <a:off x="4585445" y="1714316"/>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BC57F79-3644-06B6-CFFC-C7B54DD376D5}"/>
              </a:ext>
            </a:extLst>
          </p:cNvPr>
          <p:cNvSpPr/>
          <p:nvPr/>
        </p:nvSpPr>
        <p:spPr>
          <a:xfrm>
            <a:off x="4719488" y="2849704"/>
            <a:ext cx="464734"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535C091-A2E1-9809-65C9-6D0B06B4435B}"/>
              </a:ext>
            </a:extLst>
          </p:cNvPr>
          <p:cNvSpPr txBox="1"/>
          <p:nvPr/>
        </p:nvSpPr>
        <p:spPr>
          <a:xfrm>
            <a:off x="4534556" y="32529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D[3]</a:t>
            </a:r>
          </a:p>
        </p:txBody>
      </p:sp>
      <p:sp>
        <p:nvSpPr>
          <p:cNvPr id="31" name="TextBox 30">
            <a:extLst>
              <a:ext uri="{FF2B5EF4-FFF2-40B4-BE49-F238E27FC236}">
                <a16:creationId xmlns:a16="http://schemas.microsoft.com/office/drawing/2014/main" id="{63921EA2-449D-9272-B4EB-74FC3B989F63}"/>
              </a:ext>
            </a:extLst>
          </p:cNvPr>
          <p:cNvSpPr txBox="1"/>
          <p:nvPr/>
        </p:nvSpPr>
        <p:spPr>
          <a:xfrm>
            <a:off x="6815866" y="2046369"/>
            <a:ext cx="1737801" cy="646331"/>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 = detection index</a:t>
            </a:r>
          </a:p>
        </p:txBody>
      </p:sp>
      <p:sp>
        <p:nvSpPr>
          <p:cNvPr id="37" name="TextBox 36">
            <a:extLst>
              <a:ext uri="{FF2B5EF4-FFF2-40B4-BE49-F238E27FC236}">
                <a16:creationId xmlns:a16="http://schemas.microsoft.com/office/drawing/2014/main" id="{1E50194A-637E-9DD1-80D0-851838649DF3}"/>
              </a:ext>
            </a:extLst>
          </p:cNvPr>
          <p:cNvSpPr txBox="1"/>
          <p:nvPr/>
        </p:nvSpPr>
        <p:spPr>
          <a:xfrm>
            <a:off x="5014425" y="893519"/>
            <a:ext cx="1200299" cy="369332"/>
          </a:xfrm>
          <a:prstGeom prst="rect">
            <a:avLst/>
          </a:prstGeom>
          <a:noFill/>
          <a:ln>
            <a:noFill/>
          </a:ln>
        </p:spPr>
        <p:txBody>
          <a:bodyPr wrap="square" rtlCol="0">
            <a:spAutoFit/>
          </a:bodyPr>
          <a:lstStyle/>
          <a:p>
            <a:r>
              <a:rPr lang="en-US" dirty="0"/>
              <a:t>Detections</a:t>
            </a:r>
          </a:p>
        </p:txBody>
      </p:sp>
      <p:sp>
        <p:nvSpPr>
          <p:cNvPr id="13" name="Rectangle 12">
            <a:extLst>
              <a:ext uri="{FF2B5EF4-FFF2-40B4-BE49-F238E27FC236}">
                <a16:creationId xmlns:a16="http://schemas.microsoft.com/office/drawing/2014/main" id="{72F27B84-4DBD-3AC3-E65D-C15D7153F1E7}"/>
              </a:ext>
            </a:extLst>
          </p:cNvPr>
          <p:cNvSpPr/>
          <p:nvPr/>
        </p:nvSpPr>
        <p:spPr>
          <a:xfrm>
            <a:off x="1392663" y="1312029"/>
            <a:ext cx="2601989" cy="228600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3B8412F-6F22-F3DC-E2C4-28EC825C40D9}"/>
              </a:ext>
            </a:extLst>
          </p:cNvPr>
          <p:cNvSpPr txBox="1"/>
          <p:nvPr/>
        </p:nvSpPr>
        <p:spPr>
          <a:xfrm>
            <a:off x="1544261" y="1392932"/>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17" name="TextBox 16">
            <a:extLst>
              <a:ext uri="{FF2B5EF4-FFF2-40B4-BE49-F238E27FC236}">
                <a16:creationId xmlns:a16="http://schemas.microsoft.com/office/drawing/2014/main" id="{5AF9B8A1-AF09-04F3-8A8B-D17459497AB7}"/>
              </a:ext>
            </a:extLst>
          </p:cNvPr>
          <p:cNvSpPr txBox="1"/>
          <p:nvPr/>
        </p:nvSpPr>
        <p:spPr>
          <a:xfrm>
            <a:off x="2952102" y="2455029"/>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C</a:t>
            </a:r>
          </a:p>
        </p:txBody>
      </p:sp>
      <p:sp>
        <p:nvSpPr>
          <p:cNvPr id="18" name="Isosceles Triangle 17">
            <a:extLst>
              <a:ext uri="{FF2B5EF4-FFF2-40B4-BE49-F238E27FC236}">
                <a16:creationId xmlns:a16="http://schemas.microsoft.com/office/drawing/2014/main" id="{DAFDA97D-1083-5966-5BFC-40DF4FD78C8F}"/>
              </a:ext>
            </a:extLst>
          </p:cNvPr>
          <p:cNvSpPr/>
          <p:nvPr/>
        </p:nvSpPr>
        <p:spPr>
          <a:xfrm>
            <a:off x="1763650" y="1738342"/>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8FFBF6A-7986-4403-A336-D40EE1F5A7B0}"/>
              </a:ext>
            </a:extLst>
          </p:cNvPr>
          <p:cNvSpPr/>
          <p:nvPr/>
        </p:nvSpPr>
        <p:spPr>
          <a:xfrm>
            <a:off x="3000082" y="2798330"/>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D36EA9B-E3B5-5858-1F30-8E3EC1BF2ED2}"/>
              </a:ext>
            </a:extLst>
          </p:cNvPr>
          <p:cNvSpPr txBox="1"/>
          <p:nvPr/>
        </p:nvSpPr>
        <p:spPr>
          <a:xfrm>
            <a:off x="2170882" y="893330"/>
            <a:ext cx="1708236" cy="369332"/>
          </a:xfrm>
          <a:prstGeom prst="rect">
            <a:avLst/>
          </a:prstGeom>
          <a:noFill/>
          <a:ln>
            <a:noFill/>
          </a:ln>
        </p:spPr>
        <p:txBody>
          <a:bodyPr wrap="square" rtlCol="0">
            <a:spAutoFit/>
          </a:bodyPr>
          <a:lstStyle/>
          <a:p>
            <a:r>
              <a:rPr lang="en-US" dirty="0"/>
              <a:t>Ground truth</a:t>
            </a:r>
          </a:p>
        </p:txBody>
      </p:sp>
      <p:sp>
        <p:nvSpPr>
          <p:cNvPr id="2" name="Rectangle: Single Corner Snipped 1">
            <a:extLst>
              <a:ext uri="{FF2B5EF4-FFF2-40B4-BE49-F238E27FC236}">
                <a16:creationId xmlns:a16="http://schemas.microsoft.com/office/drawing/2014/main" id="{F48DD870-F20D-087F-A3B0-DFE42D8B2138}"/>
              </a:ext>
            </a:extLst>
          </p:cNvPr>
          <p:cNvSpPr/>
          <p:nvPr/>
        </p:nvSpPr>
        <p:spPr>
          <a:xfrm>
            <a:off x="2662605" y="1738342"/>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ADF9613-8346-A056-F398-4564FA1B63F2}"/>
              </a:ext>
            </a:extLst>
          </p:cNvPr>
          <p:cNvSpPr txBox="1"/>
          <p:nvPr/>
        </p:nvSpPr>
        <p:spPr>
          <a:xfrm>
            <a:off x="2554281" y="137599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7" name="Rectangle 6">
            <a:extLst>
              <a:ext uri="{FF2B5EF4-FFF2-40B4-BE49-F238E27FC236}">
                <a16:creationId xmlns:a16="http://schemas.microsoft.com/office/drawing/2014/main" id="{8047A0C6-CE25-F410-DABD-0C600CD386A9}"/>
              </a:ext>
            </a:extLst>
          </p:cNvPr>
          <p:cNvSpPr/>
          <p:nvPr/>
        </p:nvSpPr>
        <p:spPr>
          <a:xfrm>
            <a:off x="5462647" y="1749380"/>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9663580-96C6-2729-218E-6C63B3ED98D4}"/>
              </a:ext>
            </a:extLst>
          </p:cNvPr>
          <p:cNvSpPr txBox="1"/>
          <p:nvPr/>
        </p:nvSpPr>
        <p:spPr>
          <a:xfrm>
            <a:off x="5423508" y="2208602"/>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D[2]</a:t>
            </a:r>
          </a:p>
        </p:txBody>
      </p:sp>
      <p:sp>
        <p:nvSpPr>
          <p:cNvPr id="16" name="TextBox 15">
            <a:extLst>
              <a:ext uri="{FF2B5EF4-FFF2-40B4-BE49-F238E27FC236}">
                <a16:creationId xmlns:a16="http://schemas.microsoft.com/office/drawing/2014/main" id="{67F3CF6F-7E54-5D44-5F1F-BF0276D9D9EE}"/>
              </a:ext>
            </a:extLst>
          </p:cNvPr>
          <p:cNvSpPr txBox="1"/>
          <p:nvPr/>
        </p:nvSpPr>
        <p:spPr>
          <a:xfrm>
            <a:off x="3391825" y="3851575"/>
            <a:ext cx="5161842" cy="1200329"/>
          </a:xfrm>
          <a:prstGeom prst="rect">
            <a:avLst/>
          </a:prstGeom>
          <a:noFill/>
          <a:ln>
            <a:noFill/>
          </a:ln>
        </p:spPr>
        <p:txBody>
          <a:bodyPr wrap="square" rtlCol="0">
            <a:spAutoFit/>
          </a:bodyPr>
          <a:lstStyle/>
          <a:p>
            <a:r>
              <a:rPr lang="en-US" dirty="0"/>
              <a:t>MOTP (multiple object tracking precision) is the average </a:t>
            </a:r>
            <a:r>
              <a:rPr lang="en-US" dirty="0" err="1"/>
              <a:t>IoU</a:t>
            </a:r>
            <a:r>
              <a:rPr lang="en-US" dirty="0"/>
              <a:t> of all detections.</a:t>
            </a:r>
          </a:p>
          <a:p>
            <a:endParaRPr lang="en-US" dirty="0"/>
          </a:p>
          <a:p>
            <a:r>
              <a:rPr lang="en-US" dirty="0"/>
              <a:t>In this example	MOTP = (0.9 + 0.8) / 2 = 0.85</a:t>
            </a:r>
          </a:p>
        </p:txBody>
      </p:sp>
      <p:graphicFrame>
        <p:nvGraphicFramePr>
          <p:cNvPr id="28" name="Table 27">
            <a:extLst>
              <a:ext uri="{FF2B5EF4-FFF2-40B4-BE49-F238E27FC236}">
                <a16:creationId xmlns:a16="http://schemas.microsoft.com/office/drawing/2014/main" id="{6F225CA8-D47C-2355-03E8-6786886930B1}"/>
              </a:ext>
            </a:extLst>
          </p:cNvPr>
          <p:cNvGraphicFramePr>
            <a:graphicFrameLocks noGrp="1"/>
          </p:cNvGraphicFramePr>
          <p:nvPr>
            <p:extLst>
              <p:ext uri="{D42A27DB-BD31-4B8C-83A1-F6EECF244321}">
                <p14:modId xmlns:p14="http://schemas.microsoft.com/office/powerpoint/2010/main" val="508132300"/>
              </p:ext>
            </p:extLst>
          </p:nvPr>
        </p:nvGraphicFramePr>
        <p:xfrm>
          <a:off x="1186572" y="3967361"/>
          <a:ext cx="2013610" cy="1112520"/>
        </p:xfrm>
        <a:graphic>
          <a:graphicData uri="http://schemas.openxmlformats.org/drawingml/2006/table">
            <a:tbl>
              <a:tblPr firstRow="1" bandRow="1">
                <a:tableStyleId>{5940675A-B579-460E-94D1-54222C63F5DA}</a:tableStyleId>
              </a:tblPr>
              <a:tblGrid>
                <a:gridCol w="1251828">
                  <a:extLst>
                    <a:ext uri="{9D8B030D-6E8A-4147-A177-3AD203B41FA5}">
                      <a16:colId xmlns:a16="http://schemas.microsoft.com/office/drawing/2014/main" val="2869872227"/>
                    </a:ext>
                  </a:extLst>
                </a:gridCol>
                <a:gridCol w="761782">
                  <a:extLst>
                    <a:ext uri="{9D8B030D-6E8A-4147-A177-3AD203B41FA5}">
                      <a16:colId xmlns:a16="http://schemas.microsoft.com/office/drawing/2014/main" val="2877626394"/>
                    </a:ext>
                  </a:extLst>
                </a:gridCol>
              </a:tblGrid>
              <a:tr h="370840">
                <a:tc>
                  <a:txBody>
                    <a:bodyPr/>
                    <a:lstStyle/>
                    <a:p>
                      <a:r>
                        <a:rPr lang="en-US" b="0" dirty="0"/>
                        <a:t>Detection</a:t>
                      </a:r>
                    </a:p>
                  </a:txBody>
                  <a:tcPr/>
                </a:tc>
                <a:tc>
                  <a:txBody>
                    <a:bodyPr/>
                    <a:lstStyle/>
                    <a:p>
                      <a:r>
                        <a:rPr lang="en-US" dirty="0" err="1"/>
                        <a:t>IoU</a:t>
                      </a:r>
                      <a:endParaRPr lang="en-US" dirty="0"/>
                    </a:p>
                  </a:txBody>
                  <a:tcPr/>
                </a:tc>
                <a:extLst>
                  <a:ext uri="{0D108BD9-81ED-4DB2-BD59-A6C34878D82A}">
                    <a16:rowId xmlns:a16="http://schemas.microsoft.com/office/drawing/2014/main" val="156223008"/>
                  </a:ext>
                </a:extLst>
              </a:tr>
              <a:tr h="370840">
                <a:tc>
                  <a:txBody>
                    <a:bodyPr/>
                    <a:lstStyle/>
                    <a:p>
                      <a:r>
                        <a:rPr lang="en-US" dirty="0"/>
                        <a:t>A&lt;-&gt;D[1]</a:t>
                      </a:r>
                    </a:p>
                  </a:txBody>
                  <a:tcPr/>
                </a:tc>
                <a:tc>
                  <a:txBody>
                    <a:bodyPr/>
                    <a:lstStyle/>
                    <a:p>
                      <a:r>
                        <a:rPr lang="en-US" dirty="0"/>
                        <a:t>0.9</a:t>
                      </a:r>
                    </a:p>
                  </a:txBody>
                  <a:tcPr/>
                </a:tc>
                <a:extLst>
                  <a:ext uri="{0D108BD9-81ED-4DB2-BD59-A6C34878D82A}">
                    <a16:rowId xmlns:a16="http://schemas.microsoft.com/office/drawing/2014/main" val="2423729538"/>
                  </a:ext>
                </a:extLst>
              </a:tr>
              <a:tr h="370840">
                <a:tc>
                  <a:txBody>
                    <a:bodyPr/>
                    <a:lstStyle/>
                    <a:p>
                      <a:r>
                        <a:rPr lang="en-US" dirty="0"/>
                        <a:t>B&lt;-&gt;D[2]</a:t>
                      </a:r>
                    </a:p>
                  </a:txBody>
                  <a:tcPr/>
                </a:tc>
                <a:tc>
                  <a:txBody>
                    <a:bodyPr/>
                    <a:lstStyle/>
                    <a:p>
                      <a:r>
                        <a:rPr lang="en-US" dirty="0"/>
                        <a:t>0.8</a:t>
                      </a:r>
                    </a:p>
                  </a:txBody>
                  <a:tcPr/>
                </a:tc>
                <a:extLst>
                  <a:ext uri="{0D108BD9-81ED-4DB2-BD59-A6C34878D82A}">
                    <a16:rowId xmlns:a16="http://schemas.microsoft.com/office/drawing/2014/main" val="4236730702"/>
                  </a:ext>
                </a:extLst>
              </a:tr>
            </a:tbl>
          </a:graphicData>
        </a:graphic>
      </p:graphicFrame>
      <p:sp>
        <p:nvSpPr>
          <p:cNvPr id="27" name="Rectangle 26">
            <a:extLst>
              <a:ext uri="{FF2B5EF4-FFF2-40B4-BE49-F238E27FC236}">
                <a16:creationId xmlns:a16="http://schemas.microsoft.com/office/drawing/2014/main" id="{D5555E29-D4A2-D05D-AD0B-83336C3B07CC}"/>
              </a:ext>
            </a:extLst>
          </p:cNvPr>
          <p:cNvSpPr/>
          <p:nvPr/>
        </p:nvSpPr>
        <p:spPr>
          <a:xfrm>
            <a:off x="4512607" y="1660667"/>
            <a:ext cx="304800" cy="6096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B3B8412F-6F22-F3DC-E2C4-28EC825C40D9}"/>
              </a:ext>
            </a:extLst>
          </p:cNvPr>
          <p:cNvSpPr txBox="1"/>
          <p:nvPr/>
        </p:nvSpPr>
        <p:spPr>
          <a:xfrm>
            <a:off x="4332201" y="1341757"/>
            <a:ext cx="64911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A</a:t>
            </a:r>
          </a:p>
        </p:txBody>
      </p:sp>
      <p:sp>
        <p:nvSpPr>
          <p:cNvPr id="30" name="Rectangle 29">
            <a:extLst>
              <a:ext uri="{FF2B5EF4-FFF2-40B4-BE49-F238E27FC236}">
                <a16:creationId xmlns:a16="http://schemas.microsoft.com/office/drawing/2014/main" id="{8047A0C6-CE25-F410-DABD-0C600CD386A9}"/>
              </a:ext>
            </a:extLst>
          </p:cNvPr>
          <p:cNvSpPr/>
          <p:nvPr/>
        </p:nvSpPr>
        <p:spPr>
          <a:xfrm>
            <a:off x="5285212" y="1789505"/>
            <a:ext cx="795458" cy="45922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6ADF9613-8346-A056-F398-4564FA1B63F2}"/>
              </a:ext>
            </a:extLst>
          </p:cNvPr>
          <p:cNvSpPr txBox="1"/>
          <p:nvPr/>
        </p:nvSpPr>
        <p:spPr>
          <a:xfrm>
            <a:off x="4890020" y="1480489"/>
            <a:ext cx="834597"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t>
            </a:r>
          </a:p>
        </p:txBody>
      </p:sp>
      <p:sp>
        <p:nvSpPr>
          <p:cNvPr id="33" name="Rectangle 32">
            <a:extLst>
              <a:ext uri="{FF2B5EF4-FFF2-40B4-BE49-F238E27FC236}">
                <a16:creationId xmlns:a16="http://schemas.microsoft.com/office/drawing/2014/main" id="{A532EA5D-E484-29B9-E0B3-0B501235A3A9}"/>
              </a:ext>
            </a:extLst>
          </p:cNvPr>
          <p:cNvSpPr/>
          <p:nvPr/>
        </p:nvSpPr>
        <p:spPr>
          <a:xfrm>
            <a:off x="4601006" y="1727209"/>
            <a:ext cx="211139" cy="517227"/>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A532EA5D-E484-29B9-E0B3-0B501235A3A9}"/>
              </a:ext>
            </a:extLst>
          </p:cNvPr>
          <p:cNvSpPr/>
          <p:nvPr/>
        </p:nvSpPr>
        <p:spPr>
          <a:xfrm>
            <a:off x="5476316" y="1796558"/>
            <a:ext cx="591975" cy="429406"/>
          </a:xfrm>
          <a:prstGeom prst="rect">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7F3CF6F-7E54-5D44-5F1F-BF0276D9D9EE}"/>
              </a:ext>
            </a:extLst>
          </p:cNvPr>
          <p:cNvSpPr txBox="1"/>
          <p:nvPr/>
        </p:nvSpPr>
        <p:spPr>
          <a:xfrm>
            <a:off x="1309778" y="5595149"/>
            <a:ext cx="7409293" cy="369332"/>
          </a:xfrm>
          <a:prstGeom prst="rect">
            <a:avLst/>
          </a:prstGeom>
          <a:noFill/>
          <a:ln>
            <a:noFill/>
          </a:ln>
        </p:spPr>
        <p:txBody>
          <a:bodyPr wrap="square" rtlCol="0">
            <a:spAutoFit/>
          </a:bodyPr>
          <a:lstStyle/>
          <a:p>
            <a:r>
              <a:rPr lang="en-US" dirty="0"/>
              <a:t>This scores how well objects are being </a:t>
            </a:r>
            <a:r>
              <a:rPr lang="en-US" i="1" dirty="0"/>
              <a:t>detected</a:t>
            </a:r>
            <a:r>
              <a:rPr lang="en-US" dirty="0"/>
              <a:t> throughout tracking.</a:t>
            </a:r>
          </a:p>
        </p:txBody>
      </p:sp>
    </p:spTree>
    <p:extLst>
      <p:ext uri="{BB962C8B-B14F-4D97-AF65-F5344CB8AC3E}">
        <p14:creationId xmlns:p14="http://schemas.microsoft.com/office/powerpoint/2010/main" val="346480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070D6-7021-4D8F-89F2-C84AEC3CC27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DE0B209-4695-2902-C832-BF6D31571058}"/>
              </a:ext>
            </a:extLst>
          </p:cNvPr>
          <p:cNvSpPr txBox="1"/>
          <p:nvPr/>
        </p:nvSpPr>
        <p:spPr>
          <a:xfrm>
            <a:off x="416404" y="195005"/>
            <a:ext cx="3934219" cy="769441"/>
          </a:xfrm>
          <a:prstGeom prst="rect">
            <a:avLst/>
          </a:prstGeom>
          <a:noFill/>
        </p:spPr>
        <p:txBody>
          <a:bodyPr wrap="none" rtlCol="0">
            <a:spAutoFit/>
          </a:bodyPr>
          <a:lstStyle/>
          <a:p>
            <a:r>
              <a:rPr lang="en-US" sz="4400" dirty="0"/>
              <a:t>Tracking Metrics</a:t>
            </a:r>
          </a:p>
        </p:txBody>
      </p:sp>
      <p:sp>
        <p:nvSpPr>
          <p:cNvPr id="18" name="Isosceles Triangle 17">
            <a:extLst>
              <a:ext uri="{FF2B5EF4-FFF2-40B4-BE49-F238E27FC236}">
                <a16:creationId xmlns:a16="http://schemas.microsoft.com/office/drawing/2014/main" id="{39037B92-6EBF-0513-8C12-ED8F39236BE6}"/>
              </a:ext>
            </a:extLst>
          </p:cNvPr>
          <p:cNvSpPr/>
          <p:nvPr/>
        </p:nvSpPr>
        <p:spPr>
          <a:xfrm>
            <a:off x="1128480" y="1776567"/>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15D192B-1ABF-7C6E-577B-23F500213FBE}"/>
              </a:ext>
            </a:extLst>
          </p:cNvPr>
          <p:cNvSpPr/>
          <p:nvPr/>
        </p:nvSpPr>
        <p:spPr>
          <a:xfrm>
            <a:off x="887881" y="33766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Single Corner Snipped 1">
            <a:extLst>
              <a:ext uri="{FF2B5EF4-FFF2-40B4-BE49-F238E27FC236}">
                <a16:creationId xmlns:a16="http://schemas.microsoft.com/office/drawing/2014/main" id="{C49E8BFC-A7E2-32D9-2F33-776E35A01869}"/>
              </a:ext>
            </a:extLst>
          </p:cNvPr>
          <p:cNvSpPr/>
          <p:nvPr/>
        </p:nvSpPr>
        <p:spPr>
          <a:xfrm>
            <a:off x="944323" y="2689903"/>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AB15E05-03BF-9BC0-999D-ADE6C37414D4}"/>
              </a:ext>
            </a:extLst>
          </p:cNvPr>
          <p:cNvSpPr txBox="1"/>
          <p:nvPr/>
        </p:nvSpPr>
        <p:spPr>
          <a:xfrm>
            <a:off x="707100" y="4516311"/>
            <a:ext cx="7751100" cy="1754326"/>
          </a:xfrm>
          <a:prstGeom prst="rect">
            <a:avLst/>
          </a:prstGeom>
          <a:noFill/>
          <a:ln>
            <a:noFill/>
          </a:ln>
        </p:spPr>
        <p:txBody>
          <a:bodyPr wrap="square" rtlCol="0">
            <a:spAutoFit/>
          </a:bodyPr>
          <a:lstStyle/>
          <a:p>
            <a:r>
              <a:rPr lang="en-US" dirty="0"/>
              <a:t>MOTA counts 3 types of errors:</a:t>
            </a:r>
          </a:p>
          <a:p>
            <a:r>
              <a:rPr lang="en-US" dirty="0"/>
              <a:t>	FN = false negative (not tracked)	1</a:t>
            </a:r>
          </a:p>
          <a:p>
            <a:r>
              <a:rPr lang="en-US" dirty="0"/>
              <a:t>	FP = false positive (hallucination)	3</a:t>
            </a:r>
          </a:p>
          <a:p>
            <a:r>
              <a:rPr lang="en-US" dirty="0"/>
              <a:t>	IDS = ID switch (mis-association)	2</a:t>
            </a:r>
          </a:p>
          <a:p>
            <a:endParaRPr lang="en-US" dirty="0"/>
          </a:p>
          <a:p>
            <a:r>
              <a:rPr lang="en-US" dirty="0"/>
              <a:t>MOTA = 1 - (FN + FP + IDS) / GT 		1 - (1 + 3 + 2)/21 = 1-0.29 = 0.71</a:t>
            </a:r>
          </a:p>
        </p:txBody>
      </p:sp>
      <p:sp>
        <p:nvSpPr>
          <p:cNvPr id="24" name="Oval 23">
            <a:extLst>
              <a:ext uri="{FF2B5EF4-FFF2-40B4-BE49-F238E27FC236}">
                <a16:creationId xmlns:a16="http://schemas.microsoft.com/office/drawing/2014/main" id="{D6594BE3-8D67-4A15-7591-F6E9DFA2FA0E}"/>
              </a:ext>
            </a:extLst>
          </p:cNvPr>
          <p:cNvSpPr/>
          <p:nvPr/>
        </p:nvSpPr>
        <p:spPr>
          <a:xfrm>
            <a:off x="2024460" y="3279311"/>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E0FAF9C-2241-CA41-9593-A0E1A3BC2A40}"/>
              </a:ext>
            </a:extLst>
          </p:cNvPr>
          <p:cNvSpPr/>
          <p:nvPr/>
        </p:nvSpPr>
        <p:spPr>
          <a:xfrm>
            <a:off x="3156504" y="327457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6CA94D12-9ADA-E96C-25BB-BE6E7273389A}"/>
              </a:ext>
            </a:extLst>
          </p:cNvPr>
          <p:cNvSpPr/>
          <p:nvPr/>
        </p:nvSpPr>
        <p:spPr>
          <a:xfrm>
            <a:off x="4271290" y="29956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65600388-1D2E-2E69-A878-E776005CEBD9}"/>
              </a:ext>
            </a:extLst>
          </p:cNvPr>
          <p:cNvSpPr/>
          <p:nvPr/>
        </p:nvSpPr>
        <p:spPr>
          <a:xfrm>
            <a:off x="5384802" y="2710334"/>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7C21A3F-CED6-872E-790B-05929BDAA658}"/>
              </a:ext>
            </a:extLst>
          </p:cNvPr>
          <p:cNvSpPr/>
          <p:nvPr/>
        </p:nvSpPr>
        <p:spPr>
          <a:xfrm>
            <a:off x="6500862" y="2775395"/>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16BE6D51-DE2C-784F-31CA-76789D37C61D}"/>
              </a:ext>
            </a:extLst>
          </p:cNvPr>
          <p:cNvSpPr/>
          <p:nvPr/>
        </p:nvSpPr>
        <p:spPr>
          <a:xfrm>
            <a:off x="7556935" y="28051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a:extLst>
              <a:ext uri="{FF2B5EF4-FFF2-40B4-BE49-F238E27FC236}">
                <a16:creationId xmlns:a16="http://schemas.microsoft.com/office/drawing/2014/main" id="{94D4ECAE-3989-9905-DBD1-228429426591}"/>
              </a:ext>
            </a:extLst>
          </p:cNvPr>
          <p:cNvSpPr/>
          <p:nvPr/>
        </p:nvSpPr>
        <p:spPr>
          <a:xfrm>
            <a:off x="2244872" y="1977624"/>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46F027CE-CCB8-C070-2284-9B80141B23CB}"/>
              </a:ext>
            </a:extLst>
          </p:cNvPr>
          <p:cNvSpPr/>
          <p:nvPr/>
        </p:nvSpPr>
        <p:spPr>
          <a:xfrm>
            <a:off x="3263876" y="2016844"/>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59B7BDF2-3A03-7CB3-943A-B7AC400E3791}"/>
              </a:ext>
            </a:extLst>
          </p:cNvPr>
          <p:cNvSpPr/>
          <p:nvPr/>
        </p:nvSpPr>
        <p:spPr>
          <a:xfrm>
            <a:off x="4508826" y="2497076"/>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B4B1AB2C-066E-8BE2-24F6-C94EB3E55FDF}"/>
              </a:ext>
            </a:extLst>
          </p:cNvPr>
          <p:cNvSpPr/>
          <p:nvPr/>
        </p:nvSpPr>
        <p:spPr>
          <a:xfrm>
            <a:off x="5651502" y="2750527"/>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086DBF34-CB14-8AE1-79D8-CD7E42166ABA}"/>
              </a:ext>
            </a:extLst>
          </p:cNvPr>
          <p:cNvSpPr/>
          <p:nvPr/>
        </p:nvSpPr>
        <p:spPr>
          <a:xfrm>
            <a:off x="6757892" y="2995603"/>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964C8F2F-9D56-F7AA-C6E7-0D9F40276F34}"/>
              </a:ext>
            </a:extLst>
          </p:cNvPr>
          <p:cNvSpPr/>
          <p:nvPr/>
        </p:nvSpPr>
        <p:spPr>
          <a:xfrm>
            <a:off x="7834377" y="3084015"/>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Single Corner Snipped 1">
            <a:extLst>
              <a:ext uri="{FF2B5EF4-FFF2-40B4-BE49-F238E27FC236}">
                <a16:creationId xmlns:a16="http://schemas.microsoft.com/office/drawing/2014/main" id="{6F477493-6107-7DE1-DE66-8DC6A1B0B9C7}"/>
              </a:ext>
            </a:extLst>
          </p:cNvPr>
          <p:cNvSpPr/>
          <p:nvPr/>
        </p:nvSpPr>
        <p:spPr>
          <a:xfrm>
            <a:off x="2018265" y="2817584"/>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Single Corner Snipped 1">
            <a:extLst>
              <a:ext uri="{FF2B5EF4-FFF2-40B4-BE49-F238E27FC236}">
                <a16:creationId xmlns:a16="http://schemas.microsoft.com/office/drawing/2014/main" id="{24C6C7A8-0CDB-BEAB-9750-76A19611E83E}"/>
              </a:ext>
            </a:extLst>
          </p:cNvPr>
          <p:cNvSpPr/>
          <p:nvPr/>
        </p:nvSpPr>
        <p:spPr>
          <a:xfrm>
            <a:off x="3072233" y="2604817"/>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Single Corner Snipped 1">
            <a:extLst>
              <a:ext uri="{FF2B5EF4-FFF2-40B4-BE49-F238E27FC236}">
                <a16:creationId xmlns:a16="http://schemas.microsoft.com/office/drawing/2014/main" id="{63F6119A-7307-BD88-63F9-83A52EF54666}"/>
              </a:ext>
            </a:extLst>
          </p:cNvPr>
          <p:cNvSpPr/>
          <p:nvPr/>
        </p:nvSpPr>
        <p:spPr>
          <a:xfrm>
            <a:off x="4232521" y="2345132"/>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Single Corner Snipped 1">
            <a:extLst>
              <a:ext uri="{FF2B5EF4-FFF2-40B4-BE49-F238E27FC236}">
                <a16:creationId xmlns:a16="http://schemas.microsoft.com/office/drawing/2014/main" id="{EA95DDAC-F85E-26E2-9D58-33174E1ECD29}"/>
              </a:ext>
            </a:extLst>
          </p:cNvPr>
          <p:cNvSpPr/>
          <p:nvPr/>
        </p:nvSpPr>
        <p:spPr>
          <a:xfrm>
            <a:off x="5441244" y="2319057"/>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Single Corner Snipped 1">
            <a:extLst>
              <a:ext uri="{FF2B5EF4-FFF2-40B4-BE49-F238E27FC236}">
                <a16:creationId xmlns:a16="http://schemas.microsoft.com/office/drawing/2014/main" id="{C5722576-2C50-2BF0-3C9B-9D89B75D25CC}"/>
              </a:ext>
            </a:extLst>
          </p:cNvPr>
          <p:cNvSpPr/>
          <p:nvPr/>
        </p:nvSpPr>
        <p:spPr>
          <a:xfrm>
            <a:off x="6557304" y="2111633"/>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Single Corner Snipped 1">
            <a:extLst>
              <a:ext uri="{FF2B5EF4-FFF2-40B4-BE49-F238E27FC236}">
                <a16:creationId xmlns:a16="http://schemas.microsoft.com/office/drawing/2014/main" id="{6E9E5644-7FD1-E936-AC96-3F11A68F4DA0}"/>
              </a:ext>
            </a:extLst>
          </p:cNvPr>
          <p:cNvSpPr/>
          <p:nvPr/>
        </p:nvSpPr>
        <p:spPr>
          <a:xfrm>
            <a:off x="7613377" y="2020234"/>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D0D60AD9-EF3D-5BEA-60D4-47EE0C76A080}"/>
              </a:ext>
            </a:extLst>
          </p:cNvPr>
          <p:cNvSpPr/>
          <p:nvPr/>
        </p:nvSpPr>
        <p:spPr>
          <a:xfrm>
            <a:off x="1202668" y="2809664"/>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8AAFA72F-395A-835A-BEC7-EA03186543AB}"/>
              </a:ext>
            </a:extLst>
          </p:cNvPr>
          <p:cNvSpPr/>
          <p:nvPr/>
        </p:nvSpPr>
        <p:spPr>
          <a:xfrm>
            <a:off x="1166580" y="212798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CF6F200B-1D51-3C7A-F788-A50A9ED2A288}"/>
              </a:ext>
            </a:extLst>
          </p:cNvPr>
          <p:cNvSpPr/>
          <p:nvPr/>
        </p:nvSpPr>
        <p:spPr>
          <a:xfrm>
            <a:off x="1192681" y="3485002"/>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AB91D79-943F-A898-7593-DF9AE52B23CA}"/>
              </a:ext>
            </a:extLst>
          </p:cNvPr>
          <p:cNvSpPr/>
          <p:nvPr/>
        </p:nvSpPr>
        <p:spPr>
          <a:xfrm>
            <a:off x="2326992" y="340132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DC693970-1068-724F-5987-43FF7D33F9B3}"/>
              </a:ext>
            </a:extLst>
          </p:cNvPr>
          <p:cNvSpPr/>
          <p:nvPr/>
        </p:nvSpPr>
        <p:spPr>
          <a:xfrm>
            <a:off x="3455417" y="340132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4F591EA6-36DA-A246-EDBD-A1BBD3594ABC}"/>
              </a:ext>
            </a:extLst>
          </p:cNvPr>
          <p:cNvSpPr/>
          <p:nvPr/>
        </p:nvSpPr>
        <p:spPr>
          <a:xfrm>
            <a:off x="4560601" y="3133347"/>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2F1A9B1-9448-8EA4-5C70-6153BFEF32C2}"/>
              </a:ext>
            </a:extLst>
          </p:cNvPr>
          <p:cNvSpPr/>
          <p:nvPr/>
        </p:nvSpPr>
        <p:spPr>
          <a:xfrm>
            <a:off x="5692397" y="311277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B555D24-EEDD-F3B8-A5CC-F2B140FC7805}"/>
              </a:ext>
            </a:extLst>
          </p:cNvPr>
          <p:cNvSpPr/>
          <p:nvPr/>
        </p:nvSpPr>
        <p:spPr>
          <a:xfrm>
            <a:off x="6805662" y="334767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7173A27-F797-3D22-43E0-23A6672197D7}"/>
              </a:ext>
            </a:extLst>
          </p:cNvPr>
          <p:cNvSpPr/>
          <p:nvPr/>
        </p:nvSpPr>
        <p:spPr>
          <a:xfrm>
            <a:off x="2271183" y="2935548"/>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22D9B353-1DED-2CC7-6436-3ABB4B761DDD}"/>
              </a:ext>
            </a:extLst>
          </p:cNvPr>
          <p:cNvSpPr/>
          <p:nvPr/>
        </p:nvSpPr>
        <p:spPr>
          <a:xfrm>
            <a:off x="3320418" y="2719051"/>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28C83C98-B9FC-1902-F56F-DCA55A431CDB}"/>
              </a:ext>
            </a:extLst>
          </p:cNvPr>
          <p:cNvSpPr/>
          <p:nvPr/>
        </p:nvSpPr>
        <p:spPr>
          <a:xfrm>
            <a:off x="4546926" y="2859772"/>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F95FC834-7B31-33D8-9947-977836DB6C1E}"/>
              </a:ext>
            </a:extLst>
          </p:cNvPr>
          <p:cNvSpPr/>
          <p:nvPr/>
        </p:nvSpPr>
        <p:spPr>
          <a:xfrm>
            <a:off x="5694476" y="2815850"/>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AB3445FF-D5B6-68B0-A3D8-376046679255}"/>
              </a:ext>
            </a:extLst>
          </p:cNvPr>
          <p:cNvSpPr/>
          <p:nvPr/>
        </p:nvSpPr>
        <p:spPr>
          <a:xfrm>
            <a:off x="6797897" y="2891167"/>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28BBD96A-3D12-47F6-BBB8-8188E6C593A9}"/>
              </a:ext>
            </a:extLst>
          </p:cNvPr>
          <p:cNvSpPr/>
          <p:nvPr/>
        </p:nvSpPr>
        <p:spPr>
          <a:xfrm>
            <a:off x="7861735" y="2929459"/>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FFB03DC2-AC3B-A462-AC7A-E9F53A799829}"/>
              </a:ext>
            </a:extLst>
          </p:cNvPr>
          <p:cNvSpPr/>
          <p:nvPr/>
        </p:nvSpPr>
        <p:spPr>
          <a:xfrm>
            <a:off x="3303017" y="2399900"/>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CE5F679-D5F0-A50E-AD47-E54FB27A1A08}"/>
              </a:ext>
            </a:extLst>
          </p:cNvPr>
          <p:cNvSpPr/>
          <p:nvPr/>
        </p:nvSpPr>
        <p:spPr>
          <a:xfrm>
            <a:off x="4464384" y="2464674"/>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671A5BC-2C36-871E-9C81-E56D1B3ED708}"/>
              </a:ext>
            </a:extLst>
          </p:cNvPr>
          <p:cNvSpPr/>
          <p:nvPr/>
        </p:nvSpPr>
        <p:spPr>
          <a:xfrm>
            <a:off x="5669114" y="243650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EDBFC228-39AE-CB7F-C4F3-BB696862895F}"/>
              </a:ext>
            </a:extLst>
          </p:cNvPr>
          <p:cNvSpPr/>
          <p:nvPr/>
        </p:nvSpPr>
        <p:spPr>
          <a:xfrm>
            <a:off x="6812963" y="2233256"/>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438AEFBA-9664-CB6A-7CED-A5452844F0A2}"/>
              </a:ext>
            </a:extLst>
          </p:cNvPr>
          <p:cNvSpPr/>
          <p:nvPr/>
        </p:nvSpPr>
        <p:spPr>
          <a:xfrm>
            <a:off x="7872477" y="214285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E1E66C58-408B-BC19-BD74-232AB627A608}"/>
              </a:ext>
            </a:extLst>
          </p:cNvPr>
          <p:cNvSpPr/>
          <p:nvPr/>
        </p:nvSpPr>
        <p:spPr>
          <a:xfrm>
            <a:off x="4320703" y="2251007"/>
            <a:ext cx="597155" cy="8823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C9A6482A-FCED-C051-9682-60925B46D344}"/>
              </a:ext>
            </a:extLst>
          </p:cNvPr>
          <p:cNvSpPr/>
          <p:nvPr/>
        </p:nvSpPr>
        <p:spPr>
          <a:xfrm>
            <a:off x="5488301" y="2689903"/>
            <a:ext cx="602060" cy="83087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B261370-6D9D-FA9D-DF8C-A497DE666BCE}"/>
              </a:ext>
            </a:extLst>
          </p:cNvPr>
          <p:cNvSpPr/>
          <p:nvPr/>
        </p:nvSpPr>
        <p:spPr>
          <a:xfrm>
            <a:off x="3301976" y="1697835"/>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06B463A-57C6-CA07-7B46-A066C8980C48}"/>
              </a:ext>
            </a:extLst>
          </p:cNvPr>
          <p:cNvSpPr/>
          <p:nvPr/>
        </p:nvSpPr>
        <p:spPr>
          <a:xfrm>
            <a:off x="4464384" y="1783353"/>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31CE220-B28F-D6F7-EAB2-420F34A68064}"/>
              </a:ext>
            </a:extLst>
          </p:cNvPr>
          <p:cNvSpPr/>
          <p:nvPr/>
        </p:nvSpPr>
        <p:spPr>
          <a:xfrm>
            <a:off x="5623789" y="1637193"/>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4EA802E7-3B16-4FD9-E1C7-F83CBE21AF8B}"/>
              </a:ext>
            </a:extLst>
          </p:cNvPr>
          <p:cNvSpPr txBox="1"/>
          <p:nvPr/>
        </p:nvSpPr>
        <p:spPr>
          <a:xfrm>
            <a:off x="1087500" y="1088542"/>
            <a:ext cx="374256" cy="369332"/>
          </a:xfrm>
          <a:prstGeom prst="rect">
            <a:avLst/>
          </a:prstGeom>
          <a:noFill/>
          <a:ln>
            <a:noFill/>
          </a:ln>
        </p:spPr>
        <p:txBody>
          <a:bodyPr wrap="square" rtlCol="0">
            <a:spAutoFit/>
          </a:bodyPr>
          <a:lstStyle/>
          <a:p>
            <a:r>
              <a:rPr lang="en-US" dirty="0"/>
              <a:t>t</a:t>
            </a:r>
            <a:r>
              <a:rPr lang="en-US" baseline="-25000" dirty="0"/>
              <a:t>1</a:t>
            </a:r>
          </a:p>
        </p:txBody>
      </p:sp>
      <p:sp>
        <p:nvSpPr>
          <p:cNvPr id="76" name="TextBox 75">
            <a:extLst>
              <a:ext uri="{FF2B5EF4-FFF2-40B4-BE49-F238E27FC236}">
                <a16:creationId xmlns:a16="http://schemas.microsoft.com/office/drawing/2014/main" id="{5F466E61-9E77-CEDD-8FB1-CF7171BB6286}"/>
              </a:ext>
            </a:extLst>
          </p:cNvPr>
          <p:cNvSpPr txBox="1"/>
          <p:nvPr/>
        </p:nvSpPr>
        <p:spPr>
          <a:xfrm>
            <a:off x="2210340" y="1088542"/>
            <a:ext cx="374256" cy="369332"/>
          </a:xfrm>
          <a:prstGeom prst="rect">
            <a:avLst/>
          </a:prstGeom>
          <a:noFill/>
          <a:ln>
            <a:noFill/>
          </a:ln>
        </p:spPr>
        <p:txBody>
          <a:bodyPr wrap="square" rtlCol="0">
            <a:spAutoFit/>
          </a:bodyPr>
          <a:lstStyle/>
          <a:p>
            <a:r>
              <a:rPr lang="en-US" dirty="0"/>
              <a:t>t</a:t>
            </a:r>
            <a:r>
              <a:rPr lang="en-US" baseline="-25000" dirty="0"/>
              <a:t>2</a:t>
            </a:r>
          </a:p>
        </p:txBody>
      </p:sp>
      <p:sp>
        <p:nvSpPr>
          <p:cNvPr id="78" name="TextBox 77">
            <a:extLst>
              <a:ext uri="{FF2B5EF4-FFF2-40B4-BE49-F238E27FC236}">
                <a16:creationId xmlns:a16="http://schemas.microsoft.com/office/drawing/2014/main" id="{532D8121-85D6-CA6F-0E60-27967173D7DC}"/>
              </a:ext>
            </a:extLst>
          </p:cNvPr>
          <p:cNvSpPr txBox="1"/>
          <p:nvPr/>
        </p:nvSpPr>
        <p:spPr>
          <a:xfrm>
            <a:off x="3219924" y="1088542"/>
            <a:ext cx="374256" cy="369332"/>
          </a:xfrm>
          <a:prstGeom prst="rect">
            <a:avLst/>
          </a:prstGeom>
          <a:noFill/>
          <a:ln>
            <a:noFill/>
          </a:ln>
        </p:spPr>
        <p:txBody>
          <a:bodyPr wrap="square" rtlCol="0">
            <a:spAutoFit/>
          </a:bodyPr>
          <a:lstStyle/>
          <a:p>
            <a:r>
              <a:rPr lang="en-US" dirty="0"/>
              <a:t>t</a:t>
            </a:r>
            <a:r>
              <a:rPr lang="en-US" baseline="-25000" dirty="0"/>
              <a:t>3</a:t>
            </a:r>
          </a:p>
        </p:txBody>
      </p:sp>
      <p:sp>
        <p:nvSpPr>
          <p:cNvPr id="80" name="TextBox 79">
            <a:extLst>
              <a:ext uri="{FF2B5EF4-FFF2-40B4-BE49-F238E27FC236}">
                <a16:creationId xmlns:a16="http://schemas.microsoft.com/office/drawing/2014/main" id="{87ABC4C2-9328-EAB8-3B1D-1443FF7A0C19}"/>
              </a:ext>
            </a:extLst>
          </p:cNvPr>
          <p:cNvSpPr txBox="1"/>
          <p:nvPr/>
        </p:nvSpPr>
        <p:spPr>
          <a:xfrm>
            <a:off x="4349579" y="1088542"/>
            <a:ext cx="374256" cy="369332"/>
          </a:xfrm>
          <a:prstGeom prst="rect">
            <a:avLst/>
          </a:prstGeom>
          <a:noFill/>
          <a:ln>
            <a:noFill/>
          </a:ln>
        </p:spPr>
        <p:txBody>
          <a:bodyPr wrap="square" rtlCol="0">
            <a:spAutoFit/>
          </a:bodyPr>
          <a:lstStyle/>
          <a:p>
            <a:r>
              <a:rPr lang="en-US" dirty="0"/>
              <a:t>t</a:t>
            </a:r>
            <a:r>
              <a:rPr lang="en-US" baseline="-25000" dirty="0"/>
              <a:t>4</a:t>
            </a:r>
          </a:p>
        </p:txBody>
      </p:sp>
      <p:sp>
        <p:nvSpPr>
          <p:cNvPr id="82" name="TextBox 81">
            <a:extLst>
              <a:ext uri="{FF2B5EF4-FFF2-40B4-BE49-F238E27FC236}">
                <a16:creationId xmlns:a16="http://schemas.microsoft.com/office/drawing/2014/main" id="{60C6825E-F02C-7913-39BE-126E60D8F7D7}"/>
              </a:ext>
            </a:extLst>
          </p:cNvPr>
          <p:cNvSpPr txBox="1"/>
          <p:nvPr/>
        </p:nvSpPr>
        <p:spPr>
          <a:xfrm>
            <a:off x="5493250" y="1088542"/>
            <a:ext cx="374256" cy="369332"/>
          </a:xfrm>
          <a:prstGeom prst="rect">
            <a:avLst/>
          </a:prstGeom>
          <a:noFill/>
          <a:ln>
            <a:noFill/>
          </a:ln>
        </p:spPr>
        <p:txBody>
          <a:bodyPr wrap="square" rtlCol="0">
            <a:spAutoFit/>
          </a:bodyPr>
          <a:lstStyle/>
          <a:p>
            <a:r>
              <a:rPr lang="en-US" dirty="0"/>
              <a:t>t</a:t>
            </a:r>
            <a:r>
              <a:rPr lang="en-US" baseline="-25000" dirty="0"/>
              <a:t>5</a:t>
            </a:r>
          </a:p>
        </p:txBody>
      </p:sp>
      <p:sp>
        <p:nvSpPr>
          <p:cNvPr id="84" name="TextBox 83">
            <a:extLst>
              <a:ext uri="{FF2B5EF4-FFF2-40B4-BE49-F238E27FC236}">
                <a16:creationId xmlns:a16="http://schemas.microsoft.com/office/drawing/2014/main" id="{86230056-7F59-F438-4C7D-E365A89A2D86}"/>
              </a:ext>
            </a:extLst>
          </p:cNvPr>
          <p:cNvSpPr txBox="1"/>
          <p:nvPr/>
        </p:nvSpPr>
        <p:spPr>
          <a:xfrm>
            <a:off x="6660606" y="1088542"/>
            <a:ext cx="374256" cy="369332"/>
          </a:xfrm>
          <a:prstGeom prst="rect">
            <a:avLst/>
          </a:prstGeom>
          <a:noFill/>
          <a:ln>
            <a:noFill/>
          </a:ln>
        </p:spPr>
        <p:txBody>
          <a:bodyPr wrap="square" rtlCol="0">
            <a:spAutoFit/>
          </a:bodyPr>
          <a:lstStyle/>
          <a:p>
            <a:r>
              <a:rPr lang="en-US" dirty="0"/>
              <a:t>t</a:t>
            </a:r>
            <a:r>
              <a:rPr lang="en-US" baseline="-25000" dirty="0"/>
              <a:t>6</a:t>
            </a:r>
          </a:p>
        </p:txBody>
      </p:sp>
      <p:sp>
        <p:nvSpPr>
          <p:cNvPr id="86" name="TextBox 85">
            <a:extLst>
              <a:ext uri="{FF2B5EF4-FFF2-40B4-BE49-F238E27FC236}">
                <a16:creationId xmlns:a16="http://schemas.microsoft.com/office/drawing/2014/main" id="{242FBE93-EE52-3C79-EDD1-8A29CC290C6A}"/>
              </a:ext>
            </a:extLst>
          </p:cNvPr>
          <p:cNvSpPr txBox="1"/>
          <p:nvPr/>
        </p:nvSpPr>
        <p:spPr>
          <a:xfrm>
            <a:off x="7766576" y="1088542"/>
            <a:ext cx="374256" cy="369332"/>
          </a:xfrm>
          <a:prstGeom prst="rect">
            <a:avLst/>
          </a:prstGeom>
          <a:noFill/>
          <a:ln>
            <a:noFill/>
          </a:ln>
        </p:spPr>
        <p:txBody>
          <a:bodyPr wrap="square" rtlCol="0">
            <a:spAutoFit/>
          </a:bodyPr>
          <a:lstStyle/>
          <a:p>
            <a:r>
              <a:rPr lang="en-US" dirty="0"/>
              <a:t>t</a:t>
            </a:r>
            <a:r>
              <a:rPr lang="en-US" baseline="-25000" dirty="0"/>
              <a:t>7</a:t>
            </a:r>
          </a:p>
        </p:txBody>
      </p:sp>
      <p:sp>
        <p:nvSpPr>
          <p:cNvPr id="88" name="Oval 87">
            <a:extLst>
              <a:ext uri="{FF2B5EF4-FFF2-40B4-BE49-F238E27FC236}">
                <a16:creationId xmlns:a16="http://schemas.microsoft.com/office/drawing/2014/main" id="{092D59E2-82DC-B3A6-B95A-0E99A0A2D8AA}"/>
              </a:ext>
            </a:extLst>
          </p:cNvPr>
          <p:cNvSpPr/>
          <p:nvPr/>
        </p:nvSpPr>
        <p:spPr>
          <a:xfrm>
            <a:off x="2057514" y="1874240"/>
            <a:ext cx="597155" cy="8823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AFAA3CB1-F69D-CB26-2529-9DAF5C6D6F58}"/>
              </a:ext>
            </a:extLst>
          </p:cNvPr>
          <p:cNvSpPr/>
          <p:nvPr/>
        </p:nvSpPr>
        <p:spPr>
          <a:xfrm>
            <a:off x="3002689" y="1540637"/>
            <a:ext cx="3087671" cy="4369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6FECF4E9-1E65-3727-12B6-ECE0AD89C292}"/>
              </a:ext>
            </a:extLst>
          </p:cNvPr>
          <p:cNvGrpSpPr/>
          <p:nvPr/>
        </p:nvGrpSpPr>
        <p:grpSpPr>
          <a:xfrm>
            <a:off x="5888278" y="3955538"/>
            <a:ext cx="2830372" cy="944721"/>
            <a:chOff x="5932629" y="4023127"/>
            <a:chExt cx="2830372" cy="944721"/>
          </a:xfrm>
        </p:grpSpPr>
        <p:sp>
          <p:nvSpPr>
            <p:cNvPr id="21" name="TextBox 20">
              <a:extLst>
                <a:ext uri="{FF2B5EF4-FFF2-40B4-BE49-F238E27FC236}">
                  <a16:creationId xmlns:a16="http://schemas.microsoft.com/office/drawing/2014/main" id="{BB56FA54-6670-41DA-53F3-8EC9D589876E}"/>
                </a:ext>
              </a:extLst>
            </p:cNvPr>
            <p:cNvSpPr txBox="1"/>
            <p:nvPr/>
          </p:nvSpPr>
          <p:spPr>
            <a:xfrm>
              <a:off x="5932629" y="4214375"/>
              <a:ext cx="1428043" cy="369332"/>
            </a:xfrm>
            <a:prstGeom prst="rect">
              <a:avLst/>
            </a:prstGeom>
            <a:noFill/>
            <a:ln>
              <a:noFill/>
            </a:ln>
          </p:spPr>
          <p:txBody>
            <a:bodyPr wrap="square" rtlCol="0">
              <a:spAutoFit/>
            </a:bodyPr>
            <a:lstStyle/>
            <a:p>
              <a:r>
                <a:rPr lang="en-US" dirty="0"/>
                <a:t>Ground truth</a:t>
              </a:r>
            </a:p>
          </p:txBody>
        </p:sp>
        <p:sp>
          <p:nvSpPr>
            <p:cNvPr id="12" name="Isosceles Triangle 11">
              <a:extLst>
                <a:ext uri="{FF2B5EF4-FFF2-40B4-BE49-F238E27FC236}">
                  <a16:creationId xmlns:a16="http://schemas.microsoft.com/office/drawing/2014/main" id="{B12613B6-FF90-8653-BFF0-7678A177A686}"/>
                </a:ext>
              </a:extLst>
            </p:cNvPr>
            <p:cNvSpPr/>
            <p:nvPr/>
          </p:nvSpPr>
          <p:spPr>
            <a:xfrm>
              <a:off x="7449017" y="4132263"/>
              <a:ext cx="123723" cy="40145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Single Corner Snipped 1">
              <a:extLst>
                <a:ext uri="{FF2B5EF4-FFF2-40B4-BE49-F238E27FC236}">
                  <a16:creationId xmlns:a16="http://schemas.microsoft.com/office/drawing/2014/main" id="{5BB9AA8A-44E0-CE91-435B-E9426098E189}"/>
                </a:ext>
              </a:extLst>
            </p:cNvPr>
            <p:cNvSpPr/>
            <p:nvPr/>
          </p:nvSpPr>
          <p:spPr>
            <a:xfrm>
              <a:off x="7715097" y="4282493"/>
              <a:ext cx="351316" cy="232014"/>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DF975035-950D-2097-715B-C37888106F3E}"/>
                </a:ext>
              </a:extLst>
            </p:cNvPr>
            <p:cNvSpPr/>
            <p:nvPr/>
          </p:nvSpPr>
          <p:spPr>
            <a:xfrm>
              <a:off x="8247044" y="4302604"/>
              <a:ext cx="412411" cy="2482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EAE2D7E-F3C7-45E4-84BD-0BBB71C8C32A}"/>
                </a:ext>
              </a:extLst>
            </p:cNvPr>
            <p:cNvSpPr txBox="1"/>
            <p:nvPr/>
          </p:nvSpPr>
          <p:spPr>
            <a:xfrm>
              <a:off x="5937804" y="4598516"/>
              <a:ext cx="1428043" cy="369332"/>
            </a:xfrm>
            <a:prstGeom prst="rect">
              <a:avLst/>
            </a:prstGeom>
            <a:noFill/>
            <a:ln>
              <a:noFill/>
            </a:ln>
          </p:spPr>
          <p:txBody>
            <a:bodyPr wrap="square" rtlCol="0">
              <a:spAutoFit/>
            </a:bodyPr>
            <a:lstStyle/>
            <a:p>
              <a:r>
                <a:rPr lang="en-US" dirty="0"/>
                <a:t>Track results</a:t>
              </a:r>
            </a:p>
          </p:txBody>
        </p:sp>
        <p:sp>
          <p:nvSpPr>
            <p:cNvPr id="25" name="Oval 24">
              <a:extLst>
                <a:ext uri="{FF2B5EF4-FFF2-40B4-BE49-F238E27FC236}">
                  <a16:creationId xmlns:a16="http://schemas.microsoft.com/office/drawing/2014/main" id="{58CED8DA-5D6D-8D48-FCFB-EFDA1D28C1CF}"/>
                </a:ext>
              </a:extLst>
            </p:cNvPr>
            <p:cNvSpPr/>
            <p:nvPr/>
          </p:nvSpPr>
          <p:spPr>
            <a:xfrm>
              <a:off x="7441021" y="4700648"/>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FDBD60B-7D84-83C3-552F-7DBB582BAD06}"/>
                </a:ext>
              </a:extLst>
            </p:cNvPr>
            <p:cNvSpPr/>
            <p:nvPr/>
          </p:nvSpPr>
          <p:spPr>
            <a:xfrm>
              <a:off x="7743769" y="4700648"/>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A9F650DE-CF94-9C9F-567D-9F47DD0ECD70}"/>
                </a:ext>
              </a:extLst>
            </p:cNvPr>
            <p:cNvSpPr/>
            <p:nvPr/>
          </p:nvSpPr>
          <p:spPr>
            <a:xfrm>
              <a:off x="8026810" y="4700648"/>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280B1DE-C65F-1C02-1DC2-1FF5D5FFA2A9}"/>
                </a:ext>
              </a:extLst>
            </p:cNvPr>
            <p:cNvSpPr/>
            <p:nvPr/>
          </p:nvSpPr>
          <p:spPr>
            <a:xfrm>
              <a:off x="8305299" y="4700648"/>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5EDA78AC-7D0E-CD9E-4CFA-DC97FB0FB840}"/>
                </a:ext>
              </a:extLst>
            </p:cNvPr>
            <p:cNvSpPr/>
            <p:nvPr/>
          </p:nvSpPr>
          <p:spPr>
            <a:xfrm>
              <a:off x="5932629" y="4023127"/>
              <a:ext cx="2830372" cy="9312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C9A6B0CB-34F9-C90D-BFE1-0F34CA677163}"/>
              </a:ext>
            </a:extLst>
          </p:cNvPr>
          <p:cNvSpPr txBox="1"/>
          <p:nvPr/>
        </p:nvSpPr>
        <p:spPr>
          <a:xfrm>
            <a:off x="1176990" y="6377760"/>
            <a:ext cx="7409293" cy="369332"/>
          </a:xfrm>
          <a:prstGeom prst="rect">
            <a:avLst/>
          </a:prstGeom>
          <a:noFill/>
          <a:ln>
            <a:noFill/>
          </a:ln>
        </p:spPr>
        <p:txBody>
          <a:bodyPr wrap="square" rtlCol="0">
            <a:spAutoFit/>
          </a:bodyPr>
          <a:lstStyle/>
          <a:p>
            <a:r>
              <a:rPr lang="en-US" dirty="0"/>
              <a:t>This scores how well objects are being </a:t>
            </a:r>
            <a:r>
              <a:rPr lang="en-US" i="1" dirty="0"/>
              <a:t>associated</a:t>
            </a:r>
            <a:r>
              <a:rPr lang="en-US" dirty="0"/>
              <a:t> throughout tracking.</a:t>
            </a:r>
          </a:p>
        </p:txBody>
      </p:sp>
    </p:spTree>
    <p:extLst>
      <p:ext uri="{BB962C8B-B14F-4D97-AF65-F5344CB8AC3E}">
        <p14:creationId xmlns:p14="http://schemas.microsoft.com/office/powerpoint/2010/main" val="460969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8" grpId="0" animBg="1"/>
      <p:bldP spid="88" grpId="0" animBg="1"/>
      <p:bldP spid="89"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416404" y="195005"/>
            <a:ext cx="3934219" cy="769441"/>
          </a:xfrm>
          <a:prstGeom prst="rect">
            <a:avLst/>
          </a:prstGeom>
          <a:noFill/>
        </p:spPr>
        <p:txBody>
          <a:bodyPr wrap="none" rtlCol="0">
            <a:spAutoFit/>
          </a:bodyPr>
          <a:lstStyle/>
          <a:p>
            <a:r>
              <a:rPr lang="en-US" sz="4400" dirty="0"/>
              <a:t>Tracking Metrics</a:t>
            </a:r>
          </a:p>
        </p:txBody>
      </p:sp>
      <p:sp>
        <p:nvSpPr>
          <p:cNvPr id="18" name="Isosceles Triangle 17">
            <a:extLst>
              <a:ext uri="{FF2B5EF4-FFF2-40B4-BE49-F238E27FC236}">
                <a16:creationId xmlns:a16="http://schemas.microsoft.com/office/drawing/2014/main" id="{DAFDA97D-1083-5966-5BFC-40DF4FD78C8F}"/>
              </a:ext>
            </a:extLst>
          </p:cNvPr>
          <p:cNvSpPr/>
          <p:nvPr/>
        </p:nvSpPr>
        <p:spPr>
          <a:xfrm>
            <a:off x="1128480" y="1776567"/>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18FFBF6A-7986-4403-A336-D40EE1F5A7B0}"/>
              </a:ext>
            </a:extLst>
          </p:cNvPr>
          <p:cNvSpPr/>
          <p:nvPr/>
        </p:nvSpPr>
        <p:spPr>
          <a:xfrm>
            <a:off x="887881" y="33766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Single Corner Snipped 1">
            <a:extLst>
              <a:ext uri="{FF2B5EF4-FFF2-40B4-BE49-F238E27FC236}">
                <a16:creationId xmlns:a16="http://schemas.microsoft.com/office/drawing/2014/main" id="{F48DD870-F20D-087F-A3B0-DFE42D8B2138}"/>
              </a:ext>
            </a:extLst>
          </p:cNvPr>
          <p:cNvSpPr/>
          <p:nvPr/>
        </p:nvSpPr>
        <p:spPr>
          <a:xfrm>
            <a:off x="944323" y="2689903"/>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7F3CF6F-7E54-5D44-5F1F-BF0276D9D9EE}"/>
              </a:ext>
            </a:extLst>
          </p:cNvPr>
          <p:cNvSpPr txBox="1"/>
          <p:nvPr/>
        </p:nvSpPr>
        <p:spPr>
          <a:xfrm>
            <a:off x="757945" y="4228725"/>
            <a:ext cx="4875876" cy="1200329"/>
          </a:xfrm>
          <a:prstGeom prst="rect">
            <a:avLst/>
          </a:prstGeom>
          <a:noFill/>
          <a:ln>
            <a:noFill/>
          </a:ln>
        </p:spPr>
        <p:txBody>
          <a:bodyPr wrap="square" rtlCol="0">
            <a:spAutoFit/>
          </a:bodyPr>
          <a:lstStyle/>
          <a:p>
            <a:r>
              <a:rPr lang="en-US" dirty="0"/>
              <a:t>IDF1 uses Hungarian algorithm to find best matching set of GT to tracks</a:t>
            </a:r>
          </a:p>
          <a:p>
            <a:endParaRPr lang="en-US" dirty="0"/>
          </a:p>
          <a:p>
            <a:r>
              <a:rPr lang="en-US" dirty="0"/>
              <a:t>2 + 3 + 4 = 9 is larger than any other combination</a:t>
            </a:r>
          </a:p>
        </p:txBody>
      </p:sp>
      <p:sp>
        <p:nvSpPr>
          <p:cNvPr id="24" name="Oval 23">
            <a:extLst>
              <a:ext uri="{FF2B5EF4-FFF2-40B4-BE49-F238E27FC236}">
                <a16:creationId xmlns:a16="http://schemas.microsoft.com/office/drawing/2014/main" id="{18FFBF6A-7986-4403-A336-D40EE1F5A7B0}"/>
              </a:ext>
            </a:extLst>
          </p:cNvPr>
          <p:cNvSpPr/>
          <p:nvPr/>
        </p:nvSpPr>
        <p:spPr>
          <a:xfrm>
            <a:off x="2024460" y="3279311"/>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18FFBF6A-7986-4403-A336-D40EE1F5A7B0}"/>
              </a:ext>
            </a:extLst>
          </p:cNvPr>
          <p:cNvSpPr/>
          <p:nvPr/>
        </p:nvSpPr>
        <p:spPr>
          <a:xfrm>
            <a:off x="3156504" y="327457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8FFBF6A-7986-4403-A336-D40EE1F5A7B0}"/>
              </a:ext>
            </a:extLst>
          </p:cNvPr>
          <p:cNvSpPr/>
          <p:nvPr/>
        </p:nvSpPr>
        <p:spPr>
          <a:xfrm>
            <a:off x="4271290" y="29956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18FFBF6A-7986-4403-A336-D40EE1F5A7B0}"/>
              </a:ext>
            </a:extLst>
          </p:cNvPr>
          <p:cNvSpPr/>
          <p:nvPr/>
        </p:nvSpPr>
        <p:spPr>
          <a:xfrm>
            <a:off x="5384802" y="2710334"/>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18FFBF6A-7986-4403-A336-D40EE1F5A7B0}"/>
              </a:ext>
            </a:extLst>
          </p:cNvPr>
          <p:cNvSpPr/>
          <p:nvPr/>
        </p:nvSpPr>
        <p:spPr>
          <a:xfrm>
            <a:off x="6500862" y="2775395"/>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18FFBF6A-7986-4403-A336-D40EE1F5A7B0}"/>
              </a:ext>
            </a:extLst>
          </p:cNvPr>
          <p:cNvSpPr/>
          <p:nvPr/>
        </p:nvSpPr>
        <p:spPr>
          <a:xfrm>
            <a:off x="7556935" y="28051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a:extLst>
              <a:ext uri="{FF2B5EF4-FFF2-40B4-BE49-F238E27FC236}">
                <a16:creationId xmlns:a16="http://schemas.microsoft.com/office/drawing/2014/main" id="{DAFDA97D-1083-5966-5BFC-40DF4FD78C8F}"/>
              </a:ext>
            </a:extLst>
          </p:cNvPr>
          <p:cNvSpPr/>
          <p:nvPr/>
        </p:nvSpPr>
        <p:spPr>
          <a:xfrm>
            <a:off x="2244872" y="1977624"/>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DAFDA97D-1083-5966-5BFC-40DF4FD78C8F}"/>
              </a:ext>
            </a:extLst>
          </p:cNvPr>
          <p:cNvSpPr/>
          <p:nvPr/>
        </p:nvSpPr>
        <p:spPr>
          <a:xfrm>
            <a:off x="3263876" y="2016844"/>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DAFDA97D-1083-5966-5BFC-40DF4FD78C8F}"/>
              </a:ext>
            </a:extLst>
          </p:cNvPr>
          <p:cNvSpPr/>
          <p:nvPr/>
        </p:nvSpPr>
        <p:spPr>
          <a:xfrm>
            <a:off x="4508826" y="2497076"/>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DAFDA97D-1083-5966-5BFC-40DF4FD78C8F}"/>
              </a:ext>
            </a:extLst>
          </p:cNvPr>
          <p:cNvSpPr/>
          <p:nvPr/>
        </p:nvSpPr>
        <p:spPr>
          <a:xfrm>
            <a:off x="5651502" y="2750527"/>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DAFDA97D-1083-5966-5BFC-40DF4FD78C8F}"/>
              </a:ext>
            </a:extLst>
          </p:cNvPr>
          <p:cNvSpPr/>
          <p:nvPr/>
        </p:nvSpPr>
        <p:spPr>
          <a:xfrm>
            <a:off x="6757892" y="2995603"/>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DAFDA97D-1083-5966-5BFC-40DF4FD78C8F}"/>
              </a:ext>
            </a:extLst>
          </p:cNvPr>
          <p:cNvSpPr/>
          <p:nvPr/>
        </p:nvSpPr>
        <p:spPr>
          <a:xfrm>
            <a:off x="7834377" y="3084015"/>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Single Corner Snipped 1">
            <a:extLst>
              <a:ext uri="{FF2B5EF4-FFF2-40B4-BE49-F238E27FC236}">
                <a16:creationId xmlns:a16="http://schemas.microsoft.com/office/drawing/2014/main" id="{F48DD870-F20D-087F-A3B0-DFE42D8B2138}"/>
              </a:ext>
            </a:extLst>
          </p:cNvPr>
          <p:cNvSpPr/>
          <p:nvPr/>
        </p:nvSpPr>
        <p:spPr>
          <a:xfrm>
            <a:off x="2018265" y="2817584"/>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Single Corner Snipped 1">
            <a:extLst>
              <a:ext uri="{FF2B5EF4-FFF2-40B4-BE49-F238E27FC236}">
                <a16:creationId xmlns:a16="http://schemas.microsoft.com/office/drawing/2014/main" id="{F48DD870-F20D-087F-A3B0-DFE42D8B2138}"/>
              </a:ext>
            </a:extLst>
          </p:cNvPr>
          <p:cNvSpPr/>
          <p:nvPr/>
        </p:nvSpPr>
        <p:spPr>
          <a:xfrm>
            <a:off x="3072233" y="2604817"/>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Single Corner Snipped 1">
            <a:extLst>
              <a:ext uri="{FF2B5EF4-FFF2-40B4-BE49-F238E27FC236}">
                <a16:creationId xmlns:a16="http://schemas.microsoft.com/office/drawing/2014/main" id="{F48DD870-F20D-087F-A3B0-DFE42D8B2138}"/>
              </a:ext>
            </a:extLst>
          </p:cNvPr>
          <p:cNvSpPr/>
          <p:nvPr/>
        </p:nvSpPr>
        <p:spPr>
          <a:xfrm>
            <a:off x="4232521" y="2345132"/>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Single Corner Snipped 1">
            <a:extLst>
              <a:ext uri="{FF2B5EF4-FFF2-40B4-BE49-F238E27FC236}">
                <a16:creationId xmlns:a16="http://schemas.microsoft.com/office/drawing/2014/main" id="{F48DD870-F20D-087F-A3B0-DFE42D8B2138}"/>
              </a:ext>
            </a:extLst>
          </p:cNvPr>
          <p:cNvSpPr/>
          <p:nvPr/>
        </p:nvSpPr>
        <p:spPr>
          <a:xfrm>
            <a:off x="5441244" y="2319057"/>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Single Corner Snipped 1">
            <a:extLst>
              <a:ext uri="{FF2B5EF4-FFF2-40B4-BE49-F238E27FC236}">
                <a16:creationId xmlns:a16="http://schemas.microsoft.com/office/drawing/2014/main" id="{F48DD870-F20D-087F-A3B0-DFE42D8B2138}"/>
              </a:ext>
            </a:extLst>
          </p:cNvPr>
          <p:cNvSpPr/>
          <p:nvPr/>
        </p:nvSpPr>
        <p:spPr>
          <a:xfrm>
            <a:off x="6557304" y="2111633"/>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Single Corner Snipped 1">
            <a:extLst>
              <a:ext uri="{FF2B5EF4-FFF2-40B4-BE49-F238E27FC236}">
                <a16:creationId xmlns:a16="http://schemas.microsoft.com/office/drawing/2014/main" id="{F48DD870-F20D-087F-A3B0-DFE42D8B2138}"/>
              </a:ext>
            </a:extLst>
          </p:cNvPr>
          <p:cNvSpPr/>
          <p:nvPr/>
        </p:nvSpPr>
        <p:spPr>
          <a:xfrm>
            <a:off x="7613377" y="2020234"/>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8FFBF6A-7986-4403-A336-D40EE1F5A7B0}"/>
              </a:ext>
            </a:extLst>
          </p:cNvPr>
          <p:cNvSpPr/>
          <p:nvPr/>
        </p:nvSpPr>
        <p:spPr>
          <a:xfrm>
            <a:off x="1202668" y="2809664"/>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8FFBF6A-7986-4403-A336-D40EE1F5A7B0}"/>
              </a:ext>
            </a:extLst>
          </p:cNvPr>
          <p:cNvSpPr/>
          <p:nvPr/>
        </p:nvSpPr>
        <p:spPr>
          <a:xfrm>
            <a:off x="1166580" y="212798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18FFBF6A-7986-4403-A336-D40EE1F5A7B0}"/>
              </a:ext>
            </a:extLst>
          </p:cNvPr>
          <p:cNvSpPr/>
          <p:nvPr/>
        </p:nvSpPr>
        <p:spPr>
          <a:xfrm>
            <a:off x="1192681" y="3485002"/>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8FFBF6A-7986-4403-A336-D40EE1F5A7B0}"/>
              </a:ext>
            </a:extLst>
          </p:cNvPr>
          <p:cNvSpPr/>
          <p:nvPr/>
        </p:nvSpPr>
        <p:spPr>
          <a:xfrm>
            <a:off x="2326992" y="340132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18FFBF6A-7986-4403-A336-D40EE1F5A7B0}"/>
              </a:ext>
            </a:extLst>
          </p:cNvPr>
          <p:cNvSpPr/>
          <p:nvPr/>
        </p:nvSpPr>
        <p:spPr>
          <a:xfrm>
            <a:off x="3455417" y="340132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8FFBF6A-7986-4403-A336-D40EE1F5A7B0}"/>
              </a:ext>
            </a:extLst>
          </p:cNvPr>
          <p:cNvSpPr/>
          <p:nvPr/>
        </p:nvSpPr>
        <p:spPr>
          <a:xfrm>
            <a:off x="4560601" y="3133347"/>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18FFBF6A-7986-4403-A336-D40EE1F5A7B0}"/>
              </a:ext>
            </a:extLst>
          </p:cNvPr>
          <p:cNvSpPr/>
          <p:nvPr/>
        </p:nvSpPr>
        <p:spPr>
          <a:xfrm>
            <a:off x="5692397" y="311277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18FFBF6A-7986-4403-A336-D40EE1F5A7B0}"/>
              </a:ext>
            </a:extLst>
          </p:cNvPr>
          <p:cNvSpPr/>
          <p:nvPr/>
        </p:nvSpPr>
        <p:spPr>
          <a:xfrm>
            <a:off x="6805662" y="334767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18FFBF6A-7986-4403-A336-D40EE1F5A7B0}"/>
              </a:ext>
            </a:extLst>
          </p:cNvPr>
          <p:cNvSpPr/>
          <p:nvPr/>
        </p:nvSpPr>
        <p:spPr>
          <a:xfrm>
            <a:off x="2271183" y="2935548"/>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18FFBF6A-7986-4403-A336-D40EE1F5A7B0}"/>
              </a:ext>
            </a:extLst>
          </p:cNvPr>
          <p:cNvSpPr/>
          <p:nvPr/>
        </p:nvSpPr>
        <p:spPr>
          <a:xfrm>
            <a:off x="3320418" y="2719051"/>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18FFBF6A-7986-4403-A336-D40EE1F5A7B0}"/>
              </a:ext>
            </a:extLst>
          </p:cNvPr>
          <p:cNvSpPr/>
          <p:nvPr/>
        </p:nvSpPr>
        <p:spPr>
          <a:xfrm>
            <a:off x="4546926" y="2859772"/>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18FFBF6A-7986-4403-A336-D40EE1F5A7B0}"/>
              </a:ext>
            </a:extLst>
          </p:cNvPr>
          <p:cNvSpPr/>
          <p:nvPr/>
        </p:nvSpPr>
        <p:spPr>
          <a:xfrm>
            <a:off x="5694476" y="2815850"/>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18FFBF6A-7986-4403-A336-D40EE1F5A7B0}"/>
              </a:ext>
            </a:extLst>
          </p:cNvPr>
          <p:cNvSpPr/>
          <p:nvPr/>
        </p:nvSpPr>
        <p:spPr>
          <a:xfrm>
            <a:off x="6797897" y="2891167"/>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18FFBF6A-7986-4403-A336-D40EE1F5A7B0}"/>
              </a:ext>
            </a:extLst>
          </p:cNvPr>
          <p:cNvSpPr/>
          <p:nvPr/>
        </p:nvSpPr>
        <p:spPr>
          <a:xfrm>
            <a:off x="7861735" y="2929459"/>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18FFBF6A-7986-4403-A336-D40EE1F5A7B0}"/>
              </a:ext>
            </a:extLst>
          </p:cNvPr>
          <p:cNvSpPr/>
          <p:nvPr/>
        </p:nvSpPr>
        <p:spPr>
          <a:xfrm>
            <a:off x="3303017" y="2399900"/>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18FFBF6A-7986-4403-A336-D40EE1F5A7B0}"/>
              </a:ext>
            </a:extLst>
          </p:cNvPr>
          <p:cNvSpPr/>
          <p:nvPr/>
        </p:nvSpPr>
        <p:spPr>
          <a:xfrm>
            <a:off x="4464384" y="2464674"/>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8FFBF6A-7986-4403-A336-D40EE1F5A7B0}"/>
              </a:ext>
            </a:extLst>
          </p:cNvPr>
          <p:cNvSpPr/>
          <p:nvPr/>
        </p:nvSpPr>
        <p:spPr>
          <a:xfrm>
            <a:off x="5669114" y="243650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8FFBF6A-7986-4403-A336-D40EE1F5A7B0}"/>
              </a:ext>
            </a:extLst>
          </p:cNvPr>
          <p:cNvSpPr/>
          <p:nvPr/>
        </p:nvSpPr>
        <p:spPr>
          <a:xfrm>
            <a:off x="6812963" y="2233256"/>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18FFBF6A-7986-4403-A336-D40EE1F5A7B0}"/>
              </a:ext>
            </a:extLst>
          </p:cNvPr>
          <p:cNvSpPr/>
          <p:nvPr/>
        </p:nvSpPr>
        <p:spPr>
          <a:xfrm>
            <a:off x="7872477" y="214285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A2BFD08-C653-F06C-823A-ED1A06A3B6C9}"/>
              </a:ext>
            </a:extLst>
          </p:cNvPr>
          <p:cNvSpPr/>
          <p:nvPr/>
        </p:nvSpPr>
        <p:spPr>
          <a:xfrm>
            <a:off x="3301976" y="1697835"/>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BDDC9D4-4EF0-810A-3C19-398AD11E09C6}"/>
              </a:ext>
            </a:extLst>
          </p:cNvPr>
          <p:cNvSpPr/>
          <p:nvPr/>
        </p:nvSpPr>
        <p:spPr>
          <a:xfrm>
            <a:off x="4464384" y="1783353"/>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387EFC4-1787-6D1C-3D60-1F2C395AA860}"/>
              </a:ext>
            </a:extLst>
          </p:cNvPr>
          <p:cNvSpPr/>
          <p:nvPr/>
        </p:nvSpPr>
        <p:spPr>
          <a:xfrm>
            <a:off x="5623789" y="1637193"/>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1447876C-3363-228F-1A29-A648F38BE86F}"/>
              </a:ext>
            </a:extLst>
          </p:cNvPr>
          <p:cNvSpPr txBox="1"/>
          <p:nvPr/>
        </p:nvSpPr>
        <p:spPr>
          <a:xfrm>
            <a:off x="1087500" y="1088542"/>
            <a:ext cx="374256" cy="369332"/>
          </a:xfrm>
          <a:prstGeom prst="rect">
            <a:avLst/>
          </a:prstGeom>
          <a:noFill/>
          <a:ln>
            <a:noFill/>
          </a:ln>
        </p:spPr>
        <p:txBody>
          <a:bodyPr wrap="square" rtlCol="0">
            <a:spAutoFit/>
          </a:bodyPr>
          <a:lstStyle/>
          <a:p>
            <a:r>
              <a:rPr lang="en-US" dirty="0"/>
              <a:t>t</a:t>
            </a:r>
            <a:r>
              <a:rPr lang="en-US" baseline="-25000" dirty="0"/>
              <a:t>1</a:t>
            </a:r>
          </a:p>
        </p:txBody>
      </p:sp>
      <p:sp>
        <p:nvSpPr>
          <p:cNvPr id="76" name="TextBox 75">
            <a:extLst>
              <a:ext uri="{FF2B5EF4-FFF2-40B4-BE49-F238E27FC236}">
                <a16:creationId xmlns:a16="http://schemas.microsoft.com/office/drawing/2014/main" id="{C67C6E59-E5A5-A7A5-91FE-825656C3BF2F}"/>
              </a:ext>
            </a:extLst>
          </p:cNvPr>
          <p:cNvSpPr txBox="1"/>
          <p:nvPr/>
        </p:nvSpPr>
        <p:spPr>
          <a:xfrm>
            <a:off x="2210340" y="1088542"/>
            <a:ext cx="374256" cy="369332"/>
          </a:xfrm>
          <a:prstGeom prst="rect">
            <a:avLst/>
          </a:prstGeom>
          <a:noFill/>
          <a:ln>
            <a:noFill/>
          </a:ln>
        </p:spPr>
        <p:txBody>
          <a:bodyPr wrap="square" rtlCol="0">
            <a:spAutoFit/>
          </a:bodyPr>
          <a:lstStyle/>
          <a:p>
            <a:r>
              <a:rPr lang="en-US" dirty="0"/>
              <a:t>t</a:t>
            </a:r>
            <a:r>
              <a:rPr lang="en-US" baseline="-25000" dirty="0"/>
              <a:t>2</a:t>
            </a:r>
          </a:p>
        </p:txBody>
      </p:sp>
      <p:sp>
        <p:nvSpPr>
          <p:cNvPr id="78" name="TextBox 77">
            <a:extLst>
              <a:ext uri="{FF2B5EF4-FFF2-40B4-BE49-F238E27FC236}">
                <a16:creationId xmlns:a16="http://schemas.microsoft.com/office/drawing/2014/main" id="{84362CD9-D478-802D-4C2A-511FDFA57462}"/>
              </a:ext>
            </a:extLst>
          </p:cNvPr>
          <p:cNvSpPr txBox="1"/>
          <p:nvPr/>
        </p:nvSpPr>
        <p:spPr>
          <a:xfrm>
            <a:off x="3219924" y="1088542"/>
            <a:ext cx="374256" cy="369332"/>
          </a:xfrm>
          <a:prstGeom prst="rect">
            <a:avLst/>
          </a:prstGeom>
          <a:noFill/>
          <a:ln>
            <a:noFill/>
          </a:ln>
        </p:spPr>
        <p:txBody>
          <a:bodyPr wrap="square" rtlCol="0">
            <a:spAutoFit/>
          </a:bodyPr>
          <a:lstStyle/>
          <a:p>
            <a:r>
              <a:rPr lang="en-US" dirty="0"/>
              <a:t>t</a:t>
            </a:r>
            <a:r>
              <a:rPr lang="en-US" baseline="-25000" dirty="0"/>
              <a:t>3</a:t>
            </a:r>
          </a:p>
        </p:txBody>
      </p:sp>
      <p:sp>
        <p:nvSpPr>
          <p:cNvPr id="80" name="TextBox 79">
            <a:extLst>
              <a:ext uri="{FF2B5EF4-FFF2-40B4-BE49-F238E27FC236}">
                <a16:creationId xmlns:a16="http://schemas.microsoft.com/office/drawing/2014/main" id="{652B4A1C-8CE8-A53C-1590-C9719FEA6F29}"/>
              </a:ext>
            </a:extLst>
          </p:cNvPr>
          <p:cNvSpPr txBox="1"/>
          <p:nvPr/>
        </p:nvSpPr>
        <p:spPr>
          <a:xfrm>
            <a:off x="4349579" y="1088542"/>
            <a:ext cx="374256" cy="369332"/>
          </a:xfrm>
          <a:prstGeom prst="rect">
            <a:avLst/>
          </a:prstGeom>
          <a:noFill/>
          <a:ln>
            <a:noFill/>
          </a:ln>
        </p:spPr>
        <p:txBody>
          <a:bodyPr wrap="square" rtlCol="0">
            <a:spAutoFit/>
          </a:bodyPr>
          <a:lstStyle/>
          <a:p>
            <a:r>
              <a:rPr lang="en-US" dirty="0"/>
              <a:t>t</a:t>
            </a:r>
            <a:r>
              <a:rPr lang="en-US" baseline="-25000" dirty="0"/>
              <a:t>4</a:t>
            </a:r>
          </a:p>
        </p:txBody>
      </p:sp>
      <p:sp>
        <p:nvSpPr>
          <p:cNvPr id="82" name="TextBox 81">
            <a:extLst>
              <a:ext uri="{FF2B5EF4-FFF2-40B4-BE49-F238E27FC236}">
                <a16:creationId xmlns:a16="http://schemas.microsoft.com/office/drawing/2014/main" id="{CE073E44-980B-FE7E-FCF3-C464B661E7A9}"/>
              </a:ext>
            </a:extLst>
          </p:cNvPr>
          <p:cNvSpPr txBox="1"/>
          <p:nvPr/>
        </p:nvSpPr>
        <p:spPr>
          <a:xfrm>
            <a:off x="5493250" y="1088542"/>
            <a:ext cx="374256" cy="369332"/>
          </a:xfrm>
          <a:prstGeom prst="rect">
            <a:avLst/>
          </a:prstGeom>
          <a:noFill/>
          <a:ln>
            <a:noFill/>
          </a:ln>
        </p:spPr>
        <p:txBody>
          <a:bodyPr wrap="square" rtlCol="0">
            <a:spAutoFit/>
          </a:bodyPr>
          <a:lstStyle/>
          <a:p>
            <a:r>
              <a:rPr lang="en-US" dirty="0"/>
              <a:t>t</a:t>
            </a:r>
            <a:r>
              <a:rPr lang="en-US" baseline="-25000" dirty="0"/>
              <a:t>5</a:t>
            </a:r>
          </a:p>
        </p:txBody>
      </p:sp>
      <p:sp>
        <p:nvSpPr>
          <p:cNvPr id="84" name="TextBox 83">
            <a:extLst>
              <a:ext uri="{FF2B5EF4-FFF2-40B4-BE49-F238E27FC236}">
                <a16:creationId xmlns:a16="http://schemas.microsoft.com/office/drawing/2014/main" id="{69979EA4-2080-F7A5-F75C-A695C00ADE3C}"/>
              </a:ext>
            </a:extLst>
          </p:cNvPr>
          <p:cNvSpPr txBox="1"/>
          <p:nvPr/>
        </p:nvSpPr>
        <p:spPr>
          <a:xfrm>
            <a:off x="6660606" y="1088542"/>
            <a:ext cx="374256" cy="369332"/>
          </a:xfrm>
          <a:prstGeom prst="rect">
            <a:avLst/>
          </a:prstGeom>
          <a:noFill/>
          <a:ln>
            <a:noFill/>
          </a:ln>
        </p:spPr>
        <p:txBody>
          <a:bodyPr wrap="square" rtlCol="0">
            <a:spAutoFit/>
          </a:bodyPr>
          <a:lstStyle/>
          <a:p>
            <a:r>
              <a:rPr lang="en-US" dirty="0"/>
              <a:t>t</a:t>
            </a:r>
            <a:r>
              <a:rPr lang="en-US" baseline="-25000" dirty="0"/>
              <a:t>6</a:t>
            </a:r>
          </a:p>
        </p:txBody>
      </p:sp>
      <p:sp>
        <p:nvSpPr>
          <p:cNvPr id="86" name="TextBox 85">
            <a:extLst>
              <a:ext uri="{FF2B5EF4-FFF2-40B4-BE49-F238E27FC236}">
                <a16:creationId xmlns:a16="http://schemas.microsoft.com/office/drawing/2014/main" id="{CD78071F-8C44-C0A3-0219-DC1428C3D0DE}"/>
              </a:ext>
            </a:extLst>
          </p:cNvPr>
          <p:cNvSpPr txBox="1"/>
          <p:nvPr/>
        </p:nvSpPr>
        <p:spPr>
          <a:xfrm>
            <a:off x="7766576" y="1088542"/>
            <a:ext cx="374256" cy="369332"/>
          </a:xfrm>
          <a:prstGeom prst="rect">
            <a:avLst/>
          </a:prstGeom>
          <a:noFill/>
          <a:ln>
            <a:noFill/>
          </a:ln>
        </p:spPr>
        <p:txBody>
          <a:bodyPr wrap="square" rtlCol="0">
            <a:spAutoFit/>
          </a:bodyPr>
          <a:lstStyle/>
          <a:p>
            <a:r>
              <a:rPr lang="en-US" dirty="0"/>
              <a:t>t</a:t>
            </a:r>
            <a:r>
              <a:rPr lang="en-US" baseline="-25000" dirty="0"/>
              <a:t>7</a:t>
            </a:r>
          </a:p>
        </p:txBody>
      </p:sp>
      <p:grpSp>
        <p:nvGrpSpPr>
          <p:cNvPr id="91" name="Group 90">
            <a:extLst>
              <a:ext uri="{FF2B5EF4-FFF2-40B4-BE49-F238E27FC236}">
                <a16:creationId xmlns:a16="http://schemas.microsoft.com/office/drawing/2014/main" id="{F3DCC409-567B-49DE-B9A3-2E17B129C8BC}"/>
              </a:ext>
            </a:extLst>
          </p:cNvPr>
          <p:cNvGrpSpPr/>
          <p:nvPr/>
        </p:nvGrpSpPr>
        <p:grpSpPr>
          <a:xfrm>
            <a:off x="5888278" y="3955538"/>
            <a:ext cx="2830372" cy="944721"/>
            <a:chOff x="5932629" y="4023127"/>
            <a:chExt cx="2830372" cy="944721"/>
          </a:xfrm>
        </p:grpSpPr>
        <p:sp>
          <p:nvSpPr>
            <p:cNvPr id="21" name="TextBox 20">
              <a:extLst>
                <a:ext uri="{FF2B5EF4-FFF2-40B4-BE49-F238E27FC236}">
                  <a16:creationId xmlns:a16="http://schemas.microsoft.com/office/drawing/2014/main" id="{6D36EA9B-E3B5-5858-1F30-8E3EC1BF2ED2}"/>
                </a:ext>
              </a:extLst>
            </p:cNvPr>
            <p:cNvSpPr txBox="1"/>
            <p:nvPr/>
          </p:nvSpPr>
          <p:spPr>
            <a:xfrm>
              <a:off x="5932629" y="4214375"/>
              <a:ext cx="1428043" cy="369332"/>
            </a:xfrm>
            <a:prstGeom prst="rect">
              <a:avLst/>
            </a:prstGeom>
            <a:noFill/>
            <a:ln>
              <a:noFill/>
            </a:ln>
          </p:spPr>
          <p:txBody>
            <a:bodyPr wrap="square" rtlCol="0">
              <a:spAutoFit/>
            </a:bodyPr>
            <a:lstStyle/>
            <a:p>
              <a:r>
                <a:rPr lang="en-US" dirty="0"/>
                <a:t>Ground truth</a:t>
              </a:r>
            </a:p>
          </p:txBody>
        </p:sp>
        <p:sp>
          <p:nvSpPr>
            <p:cNvPr id="12" name="Isosceles Triangle 11">
              <a:extLst>
                <a:ext uri="{FF2B5EF4-FFF2-40B4-BE49-F238E27FC236}">
                  <a16:creationId xmlns:a16="http://schemas.microsoft.com/office/drawing/2014/main" id="{0F67121C-4020-CCE5-2244-C63FBFCBAEAF}"/>
                </a:ext>
              </a:extLst>
            </p:cNvPr>
            <p:cNvSpPr/>
            <p:nvPr/>
          </p:nvSpPr>
          <p:spPr>
            <a:xfrm>
              <a:off x="7449017" y="4132263"/>
              <a:ext cx="123723" cy="40145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Single Corner Snipped 1">
              <a:extLst>
                <a:ext uri="{FF2B5EF4-FFF2-40B4-BE49-F238E27FC236}">
                  <a16:creationId xmlns:a16="http://schemas.microsoft.com/office/drawing/2014/main" id="{F684FECE-6740-BC0F-C79A-1C0D0C4A461C}"/>
                </a:ext>
              </a:extLst>
            </p:cNvPr>
            <p:cNvSpPr/>
            <p:nvPr/>
          </p:nvSpPr>
          <p:spPr>
            <a:xfrm>
              <a:off x="7715097" y="4282493"/>
              <a:ext cx="351316" cy="232014"/>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ECFDEDA-1B9C-1CF6-0C4F-E11BE8D35192}"/>
                </a:ext>
              </a:extLst>
            </p:cNvPr>
            <p:cNvSpPr/>
            <p:nvPr/>
          </p:nvSpPr>
          <p:spPr>
            <a:xfrm>
              <a:off x="8247044" y="4302604"/>
              <a:ext cx="412411" cy="2482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ABA5810-29CD-A683-C202-28C38DBB6EB2}"/>
                </a:ext>
              </a:extLst>
            </p:cNvPr>
            <p:cNvSpPr txBox="1"/>
            <p:nvPr/>
          </p:nvSpPr>
          <p:spPr>
            <a:xfrm>
              <a:off x="5937804" y="4598516"/>
              <a:ext cx="1428043" cy="369332"/>
            </a:xfrm>
            <a:prstGeom prst="rect">
              <a:avLst/>
            </a:prstGeom>
            <a:noFill/>
            <a:ln>
              <a:noFill/>
            </a:ln>
          </p:spPr>
          <p:txBody>
            <a:bodyPr wrap="square" rtlCol="0">
              <a:spAutoFit/>
            </a:bodyPr>
            <a:lstStyle/>
            <a:p>
              <a:r>
                <a:rPr lang="en-US" dirty="0"/>
                <a:t>Track results</a:t>
              </a:r>
            </a:p>
          </p:txBody>
        </p:sp>
        <p:sp>
          <p:nvSpPr>
            <p:cNvPr id="25" name="Oval 24">
              <a:extLst>
                <a:ext uri="{FF2B5EF4-FFF2-40B4-BE49-F238E27FC236}">
                  <a16:creationId xmlns:a16="http://schemas.microsoft.com/office/drawing/2014/main" id="{95220C6B-5A3A-D014-F662-EAC9E5B68718}"/>
                </a:ext>
              </a:extLst>
            </p:cNvPr>
            <p:cNvSpPr/>
            <p:nvPr/>
          </p:nvSpPr>
          <p:spPr>
            <a:xfrm>
              <a:off x="7441021" y="4700648"/>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013FB62-FE57-5157-7813-683D6FF2ADC5}"/>
                </a:ext>
              </a:extLst>
            </p:cNvPr>
            <p:cNvSpPr/>
            <p:nvPr/>
          </p:nvSpPr>
          <p:spPr>
            <a:xfrm>
              <a:off x="7743769" y="4700648"/>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0C40D12E-938D-C402-E0B4-A29E90D5454E}"/>
                </a:ext>
              </a:extLst>
            </p:cNvPr>
            <p:cNvSpPr/>
            <p:nvPr/>
          </p:nvSpPr>
          <p:spPr>
            <a:xfrm>
              <a:off x="8026810" y="4700648"/>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A7B54655-B0F6-5941-7EB9-71F90E69C594}"/>
                </a:ext>
              </a:extLst>
            </p:cNvPr>
            <p:cNvSpPr/>
            <p:nvPr/>
          </p:nvSpPr>
          <p:spPr>
            <a:xfrm>
              <a:off x="8305299" y="4700648"/>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892C05CE-1F4D-0781-E4E1-65BE3588A9B2}"/>
                </a:ext>
              </a:extLst>
            </p:cNvPr>
            <p:cNvSpPr/>
            <p:nvPr/>
          </p:nvSpPr>
          <p:spPr>
            <a:xfrm>
              <a:off x="5932629" y="4023127"/>
              <a:ext cx="2830372" cy="9312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2" name="Oval 91">
            <a:extLst>
              <a:ext uri="{FF2B5EF4-FFF2-40B4-BE49-F238E27FC236}">
                <a16:creationId xmlns:a16="http://schemas.microsoft.com/office/drawing/2014/main" id="{1C1E38F0-F234-7320-1795-D206BE04A4F3}"/>
              </a:ext>
            </a:extLst>
          </p:cNvPr>
          <p:cNvSpPr/>
          <p:nvPr/>
        </p:nvSpPr>
        <p:spPr>
          <a:xfrm>
            <a:off x="5283444" y="3040823"/>
            <a:ext cx="2023070" cy="4966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180AB024-19A3-8A15-DAA6-ABBB56593409}"/>
              </a:ext>
            </a:extLst>
          </p:cNvPr>
          <p:cNvSpPr/>
          <p:nvPr/>
        </p:nvSpPr>
        <p:spPr>
          <a:xfrm>
            <a:off x="4001994" y="2063588"/>
            <a:ext cx="4289616" cy="5745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B6EA05E2-DCB1-BDF3-D2DE-08F8B2750F8A}"/>
              </a:ext>
            </a:extLst>
          </p:cNvPr>
          <p:cNvSpPr/>
          <p:nvPr/>
        </p:nvSpPr>
        <p:spPr>
          <a:xfrm>
            <a:off x="5200143" y="2697566"/>
            <a:ext cx="3156816" cy="4098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71B288BB-C711-0742-F0C7-306F5ADCE1F9}"/>
              </a:ext>
            </a:extLst>
          </p:cNvPr>
          <p:cNvSpPr txBox="1"/>
          <p:nvPr/>
        </p:nvSpPr>
        <p:spPr>
          <a:xfrm>
            <a:off x="1363700" y="5732355"/>
            <a:ext cx="6288204" cy="369332"/>
          </a:xfrm>
          <a:prstGeom prst="rect">
            <a:avLst/>
          </a:prstGeom>
          <a:noFill/>
          <a:ln>
            <a:noFill/>
          </a:ln>
        </p:spPr>
        <p:txBody>
          <a:bodyPr wrap="square" rtlCol="0">
            <a:spAutoFit/>
          </a:bodyPr>
          <a:lstStyle/>
          <a:p>
            <a:r>
              <a:rPr lang="en-US" dirty="0"/>
              <a:t>This finds the </a:t>
            </a:r>
            <a:r>
              <a:rPr lang="en-US" i="1" dirty="0"/>
              <a:t>longest set of correct tracks </a:t>
            </a:r>
            <a:r>
              <a:rPr lang="en-US" dirty="0"/>
              <a:t>throughout tracking.</a:t>
            </a:r>
          </a:p>
        </p:txBody>
      </p:sp>
    </p:spTree>
    <p:extLst>
      <p:ext uri="{BB962C8B-B14F-4D97-AF65-F5344CB8AC3E}">
        <p14:creationId xmlns:p14="http://schemas.microsoft.com/office/powerpoint/2010/main" val="334992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399AB-D169-CA1A-DAEF-4C50B527BFD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EBBABD5-1599-683F-07AF-24D918278E2D}"/>
              </a:ext>
            </a:extLst>
          </p:cNvPr>
          <p:cNvSpPr txBox="1"/>
          <p:nvPr/>
        </p:nvSpPr>
        <p:spPr>
          <a:xfrm>
            <a:off x="416404" y="195005"/>
            <a:ext cx="3934219" cy="769441"/>
          </a:xfrm>
          <a:prstGeom prst="rect">
            <a:avLst/>
          </a:prstGeom>
          <a:noFill/>
        </p:spPr>
        <p:txBody>
          <a:bodyPr wrap="none" rtlCol="0">
            <a:spAutoFit/>
          </a:bodyPr>
          <a:lstStyle/>
          <a:p>
            <a:r>
              <a:rPr lang="en-US" sz="4400" dirty="0"/>
              <a:t>Tracking Metrics</a:t>
            </a:r>
          </a:p>
        </p:txBody>
      </p:sp>
      <p:sp>
        <p:nvSpPr>
          <p:cNvPr id="18" name="Isosceles Triangle 17">
            <a:extLst>
              <a:ext uri="{FF2B5EF4-FFF2-40B4-BE49-F238E27FC236}">
                <a16:creationId xmlns:a16="http://schemas.microsoft.com/office/drawing/2014/main" id="{A653F47E-FE29-B220-E452-080174CC8A5F}"/>
              </a:ext>
            </a:extLst>
          </p:cNvPr>
          <p:cNvSpPr/>
          <p:nvPr/>
        </p:nvSpPr>
        <p:spPr>
          <a:xfrm>
            <a:off x="1128480" y="1776567"/>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2A5B303-C86A-EBD9-9AED-7C3F5BD08345}"/>
              </a:ext>
            </a:extLst>
          </p:cNvPr>
          <p:cNvSpPr/>
          <p:nvPr/>
        </p:nvSpPr>
        <p:spPr>
          <a:xfrm>
            <a:off x="887881" y="33766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Single Corner Snipped 1">
            <a:extLst>
              <a:ext uri="{FF2B5EF4-FFF2-40B4-BE49-F238E27FC236}">
                <a16:creationId xmlns:a16="http://schemas.microsoft.com/office/drawing/2014/main" id="{35D64AB7-3CEC-F0A0-A514-241898162617}"/>
              </a:ext>
            </a:extLst>
          </p:cNvPr>
          <p:cNvSpPr/>
          <p:nvPr/>
        </p:nvSpPr>
        <p:spPr>
          <a:xfrm>
            <a:off x="944323" y="2689903"/>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B660DEF-30C6-5AC8-6F41-9FE05CBCC359}"/>
              </a:ext>
            </a:extLst>
          </p:cNvPr>
          <p:cNvSpPr txBox="1"/>
          <p:nvPr/>
        </p:nvSpPr>
        <p:spPr>
          <a:xfrm>
            <a:off x="757945" y="4228725"/>
            <a:ext cx="7376914" cy="1754326"/>
          </a:xfrm>
          <a:prstGeom prst="rect">
            <a:avLst/>
          </a:prstGeom>
          <a:noFill/>
          <a:ln>
            <a:noFill/>
          </a:ln>
        </p:spPr>
        <p:txBody>
          <a:bodyPr wrap="square" rtlCol="0">
            <a:spAutoFit/>
          </a:bodyPr>
          <a:lstStyle/>
          <a:p>
            <a:r>
              <a:rPr lang="en-US" dirty="0"/>
              <a:t>IDF1 then calculates:</a:t>
            </a:r>
          </a:p>
          <a:p>
            <a:r>
              <a:rPr lang="en-US" dirty="0"/>
              <a:t>	IDTP = correct detections	9</a:t>
            </a:r>
          </a:p>
          <a:p>
            <a:r>
              <a:rPr lang="en-US" dirty="0"/>
              <a:t>	IDFN = missed/mismatch	12</a:t>
            </a:r>
          </a:p>
          <a:p>
            <a:r>
              <a:rPr lang="en-US" dirty="0"/>
              <a:t>	IDFP = hallucinations	3</a:t>
            </a:r>
          </a:p>
          <a:p>
            <a:endParaRPr lang="en-US" dirty="0"/>
          </a:p>
          <a:p>
            <a:r>
              <a:rPr lang="en-US" dirty="0"/>
              <a:t>IDF1 = 2 x IDTP / (2 x IDTP + IDFP + IDFN) = 2 x 9 / (2 x 9 + 3 + 12) = 0.55</a:t>
            </a:r>
          </a:p>
        </p:txBody>
      </p:sp>
      <p:sp>
        <p:nvSpPr>
          <p:cNvPr id="24" name="Oval 23">
            <a:extLst>
              <a:ext uri="{FF2B5EF4-FFF2-40B4-BE49-F238E27FC236}">
                <a16:creationId xmlns:a16="http://schemas.microsoft.com/office/drawing/2014/main" id="{4DF21BD2-6366-202B-217B-779BF3323AFD}"/>
              </a:ext>
            </a:extLst>
          </p:cNvPr>
          <p:cNvSpPr/>
          <p:nvPr/>
        </p:nvSpPr>
        <p:spPr>
          <a:xfrm>
            <a:off x="2024460" y="3279311"/>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CD07489-382A-F5EA-28AE-A153D7144413}"/>
              </a:ext>
            </a:extLst>
          </p:cNvPr>
          <p:cNvSpPr/>
          <p:nvPr/>
        </p:nvSpPr>
        <p:spPr>
          <a:xfrm>
            <a:off x="3156504" y="327457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6FB298E2-F226-991A-5436-AA78FE318276}"/>
              </a:ext>
            </a:extLst>
          </p:cNvPr>
          <p:cNvSpPr/>
          <p:nvPr/>
        </p:nvSpPr>
        <p:spPr>
          <a:xfrm>
            <a:off x="4271290" y="29956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7293E378-5F3A-DC39-AD53-156A60F985DB}"/>
              </a:ext>
            </a:extLst>
          </p:cNvPr>
          <p:cNvSpPr/>
          <p:nvPr/>
        </p:nvSpPr>
        <p:spPr>
          <a:xfrm>
            <a:off x="5384802" y="2710334"/>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7978470-DD02-6838-D559-4793661FF476}"/>
              </a:ext>
            </a:extLst>
          </p:cNvPr>
          <p:cNvSpPr/>
          <p:nvPr/>
        </p:nvSpPr>
        <p:spPr>
          <a:xfrm>
            <a:off x="6500862" y="2775395"/>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839A976F-38D2-1150-3E78-768826CD30AC}"/>
              </a:ext>
            </a:extLst>
          </p:cNvPr>
          <p:cNvSpPr/>
          <p:nvPr/>
        </p:nvSpPr>
        <p:spPr>
          <a:xfrm>
            <a:off x="7556935" y="2805103"/>
            <a:ext cx="762000" cy="381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a:extLst>
              <a:ext uri="{FF2B5EF4-FFF2-40B4-BE49-F238E27FC236}">
                <a16:creationId xmlns:a16="http://schemas.microsoft.com/office/drawing/2014/main" id="{2EA47D72-C25C-7E86-5904-E12AC37B1254}"/>
              </a:ext>
            </a:extLst>
          </p:cNvPr>
          <p:cNvSpPr/>
          <p:nvPr/>
        </p:nvSpPr>
        <p:spPr>
          <a:xfrm>
            <a:off x="2244872" y="1977624"/>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2C7C037F-EE68-BB61-786A-582D69361422}"/>
              </a:ext>
            </a:extLst>
          </p:cNvPr>
          <p:cNvSpPr/>
          <p:nvPr/>
        </p:nvSpPr>
        <p:spPr>
          <a:xfrm>
            <a:off x="3263876" y="2016844"/>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Isosceles Triangle 35">
            <a:extLst>
              <a:ext uri="{FF2B5EF4-FFF2-40B4-BE49-F238E27FC236}">
                <a16:creationId xmlns:a16="http://schemas.microsoft.com/office/drawing/2014/main" id="{01FD2A8A-F7C3-E751-C75A-A2C78C152122}"/>
              </a:ext>
            </a:extLst>
          </p:cNvPr>
          <p:cNvSpPr/>
          <p:nvPr/>
        </p:nvSpPr>
        <p:spPr>
          <a:xfrm>
            <a:off x="4508826" y="2497076"/>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4D96F044-36FA-2CA7-D36F-E5198D1CC52B}"/>
              </a:ext>
            </a:extLst>
          </p:cNvPr>
          <p:cNvSpPr/>
          <p:nvPr/>
        </p:nvSpPr>
        <p:spPr>
          <a:xfrm>
            <a:off x="5651502" y="2750527"/>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A7CB2649-F6C5-8F85-536A-ACD1F29EA684}"/>
              </a:ext>
            </a:extLst>
          </p:cNvPr>
          <p:cNvSpPr/>
          <p:nvPr/>
        </p:nvSpPr>
        <p:spPr>
          <a:xfrm>
            <a:off x="6757892" y="2995603"/>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a:extLst>
              <a:ext uri="{FF2B5EF4-FFF2-40B4-BE49-F238E27FC236}">
                <a16:creationId xmlns:a16="http://schemas.microsoft.com/office/drawing/2014/main" id="{01B1B72A-35DA-2917-EDBC-F942BAA90FED}"/>
              </a:ext>
            </a:extLst>
          </p:cNvPr>
          <p:cNvSpPr/>
          <p:nvPr/>
        </p:nvSpPr>
        <p:spPr>
          <a:xfrm>
            <a:off x="7834377" y="3084015"/>
            <a:ext cx="228600" cy="61605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Single Corner Snipped 1">
            <a:extLst>
              <a:ext uri="{FF2B5EF4-FFF2-40B4-BE49-F238E27FC236}">
                <a16:creationId xmlns:a16="http://schemas.microsoft.com/office/drawing/2014/main" id="{73FE8EE9-A4AC-3085-85AC-4978C5DAC9E4}"/>
              </a:ext>
            </a:extLst>
          </p:cNvPr>
          <p:cNvSpPr/>
          <p:nvPr/>
        </p:nvSpPr>
        <p:spPr>
          <a:xfrm>
            <a:off x="2018265" y="2817584"/>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Single Corner Snipped 1">
            <a:extLst>
              <a:ext uri="{FF2B5EF4-FFF2-40B4-BE49-F238E27FC236}">
                <a16:creationId xmlns:a16="http://schemas.microsoft.com/office/drawing/2014/main" id="{9BA6791C-13E9-1E3F-3CBB-AD3AFC53EDA1}"/>
              </a:ext>
            </a:extLst>
          </p:cNvPr>
          <p:cNvSpPr/>
          <p:nvPr/>
        </p:nvSpPr>
        <p:spPr>
          <a:xfrm>
            <a:off x="3072233" y="2604817"/>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Single Corner Snipped 1">
            <a:extLst>
              <a:ext uri="{FF2B5EF4-FFF2-40B4-BE49-F238E27FC236}">
                <a16:creationId xmlns:a16="http://schemas.microsoft.com/office/drawing/2014/main" id="{F240DBD9-9B02-EED5-D470-757937248D3B}"/>
              </a:ext>
            </a:extLst>
          </p:cNvPr>
          <p:cNvSpPr/>
          <p:nvPr/>
        </p:nvSpPr>
        <p:spPr>
          <a:xfrm>
            <a:off x="4232521" y="2345132"/>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Single Corner Snipped 1">
            <a:extLst>
              <a:ext uri="{FF2B5EF4-FFF2-40B4-BE49-F238E27FC236}">
                <a16:creationId xmlns:a16="http://schemas.microsoft.com/office/drawing/2014/main" id="{70BDCB78-92B7-97F7-2FE4-E36997BD0DA7}"/>
              </a:ext>
            </a:extLst>
          </p:cNvPr>
          <p:cNvSpPr/>
          <p:nvPr/>
        </p:nvSpPr>
        <p:spPr>
          <a:xfrm>
            <a:off x="5441244" y="2319057"/>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Single Corner Snipped 1">
            <a:extLst>
              <a:ext uri="{FF2B5EF4-FFF2-40B4-BE49-F238E27FC236}">
                <a16:creationId xmlns:a16="http://schemas.microsoft.com/office/drawing/2014/main" id="{72CFF0AF-A32F-CDFA-56B0-D23B23E470C5}"/>
              </a:ext>
            </a:extLst>
          </p:cNvPr>
          <p:cNvSpPr/>
          <p:nvPr/>
        </p:nvSpPr>
        <p:spPr>
          <a:xfrm>
            <a:off x="6557304" y="2111633"/>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Single Corner Snipped 1">
            <a:extLst>
              <a:ext uri="{FF2B5EF4-FFF2-40B4-BE49-F238E27FC236}">
                <a16:creationId xmlns:a16="http://schemas.microsoft.com/office/drawing/2014/main" id="{3711EDDC-AA02-62DE-C79D-13656D8DCFAF}"/>
              </a:ext>
            </a:extLst>
          </p:cNvPr>
          <p:cNvSpPr/>
          <p:nvPr/>
        </p:nvSpPr>
        <p:spPr>
          <a:xfrm>
            <a:off x="7613377" y="2020234"/>
            <a:ext cx="649116" cy="356037"/>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7FD3DE32-D62B-C0D2-2F67-0F255D109E56}"/>
              </a:ext>
            </a:extLst>
          </p:cNvPr>
          <p:cNvSpPr/>
          <p:nvPr/>
        </p:nvSpPr>
        <p:spPr>
          <a:xfrm>
            <a:off x="1202668" y="2809664"/>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6B046BA-B25C-D93D-746D-D65C5C835868}"/>
              </a:ext>
            </a:extLst>
          </p:cNvPr>
          <p:cNvSpPr/>
          <p:nvPr/>
        </p:nvSpPr>
        <p:spPr>
          <a:xfrm>
            <a:off x="1166580" y="212798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130C55C-E06B-8614-075D-0FD3DB188760}"/>
              </a:ext>
            </a:extLst>
          </p:cNvPr>
          <p:cNvSpPr/>
          <p:nvPr/>
        </p:nvSpPr>
        <p:spPr>
          <a:xfrm>
            <a:off x="1192681" y="3485002"/>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C833AA5-197A-26A8-C0A5-713C7069B282}"/>
              </a:ext>
            </a:extLst>
          </p:cNvPr>
          <p:cNvSpPr/>
          <p:nvPr/>
        </p:nvSpPr>
        <p:spPr>
          <a:xfrm>
            <a:off x="2326992" y="340132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0B248A2-8EA0-6D65-2126-AD97583F696B}"/>
              </a:ext>
            </a:extLst>
          </p:cNvPr>
          <p:cNvSpPr/>
          <p:nvPr/>
        </p:nvSpPr>
        <p:spPr>
          <a:xfrm>
            <a:off x="3455417" y="340132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D954F8D6-7A21-4F5B-8128-D9AC0E77CFEA}"/>
              </a:ext>
            </a:extLst>
          </p:cNvPr>
          <p:cNvSpPr/>
          <p:nvPr/>
        </p:nvSpPr>
        <p:spPr>
          <a:xfrm>
            <a:off x="4560601" y="3133347"/>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1305559-CDF1-13FB-DC85-479F47DF34FC}"/>
              </a:ext>
            </a:extLst>
          </p:cNvPr>
          <p:cNvSpPr/>
          <p:nvPr/>
        </p:nvSpPr>
        <p:spPr>
          <a:xfrm>
            <a:off x="5692397" y="311277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D2CC582A-BF4F-6EE1-267B-1A4E15CC1CF7}"/>
              </a:ext>
            </a:extLst>
          </p:cNvPr>
          <p:cNvSpPr/>
          <p:nvPr/>
        </p:nvSpPr>
        <p:spPr>
          <a:xfrm>
            <a:off x="6805662" y="3347670"/>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C2C2298-8F96-030B-6AE9-A1E4CB4B4A54}"/>
              </a:ext>
            </a:extLst>
          </p:cNvPr>
          <p:cNvSpPr/>
          <p:nvPr/>
        </p:nvSpPr>
        <p:spPr>
          <a:xfrm>
            <a:off x="2271183" y="2935548"/>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7D68147C-81CA-DB64-080E-7E074C78BEB7}"/>
              </a:ext>
            </a:extLst>
          </p:cNvPr>
          <p:cNvSpPr/>
          <p:nvPr/>
        </p:nvSpPr>
        <p:spPr>
          <a:xfrm>
            <a:off x="3320418" y="2719051"/>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2C0030B8-81DA-5A0C-C6CE-1B081055A69C}"/>
              </a:ext>
            </a:extLst>
          </p:cNvPr>
          <p:cNvSpPr/>
          <p:nvPr/>
        </p:nvSpPr>
        <p:spPr>
          <a:xfrm>
            <a:off x="4546926" y="2859772"/>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D9251561-CCD1-322A-F3D5-33C1C7FA3B58}"/>
              </a:ext>
            </a:extLst>
          </p:cNvPr>
          <p:cNvSpPr/>
          <p:nvPr/>
        </p:nvSpPr>
        <p:spPr>
          <a:xfrm>
            <a:off x="5694476" y="2815850"/>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AA9797B-A219-8552-79B0-A576052EC220}"/>
              </a:ext>
            </a:extLst>
          </p:cNvPr>
          <p:cNvSpPr/>
          <p:nvPr/>
        </p:nvSpPr>
        <p:spPr>
          <a:xfrm>
            <a:off x="6797897" y="2891167"/>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889159AD-F3AE-514B-0DAC-7E4B6974BAFF}"/>
              </a:ext>
            </a:extLst>
          </p:cNvPr>
          <p:cNvSpPr/>
          <p:nvPr/>
        </p:nvSpPr>
        <p:spPr>
          <a:xfrm>
            <a:off x="7861735" y="2929459"/>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15709270-CEA2-2A7A-4FF2-0E0F48DB771C}"/>
              </a:ext>
            </a:extLst>
          </p:cNvPr>
          <p:cNvSpPr/>
          <p:nvPr/>
        </p:nvSpPr>
        <p:spPr>
          <a:xfrm>
            <a:off x="3303017" y="2399900"/>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B583AF64-4D17-0C23-6234-100A09029569}"/>
              </a:ext>
            </a:extLst>
          </p:cNvPr>
          <p:cNvSpPr/>
          <p:nvPr/>
        </p:nvSpPr>
        <p:spPr>
          <a:xfrm>
            <a:off x="4464384" y="2464674"/>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65C1840-527D-F4C6-3455-156FE7349434}"/>
              </a:ext>
            </a:extLst>
          </p:cNvPr>
          <p:cNvSpPr/>
          <p:nvPr/>
        </p:nvSpPr>
        <p:spPr>
          <a:xfrm>
            <a:off x="5669114" y="243650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74F89A39-9823-10C3-2469-0FAA5C7FE5C4}"/>
              </a:ext>
            </a:extLst>
          </p:cNvPr>
          <p:cNvSpPr/>
          <p:nvPr/>
        </p:nvSpPr>
        <p:spPr>
          <a:xfrm>
            <a:off x="6812963" y="2233256"/>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7E2A66B3-B681-DF8D-05BC-43635F5E73E5}"/>
              </a:ext>
            </a:extLst>
          </p:cNvPr>
          <p:cNvSpPr/>
          <p:nvPr/>
        </p:nvSpPr>
        <p:spPr>
          <a:xfrm>
            <a:off x="7872477" y="2142853"/>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7DE243F-DF21-16A4-D6E6-80DACBE81110}"/>
              </a:ext>
            </a:extLst>
          </p:cNvPr>
          <p:cNvSpPr/>
          <p:nvPr/>
        </p:nvSpPr>
        <p:spPr>
          <a:xfrm>
            <a:off x="3301976" y="1697835"/>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20AD277-7402-C7DD-F107-1AE6356FB721}"/>
              </a:ext>
            </a:extLst>
          </p:cNvPr>
          <p:cNvSpPr/>
          <p:nvPr/>
        </p:nvSpPr>
        <p:spPr>
          <a:xfrm>
            <a:off x="4464384" y="1783353"/>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6CED9AA-5470-D4ED-9287-21DC13C7760B}"/>
              </a:ext>
            </a:extLst>
          </p:cNvPr>
          <p:cNvSpPr/>
          <p:nvPr/>
        </p:nvSpPr>
        <p:spPr>
          <a:xfrm>
            <a:off x="5623789" y="1637193"/>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3B6C743C-C3E7-EBBF-713F-A5E9B6125B72}"/>
              </a:ext>
            </a:extLst>
          </p:cNvPr>
          <p:cNvSpPr txBox="1"/>
          <p:nvPr/>
        </p:nvSpPr>
        <p:spPr>
          <a:xfrm>
            <a:off x="1087500" y="1088542"/>
            <a:ext cx="374256" cy="369332"/>
          </a:xfrm>
          <a:prstGeom prst="rect">
            <a:avLst/>
          </a:prstGeom>
          <a:noFill/>
          <a:ln>
            <a:noFill/>
          </a:ln>
        </p:spPr>
        <p:txBody>
          <a:bodyPr wrap="square" rtlCol="0">
            <a:spAutoFit/>
          </a:bodyPr>
          <a:lstStyle/>
          <a:p>
            <a:r>
              <a:rPr lang="en-US" dirty="0"/>
              <a:t>t</a:t>
            </a:r>
            <a:r>
              <a:rPr lang="en-US" baseline="-25000" dirty="0"/>
              <a:t>1</a:t>
            </a:r>
          </a:p>
        </p:txBody>
      </p:sp>
      <p:sp>
        <p:nvSpPr>
          <p:cNvPr id="76" name="TextBox 75">
            <a:extLst>
              <a:ext uri="{FF2B5EF4-FFF2-40B4-BE49-F238E27FC236}">
                <a16:creationId xmlns:a16="http://schemas.microsoft.com/office/drawing/2014/main" id="{AD0FB3E1-B0C4-A995-F3CF-2998FCCA9615}"/>
              </a:ext>
            </a:extLst>
          </p:cNvPr>
          <p:cNvSpPr txBox="1"/>
          <p:nvPr/>
        </p:nvSpPr>
        <p:spPr>
          <a:xfrm>
            <a:off x="2210340" y="1088542"/>
            <a:ext cx="374256" cy="369332"/>
          </a:xfrm>
          <a:prstGeom prst="rect">
            <a:avLst/>
          </a:prstGeom>
          <a:noFill/>
          <a:ln>
            <a:noFill/>
          </a:ln>
        </p:spPr>
        <p:txBody>
          <a:bodyPr wrap="square" rtlCol="0">
            <a:spAutoFit/>
          </a:bodyPr>
          <a:lstStyle/>
          <a:p>
            <a:r>
              <a:rPr lang="en-US" dirty="0"/>
              <a:t>t</a:t>
            </a:r>
            <a:r>
              <a:rPr lang="en-US" baseline="-25000" dirty="0"/>
              <a:t>2</a:t>
            </a:r>
          </a:p>
        </p:txBody>
      </p:sp>
      <p:sp>
        <p:nvSpPr>
          <p:cNvPr id="78" name="TextBox 77">
            <a:extLst>
              <a:ext uri="{FF2B5EF4-FFF2-40B4-BE49-F238E27FC236}">
                <a16:creationId xmlns:a16="http://schemas.microsoft.com/office/drawing/2014/main" id="{BE86E575-6104-C5F0-965C-F1637424212E}"/>
              </a:ext>
            </a:extLst>
          </p:cNvPr>
          <p:cNvSpPr txBox="1"/>
          <p:nvPr/>
        </p:nvSpPr>
        <p:spPr>
          <a:xfrm>
            <a:off x="3219924" y="1088542"/>
            <a:ext cx="374256" cy="369332"/>
          </a:xfrm>
          <a:prstGeom prst="rect">
            <a:avLst/>
          </a:prstGeom>
          <a:noFill/>
          <a:ln>
            <a:noFill/>
          </a:ln>
        </p:spPr>
        <p:txBody>
          <a:bodyPr wrap="square" rtlCol="0">
            <a:spAutoFit/>
          </a:bodyPr>
          <a:lstStyle/>
          <a:p>
            <a:r>
              <a:rPr lang="en-US" dirty="0"/>
              <a:t>t</a:t>
            </a:r>
            <a:r>
              <a:rPr lang="en-US" baseline="-25000" dirty="0"/>
              <a:t>3</a:t>
            </a:r>
          </a:p>
        </p:txBody>
      </p:sp>
      <p:sp>
        <p:nvSpPr>
          <p:cNvPr id="80" name="TextBox 79">
            <a:extLst>
              <a:ext uri="{FF2B5EF4-FFF2-40B4-BE49-F238E27FC236}">
                <a16:creationId xmlns:a16="http://schemas.microsoft.com/office/drawing/2014/main" id="{6F89B498-0E36-091C-CD19-93D53CDF5FC5}"/>
              </a:ext>
            </a:extLst>
          </p:cNvPr>
          <p:cNvSpPr txBox="1"/>
          <p:nvPr/>
        </p:nvSpPr>
        <p:spPr>
          <a:xfrm>
            <a:off x="4349579" y="1088542"/>
            <a:ext cx="374256" cy="369332"/>
          </a:xfrm>
          <a:prstGeom prst="rect">
            <a:avLst/>
          </a:prstGeom>
          <a:noFill/>
          <a:ln>
            <a:noFill/>
          </a:ln>
        </p:spPr>
        <p:txBody>
          <a:bodyPr wrap="square" rtlCol="0">
            <a:spAutoFit/>
          </a:bodyPr>
          <a:lstStyle/>
          <a:p>
            <a:r>
              <a:rPr lang="en-US" dirty="0"/>
              <a:t>t</a:t>
            </a:r>
            <a:r>
              <a:rPr lang="en-US" baseline="-25000" dirty="0"/>
              <a:t>4</a:t>
            </a:r>
          </a:p>
        </p:txBody>
      </p:sp>
      <p:sp>
        <p:nvSpPr>
          <p:cNvPr id="82" name="TextBox 81">
            <a:extLst>
              <a:ext uri="{FF2B5EF4-FFF2-40B4-BE49-F238E27FC236}">
                <a16:creationId xmlns:a16="http://schemas.microsoft.com/office/drawing/2014/main" id="{62254A7A-2736-B392-9857-105FB7C82408}"/>
              </a:ext>
            </a:extLst>
          </p:cNvPr>
          <p:cNvSpPr txBox="1"/>
          <p:nvPr/>
        </p:nvSpPr>
        <p:spPr>
          <a:xfrm>
            <a:off x="5493250" y="1088542"/>
            <a:ext cx="374256" cy="369332"/>
          </a:xfrm>
          <a:prstGeom prst="rect">
            <a:avLst/>
          </a:prstGeom>
          <a:noFill/>
          <a:ln>
            <a:noFill/>
          </a:ln>
        </p:spPr>
        <p:txBody>
          <a:bodyPr wrap="square" rtlCol="0">
            <a:spAutoFit/>
          </a:bodyPr>
          <a:lstStyle/>
          <a:p>
            <a:r>
              <a:rPr lang="en-US" dirty="0"/>
              <a:t>t</a:t>
            </a:r>
            <a:r>
              <a:rPr lang="en-US" baseline="-25000" dirty="0"/>
              <a:t>5</a:t>
            </a:r>
          </a:p>
        </p:txBody>
      </p:sp>
      <p:sp>
        <p:nvSpPr>
          <p:cNvPr id="84" name="TextBox 83">
            <a:extLst>
              <a:ext uri="{FF2B5EF4-FFF2-40B4-BE49-F238E27FC236}">
                <a16:creationId xmlns:a16="http://schemas.microsoft.com/office/drawing/2014/main" id="{4F3C2B6D-2617-13B8-B26E-A01A4E5EB99D}"/>
              </a:ext>
            </a:extLst>
          </p:cNvPr>
          <p:cNvSpPr txBox="1"/>
          <p:nvPr/>
        </p:nvSpPr>
        <p:spPr>
          <a:xfrm>
            <a:off x="6660606" y="1088542"/>
            <a:ext cx="374256" cy="369332"/>
          </a:xfrm>
          <a:prstGeom prst="rect">
            <a:avLst/>
          </a:prstGeom>
          <a:noFill/>
          <a:ln>
            <a:noFill/>
          </a:ln>
        </p:spPr>
        <p:txBody>
          <a:bodyPr wrap="square" rtlCol="0">
            <a:spAutoFit/>
          </a:bodyPr>
          <a:lstStyle/>
          <a:p>
            <a:r>
              <a:rPr lang="en-US" dirty="0"/>
              <a:t>t</a:t>
            </a:r>
            <a:r>
              <a:rPr lang="en-US" baseline="-25000" dirty="0"/>
              <a:t>6</a:t>
            </a:r>
          </a:p>
        </p:txBody>
      </p:sp>
      <p:sp>
        <p:nvSpPr>
          <p:cNvPr id="86" name="TextBox 85">
            <a:extLst>
              <a:ext uri="{FF2B5EF4-FFF2-40B4-BE49-F238E27FC236}">
                <a16:creationId xmlns:a16="http://schemas.microsoft.com/office/drawing/2014/main" id="{D66B559E-D757-EA85-B780-07CE0C67D4E9}"/>
              </a:ext>
            </a:extLst>
          </p:cNvPr>
          <p:cNvSpPr txBox="1"/>
          <p:nvPr/>
        </p:nvSpPr>
        <p:spPr>
          <a:xfrm>
            <a:off x="7766576" y="1088542"/>
            <a:ext cx="374256" cy="369332"/>
          </a:xfrm>
          <a:prstGeom prst="rect">
            <a:avLst/>
          </a:prstGeom>
          <a:noFill/>
          <a:ln>
            <a:noFill/>
          </a:ln>
        </p:spPr>
        <p:txBody>
          <a:bodyPr wrap="square" rtlCol="0">
            <a:spAutoFit/>
          </a:bodyPr>
          <a:lstStyle/>
          <a:p>
            <a:r>
              <a:rPr lang="en-US" dirty="0"/>
              <a:t>t</a:t>
            </a:r>
            <a:r>
              <a:rPr lang="en-US" baseline="-25000" dirty="0"/>
              <a:t>7</a:t>
            </a:r>
          </a:p>
        </p:txBody>
      </p:sp>
      <p:grpSp>
        <p:nvGrpSpPr>
          <p:cNvPr id="91" name="Group 90">
            <a:extLst>
              <a:ext uri="{FF2B5EF4-FFF2-40B4-BE49-F238E27FC236}">
                <a16:creationId xmlns:a16="http://schemas.microsoft.com/office/drawing/2014/main" id="{D3188D5A-26ED-8A10-6B92-E294B00F7FB1}"/>
              </a:ext>
            </a:extLst>
          </p:cNvPr>
          <p:cNvGrpSpPr/>
          <p:nvPr/>
        </p:nvGrpSpPr>
        <p:grpSpPr>
          <a:xfrm>
            <a:off x="5888278" y="3955538"/>
            <a:ext cx="2830372" cy="944721"/>
            <a:chOff x="5932629" y="4023127"/>
            <a:chExt cx="2830372" cy="944721"/>
          </a:xfrm>
        </p:grpSpPr>
        <p:sp>
          <p:nvSpPr>
            <p:cNvPr id="21" name="TextBox 20">
              <a:extLst>
                <a:ext uri="{FF2B5EF4-FFF2-40B4-BE49-F238E27FC236}">
                  <a16:creationId xmlns:a16="http://schemas.microsoft.com/office/drawing/2014/main" id="{4CF4E31F-7E96-C782-A12F-166DF1093B25}"/>
                </a:ext>
              </a:extLst>
            </p:cNvPr>
            <p:cNvSpPr txBox="1"/>
            <p:nvPr/>
          </p:nvSpPr>
          <p:spPr>
            <a:xfrm>
              <a:off x="5932629" y="4214375"/>
              <a:ext cx="1428043" cy="369332"/>
            </a:xfrm>
            <a:prstGeom prst="rect">
              <a:avLst/>
            </a:prstGeom>
            <a:noFill/>
            <a:ln>
              <a:noFill/>
            </a:ln>
          </p:spPr>
          <p:txBody>
            <a:bodyPr wrap="square" rtlCol="0">
              <a:spAutoFit/>
            </a:bodyPr>
            <a:lstStyle/>
            <a:p>
              <a:r>
                <a:rPr lang="en-US" dirty="0"/>
                <a:t>Ground truth</a:t>
              </a:r>
            </a:p>
          </p:txBody>
        </p:sp>
        <p:sp>
          <p:nvSpPr>
            <p:cNvPr id="12" name="Isosceles Triangle 11">
              <a:extLst>
                <a:ext uri="{FF2B5EF4-FFF2-40B4-BE49-F238E27FC236}">
                  <a16:creationId xmlns:a16="http://schemas.microsoft.com/office/drawing/2014/main" id="{03B01586-A47A-2C7E-42A5-01523B22B8E8}"/>
                </a:ext>
              </a:extLst>
            </p:cNvPr>
            <p:cNvSpPr/>
            <p:nvPr/>
          </p:nvSpPr>
          <p:spPr>
            <a:xfrm>
              <a:off x="7449017" y="4132263"/>
              <a:ext cx="123723" cy="40145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Single Corner Snipped 1">
              <a:extLst>
                <a:ext uri="{FF2B5EF4-FFF2-40B4-BE49-F238E27FC236}">
                  <a16:creationId xmlns:a16="http://schemas.microsoft.com/office/drawing/2014/main" id="{2C006797-0926-1D9E-F7A3-B738108EE9F8}"/>
                </a:ext>
              </a:extLst>
            </p:cNvPr>
            <p:cNvSpPr/>
            <p:nvPr/>
          </p:nvSpPr>
          <p:spPr>
            <a:xfrm>
              <a:off x="7715097" y="4282493"/>
              <a:ext cx="351316" cy="232014"/>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9B4C31C-9130-1D80-64FC-C46E9C58CAFE}"/>
                </a:ext>
              </a:extLst>
            </p:cNvPr>
            <p:cNvSpPr/>
            <p:nvPr/>
          </p:nvSpPr>
          <p:spPr>
            <a:xfrm>
              <a:off x="8247044" y="4302604"/>
              <a:ext cx="412411" cy="2482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AC922FC-FDA6-09E1-C5B4-6C10E75BB724}"/>
                </a:ext>
              </a:extLst>
            </p:cNvPr>
            <p:cNvSpPr txBox="1"/>
            <p:nvPr/>
          </p:nvSpPr>
          <p:spPr>
            <a:xfrm>
              <a:off x="5937804" y="4598516"/>
              <a:ext cx="1428043" cy="369332"/>
            </a:xfrm>
            <a:prstGeom prst="rect">
              <a:avLst/>
            </a:prstGeom>
            <a:noFill/>
            <a:ln>
              <a:noFill/>
            </a:ln>
          </p:spPr>
          <p:txBody>
            <a:bodyPr wrap="square" rtlCol="0">
              <a:spAutoFit/>
            </a:bodyPr>
            <a:lstStyle/>
            <a:p>
              <a:r>
                <a:rPr lang="en-US" dirty="0"/>
                <a:t>Track results</a:t>
              </a:r>
            </a:p>
          </p:txBody>
        </p:sp>
        <p:sp>
          <p:nvSpPr>
            <p:cNvPr id="25" name="Oval 24">
              <a:extLst>
                <a:ext uri="{FF2B5EF4-FFF2-40B4-BE49-F238E27FC236}">
                  <a16:creationId xmlns:a16="http://schemas.microsoft.com/office/drawing/2014/main" id="{FEC658C1-3F30-EC4A-5B4A-033B5B38B2E1}"/>
                </a:ext>
              </a:extLst>
            </p:cNvPr>
            <p:cNvSpPr/>
            <p:nvPr/>
          </p:nvSpPr>
          <p:spPr>
            <a:xfrm>
              <a:off x="7441021" y="4700648"/>
              <a:ext cx="152400" cy="13937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8954EF5-E724-8B4A-69CF-F94F725A57EC}"/>
                </a:ext>
              </a:extLst>
            </p:cNvPr>
            <p:cNvSpPr/>
            <p:nvPr/>
          </p:nvSpPr>
          <p:spPr>
            <a:xfrm>
              <a:off x="7743769" y="4700648"/>
              <a:ext cx="152400" cy="139374"/>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E7977A40-1B11-AD09-80EC-EC84C09C10E2}"/>
                </a:ext>
              </a:extLst>
            </p:cNvPr>
            <p:cNvSpPr/>
            <p:nvPr/>
          </p:nvSpPr>
          <p:spPr>
            <a:xfrm>
              <a:off x="8026810" y="4700648"/>
              <a:ext cx="152400" cy="139374"/>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CD8E1EEB-FF61-439B-EB5C-7022B336BEF5}"/>
                </a:ext>
              </a:extLst>
            </p:cNvPr>
            <p:cNvSpPr/>
            <p:nvPr/>
          </p:nvSpPr>
          <p:spPr>
            <a:xfrm>
              <a:off x="8305299" y="4700648"/>
              <a:ext cx="152400" cy="139374"/>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DBF7F702-1F35-9783-1A71-E5E0BEAFF41D}"/>
                </a:ext>
              </a:extLst>
            </p:cNvPr>
            <p:cNvSpPr/>
            <p:nvPr/>
          </p:nvSpPr>
          <p:spPr>
            <a:xfrm>
              <a:off x="5932629" y="4023127"/>
              <a:ext cx="2830372" cy="9312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2" name="Oval 91">
            <a:extLst>
              <a:ext uri="{FF2B5EF4-FFF2-40B4-BE49-F238E27FC236}">
                <a16:creationId xmlns:a16="http://schemas.microsoft.com/office/drawing/2014/main" id="{A1529127-771C-BBD9-09FA-1F2BF3BE943A}"/>
              </a:ext>
            </a:extLst>
          </p:cNvPr>
          <p:cNvSpPr/>
          <p:nvPr/>
        </p:nvSpPr>
        <p:spPr>
          <a:xfrm>
            <a:off x="5283444" y="3040823"/>
            <a:ext cx="2023070" cy="4966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71AD7E2C-B117-62C0-B6FA-DC9577E9F30A}"/>
              </a:ext>
            </a:extLst>
          </p:cNvPr>
          <p:cNvSpPr/>
          <p:nvPr/>
        </p:nvSpPr>
        <p:spPr>
          <a:xfrm>
            <a:off x="4001994" y="2063588"/>
            <a:ext cx="4289616" cy="5745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02EACF3E-294A-6018-5C8D-44A4F9BD3D46}"/>
              </a:ext>
            </a:extLst>
          </p:cNvPr>
          <p:cNvSpPr/>
          <p:nvPr/>
        </p:nvSpPr>
        <p:spPr>
          <a:xfrm>
            <a:off x="5200143" y="2697566"/>
            <a:ext cx="3156816" cy="4098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a:extLst>
              <a:ext uri="{FF2B5EF4-FFF2-40B4-BE49-F238E27FC236}">
                <a16:creationId xmlns:a16="http://schemas.microsoft.com/office/drawing/2014/main" id="{243EB7E8-C6AB-22C5-FC66-CE01A0D4D236}"/>
              </a:ext>
            </a:extLst>
          </p:cNvPr>
          <p:cNvSpPr txBox="1"/>
          <p:nvPr/>
        </p:nvSpPr>
        <p:spPr>
          <a:xfrm>
            <a:off x="1325173" y="6090193"/>
            <a:ext cx="6288204" cy="369332"/>
          </a:xfrm>
          <a:prstGeom prst="rect">
            <a:avLst/>
          </a:prstGeom>
          <a:noFill/>
          <a:ln>
            <a:noFill/>
          </a:ln>
        </p:spPr>
        <p:txBody>
          <a:bodyPr wrap="square" rtlCol="0">
            <a:spAutoFit/>
          </a:bodyPr>
          <a:lstStyle/>
          <a:p>
            <a:r>
              <a:rPr lang="en-US" dirty="0"/>
              <a:t>This measures (rewards) </a:t>
            </a:r>
            <a:r>
              <a:rPr lang="en-US" i="1" dirty="0"/>
              <a:t>better associations </a:t>
            </a:r>
            <a:r>
              <a:rPr lang="en-US" dirty="0"/>
              <a:t>more than MOTA.</a:t>
            </a:r>
          </a:p>
        </p:txBody>
      </p:sp>
      <p:sp>
        <p:nvSpPr>
          <p:cNvPr id="3" name="Oval 2">
            <a:extLst>
              <a:ext uri="{FF2B5EF4-FFF2-40B4-BE49-F238E27FC236}">
                <a16:creationId xmlns:a16="http://schemas.microsoft.com/office/drawing/2014/main" id="{9001CF75-3B5F-0049-18D7-F9C3FDA99C9A}"/>
              </a:ext>
            </a:extLst>
          </p:cNvPr>
          <p:cNvSpPr/>
          <p:nvPr/>
        </p:nvSpPr>
        <p:spPr>
          <a:xfrm>
            <a:off x="4201837" y="2674111"/>
            <a:ext cx="830020" cy="83924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9C8E859-B224-A61E-6CC1-5D021F108FB5}"/>
              </a:ext>
            </a:extLst>
          </p:cNvPr>
          <p:cNvSpPr/>
          <p:nvPr/>
        </p:nvSpPr>
        <p:spPr>
          <a:xfrm>
            <a:off x="892877" y="1968968"/>
            <a:ext cx="3261190" cy="21036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5CDA6D2-E585-D353-85DE-42AA0C46AF0B}"/>
              </a:ext>
            </a:extLst>
          </p:cNvPr>
          <p:cNvSpPr/>
          <p:nvPr/>
        </p:nvSpPr>
        <p:spPr>
          <a:xfrm>
            <a:off x="7670746" y="3105509"/>
            <a:ext cx="513558" cy="6408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0E31732-F417-B2D2-EDB9-283534FFA4E9}"/>
              </a:ext>
            </a:extLst>
          </p:cNvPr>
          <p:cNvSpPr/>
          <p:nvPr/>
        </p:nvSpPr>
        <p:spPr>
          <a:xfrm>
            <a:off x="2982990" y="1537807"/>
            <a:ext cx="3163812" cy="4966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1093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4" grpId="0" animBg="1"/>
      <p:bldP spid="95" grpId="0"/>
      <p:bldP spid="3" grpId="0" animBg="1"/>
      <p:bldP spid="4" grpId="0" animBg="1"/>
      <p:bldP spid="7"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7DF67-C067-A596-E884-B27902832AA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9690AE5-1AEB-79E6-C6AB-BAD95CA3828F}"/>
              </a:ext>
            </a:extLst>
          </p:cNvPr>
          <p:cNvSpPr txBox="1"/>
          <p:nvPr/>
        </p:nvSpPr>
        <p:spPr>
          <a:xfrm>
            <a:off x="416404" y="195005"/>
            <a:ext cx="3934219" cy="769441"/>
          </a:xfrm>
          <a:prstGeom prst="rect">
            <a:avLst/>
          </a:prstGeom>
          <a:noFill/>
        </p:spPr>
        <p:txBody>
          <a:bodyPr wrap="none" rtlCol="0">
            <a:spAutoFit/>
          </a:bodyPr>
          <a:lstStyle/>
          <a:p>
            <a:r>
              <a:rPr lang="en-US" sz="4400" dirty="0"/>
              <a:t>Tracking Metrics</a:t>
            </a:r>
          </a:p>
        </p:txBody>
      </p:sp>
      <p:sp>
        <p:nvSpPr>
          <p:cNvPr id="16" name="TextBox 15">
            <a:extLst>
              <a:ext uri="{FF2B5EF4-FFF2-40B4-BE49-F238E27FC236}">
                <a16:creationId xmlns:a16="http://schemas.microsoft.com/office/drawing/2014/main" id="{82FF9E68-D109-B4D5-3876-EC7BF747B8FE}"/>
              </a:ext>
            </a:extLst>
          </p:cNvPr>
          <p:cNvSpPr txBox="1"/>
          <p:nvPr/>
        </p:nvSpPr>
        <p:spPr>
          <a:xfrm>
            <a:off x="609599" y="1660267"/>
            <a:ext cx="8229600" cy="3139321"/>
          </a:xfrm>
          <a:prstGeom prst="rect">
            <a:avLst/>
          </a:prstGeom>
          <a:noFill/>
          <a:ln>
            <a:noFill/>
          </a:ln>
        </p:spPr>
        <p:txBody>
          <a:bodyPr wrap="square" rtlCol="0">
            <a:spAutoFit/>
          </a:bodyPr>
          <a:lstStyle/>
          <a:p>
            <a:r>
              <a:rPr lang="en-US" dirty="0"/>
              <a:t>There are several other metrics:</a:t>
            </a:r>
          </a:p>
          <a:p>
            <a:r>
              <a:rPr lang="en-US" dirty="0"/>
              <a:t>	HOTA (higher order tracking accuracy) = MOTA/IDF1 compromise</a:t>
            </a:r>
          </a:p>
          <a:p>
            <a:r>
              <a:rPr lang="en-US" dirty="0"/>
              <a:t>	MT (mostly tracked) = share of ground truth tracked &gt;= 80%</a:t>
            </a:r>
          </a:p>
          <a:p>
            <a:r>
              <a:rPr lang="en-US" dirty="0"/>
              <a:t>	ML (mostly lost) = share of ground truth tracked &lt;= 20%</a:t>
            </a:r>
          </a:p>
          <a:p>
            <a:r>
              <a:rPr lang="en-US" dirty="0"/>
              <a:t>	Frag (fragmentations) = number of times a ground truth track is interrupted</a:t>
            </a:r>
          </a:p>
          <a:p>
            <a:endParaRPr lang="en-US" dirty="0"/>
          </a:p>
          <a:p>
            <a:r>
              <a:rPr lang="en-US" dirty="0"/>
              <a:t>MOTA/MOTP are “standard” metrics.</a:t>
            </a:r>
          </a:p>
          <a:p>
            <a:endParaRPr lang="en-US" dirty="0"/>
          </a:p>
          <a:p>
            <a:r>
              <a:rPr lang="en-US" dirty="0"/>
              <a:t>IDF1/HOTA are becoming more popular.</a:t>
            </a:r>
          </a:p>
          <a:p>
            <a:endParaRPr lang="en-US" dirty="0"/>
          </a:p>
          <a:p>
            <a:r>
              <a:rPr lang="en-US" dirty="0"/>
              <a:t>Other metrics are application dependent.</a:t>
            </a:r>
          </a:p>
        </p:txBody>
      </p:sp>
      <p:sp>
        <p:nvSpPr>
          <p:cNvPr id="95" name="TextBox 94">
            <a:extLst>
              <a:ext uri="{FF2B5EF4-FFF2-40B4-BE49-F238E27FC236}">
                <a16:creationId xmlns:a16="http://schemas.microsoft.com/office/drawing/2014/main" id="{AE45B4F1-59CD-C6C5-2442-CEE4B34E7133}"/>
              </a:ext>
            </a:extLst>
          </p:cNvPr>
          <p:cNvSpPr txBox="1"/>
          <p:nvPr/>
        </p:nvSpPr>
        <p:spPr>
          <a:xfrm>
            <a:off x="1234086" y="5495409"/>
            <a:ext cx="6980627" cy="369332"/>
          </a:xfrm>
          <a:prstGeom prst="rect">
            <a:avLst/>
          </a:prstGeom>
          <a:noFill/>
          <a:ln>
            <a:noFill/>
          </a:ln>
        </p:spPr>
        <p:txBody>
          <a:bodyPr wrap="square" rtlCol="0">
            <a:spAutoFit/>
          </a:bodyPr>
          <a:lstStyle/>
          <a:p>
            <a:r>
              <a:rPr lang="en-US" dirty="0"/>
              <a:t>Typically, just report a lot of metrics for reader to interpret as they wish.</a:t>
            </a:r>
          </a:p>
        </p:txBody>
      </p:sp>
    </p:spTree>
    <p:extLst>
      <p:ext uri="{BB962C8B-B14F-4D97-AF65-F5344CB8AC3E}">
        <p14:creationId xmlns:p14="http://schemas.microsoft.com/office/powerpoint/2010/main" val="320178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457200" y="1295400"/>
            <a:ext cx="5966477" cy="5355312"/>
          </a:xfrm>
          <a:prstGeom prst="rect">
            <a:avLst/>
          </a:prstGeom>
          <a:noFill/>
        </p:spPr>
        <p:txBody>
          <a:bodyPr wrap="square" rtlCol="0">
            <a:spAutoFit/>
          </a:bodyPr>
          <a:lstStyle/>
          <a:p>
            <a:r>
              <a:rPr lang="en-US" dirty="0"/>
              <a:t>Create a program that lets you play a game of guessing Hungarian algorithm solutions. Display a 5x5 grid of workers and jobs. Let the user select one job per worker, then press “Done”.  The game should show the Hungarian solution and show it to the user, telling them if their solution was right.  Include a “Play again” button.</a:t>
            </a:r>
          </a:p>
          <a:p>
            <a:endParaRPr lang="en-US" dirty="0"/>
          </a:p>
          <a:p>
            <a:r>
              <a:rPr lang="en-US" dirty="0"/>
              <a:t>Download these files from the course website:  MOT17-09-DPM.mp4 and MOT17-09-DPM-gt.csv.  Write a program to track people in the video file using the YOLO person detector and lessons from this week’s lectures, saving the track results in a csv file and creating a copy of the video file with the tracks overlaid so you can visualize them.</a:t>
            </a:r>
          </a:p>
          <a:p>
            <a:endParaRPr lang="en-US" dirty="0"/>
          </a:p>
          <a:p>
            <a:r>
              <a:rPr lang="en-US" dirty="0"/>
              <a:t>Write another program that evaluates your detected tracks vs the ground truth.  Calculate several multi-object tracking metrics.  Create a video that color codes the ground truth according to how well you detected it:  green=correct, red=missed, yellow=mis-associated.</a:t>
            </a:r>
          </a:p>
        </p:txBody>
      </p:sp>
      <p:sp>
        <p:nvSpPr>
          <p:cNvPr id="4" name="TextBox 3">
            <a:extLst>
              <a:ext uri="{FF2B5EF4-FFF2-40B4-BE49-F238E27FC236}">
                <a16:creationId xmlns:a16="http://schemas.microsoft.com/office/drawing/2014/main" id="{278B52AD-3C57-18AA-7FE2-B8F6F5534013}"/>
              </a:ext>
            </a:extLst>
          </p:cNvPr>
          <p:cNvSpPr txBox="1"/>
          <p:nvPr/>
        </p:nvSpPr>
        <p:spPr>
          <a:xfrm>
            <a:off x="6505398" y="748368"/>
            <a:ext cx="2181402" cy="5355312"/>
          </a:xfrm>
          <a:prstGeom prst="rect">
            <a:avLst/>
          </a:prstGeom>
          <a:noFill/>
        </p:spPr>
        <p:txBody>
          <a:bodyPr wrap="square" rtlCol="0">
            <a:spAutoFit/>
          </a:bodyPr>
          <a:lstStyle/>
          <a:p>
            <a:r>
              <a:rPr lang="en-US" dirty="0"/>
              <a:t>Upload to canvas:</a:t>
            </a:r>
          </a:p>
          <a:p>
            <a:endParaRPr lang="en-US" dirty="0"/>
          </a:p>
          <a:p>
            <a:r>
              <a:rPr lang="en-US" dirty="0"/>
              <a:t>Image save of incorrect guess.  Image save of correct guess. Keep playing until you get one right!</a:t>
            </a:r>
          </a:p>
          <a:p>
            <a:endParaRPr lang="en-US" dirty="0"/>
          </a:p>
          <a:p>
            <a:r>
              <a:rPr lang="en-US" dirty="0"/>
              <a:t>Prompt(s).  Example image save from video.</a:t>
            </a:r>
          </a:p>
          <a:p>
            <a:endParaRPr lang="en-US" dirty="0"/>
          </a:p>
          <a:p>
            <a:endParaRPr lang="en-US" dirty="0"/>
          </a:p>
          <a:p>
            <a:endParaRPr lang="en-US" dirty="0"/>
          </a:p>
          <a:p>
            <a:endParaRPr lang="en-US" dirty="0"/>
          </a:p>
          <a:p>
            <a:r>
              <a:rPr lang="en-US" dirty="0"/>
              <a:t>Prompt(s).  Metrics.</a:t>
            </a:r>
          </a:p>
          <a:p>
            <a:r>
              <a:rPr lang="en-US" dirty="0"/>
              <a:t>Example image save from video.</a:t>
            </a:r>
          </a:p>
        </p:txBody>
      </p:sp>
    </p:spTree>
    <p:extLst>
      <p:ext uri="{BB962C8B-B14F-4D97-AF65-F5344CB8AC3E}">
        <p14:creationId xmlns:p14="http://schemas.microsoft.com/office/powerpoint/2010/main" val="4228143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3801</TotalTime>
  <Words>1278</Words>
  <Application>Microsoft Office PowerPoint</Application>
  <PresentationFormat>On-screen Show (4:3)</PresentationFormat>
  <Paragraphs>376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W Hoover</cp:lastModifiedBy>
  <cp:revision>222</cp:revision>
  <dcterms:created xsi:type="dcterms:W3CDTF">2013-02-14T19:20:12Z</dcterms:created>
  <dcterms:modified xsi:type="dcterms:W3CDTF">2026-10-22T03:20:59Z</dcterms:modified>
</cp:coreProperties>
</file>