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16" r:id="rId3"/>
    <p:sldId id="384" r:id="rId4"/>
    <p:sldId id="385" r:id="rId5"/>
    <p:sldId id="375" r:id="rId6"/>
    <p:sldId id="386" r:id="rId7"/>
    <p:sldId id="387" r:id="rId8"/>
    <p:sldId id="388" r:id="rId9"/>
    <p:sldId id="389" r:id="rId10"/>
    <p:sldId id="390" r:id="rId11"/>
    <p:sldId id="380" r:id="rId12"/>
    <p:sldId id="365"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5AE36"/>
    <a:srgbClr val="B79BC4"/>
    <a:srgbClr val="F78682"/>
    <a:srgbClr val="768B53"/>
    <a:srgbClr val="7B8C58"/>
    <a:srgbClr val="06A3EA"/>
    <a:srgbClr val="0B8DE5"/>
    <a:srgbClr val="03C6E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89" autoAdjust="0"/>
    <p:restoredTop sz="94717" autoAdjust="0"/>
  </p:normalViewPr>
  <p:slideViewPr>
    <p:cSldViewPr>
      <p:cViewPr varScale="1">
        <p:scale>
          <a:sx n="78" d="100"/>
          <a:sy n="78" d="100"/>
        </p:scale>
        <p:origin x="1589" y="67"/>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484822B-34C3-4051-91FF-8FB284E6A7CC}"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7FBAF0-74AD-48DD-8621-9FA7E796BCA6}" type="slidenum">
              <a:rPr lang="en-US" smtClean="0"/>
              <a:t>‹#›</a:t>
            </a:fld>
            <a:endParaRPr lang="en-US"/>
          </a:p>
        </p:txBody>
      </p:sp>
    </p:spTree>
    <p:extLst>
      <p:ext uri="{BB962C8B-B14F-4D97-AF65-F5344CB8AC3E}">
        <p14:creationId xmlns:p14="http://schemas.microsoft.com/office/powerpoint/2010/main" val="7332330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484822B-34C3-4051-91FF-8FB284E6A7CC}"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7FBAF0-74AD-48DD-8621-9FA7E796BCA6}" type="slidenum">
              <a:rPr lang="en-US" smtClean="0"/>
              <a:t>‹#›</a:t>
            </a:fld>
            <a:endParaRPr lang="en-US"/>
          </a:p>
        </p:txBody>
      </p:sp>
    </p:spTree>
    <p:extLst>
      <p:ext uri="{BB962C8B-B14F-4D97-AF65-F5344CB8AC3E}">
        <p14:creationId xmlns:p14="http://schemas.microsoft.com/office/powerpoint/2010/main" val="11718780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484822B-34C3-4051-91FF-8FB284E6A7CC}"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7FBAF0-74AD-48DD-8621-9FA7E796BCA6}" type="slidenum">
              <a:rPr lang="en-US" smtClean="0"/>
              <a:t>‹#›</a:t>
            </a:fld>
            <a:endParaRPr lang="en-US"/>
          </a:p>
        </p:txBody>
      </p:sp>
    </p:spTree>
    <p:extLst>
      <p:ext uri="{BB962C8B-B14F-4D97-AF65-F5344CB8AC3E}">
        <p14:creationId xmlns:p14="http://schemas.microsoft.com/office/powerpoint/2010/main" val="38194533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484822B-34C3-4051-91FF-8FB284E6A7CC}" type="datetimeFigureOut">
              <a:rPr lang="en-US" smtClean="0"/>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7FBAF0-74AD-48DD-8621-9FA7E796BCA6}" type="slidenum">
              <a:rPr lang="en-US" smtClean="0"/>
              <a:t>‹#›</a:t>
            </a:fld>
            <a:endParaRPr lang="en-US"/>
          </a:p>
        </p:txBody>
      </p:sp>
    </p:spTree>
    <p:extLst>
      <p:ext uri="{BB962C8B-B14F-4D97-AF65-F5344CB8AC3E}">
        <p14:creationId xmlns:p14="http://schemas.microsoft.com/office/powerpoint/2010/main" val="39264794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484822B-34C3-4051-91FF-8FB284E6A7CC}" type="datetimeFigureOut">
              <a:rPr lang="en-US" smtClean="0"/>
              <a:t>9/15/2026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77FBAF0-74AD-48DD-8621-9FA7E796BCA6}" type="slidenum">
              <a:rPr lang="en-US" smtClean="0"/>
              <a:t>‹#›</a:t>
            </a:fld>
            <a:endParaRPr lang="en-US"/>
          </a:p>
        </p:txBody>
      </p:sp>
    </p:spTree>
    <p:extLst>
      <p:ext uri="{BB962C8B-B14F-4D97-AF65-F5344CB8AC3E}">
        <p14:creationId xmlns:p14="http://schemas.microsoft.com/office/powerpoint/2010/main" val="6948929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484822B-34C3-4051-91FF-8FB284E6A7CC}" type="datetimeFigureOut">
              <a:rPr lang="en-US" smtClean="0"/>
              <a:t>9/15/2026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77FBAF0-74AD-48DD-8621-9FA7E796BCA6}" type="slidenum">
              <a:rPr lang="en-US" smtClean="0"/>
              <a:t>‹#›</a:t>
            </a:fld>
            <a:endParaRPr lang="en-US"/>
          </a:p>
        </p:txBody>
      </p:sp>
    </p:spTree>
    <p:extLst>
      <p:ext uri="{BB962C8B-B14F-4D97-AF65-F5344CB8AC3E}">
        <p14:creationId xmlns:p14="http://schemas.microsoft.com/office/powerpoint/2010/main" val="14019718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84822B-34C3-4051-91FF-8FB284E6A7CC}" type="datetimeFigureOut">
              <a:rPr lang="en-US" smtClean="0"/>
              <a:t>9/15/2026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77FBAF0-74AD-48DD-8621-9FA7E796BCA6}" type="slidenum">
              <a:rPr lang="en-US" smtClean="0"/>
              <a:t>‹#›</a:t>
            </a:fld>
            <a:endParaRPr lang="en-US"/>
          </a:p>
        </p:txBody>
      </p:sp>
    </p:spTree>
    <p:extLst>
      <p:ext uri="{BB962C8B-B14F-4D97-AF65-F5344CB8AC3E}">
        <p14:creationId xmlns:p14="http://schemas.microsoft.com/office/powerpoint/2010/main" val="9647824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484822B-34C3-4051-91FF-8FB284E6A7CC}" type="datetimeFigureOut">
              <a:rPr lang="en-US" smtClean="0"/>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7FBAF0-74AD-48DD-8621-9FA7E796BCA6}" type="slidenum">
              <a:rPr lang="en-US" smtClean="0"/>
              <a:t>‹#›</a:t>
            </a:fld>
            <a:endParaRPr lang="en-US"/>
          </a:p>
        </p:txBody>
      </p:sp>
    </p:spTree>
    <p:extLst>
      <p:ext uri="{BB962C8B-B14F-4D97-AF65-F5344CB8AC3E}">
        <p14:creationId xmlns:p14="http://schemas.microsoft.com/office/powerpoint/2010/main" val="38182443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484822B-34C3-4051-91FF-8FB284E6A7CC}" type="datetimeFigureOut">
              <a:rPr lang="en-US" smtClean="0"/>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7FBAF0-74AD-48DD-8621-9FA7E796BCA6}" type="slidenum">
              <a:rPr lang="en-US" smtClean="0"/>
              <a:t>‹#›</a:t>
            </a:fld>
            <a:endParaRPr lang="en-US"/>
          </a:p>
        </p:txBody>
      </p:sp>
    </p:spTree>
    <p:extLst>
      <p:ext uri="{BB962C8B-B14F-4D97-AF65-F5344CB8AC3E}">
        <p14:creationId xmlns:p14="http://schemas.microsoft.com/office/powerpoint/2010/main" val="33939976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484822B-34C3-4051-91FF-8FB284E6A7CC}"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7FBAF0-74AD-48DD-8621-9FA7E796BCA6}" type="slidenum">
              <a:rPr lang="en-US" smtClean="0"/>
              <a:t>‹#›</a:t>
            </a:fld>
            <a:endParaRPr lang="en-US"/>
          </a:p>
        </p:txBody>
      </p:sp>
    </p:spTree>
    <p:extLst>
      <p:ext uri="{BB962C8B-B14F-4D97-AF65-F5344CB8AC3E}">
        <p14:creationId xmlns:p14="http://schemas.microsoft.com/office/powerpoint/2010/main" val="38085413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484822B-34C3-4051-91FF-8FB284E6A7CC}"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7FBAF0-74AD-48DD-8621-9FA7E796BCA6}" type="slidenum">
              <a:rPr lang="en-US" smtClean="0"/>
              <a:t>‹#›</a:t>
            </a:fld>
            <a:endParaRPr lang="en-US"/>
          </a:p>
        </p:txBody>
      </p:sp>
    </p:spTree>
    <p:extLst>
      <p:ext uri="{BB962C8B-B14F-4D97-AF65-F5344CB8AC3E}">
        <p14:creationId xmlns:p14="http://schemas.microsoft.com/office/powerpoint/2010/main" val="14463955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84822B-34C3-4051-91FF-8FB284E6A7CC}" type="datetimeFigureOut">
              <a:rPr lang="en-US" smtClean="0"/>
              <a:t>9/15/2026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7FBAF0-74AD-48DD-8621-9FA7E796BCA6}" type="slidenum">
              <a:rPr lang="en-US" smtClean="0"/>
              <a:t>‹#›</a:t>
            </a:fld>
            <a:endParaRPr lang="en-US"/>
          </a:p>
        </p:txBody>
      </p:sp>
    </p:spTree>
    <p:extLst>
      <p:ext uri="{BB962C8B-B14F-4D97-AF65-F5344CB8AC3E}">
        <p14:creationId xmlns:p14="http://schemas.microsoft.com/office/powerpoint/2010/main" val="40551698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861277" y="5248245"/>
            <a:ext cx="3141181" cy="584775"/>
          </a:xfrm>
          <a:prstGeom prst="rect">
            <a:avLst/>
          </a:prstGeom>
          <a:noFill/>
        </p:spPr>
        <p:txBody>
          <a:bodyPr wrap="none" rtlCol="0">
            <a:spAutoFit/>
          </a:bodyPr>
          <a:lstStyle/>
          <a:p>
            <a:pPr algn="ctr"/>
            <a:r>
              <a:rPr lang="en-US" sz="3200" dirty="0"/>
              <a:t>Region Properties</a:t>
            </a:r>
          </a:p>
        </p:txBody>
      </p:sp>
      <p:sp>
        <p:nvSpPr>
          <p:cNvPr id="6" name="TextBox 5"/>
          <p:cNvSpPr txBox="1"/>
          <p:nvPr/>
        </p:nvSpPr>
        <p:spPr>
          <a:xfrm>
            <a:off x="3657600" y="6052066"/>
            <a:ext cx="1471813" cy="369332"/>
          </a:xfrm>
          <a:prstGeom prst="rect">
            <a:avLst/>
          </a:prstGeom>
          <a:noFill/>
        </p:spPr>
        <p:txBody>
          <a:bodyPr wrap="none" rtlCol="0">
            <a:spAutoFit/>
          </a:bodyPr>
          <a:lstStyle/>
          <a:p>
            <a:r>
              <a:rPr lang="en-US" dirty="0"/>
              <a:t>Adam Hoover</a:t>
            </a:r>
          </a:p>
        </p:txBody>
      </p:sp>
      <p:pic>
        <p:nvPicPr>
          <p:cNvPr id="2" name="Picture 1"/>
          <p:cNvPicPr>
            <a:picLocks noChangeAspect="1"/>
          </p:cNvPicPr>
          <p:nvPr/>
        </p:nvPicPr>
        <p:blipFill>
          <a:blip r:embed="rId2"/>
          <a:stretch>
            <a:fillRect/>
          </a:stretch>
        </p:blipFill>
        <p:spPr>
          <a:xfrm>
            <a:off x="1219200" y="764309"/>
            <a:ext cx="6770907" cy="4486245"/>
          </a:xfrm>
          <a:prstGeom prst="rect">
            <a:avLst/>
          </a:prstGeom>
        </p:spPr>
      </p:pic>
    </p:spTree>
    <p:extLst>
      <p:ext uri="{BB962C8B-B14F-4D97-AF65-F5344CB8AC3E}">
        <p14:creationId xmlns:p14="http://schemas.microsoft.com/office/powerpoint/2010/main" val="27663536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61798" y="363648"/>
            <a:ext cx="1880643" cy="769441"/>
          </a:xfrm>
          <a:prstGeom prst="rect">
            <a:avLst/>
          </a:prstGeom>
          <a:noFill/>
        </p:spPr>
        <p:txBody>
          <a:bodyPr wrap="none" rtlCol="0">
            <a:spAutoFit/>
          </a:bodyPr>
          <a:lstStyle/>
          <a:p>
            <a:r>
              <a:rPr lang="en-US" sz="4400" dirty="0"/>
              <a:t>Outline</a:t>
            </a:r>
          </a:p>
        </p:txBody>
      </p:sp>
      <p:sp>
        <p:nvSpPr>
          <p:cNvPr id="10" name="TextBox 9"/>
          <p:cNvSpPr txBox="1"/>
          <p:nvPr/>
        </p:nvSpPr>
        <p:spPr>
          <a:xfrm>
            <a:off x="716191" y="1993521"/>
            <a:ext cx="4223144" cy="2585323"/>
          </a:xfrm>
          <a:prstGeom prst="rect">
            <a:avLst/>
          </a:prstGeom>
          <a:noFill/>
        </p:spPr>
        <p:txBody>
          <a:bodyPr wrap="none" rtlCol="0">
            <a:spAutoFit/>
          </a:bodyPr>
          <a:lstStyle/>
          <a:p>
            <a:r>
              <a:rPr lang="en-US" dirty="0"/>
              <a:t>Concepts in object labeling:</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Labeling software</a:t>
            </a:r>
          </a:p>
          <a:p>
            <a:pPr marL="285750" indent="-285750">
              <a:buFont typeface="Arial" panose="020B0604020202020204" pitchFamily="34" charset="0"/>
              <a:buChar char="•"/>
            </a:pPr>
            <a:r>
              <a:rPr lang="en-US" dirty="0"/>
              <a:t>Object classes</a:t>
            </a:r>
          </a:p>
          <a:p>
            <a:pPr marL="285750" indent="-285750">
              <a:buFont typeface="Arial" panose="020B0604020202020204" pitchFamily="34" charset="0"/>
              <a:buChar char="•"/>
            </a:pPr>
            <a:r>
              <a:rPr lang="en-US" dirty="0"/>
              <a:t>Annotation primitives</a:t>
            </a:r>
          </a:p>
          <a:p>
            <a:pPr marL="285750" indent="-285750">
              <a:buFont typeface="Arial" panose="020B0604020202020204" pitchFamily="34" charset="0"/>
              <a:buChar char="•"/>
            </a:pPr>
            <a:r>
              <a:rPr lang="en-US" dirty="0"/>
              <a:t>Visualizing labels</a:t>
            </a:r>
          </a:p>
          <a:p>
            <a:pPr marL="285750" indent="-285750">
              <a:buFont typeface="Arial" panose="020B0604020202020204" pitchFamily="34" charset="0"/>
              <a:buChar char="•"/>
            </a:pPr>
            <a:r>
              <a:rPr lang="en-US" dirty="0"/>
              <a:t>Inter-rater reliability</a:t>
            </a:r>
          </a:p>
          <a:p>
            <a:pPr marL="285750" indent="-285750">
              <a:buFont typeface="Arial" panose="020B0604020202020204" pitchFamily="34" charset="0"/>
              <a:buChar char="•"/>
            </a:pPr>
            <a:endParaRPr lang="en-US" dirty="0"/>
          </a:p>
          <a:p>
            <a:r>
              <a:rPr lang="en-US" dirty="0"/>
              <a:t>Test these ideas live on your laptop camera</a:t>
            </a:r>
          </a:p>
        </p:txBody>
      </p:sp>
      <p:sp>
        <p:nvSpPr>
          <p:cNvPr id="9" name="TextBox 8"/>
          <p:cNvSpPr txBox="1"/>
          <p:nvPr/>
        </p:nvSpPr>
        <p:spPr>
          <a:xfrm>
            <a:off x="4038600" y="838200"/>
            <a:ext cx="4913779" cy="369332"/>
          </a:xfrm>
          <a:prstGeom prst="rect">
            <a:avLst/>
          </a:prstGeom>
          <a:noFill/>
        </p:spPr>
        <p:txBody>
          <a:bodyPr wrap="square" rtlCol="0">
            <a:spAutoFit/>
          </a:bodyPr>
          <a:lstStyle/>
          <a:p>
            <a:pPr algn="ctr"/>
            <a:r>
              <a:rPr lang="en-US" dirty="0"/>
              <a:t>No laptops, phones or screens </a:t>
            </a:r>
            <a:r>
              <a:rPr lang="en-US" i="1" dirty="0"/>
              <a:t>during lecture</a:t>
            </a:r>
            <a:r>
              <a:rPr lang="en-US" dirty="0"/>
              <a:t>.</a:t>
            </a:r>
          </a:p>
        </p:txBody>
      </p:sp>
      <p:pic>
        <p:nvPicPr>
          <p:cNvPr id="7" name="Picture 6">
            <a:extLst>
              <a:ext uri="{FF2B5EF4-FFF2-40B4-BE49-F238E27FC236}">
                <a16:creationId xmlns:a16="http://schemas.microsoft.com/office/drawing/2014/main" id="{206F42CC-EDDF-1491-266A-1CE363795B96}"/>
              </a:ext>
            </a:extLst>
          </p:cNvPr>
          <p:cNvPicPr>
            <a:picLocks noChangeAspect="1"/>
          </p:cNvPicPr>
          <p:nvPr/>
        </p:nvPicPr>
        <p:blipFill>
          <a:blip r:embed="rId2"/>
          <a:srcRect l="21111" t="8280" r="23333" b="8385"/>
          <a:stretch>
            <a:fillRect/>
          </a:stretch>
        </p:blipFill>
        <p:spPr>
          <a:xfrm>
            <a:off x="4591251" y="1277182"/>
            <a:ext cx="2286000" cy="2286000"/>
          </a:xfrm>
          <a:prstGeom prst="rect">
            <a:avLst/>
          </a:prstGeom>
        </p:spPr>
      </p:pic>
      <p:pic>
        <p:nvPicPr>
          <p:cNvPr id="8" name="Picture 7">
            <a:extLst>
              <a:ext uri="{FF2B5EF4-FFF2-40B4-BE49-F238E27FC236}">
                <a16:creationId xmlns:a16="http://schemas.microsoft.com/office/drawing/2014/main" id="{3D0D7749-B04A-790C-D43D-CE1C53417157}"/>
              </a:ext>
            </a:extLst>
          </p:cNvPr>
          <p:cNvPicPr>
            <a:picLocks noChangeAspect="1"/>
          </p:cNvPicPr>
          <p:nvPr/>
        </p:nvPicPr>
        <p:blipFill>
          <a:blip r:embed="rId3"/>
          <a:srcRect l="22222" t="6614" r="23333" b="5052"/>
          <a:stretch>
            <a:fillRect/>
          </a:stretch>
        </p:blipFill>
        <p:spPr>
          <a:xfrm>
            <a:off x="7239000" y="1752600"/>
            <a:ext cx="986287" cy="1066800"/>
          </a:xfrm>
          <a:prstGeom prst="rect">
            <a:avLst/>
          </a:prstGeom>
        </p:spPr>
      </p:pic>
      <p:pic>
        <p:nvPicPr>
          <p:cNvPr id="2" name="Picture 1" descr="File:OpenCV Logo with text.png - Wikimedia Commons">
            <a:extLst>
              <a:ext uri="{FF2B5EF4-FFF2-40B4-BE49-F238E27FC236}">
                <a16:creationId xmlns:a16="http://schemas.microsoft.com/office/drawing/2014/main" id="{F2FC3FC8-721F-C2CA-426C-4CF302A9FBB4}"/>
              </a:ext>
            </a:extLst>
          </p:cNvPr>
          <p:cNvPicPr>
            <a:picLocks noChangeAspect="1"/>
          </p:cNvPicPr>
          <p:nvPr/>
        </p:nvPicPr>
        <p:blipFill>
          <a:blip r:embed="rId4"/>
          <a:stretch>
            <a:fillRect/>
          </a:stretch>
        </p:blipFill>
        <p:spPr>
          <a:xfrm>
            <a:off x="5734251" y="4333912"/>
            <a:ext cx="1524003" cy="1877572"/>
          </a:xfrm>
          <a:prstGeom prst="rect">
            <a:avLst/>
          </a:prstGeom>
        </p:spPr>
      </p:pic>
    </p:spTree>
    <p:extLst>
      <p:ext uri="{BB962C8B-B14F-4D97-AF65-F5344CB8AC3E}">
        <p14:creationId xmlns:p14="http://schemas.microsoft.com/office/powerpoint/2010/main" val="10974670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610D68-BAAA-F923-892C-85DBF684CB40}"/>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DFD038F3-F104-08D5-14C8-0B0130F70EF7}"/>
              </a:ext>
            </a:extLst>
          </p:cNvPr>
          <p:cNvSpPr txBox="1"/>
          <p:nvPr/>
        </p:nvSpPr>
        <p:spPr>
          <a:xfrm>
            <a:off x="561798" y="363648"/>
            <a:ext cx="5772542" cy="769441"/>
          </a:xfrm>
          <a:prstGeom prst="rect">
            <a:avLst/>
          </a:prstGeom>
          <a:noFill/>
        </p:spPr>
        <p:txBody>
          <a:bodyPr wrap="none" rtlCol="0">
            <a:spAutoFit/>
          </a:bodyPr>
          <a:lstStyle/>
          <a:p>
            <a:r>
              <a:rPr lang="en-US" sz="4400" dirty="0"/>
              <a:t>Computer Vision System</a:t>
            </a:r>
          </a:p>
        </p:txBody>
      </p:sp>
      <p:sp>
        <p:nvSpPr>
          <p:cNvPr id="200" name="TextBox 199">
            <a:extLst>
              <a:ext uri="{FF2B5EF4-FFF2-40B4-BE49-F238E27FC236}">
                <a16:creationId xmlns:a16="http://schemas.microsoft.com/office/drawing/2014/main" id="{DB527DDE-B4BE-3454-E294-C0E667C6DA84}"/>
              </a:ext>
            </a:extLst>
          </p:cNvPr>
          <p:cNvSpPr txBox="1"/>
          <p:nvPr/>
        </p:nvSpPr>
        <p:spPr>
          <a:xfrm>
            <a:off x="838200" y="5867400"/>
            <a:ext cx="7686094" cy="369332"/>
          </a:xfrm>
          <a:prstGeom prst="rect">
            <a:avLst/>
          </a:prstGeom>
          <a:noFill/>
        </p:spPr>
        <p:txBody>
          <a:bodyPr wrap="square" rtlCol="0">
            <a:spAutoFit/>
          </a:bodyPr>
          <a:lstStyle/>
          <a:p>
            <a:pPr algn="ctr"/>
            <a:r>
              <a:rPr lang="en-US" dirty="0"/>
              <a:t>This system is sorting fruit.  Each piece is well separated.  What do we measure?</a:t>
            </a:r>
          </a:p>
        </p:txBody>
      </p:sp>
      <p:pic>
        <p:nvPicPr>
          <p:cNvPr id="1026" name="Picture 2" descr="fruit-conveyer"/>
          <p:cNvPicPr>
            <a:picLocks noChangeAspect="1" noChangeArrowheads="1"/>
          </p:cNvPicPr>
          <p:nvPr/>
        </p:nvPicPr>
        <p:blipFill rotWithShape="1">
          <a:blip r:embed="rId2">
            <a:extLst>
              <a:ext uri="{28A0092B-C50C-407E-A947-70E740481C1C}">
                <a14:useLocalDpi xmlns:a14="http://schemas.microsoft.com/office/drawing/2010/main" val="0"/>
              </a:ext>
            </a:extLst>
          </a:blip>
          <a:srcRect b="9999"/>
          <a:stretch/>
        </p:blipFill>
        <p:spPr bwMode="auto">
          <a:xfrm>
            <a:off x="1153106" y="1206485"/>
            <a:ext cx="6629400" cy="4508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23742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610D68-BAAA-F923-892C-85DBF684CB40}"/>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DFD038F3-F104-08D5-14C8-0B0130F70EF7}"/>
              </a:ext>
            </a:extLst>
          </p:cNvPr>
          <p:cNvSpPr txBox="1"/>
          <p:nvPr/>
        </p:nvSpPr>
        <p:spPr>
          <a:xfrm>
            <a:off x="561798" y="363648"/>
            <a:ext cx="3438762" cy="769441"/>
          </a:xfrm>
          <a:prstGeom prst="rect">
            <a:avLst/>
          </a:prstGeom>
          <a:noFill/>
        </p:spPr>
        <p:txBody>
          <a:bodyPr wrap="none" rtlCol="0">
            <a:spAutoFit/>
          </a:bodyPr>
          <a:lstStyle/>
          <a:p>
            <a:r>
              <a:rPr lang="en-US" sz="4400" dirty="0"/>
              <a:t>Fruit Classifier</a:t>
            </a:r>
          </a:p>
        </p:txBody>
      </p:sp>
      <p:sp>
        <p:nvSpPr>
          <p:cNvPr id="200" name="TextBox 199">
            <a:extLst>
              <a:ext uri="{FF2B5EF4-FFF2-40B4-BE49-F238E27FC236}">
                <a16:creationId xmlns:a16="http://schemas.microsoft.com/office/drawing/2014/main" id="{DB527DDE-B4BE-3454-E294-C0E667C6DA84}"/>
              </a:ext>
            </a:extLst>
          </p:cNvPr>
          <p:cNvSpPr txBox="1"/>
          <p:nvPr/>
        </p:nvSpPr>
        <p:spPr>
          <a:xfrm>
            <a:off x="838200" y="6019800"/>
            <a:ext cx="7686094" cy="369332"/>
          </a:xfrm>
          <a:prstGeom prst="rect">
            <a:avLst/>
          </a:prstGeom>
          <a:noFill/>
        </p:spPr>
        <p:txBody>
          <a:bodyPr wrap="square" rtlCol="0">
            <a:spAutoFit/>
          </a:bodyPr>
          <a:lstStyle/>
          <a:p>
            <a:pPr algn="ctr"/>
            <a:r>
              <a:rPr lang="en-US" dirty="0"/>
              <a:t>Some region properties can be used to determine the type of fruit.</a:t>
            </a:r>
          </a:p>
        </p:txBody>
      </p:sp>
      <p:pic>
        <p:nvPicPr>
          <p:cNvPr id="2050" name="Picture 2" descr="fruit-classifier"/>
          <p:cNvPicPr>
            <a:picLocks noChangeAspect="1" noChangeArrowheads="1"/>
          </p:cNvPicPr>
          <p:nvPr/>
        </p:nvPicPr>
        <p:blipFill rotWithShape="1">
          <a:blip r:embed="rId2">
            <a:extLst>
              <a:ext uri="{28A0092B-C50C-407E-A947-70E740481C1C}">
                <a14:useLocalDpi xmlns:a14="http://schemas.microsoft.com/office/drawing/2010/main" val="0"/>
              </a:ext>
            </a:extLst>
          </a:blip>
          <a:srcRect b="9180"/>
          <a:stretch/>
        </p:blipFill>
        <p:spPr bwMode="auto">
          <a:xfrm>
            <a:off x="1219200" y="1098453"/>
            <a:ext cx="6382387" cy="4621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08215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67ED4A-26B1-E3B0-1000-8B289D2953D1}"/>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C11A3DEC-AA72-42C2-87CE-75451632F09E}"/>
              </a:ext>
            </a:extLst>
          </p:cNvPr>
          <p:cNvSpPr txBox="1"/>
          <p:nvPr/>
        </p:nvSpPr>
        <p:spPr>
          <a:xfrm>
            <a:off x="561798" y="363648"/>
            <a:ext cx="3111429" cy="769441"/>
          </a:xfrm>
          <a:prstGeom prst="rect">
            <a:avLst/>
          </a:prstGeom>
          <a:noFill/>
        </p:spPr>
        <p:txBody>
          <a:bodyPr wrap="none" rtlCol="0">
            <a:spAutoFit/>
          </a:bodyPr>
          <a:lstStyle/>
          <a:p>
            <a:r>
              <a:rPr lang="en-US" sz="4400" dirty="0"/>
              <a:t>Region Mask</a:t>
            </a:r>
          </a:p>
        </p:txBody>
      </p:sp>
      <p:sp>
        <p:nvSpPr>
          <p:cNvPr id="200" name="TextBox 199">
            <a:extLst>
              <a:ext uri="{FF2B5EF4-FFF2-40B4-BE49-F238E27FC236}">
                <a16:creationId xmlns:a16="http://schemas.microsoft.com/office/drawing/2014/main" id="{718C8D34-6DA7-D8D9-14D9-BD4C96E634A1}"/>
              </a:ext>
            </a:extLst>
          </p:cNvPr>
          <p:cNvSpPr txBox="1"/>
          <p:nvPr/>
        </p:nvSpPr>
        <p:spPr>
          <a:xfrm>
            <a:off x="762000" y="5181600"/>
            <a:ext cx="7696200" cy="1200329"/>
          </a:xfrm>
          <a:prstGeom prst="rect">
            <a:avLst/>
          </a:prstGeom>
          <a:noFill/>
        </p:spPr>
        <p:txBody>
          <a:bodyPr wrap="square" rtlCol="0">
            <a:spAutoFit/>
          </a:bodyPr>
          <a:lstStyle/>
          <a:p>
            <a:pPr algn="ctr"/>
            <a:r>
              <a:rPr lang="en-US" dirty="0"/>
              <a:t>The region mask defines which pixels belong to the region of interest.</a:t>
            </a:r>
          </a:p>
          <a:p>
            <a:pPr algn="ctr"/>
            <a:r>
              <a:rPr lang="en-US" dirty="0"/>
              <a:t>Only pixels with a non-zero value in this mask are used in region calculations.</a:t>
            </a:r>
          </a:p>
          <a:p>
            <a:pPr algn="ctr"/>
            <a:endParaRPr lang="en-US" dirty="0"/>
          </a:p>
          <a:p>
            <a:pPr algn="ctr"/>
            <a:r>
              <a:rPr lang="en-US" dirty="0"/>
              <a:t>Area = number of pixels in the mask.  Size can help identify fruit type. </a:t>
            </a:r>
          </a:p>
        </p:txBody>
      </p:sp>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4000" t="8000" r="4000" b="8000"/>
          <a:stretch/>
        </p:blipFill>
        <p:spPr>
          <a:xfrm>
            <a:off x="1295400" y="1542135"/>
            <a:ext cx="3004457" cy="2743200"/>
          </a:xfrm>
          <a:prstGeom prst="rect">
            <a:avLst/>
          </a:prstGeom>
        </p:spPr>
      </p:pic>
      <p:sp>
        <p:nvSpPr>
          <p:cNvPr id="3" name="Freeform 2"/>
          <p:cNvSpPr/>
          <p:nvPr/>
        </p:nvSpPr>
        <p:spPr>
          <a:xfrm>
            <a:off x="5029200" y="1593922"/>
            <a:ext cx="2983345" cy="2586182"/>
          </a:xfrm>
          <a:custGeom>
            <a:avLst/>
            <a:gdLst>
              <a:gd name="connsiteX0" fmla="*/ 2484582 w 2983345"/>
              <a:gd name="connsiteY0" fmla="*/ 766618 h 2586182"/>
              <a:gd name="connsiteX1" fmla="*/ 2530764 w 2983345"/>
              <a:gd name="connsiteY1" fmla="*/ 637309 h 2586182"/>
              <a:gd name="connsiteX2" fmla="*/ 2540000 w 2983345"/>
              <a:gd name="connsiteY2" fmla="*/ 314037 h 2586182"/>
              <a:gd name="connsiteX3" fmla="*/ 2521527 w 2983345"/>
              <a:gd name="connsiteY3" fmla="*/ 147782 h 2586182"/>
              <a:gd name="connsiteX4" fmla="*/ 2669309 w 2983345"/>
              <a:gd name="connsiteY4" fmla="*/ 64655 h 2586182"/>
              <a:gd name="connsiteX5" fmla="*/ 2743200 w 2983345"/>
              <a:gd name="connsiteY5" fmla="*/ 0 h 2586182"/>
              <a:gd name="connsiteX6" fmla="*/ 2826327 w 2983345"/>
              <a:gd name="connsiteY6" fmla="*/ 55418 h 2586182"/>
              <a:gd name="connsiteX7" fmla="*/ 2826327 w 2983345"/>
              <a:gd name="connsiteY7" fmla="*/ 212437 h 2586182"/>
              <a:gd name="connsiteX8" fmla="*/ 2789382 w 2983345"/>
              <a:gd name="connsiteY8" fmla="*/ 350982 h 2586182"/>
              <a:gd name="connsiteX9" fmla="*/ 2724727 w 2983345"/>
              <a:gd name="connsiteY9" fmla="*/ 517237 h 2586182"/>
              <a:gd name="connsiteX10" fmla="*/ 2761673 w 2983345"/>
              <a:gd name="connsiteY10" fmla="*/ 701964 h 2586182"/>
              <a:gd name="connsiteX11" fmla="*/ 2817091 w 2983345"/>
              <a:gd name="connsiteY11" fmla="*/ 840509 h 2586182"/>
              <a:gd name="connsiteX12" fmla="*/ 2927927 w 2983345"/>
              <a:gd name="connsiteY12" fmla="*/ 1006764 h 2586182"/>
              <a:gd name="connsiteX13" fmla="*/ 2983345 w 2983345"/>
              <a:gd name="connsiteY13" fmla="*/ 1237673 h 2586182"/>
              <a:gd name="connsiteX14" fmla="*/ 2918691 w 2983345"/>
              <a:gd name="connsiteY14" fmla="*/ 1505528 h 2586182"/>
              <a:gd name="connsiteX15" fmla="*/ 2678545 w 2983345"/>
              <a:gd name="connsiteY15" fmla="*/ 1930400 h 2586182"/>
              <a:gd name="connsiteX16" fmla="*/ 2346036 w 2983345"/>
              <a:gd name="connsiteY16" fmla="*/ 2253673 h 2586182"/>
              <a:gd name="connsiteX17" fmla="*/ 1902691 w 2983345"/>
              <a:gd name="connsiteY17" fmla="*/ 2484582 h 2586182"/>
              <a:gd name="connsiteX18" fmla="*/ 1450109 w 2983345"/>
              <a:gd name="connsiteY18" fmla="*/ 2586182 h 2586182"/>
              <a:gd name="connsiteX19" fmla="*/ 942109 w 2983345"/>
              <a:gd name="connsiteY19" fmla="*/ 2549237 h 2586182"/>
              <a:gd name="connsiteX20" fmla="*/ 461818 w 2983345"/>
              <a:gd name="connsiteY20" fmla="*/ 2438400 h 2586182"/>
              <a:gd name="connsiteX21" fmla="*/ 230909 w 2983345"/>
              <a:gd name="connsiteY21" fmla="*/ 2281382 h 2586182"/>
              <a:gd name="connsiteX22" fmla="*/ 46182 w 2983345"/>
              <a:gd name="connsiteY22" fmla="*/ 1958109 h 2586182"/>
              <a:gd name="connsiteX23" fmla="*/ 0 w 2983345"/>
              <a:gd name="connsiteY23" fmla="*/ 1782618 h 2586182"/>
              <a:gd name="connsiteX24" fmla="*/ 46182 w 2983345"/>
              <a:gd name="connsiteY24" fmla="*/ 1671782 h 2586182"/>
              <a:gd name="connsiteX25" fmla="*/ 138545 w 2983345"/>
              <a:gd name="connsiteY25" fmla="*/ 1597891 h 2586182"/>
              <a:gd name="connsiteX26" fmla="*/ 489527 w 2983345"/>
              <a:gd name="connsiteY26" fmla="*/ 1671782 h 2586182"/>
              <a:gd name="connsiteX27" fmla="*/ 803564 w 2983345"/>
              <a:gd name="connsiteY27" fmla="*/ 1773382 h 2586182"/>
              <a:gd name="connsiteX28" fmla="*/ 1080655 w 2983345"/>
              <a:gd name="connsiteY28" fmla="*/ 1856509 h 2586182"/>
              <a:gd name="connsiteX29" fmla="*/ 1551709 w 2983345"/>
              <a:gd name="connsiteY29" fmla="*/ 1782618 h 2586182"/>
              <a:gd name="connsiteX30" fmla="*/ 1921164 w 2983345"/>
              <a:gd name="connsiteY30" fmla="*/ 1588655 h 2586182"/>
              <a:gd name="connsiteX31" fmla="*/ 2142836 w 2983345"/>
              <a:gd name="connsiteY31" fmla="*/ 1348509 h 2586182"/>
              <a:gd name="connsiteX32" fmla="*/ 2299855 w 2983345"/>
              <a:gd name="connsiteY32" fmla="*/ 1043709 h 2586182"/>
              <a:gd name="connsiteX33" fmla="*/ 2410691 w 2983345"/>
              <a:gd name="connsiteY33" fmla="*/ 868218 h 2586182"/>
              <a:gd name="connsiteX34" fmla="*/ 2484582 w 2983345"/>
              <a:gd name="connsiteY34" fmla="*/ 766618 h 2586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983345" h="2586182">
                <a:moveTo>
                  <a:pt x="2484582" y="766618"/>
                </a:moveTo>
                <a:lnTo>
                  <a:pt x="2530764" y="637309"/>
                </a:lnTo>
                <a:lnTo>
                  <a:pt x="2540000" y="314037"/>
                </a:lnTo>
                <a:lnTo>
                  <a:pt x="2521527" y="147782"/>
                </a:lnTo>
                <a:lnTo>
                  <a:pt x="2669309" y="64655"/>
                </a:lnTo>
                <a:lnTo>
                  <a:pt x="2743200" y="0"/>
                </a:lnTo>
                <a:lnTo>
                  <a:pt x="2826327" y="55418"/>
                </a:lnTo>
                <a:lnTo>
                  <a:pt x="2826327" y="212437"/>
                </a:lnTo>
                <a:lnTo>
                  <a:pt x="2789382" y="350982"/>
                </a:lnTo>
                <a:lnTo>
                  <a:pt x="2724727" y="517237"/>
                </a:lnTo>
                <a:lnTo>
                  <a:pt x="2761673" y="701964"/>
                </a:lnTo>
                <a:lnTo>
                  <a:pt x="2817091" y="840509"/>
                </a:lnTo>
                <a:lnTo>
                  <a:pt x="2927927" y="1006764"/>
                </a:lnTo>
                <a:lnTo>
                  <a:pt x="2983345" y="1237673"/>
                </a:lnTo>
                <a:lnTo>
                  <a:pt x="2918691" y="1505528"/>
                </a:lnTo>
                <a:lnTo>
                  <a:pt x="2678545" y="1930400"/>
                </a:lnTo>
                <a:lnTo>
                  <a:pt x="2346036" y="2253673"/>
                </a:lnTo>
                <a:lnTo>
                  <a:pt x="1902691" y="2484582"/>
                </a:lnTo>
                <a:lnTo>
                  <a:pt x="1450109" y="2586182"/>
                </a:lnTo>
                <a:lnTo>
                  <a:pt x="942109" y="2549237"/>
                </a:lnTo>
                <a:lnTo>
                  <a:pt x="461818" y="2438400"/>
                </a:lnTo>
                <a:lnTo>
                  <a:pt x="230909" y="2281382"/>
                </a:lnTo>
                <a:lnTo>
                  <a:pt x="46182" y="1958109"/>
                </a:lnTo>
                <a:lnTo>
                  <a:pt x="0" y="1782618"/>
                </a:lnTo>
                <a:lnTo>
                  <a:pt x="46182" y="1671782"/>
                </a:lnTo>
                <a:lnTo>
                  <a:pt x="138545" y="1597891"/>
                </a:lnTo>
                <a:lnTo>
                  <a:pt x="489527" y="1671782"/>
                </a:lnTo>
                <a:lnTo>
                  <a:pt x="803564" y="1773382"/>
                </a:lnTo>
                <a:lnTo>
                  <a:pt x="1080655" y="1856509"/>
                </a:lnTo>
                <a:lnTo>
                  <a:pt x="1551709" y="1782618"/>
                </a:lnTo>
                <a:lnTo>
                  <a:pt x="1921164" y="1588655"/>
                </a:lnTo>
                <a:lnTo>
                  <a:pt x="2142836" y="1348509"/>
                </a:lnTo>
                <a:lnTo>
                  <a:pt x="2299855" y="1043709"/>
                </a:lnTo>
                <a:lnTo>
                  <a:pt x="2410691" y="868218"/>
                </a:lnTo>
                <a:lnTo>
                  <a:pt x="2484582" y="766618"/>
                </a:ln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4953000" y="1542136"/>
            <a:ext cx="3124200" cy="2743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873251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67ED4A-26B1-E3B0-1000-8B289D2953D1}"/>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C11A3DEC-AA72-42C2-87CE-75451632F09E}"/>
              </a:ext>
            </a:extLst>
          </p:cNvPr>
          <p:cNvSpPr txBox="1"/>
          <p:nvPr/>
        </p:nvSpPr>
        <p:spPr>
          <a:xfrm>
            <a:off x="561798" y="363648"/>
            <a:ext cx="6199454" cy="769441"/>
          </a:xfrm>
          <a:prstGeom prst="rect">
            <a:avLst/>
          </a:prstGeom>
          <a:noFill/>
        </p:spPr>
        <p:txBody>
          <a:bodyPr wrap="none" rtlCol="0">
            <a:spAutoFit/>
          </a:bodyPr>
          <a:lstStyle/>
          <a:p>
            <a:r>
              <a:rPr lang="en-US" sz="4400" dirty="0"/>
              <a:t>Region Color and Variance</a:t>
            </a:r>
          </a:p>
        </p:txBody>
      </p:sp>
      <p:sp>
        <p:nvSpPr>
          <p:cNvPr id="200" name="TextBox 199">
            <a:extLst>
              <a:ext uri="{FF2B5EF4-FFF2-40B4-BE49-F238E27FC236}">
                <a16:creationId xmlns:a16="http://schemas.microsoft.com/office/drawing/2014/main" id="{718C8D34-6DA7-D8D9-14D9-BD4C96E634A1}"/>
              </a:ext>
            </a:extLst>
          </p:cNvPr>
          <p:cNvSpPr txBox="1"/>
          <p:nvPr/>
        </p:nvSpPr>
        <p:spPr>
          <a:xfrm>
            <a:off x="762000" y="5181600"/>
            <a:ext cx="7696200" cy="923330"/>
          </a:xfrm>
          <a:prstGeom prst="rect">
            <a:avLst/>
          </a:prstGeom>
          <a:noFill/>
        </p:spPr>
        <p:txBody>
          <a:bodyPr wrap="square" rtlCol="0">
            <a:spAutoFit/>
          </a:bodyPr>
          <a:lstStyle/>
          <a:p>
            <a:pPr algn="ctr"/>
            <a:r>
              <a:rPr lang="en-US" dirty="0"/>
              <a:t>Average color can help identify the fruit type.</a:t>
            </a:r>
          </a:p>
          <a:p>
            <a:pPr algn="ctr"/>
            <a:endParaRPr lang="en-US" dirty="0"/>
          </a:p>
          <a:p>
            <a:pPr algn="ctr"/>
            <a:r>
              <a:rPr lang="en-US" dirty="0"/>
              <a:t>Standard deviation in color can help identify the fruit quality (</a:t>
            </a:r>
            <a:r>
              <a:rPr lang="en-US" dirty="0" err="1"/>
              <a:t>e.g</a:t>
            </a:r>
            <a:r>
              <a:rPr lang="en-US" dirty="0"/>
              <a:t> rotten). </a:t>
            </a:r>
          </a:p>
        </p:txBody>
      </p:sp>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4000" t="8000" r="4000" b="8000"/>
          <a:stretch/>
        </p:blipFill>
        <p:spPr>
          <a:xfrm>
            <a:off x="1295400" y="1542135"/>
            <a:ext cx="3004457" cy="2743200"/>
          </a:xfrm>
          <a:prstGeom prst="rect">
            <a:avLst/>
          </a:prstGeom>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4776" t="6700" r="6866" b="12898"/>
          <a:stretch/>
        </p:blipFill>
        <p:spPr>
          <a:xfrm flipV="1">
            <a:off x="5562600" y="1362532"/>
            <a:ext cx="2078744" cy="3370936"/>
          </a:xfrm>
          <a:prstGeom prst="rect">
            <a:avLst/>
          </a:prstGeom>
        </p:spPr>
      </p:pic>
    </p:spTree>
    <p:extLst>
      <p:ext uri="{BB962C8B-B14F-4D97-AF65-F5344CB8AC3E}">
        <p14:creationId xmlns:p14="http://schemas.microsoft.com/office/powerpoint/2010/main" val="7517503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67ED4A-26B1-E3B0-1000-8B289D2953D1}"/>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C11A3DEC-AA72-42C2-87CE-75451632F09E}"/>
              </a:ext>
            </a:extLst>
          </p:cNvPr>
          <p:cNvSpPr txBox="1"/>
          <p:nvPr/>
        </p:nvSpPr>
        <p:spPr>
          <a:xfrm>
            <a:off x="561798" y="363648"/>
            <a:ext cx="7911525" cy="769441"/>
          </a:xfrm>
          <a:prstGeom prst="rect">
            <a:avLst/>
          </a:prstGeom>
          <a:noFill/>
        </p:spPr>
        <p:txBody>
          <a:bodyPr wrap="none" rtlCol="0">
            <a:spAutoFit/>
          </a:bodyPr>
          <a:lstStyle/>
          <a:p>
            <a:r>
              <a:rPr lang="en-US" sz="4400" dirty="0"/>
              <a:t>Region Perimeter and Orientation</a:t>
            </a:r>
          </a:p>
        </p:txBody>
      </p:sp>
      <p:sp>
        <p:nvSpPr>
          <p:cNvPr id="200" name="TextBox 199">
            <a:extLst>
              <a:ext uri="{FF2B5EF4-FFF2-40B4-BE49-F238E27FC236}">
                <a16:creationId xmlns:a16="http://schemas.microsoft.com/office/drawing/2014/main" id="{718C8D34-6DA7-D8D9-14D9-BD4C96E634A1}"/>
              </a:ext>
            </a:extLst>
          </p:cNvPr>
          <p:cNvSpPr txBox="1"/>
          <p:nvPr/>
        </p:nvSpPr>
        <p:spPr>
          <a:xfrm>
            <a:off x="762000" y="5181600"/>
            <a:ext cx="7696200" cy="1200329"/>
          </a:xfrm>
          <a:prstGeom prst="rect">
            <a:avLst/>
          </a:prstGeom>
          <a:noFill/>
        </p:spPr>
        <p:txBody>
          <a:bodyPr wrap="square" rtlCol="0">
            <a:spAutoFit/>
          </a:bodyPr>
          <a:lstStyle/>
          <a:p>
            <a:pPr algn="ctr"/>
            <a:r>
              <a:rPr lang="en-US" dirty="0"/>
              <a:t>Perimeter identifies the region boundary.</a:t>
            </a:r>
          </a:p>
          <a:p>
            <a:pPr algn="ctr"/>
            <a:r>
              <a:rPr lang="en-US" dirty="0"/>
              <a:t>Major and minor axes identify the longest and orthogonal extents.</a:t>
            </a:r>
          </a:p>
          <a:p>
            <a:pPr algn="ctr"/>
            <a:endParaRPr lang="en-US" dirty="0"/>
          </a:p>
          <a:p>
            <a:pPr algn="ctr"/>
            <a:r>
              <a:rPr lang="en-US" dirty="0"/>
              <a:t>These region properties help identify where and how to grab an object.</a:t>
            </a:r>
          </a:p>
        </p:txBody>
      </p:sp>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4000" t="8000" r="4000" b="8000"/>
          <a:stretch/>
        </p:blipFill>
        <p:spPr>
          <a:xfrm>
            <a:off x="1295400" y="1542135"/>
            <a:ext cx="3004457" cy="2743200"/>
          </a:xfrm>
          <a:prstGeom prst="rect">
            <a:avLst/>
          </a:prstGeom>
        </p:spPr>
      </p:pic>
      <p:sp>
        <p:nvSpPr>
          <p:cNvPr id="6" name="Freeform 5"/>
          <p:cNvSpPr/>
          <p:nvPr/>
        </p:nvSpPr>
        <p:spPr>
          <a:xfrm>
            <a:off x="1316512" y="1620644"/>
            <a:ext cx="2983345" cy="2586182"/>
          </a:xfrm>
          <a:custGeom>
            <a:avLst/>
            <a:gdLst>
              <a:gd name="connsiteX0" fmla="*/ 2484582 w 2983345"/>
              <a:gd name="connsiteY0" fmla="*/ 766618 h 2586182"/>
              <a:gd name="connsiteX1" fmla="*/ 2530764 w 2983345"/>
              <a:gd name="connsiteY1" fmla="*/ 637309 h 2586182"/>
              <a:gd name="connsiteX2" fmla="*/ 2540000 w 2983345"/>
              <a:gd name="connsiteY2" fmla="*/ 314037 h 2586182"/>
              <a:gd name="connsiteX3" fmla="*/ 2521527 w 2983345"/>
              <a:gd name="connsiteY3" fmla="*/ 147782 h 2586182"/>
              <a:gd name="connsiteX4" fmla="*/ 2669309 w 2983345"/>
              <a:gd name="connsiteY4" fmla="*/ 64655 h 2586182"/>
              <a:gd name="connsiteX5" fmla="*/ 2743200 w 2983345"/>
              <a:gd name="connsiteY5" fmla="*/ 0 h 2586182"/>
              <a:gd name="connsiteX6" fmla="*/ 2826327 w 2983345"/>
              <a:gd name="connsiteY6" fmla="*/ 55418 h 2586182"/>
              <a:gd name="connsiteX7" fmla="*/ 2826327 w 2983345"/>
              <a:gd name="connsiteY7" fmla="*/ 212437 h 2586182"/>
              <a:gd name="connsiteX8" fmla="*/ 2789382 w 2983345"/>
              <a:gd name="connsiteY8" fmla="*/ 350982 h 2586182"/>
              <a:gd name="connsiteX9" fmla="*/ 2724727 w 2983345"/>
              <a:gd name="connsiteY9" fmla="*/ 517237 h 2586182"/>
              <a:gd name="connsiteX10" fmla="*/ 2761673 w 2983345"/>
              <a:gd name="connsiteY10" fmla="*/ 701964 h 2586182"/>
              <a:gd name="connsiteX11" fmla="*/ 2817091 w 2983345"/>
              <a:gd name="connsiteY11" fmla="*/ 840509 h 2586182"/>
              <a:gd name="connsiteX12" fmla="*/ 2927927 w 2983345"/>
              <a:gd name="connsiteY12" fmla="*/ 1006764 h 2586182"/>
              <a:gd name="connsiteX13" fmla="*/ 2983345 w 2983345"/>
              <a:gd name="connsiteY13" fmla="*/ 1237673 h 2586182"/>
              <a:gd name="connsiteX14" fmla="*/ 2918691 w 2983345"/>
              <a:gd name="connsiteY14" fmla="*/ 1505528 h 2586182"/>
              <a:gd name="connsiteX15" fmla="*/ 2678545 w 2983345"/>
              <a:gd name="connsiteY15" fmla="*/ 1930400 h 2586182"/>
              <a:gd name="connsiteX16" fmla="*/ 2346036 w 2983345"/>
              <a:gd name="connsiteY16" fmla="*/ 2253673 h 2586182"/>
              <a:gd name="connsiteX17" fmla="*/ 1902691 w 2983345"/>
              <a:gd name="connsiteY17" fmla="*/ 2484582 h 2586182"/>
              <a:gd name="connsiteX18" fmla="*/ 1450109 w 2983345"/>
              <a:gd name="connsiteY18" fmla="*/ 2586182 h 2586182"/>
              <a:gd name="connsiteX19" fmla="*/ 942109 w 2983345"/>
              <a:gd name="connsiteY19" fmla="*/ 2549237 h 2586182"/>
              <a:gd name="connsiteX20" fmla="*/ 461818 w 2983345"/>
              <a:gd name="connsiteY20" fmla="*/ 2438400 h 2586182"/>
              <a:gd name="connsiteX21" fmla="*/ 230909 w 2983345"/>
              <a:gd name="connsiteY21" fmla="*/ 2281382 h 2586182"/>
              <a:gd name="connsiteX22" fmla="*/ 46182 w 2983345"/>
              <a:gd name="connsiteY22" fmla="*/ 1958109 h 2586182"/>
              <a:gd name="connsiteX23" fmla="*/ 0 w 2983345"/>
              <a:gd name="connsiteY23" fmla="*/ 1782618 h 2586182"/>
              <a:gd name="connsiteX24" fmla="*/ 46182 w 2983345"/>
              <a:gd name="connsiteY24" fmla="*/ 1671782 h 2586182"/>
              <a:gd name="connsiteX25" fmla="*/ 138545 w 2983345"/>
              <a:gd name="connsiteY25" fmla="*/ 1597891 h 2586182"/>
              <a:gd name="connsiteX26" fmla="*/ 489527 w 2983345"/>
              <a:gd name="connsiteY26" fmla="*/ 1671782 h 2586182"/>
              <a:gd name="connsiteX27" fmla="*/ 803564 w 2983345"/>
              <a:gd name="connsiteY27" fmla="*/ 1773382 h 2586182"/>
              <a:gd name="connsiteX28" fmla="*/ 1080655 w 2983345"/>
              <a:gd name="connsiteY28" fmla="*/ 1856509 h 2586182"/>
              <a:gd name="connsiteX29" fmla="*/ 1551709 w 2983345"/>
              <a:gd name="connsiteY29" fmla="*/ 1782618 h 2586182"/>
              <a:gd name="connsiteX30" fmla="*/ 1921164 w 2983345"/>
              <a:gd name="connsiteY30" fmla="*/ 1588655 h 2586182"/>
              <a:gd name="connsiteX31" fmla="*/ 2142836 w 2983345"/>
              <a:gd name="connsiteY31" fmla="*/ 1348509 h 2586182"/>
              <a:gd name="connsiteX32" fmla="*/ 2299855 w 2983345"/>
              <a:gd name="connsiteY32" fmla="*/ 1043709 h 2586182"/>
              <a:gd name="connsiteX33" fmla="*/ 2410691 w 2983345"/>
              <a:gd name="connsiteY33" fmla="*/ 868218 h 2586182"/>
              <a:gd name="connsiteX34" fmla="*/ 2484582 w 2983345"/>
              <a:gd name="connsiteY34" fmla="*/ 766618 h 2586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983345" h="2586182">
                <a:moveTo>
                  <a:pt x="2484582" y="766618"/>
                </a:moveTo>
                <a:lnTo>
                  <a:pt x="2530764" y="637309"/>
                </a:lnTo>
                <a:lnTo>
                  <a:pt x="2540000" y="314037"/>
                </a:lnTo>
                <a:lnTo>
                  <a:pt x="2521527" y="147782"/>
                </a:lnTo>
                <a:lnTo>
                  <a:pt x="2669309" y="64655"/>
                </a:lnTo>
                <a:lnTo>
                  <a:pt x="2743200" y="0"/>
                </a:lnTo>
                <a:lnTo>
                  <a:pt x="2826327" y="55418"/>
                </a:lnTo>
                <a:lnTo>
                  <a:pt x="2826327" y="212437"/>
                </a:lnTo>
                <a:lnTo>
                  <a:pt x="2789382" y="350982"/>
                </a:lnTo>
                <a:lnTo>
                  <a:pt x="2724727" y="517237"/>
                </a:lnTo>
                <a:lnTo>
                  <a:pt x="2761673" y="701964"/>
                </a:lnTo>
                <a:lnTo>
                  <a:pt x="2817091" y="840509"/>
                </a:lnTo>
                <a:lnTo>
                  <a:pt x="2927927" y="1006764"/>
                </a:lnTo>
                <a:lnTo>
                  <a:pt x="2983345" y="1237673"/>
                </a:lnTo>
                <a:lnTo>
                  <a:pt x="2918691" y="1505528"/>
                </a:lnTo>
                <a:lnTo>
                  <a:pt x="2678545" y="1930400"/>
                </a:lnTo>
                <a:lnTo>
                  <a:pt x="2346036" y="2253673"/>
                </a:lnTo>
                <a:lnTo>
                  <a:pt x="1902691" y="2484582"/>
                </a:lnTo>
                <a:lnTo>
                  <a:pt x="1450109" y="2586182"/>
                </a:lnTo>
                <a:lnTo>
                  <a:pt x="942109" y="2549237"/>
                </a:lnTo>
                <a:lnTo>
                  <a:pt x="461818" y="2438400"/>
                </a:lnTo>
                <a:lnTo>
                  <a:pt x="230909" y="2281382"/>
                </a:lnTo>
                <a:lnTo>
                  <a:pt x="46182" y="1958109"/>
                </a:lnTo>
                <a:lnTo>
                  <a:pt x="0" y="1782618"/>
                </a:lnTo>
                <a:lnTo>
                  <a:pt x="46182" y="1671782"/>
                </a:lnTo>
                <a:lnTo>
                  <a:pt x="138545" y="1597891"/>
                </a:lnTo>
                <a:lnTo>
                  <a:pt x="489527" y="1671782"/>
                </a:lnTo>
                <a:lnTo>
                  <a:pt x="803564" y="1773382"/>
                </a:lnTo>
                <a:lnTo>
                  <a:pt x="1080655" y="1856509"/>
                </a:lnTo>
                <a:lnTo>
                  <a:pt x="1551709" y="1782618"/>
                </a:lnTo>
                <a:lnTo>
                  <a:pt x="1921164" y="1588655"/>
                </a:lnTo>
                <a:lnTo>
                  <a:pt x="2142836" y="1348509"/>
                </a:lnTo>
                <a:lnTo>
                  <a:pt x="2299855" y="1043709"/>
                </a:lnTo>
                <a:lnTo>
                  <a:pt x="2410691" y="868218"/>
                </a:lnTo>
                <a:lnTo>
                  <a:pt x="2484582" y="766618"/>
                </a:lnTo>
                <a:close/>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4000" t="8000" r="4000" b="8000"/>
          <a:stretch/>
        </p:blipFill>
        <p:spPr>
          <a:xfrm>
            <a:off x="4876800" y="1544444"/>
            <a:ext cx="3004457" cy="2743200"/>
          </a:xfrm>
          <a:prstGeom prst="rect">
            <a:avLst/>
          </a:prstGeom>
        </p:spPr>
      </p:pic>
      <p:cxnSp>
        <p:nvCxnSpPr>
          <p:cNvPr id="8" name="Straight Arrow Connector 7"/>
          <p:cNvCxnSpPr/>
          <p:nvPr/>
        </p:nvCxnSpPr>
        <p:spPr>
          <a:xfrm flipV="1">
            <a:off x="5181600" y="2107863"/>
            <a:ext cx="3048000" cy="2387937"/>
          </a:xfrm>
          <a:prstGeom prst="straightConnector1">
            <a:avLst/>
          </a:prstGeom>
          <a:ln w="6350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6324600" y="2913735"/>
            <a:ext cx="685800" cy="743865"/>
          </a:xfrm>
          <a:prstGeom prst="straightConnector1">
            <a:avLst/>
          </a:prstGeom>
          <a:ln w="63500">
            <a:solidFill>
              <a:srgbClr val="7030A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718C8D34-6DA7-D8D9-14D9-BD4C96E634A1}"/>
              </a:ext>
            </a:extLst>
          </p:cNvPr>
          <p:cNvSpPr txBox="1"/>
          <p:nvPr/>
        </p:nvSpPr>
        <p:spPr>
          <a:xfrm>
            <a:off x="7698163" y="1461532"/>
            <a:ext cx="1062873" cy="646331"/>
          </a:xfrm>
          <a:prstGeom prst="rect">
            <a:avLst/>
          </a:prstGeom>
          <a:noFill/>
        </p:spPr>
        <p:txBody>
          <a:bodyPr wrap="square" rtlCol="0">
            <a:spAutoFit/>
          </a:bodyPr>
          <a:lstStyle/>
          <a:p>
            <a:pPr algn="ctr"/>
            <a:r>
              <a:rPr lang="en-US" dirty="0"/>
              <a:t>major axis</a:t>
            </a:r>
          </a:p>
        </p:txBody>
      </p:sp>
      <p:sp>
        <p:nvSpPr>
          <p:cNvPr id="14" name="TextBox 13">
            <a:extLst>
              <a:ext uri="{FF2B5EF4-FFF2-40B4-BE49-F238E27FC236}">
                <a16:creationId xmlns:a16="http://schemas.microsoft.com/office/drawing/2014/main" id="{718C8D34-6DA7-D8D9-14D9-BD4C96E634A1}"/>
              </a:ext>
            </a:extLst>
          </p:cNvPr>
          <p:cNvSpPr txBox="1"/>
          <p:nvPr/>
        </p:nvSpPr>
        <p:spPr>
          <a:xfrm>
            <a:off x="5642727" y="2252457"/>
            <a:ext cx="1062873" cy="646331"/>
          </a:xfrm>
          <a:prstGeom prst="rect">
            <a:avLst/>
          </a:prstGeom>
          <a:noFill/>
        </p:spPr>
        <p:txBody>
          <a:bodyPr wrap="square" rtlCol="0">
            <a:spAutoFit/>
          </a:bodyPr>
          <a:lstStyle/>
          <a:p>
            <a:pPr algn="ctr"/>
            <a:r>
              <a:rPr lang="en-US" dirty="0"/>
              <a:t>minor axis</a:t>
            </a:r>
          </a:p>
        </p:txBody>
      </p:sp>
      <p:sp>
        <p:nvSpPr>
          <p:cNvPr id="15" name="TextBox 14">
            <a:extLst>
              <a:ext uri="{FF2B5EF4-FFF2-40B4-BE49-F238E27FC236}">
                <a16:creationId xmlns:a16="http://schemas.microsoft.com/office/drawing/2014/main" id="{718C8D34-6DA7-D8D9-14D9-BD4C96E634A1}"/>
              </a:ext>
            </a:extLst>
          </p:cNvPr>
          <p:cNvSpPr txBox="1"/>
          <p:nvPr/>
        </p:nvSpPr>
        <p:spPr>
          <a:xfrm>
            <a:off x="1981200" y="2617201"/>
            <a:ext cx="1215273" cy="369332"/>
          </a:xfrm>
          <a:prstGeom prst="rect">
            <a:avLst/>
          </a:prstGeom>
          <a:noFill/>
        </p:spPr>
        <p:txBody>
          <a:bodyPr wrap="square" rtlCol="0">
            <a:spAutoFit/>
          </a:bodyPr>
          <a:lstStyle/>
          <a:p>
            <a:pPr algn="ctr"/>
            <a:r>
              <a:rPr lang="en-US" dirty="0"/>
              <a:t>perimeter</a:t>
            </a:r>
          </a:p>
        </p:txBody>
      </p:sp>
      <p:cxnSp>
        <p:nvCxnSpPr>
          <p:cNvPr id="16" name="Straight Arrow Connector 15">
            <a:extLst>
              <a:ext uri="{FF2B5EF4-FFF2-40B4-BE49-F238E27FC236}">
                <a16:creationId xmlns:a16="http://schemas.microsoft.com/office/drawing/2014/main" id="{C753C659-935F-32C2-53FD-FD826C27DAF1}"/>
              </a:ext>
            </a:extLst>
          </p:cNvPr>
          <p:cNvCxnSpPr>
            <a:cxnSpLocks/>
          </p:cNvCxnSpPr>
          <p:nvPr/>
        </p:nvCxnSpPr>
        <p:spPr>
          <a:xfrm>
            <a:off x="2562434" y="2913735"/>
            <a:ext cx="365024" cy="38809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39291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67ED4A-26B1-E3B0-1000-8B289D2953D1}"/>
            </a:ext>
          </a:extLst>
        </p:cNvPr>
        <p:cNvGrpSpPr/>
        <p:nvPr/>
      </p:nvGrpSpPr>
      <p:grpSpPr>
        <a:xfrm>
          <a:off x="0" y="0"/>
          <a:ext cx="0" cy="0"/>
          <a:chOff x="0" y="0"/>
          <a:chExt cx="0" cy="0"/>
        </a:xfrm>
      </p:grpSpPr>
      <p:pic>
        <p:nvPicPr>
          <p:cNvPr id="21" name="Picture 20"/>
          <p:cNvPicPr>
            <a:picLocks noChangeAspect="1"/>
          </p:cNvPicPr>
          <p:nvPr/>
        </p:nvPicPr>
        <p:blipFill rotWithShape="1">
          <a:blip r:embed="rId2">
            <a:extLst>
              <a:ext uri="{28A0092B-C50C-407E-A947-70E740481C1C}">
                <a14:useLocalDpi xmlns:a14="http://schemas.microsoft.com/office/drawing/2010/main" val="0"/>
              </a:ext>
            </a:extLst>
          </a:blip>
          <a:srcRect l="4000" t="8000" r="4000" b="8000"/>
          <a:stretch/>
        </p:blipFill>
        <p:spPr>
          <a:xfrm>
            <a:off x="5008088" y="1544271"/>
            <a:ext cx="3004457" cy="2743200"/>
          </a:xfrm>
          <a:prstGeom prst="rect">
            <a:avLst/>
          </a:prstGeom>
        </p:spPr>
      </p:pic>
      <p:sp>
        <p:nvSpPr>
          <p:cNvPr id="5" name="TextBox 4">
            <a:extLst>
              <a:ext uri="{FF2B5EF4-FFF2-40B4-BE49-F238E27FC236}">
                <a16:creationId xmlns:a16="http://schemas.microsoft.com/office/drawing/2014/main" id="{C11A3DEC-AA72-42C2-87CE-75451632F09E}"/>
              </a:ext>
            </a:extLst>
          </p:cNvPr>
          <p:cNvSpPr txBox="1"/>
          <p:nvPr/>
        </p:nvSpPr>
        <p:spPr>
          <a:xfrm>
            <a:off x="561798" y="363648"/>
            <a:ext cx="7053469" cy="769441"/>
          </a:xfrm>
          <a:prstGeom prst="rect">
            <a:avLst/>
          </a:prstGeom>
          <a:noFill/>
        </p:spPr>
        <p:txBody>
          <a:bodyPr wrap="none" rtlCol="0">
            <a:spAutoFit/>
          </a:bodyPr>
          <a:lstStyle/>
          <a:p>
            <a:r>
              <a:rPr lang="en-US" sz="4400" dirty="0"/>
              <a:t>Centroid and Center of Object</a:t>
            </a:r>
          </a:p>
        </p:txBody>
      </p:sp>
      <p:sp>
        <p:nvSpPr>
          <p:cNvPr id="200" name="TextBox 199">
            <a:extLst>
              <a:ext uri="{FF2B5EF4-FFF2-40B4-BE49-F238E27FC236}">
                <a16:creationId xmlns:a16="http://schemas.microsoft.com/office/drawing/2014/main" id="{718C8D34-6DA7-D8D9-14D9-BD4C96E634A1}"/>
              </a:ext>
            </a:extLst>
          </p:cNvPr>
          <p:cNvSpPr txBox="1"/>
          <p:nvPr/>
        </p:nvSpPr>
        <p:spPr>
          <a:xfrm>
            <a:off x="762000" y="4932948"/>
            <a:ext cx="7696200" cy="1477328"/>
          </a:xfrm>
          <a:prstGeom prst="rect">
            <a:avLst/>
          </a:prstGeom>
          <a:noFill/>
        </p:spPr>
        <p:txBody>
          <a:bodyPr wrap="square" rtlCol="0">
            <a:spAutoFit/>
          </a:bodyPr>
          <a:lstStyle/>
          <a:p>
            <a:pPr algn="ctr"/>
            <a:r>
              <a:rPr lang="en-US" dirty="0"/>
              <a:t>Centroid = average </a:t>
            </a:r>
            <a:r>
              <a:rPr lang="en-US" dirty="0" err="1"/>
              <a:t>x,y</a:t>
            </a:r>
            <a:r>
              <a:rPr lang="en-US" dirty="0"/>
              <a:t> in mask.  It can be a good approximation of the center of an object, but not always.  Sometimes we need to calculate the “center” of an object as the point farthest from the perimeter.</a:t>
            </a:r>
          </a:p>
          <a:p>
            <a:pPr algn="ctr"/>
            <a:endParaRPr lang="en-US" dirty="0"/>
          </a:p>
          <a:p>
            <a:pPr algn="ctr"/>
            <a:r>
              <a:rPr lang="en-US" dirty="0"/>
              <a:t>These properties help identify how to balance an object during manipulation.</a:t>
            </a:r>
          </a:p>
        </p:txBody>
      </p:sp>
      <p:sp>
        <p:nvSpPr>
          <p:cNvPr id="6" name="Freeform 5"/>
          <p:cNvSpPr/>
          <p:nvPr/>
        </p:nvSpPr>
        <p:spPr>
          <a:xfrm>
            <a:off x="5029200" y="1593922"/>
            <a:ext cx="2983345" cy="2586182"/>
          </a:xfrm>
          <a:custGeom>
            <a:avLst/>
            <a:gdLst>
              <a:gd name="connsiteX0" fmla="*/ 2484582 w 2983345"/>
              <a:gd name="connsiteY0" fmla="*/ 766618 h 2586182"/>
              <a:gd name="connsiteX1" fmla="*/ 2530764 w 2983345"/>
              <a:gd name="connsiteY1" fmla="*/ 637309 h 2586182"/>
              <a:gd name="connsiteX2" fmla="*/ 2540000 w 2983345"/>
              <a:gd name="connsiteY2" fmla="*/ 314037 h 2586182"/>
              <a:gd name="connsiteX3" fmla="*/ 2521527 w 2983345"/>
              <a:gd name="connsiteY3" fmla="*/ 147782 h 2586182"/>
              <a:gd name="connsiteX4" fmla="*/ 2669309 w 2983345"/>
              <a:gd name="connsiteY4" fmla="*/ 64655 h 2586182"/>
              <a:gd name="connsiteX5" fmla="*/ 2743200 w 2983345"/>
              <a:gd name="connsiteY5" fmla="*/ 0 h 2586182"/>
              <a:gd name="connsiteX6" fmla="*/ 2826327 w 2983345"/>
              <a:gd name="connsiteY6" fmla="*/ 55418 h 2586182"/>
              <a:gd name="connsiteX7" fmla="*/ 2826327 w 2983345"/>
              <a:gd name="connsiteY7" fmla="*/ 212437 h 2586182"/>
              <a:gd name="connsiteX8" fmla="*/ 2789382 w 2983345"/>
              <a:gd name="connsiteY8" fmla="*/ 350982 h 2586182"/>
              <a:gd name="connsiteX9" fmla="*/ 2724727 w 2983345"/>
              <a:gd name="connsiteY9" fmla="*/ 517237 h 2586182"/>
              <a:gd name="connsiteX10" fmla="*/ 2761673 w 2983345"/>
              <a:gd name="connsiteY10" fmla="*/ 701964 h 2586182"/>
              <a:gd name="connsiteX11" fmla="*/ 2817091 w 2983345"/>
              <a:gd name="connsiteY11" fmla="*/ 840509 h 2586182"/>
              <a:gd name="connsiteX12" fmla="*/ 2927927 w 2983345"/>
              <a:gd name="connsiteY12" fmla="*/ 1006764 h 2586182"/>
              <a:gd name="connsiteX13" fmla="*/ 2983345 w 2983345"/>
              <a:gd name="connsiteY13" fmla="*/ 1237673 h 2586182"/>
              <a:gd name="connsiteX14" fmla="*/ 2918691 w 2983345"/>
              <a:gd name="connsiteY14" fmla="*/ 1505528 h 2586182"/>
              <a:gd name="connsiteX15" fmla="*/ 2678545 w 2983345"/>
              <a:gd name="connsiteY15" fmla="*/ 1930400 h 2586182"/>
              <a:gd name="connsiteX16" fmla="*/ 2346036 w 2983345"/>
              <a:gd name="connsiteY16" fmla="*/ 2253673 h 2586182"/>
              <a:gd name="connsiteX17" fmla="*/ 1902691 w 2983345"/>
              <a:gd name="connsiteY17" fmla="*/ 2484582 h 2586182"/>
              <a:gd name="connsiteX18" fmla="*/ 1450109 w 2983345"/>
              <a:gd name="connsiteY18" fmla="*/ 2586182 h 2586182"/>
              <a:gd name="connsiteX19" fmla="*/ 942109 w 2983345"/>
              <a:gd name="connsiteY19" fmla="*/ 2549237 h 2586182"/>
              <a:gd name="connsiteX20" fmla="*/ 461818 w 2983345"/>
              <a:gd name="connsiteY20" fmla="*/ 2438400 h 2586182"/>
              <a:gd name="connsiteX21" fmla="*/ 230909 w 2983345"/>
              <a:gd name="connsiteY21" fmla="*/ 2281382 h 2586182"/>
              <a:gd name="connsiteX22" fmla="*/ 46182 w 2983345"/>
              <a:gd name="connsiteY22" fmla="*/ 1958109 h 2586182"/>
              <a:gd name="connsiteX23" fmla="*/ 0 w 2983345"/>
              <a:gd name="connsiteY23" fmla="*/ 1782618 h 2586182"/>
              <a:gd name="connsiteX24" fmla="*/ 46182 w 2983345"/>
              <a:gd name="connsiteY24" fmla="*/ 1671782 h 2586182"/>
              <a:gd name="connsiteX25" fmla="*/ 138545 w 2983345"/>
              <a:gd name="connsiteY25" fmla="*/ 1597891 h 2586182"/>
              <a:gd name="connsiteX26" fmla="*/ 489527 w 2983345"/>
              <a:gd name="connsiteY26" fmla="*/ 1671782 h 2586182"/>
              <a:gd name="connsiteX27" fmla="*/ 803564 w 2983345"/>
              <a:gd name="connsiteY27" fmla="*/ 1773382 h 2586182"/>
              <a:gd name="connsiteX28" fmla="*/ 1080655 w 2983345"/>
              <a:gd name="connsiteY28" fmla="*/ 1856509 h 2586182"/>
              <a:gd name="connsiteX29" fmla="*/ 1551709 w 2983345"/>
              <a:gd name="connsiteY29" fmla="*/ 1782618 h 2586182"/>
              <a:gd name="connsiteX30" fmla="*/ 1921164 w 2983345"/>
              <a:gd name="connsiteY30" fmla="*/ 1588655 h 2586182"/>
              <a:gd name="connsiteX31" fmla="*/ 2142836 w 2983345"/>
              <a:gd name="connsiteY31" fmla="*/ 1348509 h 2586182"/>
              <a:gd name="connsiteX32" fmla="*/ 2299855 w 2983345"/>
              <a:gd name="connsiteY32" fmla="*/ 1043709 h 2586182"/>
              <a:gd name="connsiteX33" fmla="*/ 2410691 w 2983345"/>
              <a:gd name="connsiteY33" fmla="*/ 868218 h 2586182"/>
              <a:gd name="connsiteX34" fmla="*/ 2484582 w 2983345"/>
              <a:gd name="connsiteY34" fmla="*/ 766618 h 2586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983345" h="2586182">
                <a:moveTo>
                  <a:pt x="2484582" y="766618"/>
                </a:moveTo>
                <a:lnTo>
                  <a:pt x="2530764" y="637309"/>
                </a:lnTo>
                <a:lnTo>
                  <a:pt x="2540000" y="314037"/>
                </a:lnTo>
                <a:lnTo>
                  <a:pt x="2521527" y="147782"/>
                </a:lnTo>
                <a:lnTo>
                  <a:pt x="2669309" y="64655"/>
                </a:lnTo>
                <a:lnTo>
                  <a:pt x="2743200" y="0"/>
                </a:lnTo>
                <a:lnTo>
                  <a:pt x="2826327" y="55418"/>
                </a:lnTo>
                <a:lnTo>
                  <a:pt x="2826327" y="212437"/>
                </a:lnTo>
                <a:lnTo>
                  <a:pt x="2789382" y="350982"/>
                </a:lnTo>
                <a:lnTo>
                  <a:pt x="2724727" y="517237"/>
                </a:lnTo>
                <a:lnTo>
                  <a:pt x="2761673" y="701964"/>
                </a:lnTo>
                <a:lnTo>
                  <a:pt x="2817091" y="840509"/>
                </a:lnTo>
                <a:lnTo>
                  <a:pt x="2927927" y="1006764"/>
                </a:lnTo>
                <a:lnTo>
                  <a:pt x="2983345" y="1237673"/>
                </a:lnTo>
                <a:lnTo>
                  <a:pt x="2918691" y="1505528"/>
                </a:lnTo>
                <a:lnTo>
                  <a:pt x="2678545" y="1930400"/>
                </a:lnTo>
                <a:lnTo>
                  <a:pt x="2346036" y="2253673"/>
                </a:lnTo>
                <a:lnTo>
                  <a:pt x="1902691" y="2484582"/>
                </a:lnTo>
                <a:lnTo>
                  <a:pt x="1450109" y="2586182"/>
                </a:lnTo>
                <a:lnTo>
                  <a:pt x="942109" y="2549237"/>
                </a:lnTo>
                <a:lnTo>
                  <a:pt x="461818" y="2438400"/>
                </a:lnTo>
                <a:lnTo>
                  <a:pt x="230909" y="2281382"/>
                </a:lnTo>
                <a:lnTo>
                  <a:pt x="46182" y="1958109"/>
                </a:lnTo>
                <a:lnTo>
                  <a:pt x="0" y="1782618"/>
                </a:lnTo>
                <a:lnTo>
                  <a:pt x="46182" y="1671782"/>
                </a:lnTo>
                <a:lnTo>
                  <a:pt x="138545" y="1597891"/>
                </a:lnTo>
                <a:lnTo>
                  <a:pt x="489527" y="1671782"/>
                </a:lnTo>
                <a:lnTo>
                  <a:pt x="803564" y="1773382"/>
                </a:lnTo>
                <a:lnTo>
                  <a:pt x="1080655" y="1856509"/>
                </a:lnTo>
                <a:lnTo>
                  <a:pt x="1551709" y="1782618"/>
                </a:lnTo>
                <a:lnTo>
                  <a:pt x="1921164" y="1588655"/>
                </a:lnTo>
                <a:lnTo>
                  <a:pt x="2142836" y="1348509"/>
                </a:lnTo>
                <a:lnTo>
                  <a:pt x="2299855" y="1043709"/>
                </a:lnTo>
                <a:lnTo>
                  <a:pt x="2410691" y="868218"/>
                </a:lnTo>
                <a:lnTo>
                  <a:pt x="2484582" y="766618"/>
                </a:lnTo>
                <a:close/>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19999" t="22000" r="18000" b="20000"/>
          <a:stretch/>
        </p:blipFill>
        <p:spPr>
          <a:xfrm>
            <a:off x="1447800" y="2059371"/>
            <a:ext cx="2362200" cy="2209800"/>
          </a:xfrm>
          <a:prstGeom prst="rect">
            <a:avLst/>
          </a:prstGeom>
        </p:spPr>
      </p:pic>
      <p:sp>
        <p:nvSpPr>
          <p:cNvPr id="4" name="Oval 3"/>
          <p:cNvSpPr/>
          <p:nvPr/>
        </p:nvSpPr>
        <p:spPr>
          <a:xfrm>
            <a:off x="6934200" y="3532092"/>
            <a:ext cx="193963" cy="17169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718C8D34-6DA7-D8D9-14D9-BD4C96E634A1}"/>
              </a:ext>
            </a:extLst>
          </p:cNvPr>
          <p:cNvSpPr txBox="1"/>
          <p:nvPr/>
        </p:nvSpPr>
        <p:spPr>
          <a:xfrm>
            <a:off x="6423891" y="2743200"/>
            <a:ext cx="457200" cy="584775"/>
          </a:xfrm>
          <a:prstGeom prst="rect">
            <a:avLst/>
          </a:prstGeom>
          <a:noFill/>
        </p:spPr>
        <p:txBody>
          <a:bodyPr wrap="square" rtlCol="0">
            <a:spAutoFit/>
          </a:bodyPr>
          <a:lstStyle/>
          <a:p>
            <a:pPr algn="ctr"/>
            <a:r>
              <a:rPr lang="en-US" sz="3200" dirty="0"/>
              <a:t>+</a:t>
            </a:r>
          </a:p>
        </p:txBody>
      </p:sp>
      <p:sp>
        <p:nvSpPr>
          <p:cNvPr id="10" name="TextBox 9">
            <a:extLst>
              <a:ext uri="{FF2B5EF4-FFF2-40B4-BE49-F238E27FC236}">
                <a16:creationId xmlns:a16="http://schemas.microsoft.com/office/drawing/2014/main" id="{718C8D34-6DA7-D8D9-14D9-BD4C96E634A1}"/>
              </a:ext>
            </a:extLst>
          </p:cNvPr>
          <p:cNvSpPr txBox="1"/>
          <p:nvPr/>
        </p:nvSpPr>
        <p:spPr>
          <a:xfrm>
            <a:off x="4381500" y="1981200"/>
            <a:ext cx="1638300" cy="369332"/>
          </a:xfrm>
          <a:prstGeom prst="rect">
            <a:avLst/>
          </a:prstGeom>
          <a:noFill/>
        </p:spPr>
        <p:txBody>
          <a:bodyPr wrap="square" rtlCol="0">
            <a:spAutoFit/>
          </a:bodyPr>
          <a:lstStyle/>
          <a:p>
            <a:pPr algn="ctr"/>
            <a:r>
              <a:rPr lang="en-US" dirty="0"/>
              <a:t>centroid</a:t>
            </a:r>
          </a:p>
        </p:txBody>
      </p:sp>
      <p:cxnSp>
        <p:nvCxnSpPr>
          <p:cNvPr id="11" name="Straight Arrow Connector 10">
            <a:extLst>
              <a:ext uri="{FF2B5EF4-FFF2-40B4-BE49-F238E27FC236}">
                <a16:creationId xmlns:a16="http://schemas.microsoft.com/office/drawing/2014/main" id="{C753C659-935F-32C2-53FD-FD826C27DAF1}"/>
              </a:ext>
            </a:extLst>
          </p:cNvPr>
          <p:cNvCxnSpPr>
            <a:cxnSpLocks/>
          </p:cNvCxnSpPr>
          <p:nvPr/>
        </p:nvCxnSpPr>
        <p:spPr>
          <a:xfrm flipH="1">
            <a:off x="2801645" y="2286000"/>
            <a:ext cx="1987410" cy="857082"/>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C753C659-935F-32C2-53FD-FD826C27DAF1}"/>
              </a:ext>
            </a:extLst>
          </p:cNvPr>
          <p:cNvCxnSpPr>
            <a:cxnSpLocks/>
          </p:cNvCxnSpPr>
          <p:nvPr/>
        </p:nvCxnSpPr>
        <p:spPr>
          <a:xfrm>
            <a:off x="5451405" y="2318266"/>
            <a:ext cx="1069467" cy="62298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718C8D34-6DA7-D8D9-14D9-BD4C96E634A1}"/>
              </a:ext>
            </a:extLst>
          </p:cNvPr>
          <p:cNvSpPr txBox="1"/>
          <p:nvPr/>
        </p:nvSpPr>
        <p:spPr>
          <a:xfrm>
            <a:off x="4724400" y="4373816"/>
            <a:ext cx="1638300" cy="369332"/>
          </a:xfrm>
          <a:prstGeom prst="rect">
            <a:avLst/>
          </a:prstGeom>
          <a:noFill/>
        </p:spPr>
        <p:txBody>
          <a:bodyPr wrap="square" rtlCol="0">
            <a:spAutoFit/>
          </a:bodyPr>
          <a:lstStyle/>
          <a:p>
            <a:pPr algn="ctr"/>
            <a:r>
              <a:rPr lang="en-US" dirty="0"/>
              <a:t>center</a:t>
            </a:r>
          </a:p>
        </p:txBody>
      </p:sp>
      <p:cxnSp>
        <p:nvCxnSpPr>
          <p:cNvPr id="16" name="Straight Arrow Connector 15">
            <a:extLst>
              <a:ext uri="{FF2B5EF4-FFF2-40B4-BE49-F238E27FC236}">
                <a16:creationId xmlns:a16="http://schemas.microsoft.com/office/drawing/2014/main" id="{C753C659-935F-32C2-53FD-FD826C27DAF1}"/>
              </a:ext>
            </a:extLst>
          </p:cNvPr>
          <p:cNvCxnSpPr>
            <a:cxnSpLocks/>
          </p:cNvCxnSpPr>
          <p:nvPr/>
        </p:nvCxnSpPr>
        <p:spPr>
          <a:xfrm flipV="1">
            <a:off x="5897060" y="3703782"/>
            <a:ext cx="993267" cy="88535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8" name="Oval 17"/>
          <p:cNvSpPr/>
          <p:nvPr/>
        </p:nvSpPr>
        <p:spPr>
          <a:xfrm>
            <a:off x="2633518" y="3117586"/>
            <a:ext cx="193963" cy="17169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718C8D34-6DA7-D8D9-14D9-BD4C96E634A1}"/>
              </a:ext>
            </a:extLst>
          </p:cNvPr>
          <p:cNvSpPr txBox="1"/>
          <p:nvPr/>
        </p:nvSpPr>
        <p:spPr>
          <a:xfrm>
            <a:off x="2426855" y="2850695"/>
            <a:ext cx="457200" cy="584775"/>
          </a:xfrm>
          <a:prstGeom prst="rect">
            <a:avLst/>
          </a:prstGeom>
          <a:noFill/>
        </p:spPr>
        <p:txBody>
          <a:bodyPr wrap="square" rtlCol="0">
            <a:spAutoFit/>
          </a:bodyPr>
          <a:lstStyle/>
          <a:p>
            <a:pPr algn="ctr"/>
            <a:r>
              <a:rPr lang="en-US" sz="3200" dirty="0"/>
              <a:t>+</a:t>
            </a:r>
          </a:p>
        </p:txBody>
      </p:sp>
      <p:cxnSp>
        <p:nvCxnSpPr>
          <p:cNvPr id="19" name="Straight Arrow Connector 18">
            <a:extLst>
              <a:ext uri="{FF2B5EF4-FFF2-40B4-BE49-F238E27FC236}">
                <a16:creationId xmlns:a16="http://schemas.microsoft.com/office/drawing/2014/main" id="{C753C659-935F-32C2-53FD-FD826C27DAF1}"/>
              </a:ext>
            </a:extLst>
          </p:cNvPr>
          <p:cNvCxnSpPr>
            <a:cxnSpLocks/>
          </p:cNvCxnSpPr>
          <p:nvPr/>
        </p:nvCxnSpPr>
        <p:spPr>
          <a:xfrm flipH="1" flipV="1">
            <a:off x="2827481" y="3315773"/>
            <a:ext cx="2373169" cy="115969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7319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67ED4A-26B1-E3B0-1000-8B289D2953D1}"/>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C11A3DEC-AA72-42C2-87CE-75451632F09E}"/>
              </a:ext>
            </a:extLst>
          </p:cNvPr>
          <p:cNvSpPr txBox="1"/>
          <p:nvPr/>
        </p:nvSpPr>
        <p:spPr>
          <a:xfrm>
            <a:off x="561798" y="363648"/>
            <a:ext cx="2871940" cy="769441"/>
          </a:xfrm>
          <a:prstGeom prst="rect">
            <a:avLst/>
          </a:prstGeom>
          <a:noFill/>
        </p:spPr>
        <p:txBody>
          <a:bodyPr wrap="none" rtlCol="0">
            <a:spAutoFit/>
          </a:bodyPr>
          <a:lstStyle/>
          <a:p>
            <a:r>
              <a:rPr lang="en-US" sz="4400" dirty="0"/>
              <a:t>Convex Hull</a:t>
            </a:r>
          </a:p>
        </p:txBody>
      </p:sp>
      <p:sp>
        <p:nvSpPr>
          <p:cNvPr id="200" name="TextBox 199">
            <a:extLst>
              <a:ext uri="{FF2B5EF4-FFF2-40B4-BE49-F238E27FC236}">
                <a16:creationId xmlns:a16="http://schemas.microsoft.com/office/drawing/2014/main" id="{718C8D34-6DA7-D8D9-14D9-BD4C96E634A1}"/>
              </a:ext>
            </a:extLst>
          </p:cNvPr>
          <p:cNvSpPr txBox="1"/>
          <p:nvPr/>
        </p:nvSpPr>
        <p:spPr>
          <a:xfrm>
            <a:off x="762000" y="4932948"/>
            <a:ext cx="8001000" cy="923330"/>
          </a:xfrm>
          <a:prstGeom prst="rect">
            <a:avLst/>
          </a:prstGeom>
          <a:noFill/>
        </p:spPr>
        <p:txBody>
          <a:bodyPr wrap="square" rtlCol="0">
            <a:spAutoFit/>
          </a:bodyPr>
          <a:lstStyle/>
          <a:p>
            <a:pPr algn="ctr"/>
            <a:r>
              <a:rPr lang="en-US" dirty="0"/>
              <a:t>The convex hull is the smallest contour with no concavities that encloses the region.</a:t>
            </a:r>
          </a:p>
          <a:p>
            <a:pPr algn="ctr"/>
            <a:endParaRPr lang="en-US" dirty="0"/>
          </a:p>
          <a:p>
            <a:pPr algn="ctr"/>
            <a:r>
              <a:rPr lang="en-US" dirty="0"/>
              <a:t>It can help identify the maximum space the object might occupy in any orientation.</a:t>
            </a:r>
          </a:p>
        </p:txBody>
      </p:sp>
      <p:pic>
        <p:nvPicPr>
          <p:cNvPr id="17" name="Picture 16"/>
          <p:cNvPicPr>
            <a:picLocks noChangeAspect="1"/>
          </p:cNvPicPr>
          <p:nvPr/>
        </p:nvPicPr>
        <p:blipFill rotWithShape="1">
          <a:blip r:embed="rId2">
            <a:extLst>
              <a:ext uri="{28A0092B-C50C-407E-A947-70E740481C1C}">
                <a14:useLocalDpi xmlns:a14="http://schemas.microsoft.com/office/drawing/2010/main" val="0"/>
              </a:ext>
            </a:extLst>
          </a:blip>
          <a:srcRect l="4000" t="8000" r="4000" b="8000"/>
          <a:stretch/>
        </p:blipFill>
        <p:spPr>
          <a:xfrm>
            <a:off x="2971800" y="1661418"/>
            <a:ext cx="3004457" cy="2743200"/>
          </a:xfrm>
          <a:prstGeom prst="rect">
            <a:avLst/>
          </a:prstGeom>
        </p:spPr>
      </p:pic>
      <p:sp>
        <p:nvSpPr>
          <p:cNvPr id="7" name="Freeform 6"/>
          <p:cNvSpPr/>
          <p:nvPr/>
        </p:nvSpPr>
        <p:spPr>
          <a:xfrm>
            <a:off x="3001818" y="1736436"/>
            <a:ext cx="2955637" cy="2586182"/>
          </a:xfrm>
          <a:custGeom>
            <a:avLst/>
            <a:gdLst>
              <a:gd name="connsiteX0" fmla="*/ 46182 w 2955637"/>
              <a:gd name="connsiteY0" fmla="*/ 1662546 h 2586182"/>
              <a:gd name="connsiteX1" fmla="*/ 2733964 w 2955637"/>
              <a:gd name="connsiteY1" fmla="*/ 0 h 2586182"/>
              <a:gd name="connsiteX2" fmla="*/ 2817091 w 2955637"/>
              <a:gd name="connsiteY2" fmla="*/ 27709 h 2586182"/>
              <a:gd name="connsiteX3" fmla="*/ 2854037 w 2955637"/>
              <a:gd name="connsiteY3" fmla="*/ 92364 h 2586182"/>
              <a:gd name="connsiteX4" fmla="*/ 2955637 w 2955637"/>
              <a:gd name="connsiteY4" fmla="*/ 1237673 h 2586182"/>
              <a:gd name="connsiteX5" fmla="*/ 2881746 w 2955637"/>
              <a:gd name="connsiteY5" fmla="*/ 1597891 h 2586182"/>
              <a:gd name="connsiteX6" fmla="*/ 2623127 w 2955637"/>
              <a:gd name="connsiteY6" fmla="*/ 1985819 h 2586182"/>
              <a:gd name="connsiteX7" fmla="*/ 2152073 w 2955637"/>
              <a:gd name="connsiteY7" fmla="*/ 2382982 h 2586182"/>
              <a:gd name="connsiteX8" fmla="*/ 1681018 w 2955637"/>
              <a:gd name="connsiteY8" fmla="*/ 2540000 h 2586182"/>
              <a:gd name="connsiteX9" fmla="*/ 1034473 w 2955637"/>
              <a:gd name="connsiteY9" fmla="*/ 2586182 h 2586182"/>
              <a:gd name="connsiteX10" fmla="*/ 563418 w 2955637"/>
              <a:gd name="connsiteY10" fmla="*/ 2466109 h 2586182"/>
              <a:gd name="connsiteX11" fmla="*/ 221673 w 2955637"/>
              <a:gd name="connsiteY11" fmla="*/ 2281382 h 2586182"/>
              <a:gd name="connsiteX12" fmla="*/ 46182 w 2955637"/>
              <a:gd name="connsiteY12" fmla="*/ 2013528 h 2586182"/>
              <a:gd name="connsiteX13" fmla="*/ 0 w 2955637"/>
              <a:gd name="connsiteY13" fmla="*/ 1801091 h 2586182"/>
              <a:gd name="connsiteX14" fmla="*/ 46182 w 2955637"/>
              <a:gd name="connsiteY14" fmla="*/ 1662546 h 2586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55637" h="2586182">
                <a:moveTo>
                  <a:pt x="46182" y="1662546"/>
                </a:moveTo>
                <a:lnTo>
                  <a:pt x="2733964" y="0"/>
                </a:lnTo>
                <a:lnTo>
                  <a:pt x="2817091" y="27709"/>
                </a:lnTo>
                <a:lnTo>
                  <a:pt x="2854037" y="92364"/>
                </a:lnTo>
                <a:lnTo>
                  <a:pt x="2955637" y="1237673"/>
                </a:lnTo>
                <a:lnTo>
                  <a:pt x="2881746" y="1597891"/>
                </a:lnTo>
                <a:lnTo>
                  <a:pt x="2623127" y="1985819"/>
                </a:lnTo>
                <a:lnTo>
                  <a:pt x="2152073" y="2382982"/>
                </a:lnTo>
                <a:lnTo>
                  <a:pt x="1681018" y="2540000"/>
                </a:lnTo>
                <a:lnTo>
                  <a:pt x="1034473" y="2586182"/>
                </a:lnTo>
                <a:lnTo>
                  <a:pt x="563418" y="2466109"/>
                </a:lnTo>
                <a:lnTo>
                  <a:pt x="221673" y="2281382"/>
                </a:lnTo>
                <a:lnTo>
                  <a:pt x="46182" y="2013528"/>
                </a:lnTo>
                <a:lnTo>
                  <a:pt x="0" y="1801091"/>
                </a:lnTo>
                <a:lnTo>
                  <a:pt x="46182" y="1662546"/>
                </a:lnTo>
                <a:close/>
              </a:path>
            </a:pathLst>
          </a:custGeom>
          <a:noFill/>
          <a:ln w="635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557231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67ED4A-26B1-E3B0-1000-8B289D2953D1}"/>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C11A3DEC-AA72-42C2-87CE-75451632F09E}"/>
              </a:ext>
            </a:extLst>
          </p:cNvPr>
          <p:cNvSpPr txBox="1"/>
          <p:nvPr/>
        </p:nvSpPr>
        <p:spPr>
          <a:xfrm>
            <a:off x="561798" y="363648"/>
            <a:ext cx="2511970" cy="769441"/>
          </a:xfrm>
          <a:prstGeom prst="rect">
            <a:avLst/>
          </a:prstGeom>
          <a:noFill/>
        </p:spPr>
        <p:txBody>
          <a:bodyPr wrap="none" rtlCol="0">
            <a:spAutoFit/>
          </a:bodyPr>
          <a:lstStyle/>
          <a:p>
            <a:r>
              <a:rPr lang="en-US" sz="4400" dirty="0"/>
              <a:t>Circularity</a:t>
            </a:r>
          </a:p>
        </p:txBody>
      </p:sp>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l="4000" t="8000" r="4000" b="8000"/>
          <a:stretch/>
        </p:blipFill>
        <p:spPr>
          <a:xfrm>
            <a:off x="4953000" y="1295400"/>
            <a:ext cx="3004457" cy="2743200"/>
          </a:xfrm>
          <a:prstGeom prst="rect">
            <a:avLst/>
          </a:prstGeom>
        </p:spPr>
      </p:pic>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l="19999" t="22000" r="18000" b="20000"/>
          <a:stretch/>
        </p:blipFill>
        <p:spPr>
          <a:xfrm>
            <a:off x="1392712" y="1810500"/>
            <a:ext cx="2362200" cy="2209800"/>
          </a:xfrm>
          <a:prstGeom prst="rect">
            <a:avLst/>
          </a:prstGeom>
        </p:spPr>
      </p:pic>
      <p:grpSp>
        <p:nvGrpSpPr>
          <p:cNvPr id="3" name="Group 2"/>
          <p:cNvGrpSpPr/>
          <p:nvPr/>
        </p:nvGrpSpPr>
        <p:grpSpPr>
          <a:xfrm>
            <a:off x="762000" y="5105400"/>
            <a:ext cx="8001000" cy="923330"/>
            <a:chOff x="762000" y="4932948"/>
            <a:chExt cx="8001000" cy="923330"/>
          </a:xfrm>
        </p:grpSpPr>
        <p:sp>
          <p:nvSpPr>
            <p:cNvPr id="200" name="TextBox 199">
              <a:extLst>
                <a:ext uri="{FF2B5EF4-FFF2-40B4-BE49-F238E27FC236}">
                  <a16:creationId xmlns:a16="http://schemas.microsoft.com/office/drawing/2014/main" id="{718C8D34-6DA7-D8D9-14D9-BD4C96E634A1}"/>
                </a:ext>
              </a:extLst>
            </p:cNvPr>
            <p:cNvSpPr txBox="1"/>
            <p:nvPr/>
          </p:nvSpPr>
          <p:spPr>
            <a:xfrm>
              <a:off x="762000" y="4932948"/>
              <a:ext cx="8001000" cy="923330"/>
            </a:xfrm>
            <a:prstGeom prst="rect">
              <a:avLst/>
            </a:prstGeom>
            <a:noFill/>
          </p:spPr>
          <p:txBody>
            <a:bodyPr wrap="square" rtlCol="0">
              <a:spAutoFit/>
            </a:bodyPr>
            <a:lstStyle/>
            <a:p>
              <a:pPr algn="ctr"/>
              <a:r>
                <a:rPr lang="en-US" dirty="0"/>
                <a:t>Circularity = 4     area / perimeter</a:t>
              </a:r>
              <a:r>
                <a:rPr lang="en-US" baseline="30000" dirty="0"/>
                <a:t>2</a:t>
              </a:r>
              <a:endParaRPr lang="en-US" dirty="0"/>
            </a:p>
            <a:p>
              <a:pPr algn="ctr"/>
              <a:endParaRPr lang="en-US" dirty="0"/>
            </a:p>
            <a:p>
              <a:pPr algn="ctr"/>
              <a:r>
                <a:rPr lang="en-US" dirty="0"/>
                <a:t>It provides a measure of the “compactness” of an object.</a:t>
              </a:r>
            </a:p>
          </p:txBody>
        </p:sp>
        <mc:AlternateContent xmlns:mc="http://schemas.openxmlformats.org/markup-compatibility/2006" xmlns:a14="http://schemas.microsoft.com/office/drawing/2010/main">
          <mc:Choice Requires="a14">
            <p:sp>
              <p:nvSpPr>
                <p:cNvPr id="9" name="TextBox 8"/>
                <p:cNvSpPr txBox="1"/>
                <p:nvPr/>
              </p:nvSpPr>
              <p:spPr>
                <a:xfrm>
                  <a:off x="4520890" y="4983018"/>
                  <a:ext cx="194091" cy="276999"/>
                </a:xfrm>
                <a:prstGeom prst="rect">
                  <a:avLst/>
                </a:prstGeom>
                <a:noFill/>
              </p:spPr>
              <p:txBody>
                <a:bodyPr wrap="none" lIns="0" tIns="0" rIns="0" bIns="0" rtlCol="0">
                  <a:spAutoFit/>
                </a:bodyPr>
                <a:lstStyle/>
                <a:p>
                  <a:pPr/>
                  <a14:m>
                    <m:oMathPara xmlns:m="http://schemas.openxmlformats.org/officeDocument/2006/math">
                      <m:oMath>
                        <m:r>
                          <a:rPr lang="el-GR" i="1" smtClean="0">
                            <a:latin typeface="Cambria Math" panose="02040503050406030204" pitchFamily="18" charset="0"/>
                          </a:rPr>
                          <m:t>𝜋</m:t>
                        </m:r>
                      </m:oMath>
                    </m:oMathPara>
                  </a14:m>
                  <a:endParaRPr lang="en-US" dirty="0"/>
                </a:p>
              </p:txBody>
            </p:sp>
          </mc:Choice>
          <mc:Fallback xmlns="">
            <p:sp>
              <p:nvSpPr>
                <p:cNvPr id="9" name="TextBox 8"/>
                <p:cNvSpPr txBox="1">
                  <a:spLocks noRot="1" noChangeAspect="1" noMove="1" noResize="1" noEditPoints="1" noAdjustHandles="1" noChangeArrowheads="1" noChangeShapeType="1" noTextEdit="1"/>
                </p:cNvSpPr>
                <p:nvPr/>
              </p:nvSpPr>
              <p:spPr>
                <a:xfrm>
                  <a:off x="4520890" y="4983018"/>
                  <a:ext cx="194091" cy="276999"/>
                </a:xfrm>
                <a:prstGeom prst="rect">
                  <a:avLst/>
                </a:prstGeom>
                <a:blipFill>
                  <a:blip r:embed="rId4"/>
                  <a:stretch>
                    <a:fillRect l="-19355" r="-19355"/>
                  </a:stretch>
                </a:blipFill>
              </p:spPr>
              <p:txBody>
                <a:bodyPr/>
                <a:lstStyle/>
                <a:p>
                  <a:r>
                    <a:rPr lang="en-US">
                      <a:noFill/>
                    </a:rPr>
                    <a:t> </a:t>
                  </a:r>
                </a:p>
              </p:txBody>
            </p:sp>
          </mc:Fallback>
        </mc:AlternateContent>
      </p:grpSp>
      <p:sp>
        <p:nvSpPr>
          <p:cNvPr id="11" name="TextBox 10">
            <a:extLst>
              <a:ext uri="{FF2B5EF4-FFF2-40B4-BE49-F238E27FC236}">
                <a16:creationId xmlns:a16="http://schemas.microsoft.com/office/drawing/2014/main" id="{718C8D34-6DA7-D8D9-14D9-BD4C96E634A1}"/>
              </a:ext>
            </a:extLst>
          </p:cNvPr>
          <p:cNvSpPr txBox="1"/>
          <p:nvPr/>
        </p:nvSpPr>
        <p:spPr>
          <a:xfrm>
            <a:off x="1524000" y="4114800"/>
            <a:ext cx="1973479" cy="369332"/>
          </a:xfrm>
          <a:prstGeom prst="rect">
            <a:avLst/>
          </a:prstGeom>
          <a:noFill/>
        </p:spPr>
        <p:txBody>
          <a:bodyPr wrap="square" rtlCol="0">
            <a:spAutoFit/>
          </a:bodyPr>
          <a:lstStyle/>
          <a:p>
            <a:pPr algn="ctr"/>
            <a:r>
              <a:rPr lang="en-US" dirty="0"/>
              <a:t>circularity = 0.9</a:t>
            </a:r>
          </a:p>
        </p:txBody>
      </p:sp>
      <p:sp>
        <p:nvSpPr>
          <p:cNvPr id="12" name="TextBox 11">
            <a:extLst>
              <a:ext uri="{FF2B5EF4-FFF2-40B4-BE49-F238E27FC236}">
                <a16:creationId xmlns:a16="http://schemas.microsoft.com/office/drawing/2014/main" id="{718C8D34-6DA7-D8D9-14D9-BD4C96E634A1}"/>
              </a:ext>
            </a:extLst>
          </p:cNvPr>
          <p:cNvSpPr txBox="1"/>
          <p:nvPr/>
        </p:nvSpPr>
        <p:spPr>
          <a:xfrm>
            <a:off x="5562600" y="4101241"/>
            <a:ext cx="1973479" cy="369332"/>
          </a:xfrm>
          <a:prstGeom prst="rect">
            <a:avLst/>
          </a:prstGeom>
          <a:noFill/>
        </p:spPr>
        <p:txBody>
          <a:bodyPr wrap="square" rtlCol="0">
            <a:spAutoFit/>
          </a:bodyPr>
          <a:lstStyle/>
          <a:p>
            <a:pPr algn="ctr"/>
            <a:r>
              <a:rPr lang="en-US" dirty="0"/>
              <a:t>circularity = 0.1</a:t>
            </a:r>
          </a:p>
        </p:txBody>
      </p:sp>
    </p:spTree>
    <p:extLst>
      <p:ext uri="{BB962C8B-B14F-4D97-AF65-F5344CB8AC3E}">
        <p14:creationId xmlns:p14="http://schemas.microsoft.com/office/powerpoint/2010/main" val="2360898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649A92-76F9-CD88-FFA6-6C47D4F1BA9F}"/>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BFD13977-977C-D746-E565-DB06D8D1CD66}"/>
              </a:ext>
            </a:extLst>
          </p:cNvPr>
          <p:cNvSpPr txBox="1"/>
          <p:nvPr/>
        </p:nvSpPr>
        <p:spPr>
          <a:xfrm>
            <a:off x="2438400" y="2209800"/>
            <a:ext cx="4943982" cy="2123658"/>
          </a:xfrm>
          <a:prstGeom prst="rect">
            <a:avLst/>
          </a:prstGeom>
          <a:noFill/>
        </p:spPr>
        <p:txBody>
          <a:bodyPr wrap="none" rtlCol="0">
            <a:spAutoFit/>
          </a:bodyPr>
          <a:lstStyle/>
          <a:p>
            <a:pPr algn="ctr"/>
            <a:r>
              <a:rPr lang="en-US" sz="4400" dirty="0"/>
              <a:t>Fruit Viewer Demo</a:t>
            </a:r>
          </a:p>
          <a:p>
            <a:pPr algn="ctr"/>
            <a:endParaRPr lang="en-US" sz="4400" dirty="0"/>
          </a:p>
          <a:p>
            <a:pPr algn="ctr"/>
            <a:r>
              <a:rPr lang="en-US" sz="4400" dirty="0"/>
              <a:t>Fruit Classifier Demo</a:t>
            </a:r>
          </a:p>
        </p:txBody>
      </p:sp>
    </p:spTree>
    <p:extLst>
      <p:ext uri="{BB962C8B-B14F-4D97-AF65-F5344CB8AC3E}">
        <p14:creationId xmlns:p14="http://schemas.microsoft.com/office/powerpoint/2010/main" val="31000417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E17937-C32F-8153-518F-94EDE9B8199E}"/>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80068F71-62E9-EBA5-6C59-9E3E4C9F8A35}"/>
              </a:ext>
            </a:extLst>
          </p:cNvPr>
          <p:cNvSpPr txBox="1"/>
          <p:nvPr/>
        </p:nvSpPr>
        <p:spPr>
          <a:xfrm>
            <a:off x="561798" y="363648"/>
            <a:ext cx="3672416" cy="769441"/>
          </a:xfrm>
          <a:prstGeom prst="rect">
            <a:avLst/>
          </a:prstGeom>
          <a:noFill/>
        </p:spPr>
        <p:txBody>
          <a:bodyPr wrap="none" rtlCol="0">
            <a:spAutoFit/>
          </a:bodyPr>
          <a:lstStyle/>
          <a:p>
            <a:r>
              <a:rPr lang="en-US" sz="4400" dirty="0"/>
              <a:t>In-Class Testing</a:t>
            </a:r>
          </a:p>
        </p:txBody>
      </p:sp>
      <p:sp>
        <p:nvSpPr>
          <p:cNvPr id="200" name="TextBox 199">
            <a:extLst>
              <a:ext uri="{FF2B5EF4-FFF2-40B4-BE49-F238E27FC236}">
                <a16:creationId xmlns:a16="http://schemas.microsoft.com/office/drawing/2014/main" id="{7AE2A3BB-E47A-7518-A21F-7F4889BFDBD4}"/>
              </a:ext>
            </a:extLst>
          </p:cNvPr>
          <p:cNvSpPr txBox="1"/>
          <p:nvPr/>
        </p:nvSpPr>
        <p:spPr>
          <a:xfrm>
            <a:off x="685800" y="1524000"/>
            <a:ext cx="5814077" cy="3970318"/>
          </a:xfrm>
          <a:prstGeom prst="rect">
            <a:avLst/>
          </a:prstGeom>
          <a:noFill/>
        </p:spPr>
        <p:txBody>
          <a:bodyPr wrap="square" rtlCol="0">
            <a:spAutoFit/>
          </a:bodyPr>
          <a:lstStyle/>
          <a:p>
            <a:r>
              <a:rPr lang="en-US" dirty="0"/>
              <a:t>Download the fruits.zip set of images from the course website, and unzip to a folder having no other images.</a:t>
            </a:r>
          </a:p>
          <a:p>
            <a:endParaRPr lang="en-US" dirty="0"/>
          </a:p>
          <a:p>
            <a:r>
              <a:rPr lang="en-US" dirty="0"/>
              <a:t>Use your LLM to write code to view all these images by telling it to scan the folder for all </a:t>
            </a:r>
            <a:r>
              <a:rPr lang="en-US" dirty="0" err="1"/>
              <a:t>png</a:t>
            </a:r>
            <a:r>
              <a:rPr lang="en-US" dirty="0"/>
              <a:t> files.  Have it display them one at a time, using keystrokes to go through the set. Have it calculate and display region properties, including average color, centroid, center of object, major and minor axes, convex hull, area, and circularity.  It does not have to be perfect given the limited class-time.</a:t>
            </a:r>
          </a:p>
          <a:p>
            <a:endParaRPr lang="en-US" dirty="0"/>
          </a:p>
          <a:p>
            <a:r>
              <a:rPr lang="en-US" dirty="0"/>
              <a:t>Use your LLM to write code to read all the images, calculate region properties for each, and create a plot of average green color vs circularity (similar to my demo).</a:t>
            </a:r>
          </a:p>
        </p:txBody>
      </p:sp>
      <p:sp>
        <p:nvSpPr>
          <p:cNvPr id="4" name="TextBox 3">
            <a:extLst>
              <a:ext uri="{FF2B5EF4-FFF2-40B4-BE49-F238E27FC236}">
                <a16:creationId xmlns:a16="http://schemas.microsoft.com/office/drawing/2014/main" id="{278B52AD-3C57-18AA-7FE2-B8F6F5534013}"/>
              </a:ext>
            </a:extLst>
          </p:cNvPr>
          <p:cNvSpPr txBox="1"/>
          <p:nvPr/>
        </p:nvSpPr>
        <p:spPr>
          <a:xfrm>
            <a:off x="6597734" y="989842"/>
            <a:ext cx="2181402" cy="4524315"/>
          </a:xfrm>
          <a:prstGeom prst="rect">
            <a:avLst/>
          </a:prstGeom>
          <a:noFill/>
        </p:spPr>
        <p:txBody>
          <a:bodyPr wrap="square" rtlCol="0">
            <a:spAutoFit/>
          </a:bodyPr>
          <a:lstStyle/>
          <a:p>
            <a:r>
              <a:rPr lang="en-US" dirty="0"/>
              <a:t>Upload to canvas:</a:t>
            </a:r>
          </a:p>
          <a:p>
            <a:endParaRPr lang="en-US" dirty="0"/>
          </a:p>
          <a:p>
            <a:endParaRPr lang="en-US" dirty="0"/>
          </a:p>
          <a:p>
            <a:endParaRPr lang="en-US" dirty="0"/>
          </a:p>
          <a:p>
            <a:endParaRPr lang="en-US" dirty="0"/>
          </a:p>
          <a:p>
            <a:r>
              <a:rPr lang="en-US" dirty="0"/>
              <a:t>Prompt(s).</a:t>
            </a:r>
          </a:p>
          <a:p>
            <a:r>
              <a:rPr lang="en-US" dirty="0"/>
              <a:t>Window capture showing region properties display.</a:t>
            </a:r>
          </a:p>
          <a:p>
            <a:endParaRPr lang="en-US" dirty="0"/>
          </a:p>
          <a:p>
            <a:endParaRPr lang="en-US" dirty="0"/>
          </a:p>
          <a:p>
            <a:endParaRPr lang="en-US" dirty="0"/>
          </a:p>
          <a:p>
            <a:endParaRPr lang="en-US" dirty="0"/>
          </a:p>
          <a:p>
            <a:r>
              <a:rPr lang="en-US" dirty="0"/>
              <a:t>Prompt(s).  Window capture or saved image of plot.</a:t>
            </a:r>
          </a:p>
        </p:txBody>
      </p:sp>
    </p:spTree>
    <p:extLst>
      <p:ext uri="{BB962C8B-B14F-4D97-AF65-F5344CB8AC3E}">
        <p14:creationId xmlns:p14="http://schemas.microsoft.com/office/powerpoint/2010/main" val="42281431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3019</TotalTime>
  <Words>487</Words>
  <Application>Microsoft Office PowerPoint</Application>
  <PresentationFormat>On-screen Show (4:3)</PresentationFormat>
  <Paragraphs>74</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Cambria Math</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Clemson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ahoover</dc:creator>
  <cp:lastModifiedBy>Adam W Hoover</cp:lastModifiedBy>
  <cp:revision>208</cp:revision>
  <dcterms:created xsi:type="dcterms:W3CDTF">2013-02-14T19:20:12Z</dcterms:created>
  <dcterms:modified xsi:type="dcterms:W3CDTF">2026-09-15T18:25:30Z</dcterms:modified>
</cp:coreProperties>
</file>