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316" r:id="rId3"/>
    <p:sldId id="397" r:id="rId4"/>
    <p:sldId id="342" r:id="rId5"/>
    <p:sldId id="396" r:id="rId6"/>
    <p:sldId id="399" r:id="rId7"/>
    <p:sldId id="400" r:id="rId8"/>
    <p:sldId id="401" r:id="rId9"/>
    <p:sldId id="390" r:id="rId10"/>
    <p:sldId id="402" r:id="rId11"/>
    <p:sldId id="403" r:id="rId12"/>
    <p:sldId id="404" r:id="rId13"/>
    <p:sldId id="36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7D5D"/>
    <a:srgbClr val="896744"/>
    <a:srgbClr val="D5AE36"/>
    <a:srgbClr val="B79BC4"/>
    <a:srgbClr val="F78682"/>
    <a:srgbClr val="768B53"/>
    <a:srgbClr val="7B8C58"/>
    <a:srgbClr val="06A3EA"/>
    <a:srgbClr val="0B8DE5"/>
    <a:srgbClr val="03C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94717" autoAdjust="0"/>
  </p:normalViewPr>
  <p:slideViewPr>
    <p:cSldViewPr>
      <p:cViewPr varScale="1">
        <p:scale>
          <a:sx n="99" d="100"/>
          <a:sy n="99" d="100"/>
        </p:scale>
        <p:origin x="1374"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D2070-14E7-4A3B-8F86-E6D2D1A512F2}" type="datetimeFigureOut">
              <a:rPr lang="en-US" smtClean="0"/>
              <a:t>10/12/2026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B58A3-F6C0-4024-B2CA-03C03CA744A3}" type="slidenum">
              <a:rPr lang="en-US" smtClean="0"/>
              <a:t>‹#›</a:t>
            </a:fld>
            <a:endParaRPr lang="en-US"/>
          </a:p>
        </p:txBody>
      </p:sp>
    </p:spTree>
    <p:extLst>
      <p:ext uri="{BB962C8B-B14F-4D97-AF65-F5344CB8AC3E}">
        <p14:creationId xmlns:p14="http://schemas.microsoft.com/office/powerpoint/2010/main" val="3014676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822B-34C3-4051-91FF-8FB284E6A7CC}"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73323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17187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84822B-34C3-4051-91FF-8FB284E6A7CC}"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945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84822B-34C3-4051-91FF-8FB284E6A7CC}"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926479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84822B-34C3-4051-91FF-8FB284E6A7CC}"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69489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84822B-34C3-4051-91FF-8FB284E6A7CC}"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0197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4822B-34C3-4051-91FF-8FB284E6A7CC}"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9647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824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39399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085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4639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4822B-34C3-4051-91FF-8FB284E6A7CC}" type="datetimeFigureOut">
              <a:rPr lang="en-US" smtClean="0"/>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FBAF0-74AD-48DD-8621-9FA7E796BCA6}" type="slidenum">
              <a:rPr lang="en-US" smtClean="0"/>
              <a:t>‹#›</a:t>
            </a:fld>
            <a:endParaRPr lang="en-US"/>
          </a:p>
        </p:txBody>
      </p:sp>
    </p:spTree>
    <p:extLst>
      <p:ext uri="{BB962C8B-B14F-4D97-AF65-F5344CB8AC3E}">
        <p14:creationId xmlns:p14="http://schemas.microsoft.com/office/powerpoint/2010/main" val="4055169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84285" y="5102377"/>
            <a:ext cx="2749279" cy="584775"/>
          </a:xfrm>
          <a:prstGeom prst="rect">
            <a:avLst/>
          </a:prstGeom>
          <a:noFill/>
        </p:spPr>
        <p:txBody>
          <a:bodyPr wrap="none" rtlCol="0">
            <a:spAutoFit/>
          </a:bodyPr>
          <a:lstStyle/>
          <a:p>
            <a:pPr algn="ctr"/>
            <a:r>
              <a:rPr lang="en-US" sz="3200" dirty="0"/>
              <a:t>Object Tracking</a:t>
            </a:r>
          </a:p>
        </p:txBody>
      </p:sp>
      <p:sp>
        <p:nvSpPr>
          <p:cNvPr id="6" name="TextBox 5"/>
          <p:cNvSpPr txBox="1"/>
          <p:nvPr/>
        </p:nvSpPr>
        <p:spPr>
          <a:xfrm>
            <a:off x="3657600" y="6052066"/>
            <a:ext cx="1471813" cy="369332"/>
          </a:xfrm>
          <a:prstGeom prst="rect">
            <a:avLst/>
          </a:prstGeom>
          <a:noFill/>
        </p:spPr>
        <p:txBody>
          <a:bodyPr wrap="none" rtlCol="0">
            <a:spAutoFit/>
          </a:bodyPr>
          <a:lstStyle/>
          <a:p>
            <a:r>
              <a:rPr lang="en-US" dirty="0"/>
              <a:t>Adam Hoover</a:t>
            </a:r>
          </a:p>
        </p:txBody>
      </p:sp>
      <p:pic>
        <p:nvPicPr>
          <p:cNvPr id="3" name="Picture 2">
            <a:extLst>
              <a:ext uri="{FF2B5EF4-FFF2-40B4-BE49-F238E27FC236}">
                <a16:creationId xmlns:a16="http://schemas.microsoft.com/office/drawing/2014/main" id="{D07E68B3-C91A-A43E-0065-3F49C54A09EC}"/>
              </a:ext>
            </a:extLst>
          </p:cNvPr>
          <p:cNvPicPr>
            <a:picLocks noChangeAspect="1"/>
          </p:cNvPicPr>
          <p:nvPr/>
        </p:nvPicPr>
        <p:blipFill>
          <a:blip r:embed="rId2"/>
          <a:stretch>
            <a:fillRect/>
          </a:stretch>
        </p:blipFill>
        <p:spPr>
          <a:xfrm>
            <a:off x="1219200" y="642404"/>
            <a:ext cx="6705600" cy="4470400"/>
          </a:xfrm>
          <a:prstGeom prst="rect">
            <a:avLst/>
          </a:prstGeom>
        </p:spPr>
      </p:pic>
    </p:spTree>
    <p:extLst>
      <p:ext uri="{BB962C8B-B14F-4D97-AF65-F5344CB8AC3E}">
        <p14:creationId xmlns:p14="http://schemas.microsoft.com/office/powerpoint/2010/main" val="276635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1798" y="363648"/>
            <a:ext cx="1880643" cy="769441"/>
          </a:xfrm>
          <a:prstGeom prst="rect">
            <a:avLst/>
          </a:prstGeom>
          <a:noFill/>
        </p:spPr>
        <p:txBody>
          <a:bodyPr wrap="none" rtlCol="0">
            <a:spAutoFit/>
          </a:bodyPr>
          <a:lstStyle/>
          <a:p>
            <a:r>
              <a:rPr lang="en-US" sz="4400" dirty="0"/>
              <a:t>Outline</a:t>
            </a:r>
          </a:p>
        </p:txBody>
      </p:sp>
      <p:sp>
        <p:nvSpPr>
          <p:cNvPr id="10" name="TextBox 9"/>
          <p:cNvSpPr txBox="1"/>
          <p:nvPr/>
        </p:nvSpPr>
        <p:spPr>
          <a:xfrm>
            <a:off x="716191" y="1993521"/>
            <a:ext cx="3478003" cy="2585323"/>
          </a:xfrm>
          <a:prstGeom prst="rect">
            <a:avLst/>
          </a:prstGeom>
          <a:noFill/>
        </p:spPr>
        <p:txBody>
          <a:bodyPr wrap="none" rtlCol="0">
            <a:spAutoFit/>
          </a:bodyPr>
          <a:lstStyle/>
          <a:p>
            <a:r>
              <a:rPr lang="en-US" dirty="0"/>
              <a:t>Concepts in object tracking: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Track table</a:t>
            </a:r>
          </a:p>
          <a:p>
            <a:pPr marL="285750" indent="-285750">
              <a:buFont typeface="Arial" panose="020B0604020202020204" pitchFamily="34" charset="0"/>
              <a:buChar char="•"/>
            </a:pPr>
            <a:r>
              <a:rPr lang="en-US" dirty="0"/>
              <a:t>Detection associations</a:t>
            </a:r>
          </a:p>
          <a:p>
            <a:pPr marL="285750" indent="-285750">
              <a:buFont typeface="Arial" panose="020B0604020202020204" pitchFamily="34" charset="0"/>
              <a:buChar char="•"/>
            </a:pPr>
            <a:r>
              <a:rPr lang="en-US" dirty="0"/>
              <a:t>Matching criteria</a:t>
            </a:r>
          </a:p>
          <a:p>
            <a:pPr marL="285750" indent="-285750">
              <a:buFont typeface="Arial" panose="020B0604020202020204" pitchFamily="34" charset="0"/>
              <a:buChar char="•"/>
            </a:pPr>
            <a:r>
              <a:rPr lang="en-US" dirty="0"/>
              <a:t>Difficulties</a:t>
            </a:r>
          </a:p>
          <a:p>
            <a:pPr marL="285750" indent="-285750">
              <a:buFont typeface="Arial" panose="020B0604020202020204" pitchFamily="34" charset="0"/>
              <a:buChar char="•"/>
            </a:pPr>
            <a:r>
              <a:rPr lang="en-US" dirty="0"/>
              <a:t>Examples</a:t>
            </a:r>
          </a:p>
          <a:p>
            <a:pPr marL="285750" indent="-285750">
              <a:buFont typeface="Arial" panose="020B0604020202020204" pitchFamily="34" charset="0"/>
              <a:buChar char="•"/>
            </a:pPr>
            <a:endParaRPr lang="en-US" dirty="0"/>
          </a:p>
          <a:p>
            <a:r>
              <a:rPr lang="en-US" dirty="0"/>
              <a:t>Test these ideas live on your laptop</a:t>
            </a:r>
          </a:p>
        </p:txBody>
      </p:sp>
      <p:sp>
        <p:nvSpPr>
          <p:cNvPr id="9" name="TextBox 8"/>
          <p:cNvSpPr txBox="1"/>
          <p:nvPr/>
        </p:nvSpPr>
        <p:spPr>
          <a:xfrm>
            <a:off x="4038600" y="838200"/>
            <a:ext cx="4913779" cy="369332"/>
          </a:xfrm>
          <a:prstGeom prst="rect">
            <a:avLst/>
          </a:prstGeom>
          <a:noFill/>
        </p:spPr>
        <p:txBody>
          <a:bodyPr wrap="square" rtlCol="0">
            <a:spAutoFit/>
          </a:bodyPr>
          <a:lstStyle/>
          <a:p>
            <a:pPr algn="ctr"/>
            <a:r>
              <a:rPr lang="en-US" dirty="0"/>
              <a:t>No laptops, phones or screens </a:t>
            </a:r>
            <a:r>
              <a:rPr lang="en-US" i="1" dirty="0"/>
              <a:t>during lecture</a:t>
            </a:r>
            <a:r>
              <a:rPr lang="en-US" dirty="0"/>
              <a:t>.</a:t>
            </a:r>
          </a:p>
        </p:txBody>
      </p:sp>
      <p:pic>
        <p:nvPicPr>
          <p:cNvPr id="7" name="Picture 6">
            <a:extLst>
              <a:ext uri="{FF2B5EF4-FFF2-40B4-BE49-F238E27FC236}">
                <a16:creationId xmlns:a16="http://schemas.microsoft.com/office/drawing/2014/main" id="{206F42CC-EDDF-1491-266A-1CE363795B96}"/>
              </a:ext>
            </a:extLst>
          </p:cNvPr>
          <p:cNvPicPr>
            <a:picLocks noChangeAspect="1"/>
          </p:cNvPicPr>
          <p:nvPr/>
        </p:nvPicPr>
        <p:blipFill>
          <a:blip r:embed="rId2"/>
          <a:srcRect l="21111" t="8280" r="23333" b="8385"/>
          <a:stretch>
            <a:fillRect/>
          </a:stretch>
        </p:blipFill>
        <p:spPr>
          <a:xfrm>
            <a:off x="4591251" y="1277182"/>
            <a:ext cx="2286000" cy="2286000"/>
          </a:xfrm>
          <a:prstGeom prst="rect">
            <a:avLst/>
          </a:prstGeom>
        </p:spPr>
      </p:pic>
      <p:pic>
        <p:nvPicPr>
          <p:cNvPr id="8" name="Picture 7">
            <a:extLst>
              <a:ext uri="{FF2B5EF4-FFF2-40B4-BE49-F238E27FC236}">
                <a16:creationId xmlns:a16="http://schemas.microsoft.com/office/drawing/2014/main" id="{3D0D7749-B04A-790C-D43D-CE1C53417157}"/>
              </a:ext>
            </a:extLst>
          </p:cNvPr>
          <p:cNvPicPr>
            <a:picLocks noChangeAspect="1"/>
          </p:cNvPicPr>
          <p:nvPr/>
        </p:nvPicPr>
        <p:blipFill>
          <a:blip r:embed="rId3"/>
          <a:srcRect l="22222" t="6614" r="23333" b="5052"/>
          <a:stretch>
            <a:fillRect/>
          </a:stretch>
        </p:blipFill>
        <p:spPr>
          <a:xfrm>
            <a:off x="7239000" y="1752600"/>
            <a:ext cx="986287" cy="10668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2800" y="4800600"/>
            <a:ext cx="2811105" cy="1581400"/>
          </a:xfrm>
          <a:prstGeom prst="rect">
            <a:avLst/>
          </a:prstGeom>
        </p:spPr>
      </p:pic>
      <p:pic>
        <p:nvPicPr>
          <p:cNvPr id="11" name="Picture 10" descr="File:OpenCV Logo with text.png - Wikimedia Commons">
            <a:extLst>
              <a:ext uri="{FF2B5EF4-FFF2-40B4-BE49-F238E27FC236}">
                <a16:creationId xmlns:a16="http://schemas.microsoft.com/office/drawing/2014/main" id="{F2FC3FC8-721F-C2CA-426C-4CF302A9FBB4}"/>
              </a:ext>
            </a:extLst>
          </p:cNvPr>
          <p:cNvPicPr>
            <a:picLocks noChangeAspect="1"/>
          </p:cNvPicPr>
          <p:nvPr/>
        </p:nvPicPr>
        <p:blipFill>
          <a:blip r:embed="rId5"/>
          <a:stretch>
            <a:fillRect/>
          </a:stretch>
        </p:blipFill>
        <p:spPr>
          <a:xfrm>
            <a:off x="6587152" y="4578844"/>
            <a:ext cx="1524003" cy="1877572"/>
          </a:xfrm>
          <a:prstGeom prst="rect">
            <a:avLst/>
          </a:prstGeom>
        </p:spPr>
      </p:pic>
    </p:spTree>
    <p:extLst>
      <p:ext uri="{BB962C8B-B14F-4D97-AF65-F5344CB8AC3E}">
        <p14:creationId xmlns:p14="http://schemas.microsoft.com/office/powerpoint/2010/main" val="1097467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8E2FA-EA69-7FE6-C060-10FE4DA29F1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81DEF71-D60B-759C-C3AE-29B0CEDC6B10}"/>
              </a:ext>
            </a:extLst>
          </p:cNvPr>
          <p:cNvSpPr txBox="1"/>
          <p:nvPr/>
        </p:nvSpPr>
        <p:spPr>
          <a:xfrm>
            <a:off x="416404" y="195005"/>
            <a:ext cx="4356385" cy="769441"/>
          </a:xfrm>
          <a:prstGeom prst="rect">
            <a:avLst/>
          </a:prstGeom>
          <a:noFill/>
        </p:spPr>
        <p:txBody>
          <a:bodyPr wrap="none" rtlCol="0">
            <a:spAutoFit/>
          </a:bodyPr>
          <a:lstStyle/>
          <a:p>
            <a:r>
              <a:rPr lang="en-US" sz="4400" dirty="0"/>
              <a:t>Object Track Table</a:t>
            </a:r>
          </a:p>
        </p:txBody>
      </p:sp>
      <p:sp>
        <p:nvSpPr>
          <p:cNvPr id="6" name="Rectangle 5">
            <a:extLst>
              <a:ext uri="{FF2B5EF4-FFF2-40B4-BE49-F238E27FC236}">
                <a16:creationId xmlns:a16="http://schemas.microsoft.com/office/drawing/2014/main" id="{8ACC5F48-C4A6-8C52-870D-161E070D27D3}"/>
              </a:ext>
            </a:extLst>
          </p:cNvPr>
          <p:cNvSpPr/>
          <p:nvPr/>
        </p:nvSpPr>
        <p:spPr>
          <a:xfrm>
            <a:off x="3273097" y="1527149"/>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C3CA570-9AB6-AEC7-E32C-38A0991E89BB}"/>
              </a:ext>
            </a:extLst>
          </p:cNvPr>
          <p:cNvSpPr txBox="1"/>
          <p:nvPr/>
        </p:nvSpPr>
        <p:spPr>
          <a:xfrm>
            <a:off x="3424695" y="1608052"/>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9" name="TextBox 18">
            <a:extLst>
              <a:ext uri="{FF2B5EF4-FFF2-40B4-BE49-F238E27FC236}">
                <a16:creationId xmlns:a16="http://schemas.microsoft.com/office/drawing/2014/main" id="{251E9EF0-D46B-AC92-45B9-7FBC70FD12DC}"/>
              </a:ext>
            </a:extLst>
          </p:cNvPr>
          <p:cNvSpPr txBox="1"/>
          <p:nvPr/>
        </p:nvSpPr>
        <p:spPr>
          <a:xfrm>
            <a:off x="4832536" y="2670149"/>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32" name="TextBox 31">
            <a:extLst>
              <a:ext uri="{FF2B5EF4-FFF2-40B4-BE49-F238E27FC236}">
                <a16:creationId xmlns:a16="http://schemas.microsoft.com/office/drawing/2014/main" id="{1F5D7418-61FD-3EF2-BC00-94235389E4A2}"/>
              </a:ext>
            </a:extLst>
          </p:cNvPr>
          <p:cNvSpPr txBox="1"/>
          <p:nvPr/>
        </p:nvSpPr>
        <p:spPr>
          <a:xfrm>
            <a:off x="5686384" y="4375852"/>
            <a:ext cx="2863095" cy="1754326"/>
          </a:xfrm>
          <a:prstGeom prst="rect">
            <a:avLst/>
          </a:prstGeom>
          <a:noFill/>
          <a:ln>
            <a:noFill/>
          </a:ln>
        </p:spPr>
        <p:txBody>
          <a:bodyPr wrap="square" rtlCol="0">
            <a:spAutoFit/>
          </a:bodyPr>
          <a:lstStyle/>
          <a:p>
            <a:r>
              <a:rPr lang="en-US" dirty="0"/>
              <a:t>Track features can include:</a:t>
            </a:r>
          </a:p>
          <a:p>
            <a:pPr marL="285750" indent="-285750">
              <a:buFont typeface="Arial" panose="020B0604020202020204" pitchFamily="34" charset="0"/>
              <a:buChar char="•"/>
            </a:pPr>
            <a:r>
              <a:rPr lang="en-US" dirty="0"/>
              <a:t>Current position</a:t>
            </a:r>
          </a:p>
          <a:p>
            <a:pPr marL="285750" indent="-285750">
              <a:buFont typeface="Arial" panose="020B0604020202020204" pitchFamily="34" charset="0"/>
              <a:buChar char="•"/>
            </a:pPr>
            <a:r>
              <a:rPr lang="en-US" dirty="0"/>
              <a:t>Visual appearance</a:t>
            </a:r>
          </a:p>
          <a:p>
            <a:pPr marL="285750" indent="-285750">
              <a:buFont typeface="Arial" panose="020B0604020202020204" pitchFamily="34" charset="0"/>
              <a:buChar char="•"/>
            </a:pPr>
            <a:r>
              <a:rPr lang="en-US" dirty="0"/>
              <a:t>Duration tracked</a:t>
            </a:r>
          </a:p>
          <a:p>
            <a:pPr marL="285750" indent="-285750">
              <a:buFont typeface="Arial" panose="020B0604020202020204" pitchFamily="34" charset="0"/>
              <a:buChar char="•"/>
            </a:pPr>
            <a:r>
              <a:rPr lang="en-US" dirty="0"/>
              <a:t>Motion vector</a:t>
            </a:r>
          </a:p>
          <a:p>
            <a:pPr marL="285750" indent="-285750">
              <a:buFont typeface="Arial" panose="020B0604020202020204" pitchFamily="34" charset="0"/>
              <a:buChar char="•"/>
            </a:pPr>
            <a:r>
              <a:rPr lang="en-US" dirty="0"/>
              <a:t>…</a:t>
            </a:r>
          </a:p>
        </p:txBody>
      </p:sp>
      <p:graphicFrame>
        <p:nvGraphicFramePr>
          <p:cNvPr id="33" name="Table 32">
            <a:extLst>
              <a:ext uri="{FF2B5EF4-FFF2-40B4-BE49-F238E27FC236}">
                <a16:creationId xmlns:a16="http://schemas.microsoft.com/office/drawing/2014/main" id="{33EAA553-7BDC-D8C9-006A-22258537F7D1}"/>
              </a:ext>
            </a:extLst>
          </p:cNvPr>
          <p:cNvGraphicFramePr>
            <a:graphicFrameLocks noGrp="1"/>
          </p:cNvGraphicFramePr>
          <p:nvPr>
            <p:extLst>
              <p:ext uri="{D42A27DB-BD31-4B8C-83A1-F6EECF244321}">
                <p14:modId xmlns:p14="http://schemas.microsoft.com/office/powerpoint/2010/main" val="1935489861"/>
              </p:ext>
            </p:extLst>
          </p:nvPr>
        </p:nvGraphicFramePr>
        <p:xfrm>
          <a:off x="838200" y="4646818"/>
          <a:ext cx="4490208" cy="1483360"/>
        </p:xfrm>
        <a:graphic>
          <a:graphicData uri="http://schemas.openxmlformats.org/drawingml/2006/table">
            <a:tbl>
              <a:tblPr firstRow="1" bandRow="1">
                <a:tableStyleId>{5940675A-B579-460E-94D1-54222C63F5DA}</a:tableStyleId>
              </a:tblPr>
              <a:tblGrid>
                <a:gridCol w="1122552">
                  <a:extLst>
                    <a:ext uri="{9D8B030D-6E8A-4147-A177-3AD203B41FA5}">
                      <a16:colId xmlns:a16="http://schemas.microsoft.com/office/drawing/2014/main" val="2869872227"/>
                    </a:ext>
                  </a:extLst>
                </a:gridCol>
                <a:gridCol w="1122552">
                  <a:extLst>
                    <a:ext uri="{9D8B030D-6E8A-4147-A177-3AD203B41FA5}">
                      <a16:colId xmlns:a16="http://schemas.microsoft.com/office/drawing/2014/main" val="2877626394"/>
                    </a:ext>
                  </a:extLst>
                </a:gridCol>
                <a:gridCol w="1336296">
                  <a:extLst>
                    <a:ext uri="{9D8B030D-6E8A-4147-A177-3AD203B41FA5}">
                      <a16:colId xmlns:a16="http://schemas.microsoft.com/office/drawing/2014/main" val="1119073486"/>
                    </a:ext>
                  </a:extLst>
                </a:gridCol>
                <a:gridCol w="908808">
                  <a:extLst>
                    <a:ext uri="{9D8B030D-6E8A-4147-A177-3AD203B41FA5}">
                      <a16:colId xmlns:a16="http://schemas.microsoft.com/office/drawing/2014/main" val="1281545396"/>
                    </a:ext>
                  </a:extLst>
                </a:gridCol>
              </a:tblGrid>
              <a:tr h="370840">
                <a:tc>
                  <a:txBody>
                    <a:bodyPr/>
                    <a:lstStyle/>
                    <a:p>
                      <a:r>
                        <a:rPr lang="en-US" dirty="0"/>
                        <a:t>Object ID</a:t>
                      </a:r>
                    </a:p>
                  </a:txBody>
                  <a:tcPr/>
                </a:tc>
                <a:tc>
                  <a:txBody>
                    <a:bodyPr/>
                    <a:lstStyle/>
                    <a:p>
                      <a:r>
                        <a:rPr lang="en-US" dirty="0"/>
                        <a:t>Position</a:t>
                      </a:r>
                    </a:p>
                  </a:txBody>
                  <a:tcPr/>
                </a:tc>
                <a:tc>
                  <a:txBody>
                    <a:bodyPr/>
                    <a:lstStyle/>
                    <a:p>
                      <a:r>
                        <a:rPr lang="en-US" dirty="0"/>
                        <a:t>Appearance</a:t>
                      </a:r>
                    </a:p>
                  </a:txBody>
                  <a:tcPr/>
                </a:tc>
                <a:tc>
                  <a:txBody>
                    <a:bodyPr/>
                    <a:lstStyle/>
                    <a:p>
                      <a:r>
                        <a:rPr lang="en-US" dirty="0"/>
                        <a:t>…</a:t>
                      </a:r>
                    </a:p>
                  </a:txBody>
                  <a:tcPr/>
                </a:tc>
                <a:extLst>
                  <a:ext uri="{0D108BD9-81ED-4DB2-BD59-A6C34878D82A}">
                    <a16:rowId xmlns:a16="http://schemas.microsoft.com/office/drawing/2014/main" val="156223008"/>
                  </a:ext>
                </a:extLst>
              </a:tr>
              <a:tr h="370840">
                <a:tc>
                  <a:txBody>
                    <a:bodyPr/>
                    <a:lstStyle/>
                    <a:p>
                      <a:r>
                        <a:rPr lang="en-US" dirty="0"/>
                        <a:t>A</a:t>
                      </a:r>
                    </a:p>
                  </a:txBody>
                  <a:tcPr/>
                </a:tc>
                <a:tc>
                  <a:txBody>
                    <a:bodyPr/>
                    <a:lstStyle/>
                    <a:p>
                      <a:r>
                        <a:rPr lang="en-US" dirty="0"/>
                        <a:t>50,300</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423729538"/>
                  </a:ext>
                </a:extLst>
              </a:tr>
              <a:tr h="370840">
                <a:tc>
                  <a:txBody>
                    <a:bodyPr/>
                    <a:lstStyle/>
                    <a:p>
                      <a:r>
                        <a:rPr lang="en-US" dirty="0"/>
                        <a:t>B</a:t>
                      </a:r>
                    </a:p>
                  </a:txBody>
                  <a:tcPr/>
                </a:tc>
                <a:tc>
                  <a:txBody>
                    <a:bodyPr/>
                    <a:lstStyle/>
                    <a:p>
                      <a:r>
                        <a:rPr lang="en-US" dirty="0"/>
                        <a:t>600,80</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236730702"/>
                  </a:ext>
                </a:extLst>
              </a:tr>
              <a:tr h="370840">
                <a:tc>
                  <a:txBody>
                    <a:bodyPr/>
                    <a:lstStyle/>
                    <a:p>
                      <a:r>
                        <a:rPr lang="en-US" dirty="0"/>
                        <a:t>…</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888641827"/>
                  </a:ext>
                </a:extLst>
              </a:tr>
            </a:tbl>
          </a:graphicData>
        </a:graphic>
      </p:graphicFrame>
      <p:sp>
        <p:nvSpPr>
          <p:cNvPr id="2" name="TextBox 1">
            <a:extLst>
              <a:ext uri="{FF2B5EF4-FFF2-40B4-BE49-F238E27FC236}">
                <a16:creationId xmlns:a16="http://schemas.microsoft.com/office/drawing/2014/main" id="{47605D21-8841-6F0A-A821-CC34969EA80E}"/>
              </a:ext>
            </a:extLst>
          </p:cNvPr>
          <p:cNvSpPr txBox="1"/>
          <p:nvPr/>
        </p:nvSpPr>
        <p:spPr>
          <a:xfrm>
            <a:off x="2475717" y="4242767"/>
            <a:ext cx="1505539" cy="369332"/>
          </a:xfrm>
          <a:prstGeom prst="rect">
            <a:avLst/>
          </a:prstGeom>
          <a:noFill/>
          <a:ln>
            <a:noFill/>
          </a:ln>
        </p:spPr>
        <p:txBody>
          <a:bodyPr wrap="square" rtlCol="0">
            <a:spAutoFit/>
          </a:bodyPr>
          <a:lstStyle/>
          <a:p>
            <a:r>
              <a:rPr lang="en-US" dirty="0"/>
              <a:t>Track table</a:t>
            </a:r>
          </a:p>
        </p:txBody>
      </p:sp>
      <p:sp>
        <p:nvSpPr>
          <p:cNvPr id="3" name="Isosceles Triangle 2">
            <a:extLst>
              <a:ext uri="{FF2B5EF4-FFF2-40B4-BE49-F238E27FC236}">
                <a16:creationId xmlns:a16="http://schemas.microsoft.com/office/drawing/2014/main" id="{99C12362-CD82-395A-C698-051C6BB3436E}"/>
              </a:ext>
            </a:extLst>
          </p:cNvPr>
          <p:cNvSpPr/>
          <p:nvPr/>
        </p:nvSpPr>
        <p:spPr>
          <a:xfrm>
            <a:off x="3644084" y="1953462"/>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02ECB07-D257-997F-9170-758317B50547}"/>
              </a:ext>
            </a:extLst>
          </p:cNvPr>
          <p:cNvSpPr/>
          <p:nvPr/>
        </p:nvSpPr>
        <p:spPr>
          <a:xfrm>
            <a:off x="4880516" y="3013450"/>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773984A7-71CB-4E12-505C-8A21378CB6BE}"/>
              </a:ext>
            </a:extLst>
          </p:cNvPr>
          <p:cNvSpPr/>
          <p:nvPr/>
        </p:nvSpPr>
        <p:spPr>
          <a:xfrm>
            <a:off x="3657600" y="5006186"/>
            <a:ext cx="152400" cy="339497"/>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B6E5ED2-190E-758E-5CF9-7191EC6C7152}"/>
              </a:ext>
            </a:extLst>
          </p:cNvPr>
          <p:cNvSpPr/>
          <p:nvPr/>
        </p:nvSpPr>
        <p:spPr>
          <a:xfrm>
            <a:off x="3535894" y="5491460"/>
            <a:ext cx="417684" cy="19514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431436B-7EAD-C352-FE46-D7B4EC280F07}"/>
              </a:ext>
            </a:extLst>
          </p:cNvPr>
          <p:cNvSpPr txBox="1"/>
          <p:nvPr/>
        </p:nvSpPr>
        <p:spPr>
          <a:xfrm>
            <a:off x="3862644" y="1143000"/>
            <a:ext cx="1708236" cy="369332"/>
          </a:xfrm>
          <a:prstGeom prst="rect">
            <a:avLst/>
          </a:prstGeom>
          <a:noFill/>
          <a:ln>
            <a:noFill/>
          </a:ln>
        </p:spPr>
        <p:txBody>
          <a:bodyPr wrap="square" rtlCol="0">
            <a:spAutoFit/>
          </a:bodyPr>
          <a:lstStyle/>
          <a:p>
            <a:r>
              <a:rPr lang="en-US" dirty="0"/>
              <a:t>Current image</a:t>
            </a:r>
          </a:p>
        </p:txBody>
      </p:sp>
    </p:spTree>
    <p:extLst>
      <p:ext uri="{BB962C8B-B14F-4D97-AF65-F5344CB8AC3E}">
        <p14:creationId xmlns:p14="http://schemas.microsoft.com/office/powerpoint/2010/main" val="2368400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416404" y="195005"/>
            <a:ext cx="6052106" cy="769441"/>
          </a:xfrm>
          <a:prstGeom prst="rect">
            <a:avLst/>
          </a:prstGeom>
          <a:noFill/>
        </p:spPr>
        <p:txBody>
          <a:bodyPr wrap="none" rtlCol="0">
            <a:spAutoFit/>
          </a:bodyPr>
          <a:lstStyle/>
          <a:p>
            <a:r>
              <a:rPr lang="en-US" sz="4400" dirty="0"/>
              <a:t>Object Tracking Approach</a:t>
            </a:r>
          </a:p>
        </p:txBody>
      </p:sp>
      <p:sp>
        <p:nvSpPr>
          <p:cNvPr id="24" name="TextBox 23">
            <a:extLst>
              <a:ext uri="{FF2B5EF4-FFF2-40B4-BE49-F238E27FC236}">
                <a16:creationId xmlns:a16="http://schemas.microsoft.com/office/drawing/2014/main" id="{DB527DDE-B4BE-3454-E294-C0E667C6DA84}"/>
              </a:ext>
            </a:extLst>
          </p:cNvPr>
          <p:cNvSpPr txBox="1"/>
          <p:nvPr/>
        </p:nvSpPr>
        <p:spPr>
          <a:xfrm>
            <a:off x="2099077" y="4410673"/>
            <a:ext cx="6604031" cy="1815882"/>
          </a:xfrm>
          <a:prstGeom prst="rect">
            <a:avLst/>
          </a:prstGeom>
          <a:noFill/>
        </p:spPr>
        <p:txBody>
          <a:bodyPr wrap="square" rtlCol="0">
            <a:spAutoFit/>
          </a:bodyPr>
          <a:lstStyle/>
          <a:p>
            <a:r>
              <a:rPr lang="en-US" sz="1600" dirty="0">
                <a:latin typeface="Courier New" panose="02070309020205020404" pitchFamily="49" charset="0"/>
                <a:cs typeface="Courier New" panose="02070309020205020404" pitchFamily="49" charset="0"/>
              </a:rPr>
              <a:t>Obtain new detections at time t</a:t>
            </a:r>
          </a:p>
          <a:p>
            <a:pPr lvl="1"/>
            <a:r>
              <a:rPr lang="en-US" sz="1600" dirty="0">
                <a:latin typeface="Courier New" panose="02070309020205020404" pitchFamily="49" charset="0"/>
                <a:cs typeface="Courier New" panose="02070309020205020404" pitchFamily="49" charset="0"/>
              </a:rPr>
              <a:t>D[1], D[2]</a:t>
            </a:r>
          </a:p>
          <a:p>
            <a:r>
              <a:rPr lang="en-US" sz="1600" dirty="0">
                <a:latin typeface="Courier New" panose="02070309020205020404" pitchFamily="49" charset="0"/>
                <a:cs typeface="Courier New" panose="02070309020205020404" pitchFamily="49" charset="0"/>
              </a:rPr>
              <a:t>Associate detections with existing tracks</a:t>
            </a:r>
          </a:p>
          <a:p>
            <a:pPr lvl="1"/>
            <a:r>
              <a:rPr lang="en-US" sz="1600" dirty="0">
                <a:latin typeface="Courier New" panose="02070309020205020404" pitchFamily="49" charset="0"/>
                <a:cs typeface="Courier New" panose="02070309020205020404" pitchFamily="49" charset="0"/>
              </a:rPr>
              <a:t>D1&lt;-&gt;A     D2&lt;-&gt;B</a:t>
            </a:r>
          </a:p>
          <a:p>
            <a:r>
              <a:rPr lang="en-US" sz="1600" dirty="0">
                <a:latin typeface="Courier New" panose="02070309020205020404" pitchFamily="49" charset="0"/>
                <a:cs typeface="Courier New" panose="02070309020205020404" pitchFamily="49" charset="0"/>
              </a:rPr>
              <a:t>Update object tracks</a:t>
            </a:r>
          </a:p>
          <a:p>
            <a:pPr lvl="1"/>
            <a:r>
              <a:rPr lang="en-US" sz="1600" dirty="0">
                <a:latin typeface="Courier New" panose="02070309020205020404" pitchFamily="49" charset="0"/>
                <a:cs typeface="Courier New" panose="02070309020205020404" pitchFamily="49" charset="0"/>
              </a:rPr>
              <a:t>A(position)=300,200;  A(appearance)=[updated]; …</a:t>
            </a:r>
          </a:p>
          <a:p>
            <a:pPr lvl="1"/>
            <a:r>
              <a:rPr lang="en-US" sz="1600" dirty="0">
                <a:latin typeface="Courier New" panose="02070309020205020404" pitchFamily="49" charset="0"/>
                <a:cs typeface="Courier New" panose="02070309020205020404" pitchFamily="49" charset="0"/>
              </a:rPr>
              <a:t>B(position)=350,50;  B(appearance)=[updated]; …</a:t>
            </a:r>
          </a:p>
        </p:txBody>
      </p:sp>
      <p:sp>
        <p:nvSpPr>
          <p:cNvPr id="8" name="Rectangle 7">
            <a:extLst>
              <a:ext uri="{FF2B5EF4-FFF2-40B4-BE49-F238E27FC236}">
                <a16:creationId xmlns:a16="http://schemas.microsoft.com/office/drawing/2014/main" id="{A4F3DDBD-F24A-BFFD-A2AB-A1A57D92304F}"/>
              </a:ext>
            </a:extLst>
          </p:cNvPr>
          <p:cNvSpPr/>
          <p:nvPr/>
        </p:nvSpPr>
        <p:spPr>
          <a:xfrm>
            <a:off x="4114800" y="1627249"/>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6D9F7AF-A69B-526A-BBB6-566E4B7D42A6}"/>
              </a:ext>
            </a:extLst>
          </p:cNvPr>
          <p:cNvSpPr txBox="1"/>
          <p:nvPr/>
        </p:nvSpPr>
        <p:spPr>
          <a:xfrm>
            <a:off x="4942620" y="2706685"/>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23" name="Rectangle 22">
            <a:extLst>
              <a:ext uri="{FF2B5EF4-FFF2-40B4-BE49-F238E27FC236}">
                <a16:creationId xmlns:a16="http://schemas.microsoft.com/office/drawing/2014/main" id="{D5555E29-D4A2-D05D-AD0B-83336C3B07CC}"/>
              </a:ext>
            </a:extLst>
          </p:cNvPr>
          <p:cNvSpPr/>
          <p:nvPr/>
        </p:nvSpPr>
        <p:spPr>
          <a:xfrm>
            <a:off x="5184262" y="2090631"/>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BC57F79-3644-06B6-CFFC-C7B54DD376D5}"/>
              </a:ext>
            </a:extLst>
          </p:cNvPr>
          <p:cNvSpPr/>
          <p:nvPr/>
        </p:nvSpPr>
        <p:spPr>
          <a:xfrm>
            <a:off x="5065532" y="3099457"/>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535C091-A2E1-9809-65C9-6D0B06B4435B}"/>
              </a:ext>
            </a:extLst>
          </p:cNvPr>
          <p:cNvSpPr txBox="1"/>
          <p:nvPr/>
        </p:nvSpPr>
        <p:spPr>
          <a:xfrm>
            <a:off x="5026393" y="3558679"/>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sp>
        <p:nvSpPr>
          <p:cNvPr id="31" name="TextBox 30">
            <a:extLst>
              <a:ext uri="{FF2B5EF4-FFF2-40B4-BE49-F238E27FC236}">
                <a16:creationId xmlns:a16="http://schemas.microsoft.com/office/drawing/2014/main" id="{63921EA2-449D-9272-B4EB-74FC3B989F63}"/>
              </a:ext>
            </a:extLst>
          </p:cNvPr>
          <p:cNvSpPr txBox="1"/>
          <p:nvPr/>
        </p:nvSpPr>
        <p:spPr>
          <a:xfrm>
            <a:off x="6744061" y="2353883"/>
            <a:ext cx="1737801" cy="646331"/>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 = detection index</a:t>
            </a:r>
          </a:p>
        </p:txBody>
      </p:sp>
      <p:sp>
        <p:nvSpPr>
          <p:cNvPr id="34" name="TextBox 33">
            <a:extLst>
              <a:ext uri="{FF2B5EF4-FFF2-40B4-BE49-F238E27FC236}">
                <a16:creationId xmlns:a16="http://schemas.microsoft.com/office/drawing/2014/main" id="{984229E2-B503-051A-690E-9E289A4024E5}"/>
              </a:ext>
            </a:extLst>
          </p:cNvPr>
          <p:cNvSpPr txBox="1"/>
          <p:nvPr/>
        </p:nvSpPr>
        <p:spPr>
          <a:xfrm>
            <a:off x="559863" y="4881684"/>
            <a:ext cx="1249806" cy="923330"/>
          </a:xfrm>
          <a:prstGeom prst="rect">
            <a:avLst/>
          </a:prstGeom>
          <a:noFill/>
          <a:ln>
            <a:noFill/>
          </a:ln>
        </p:spPr>
        <p:txBody>
          <a:bodyPr wrap="square" rtlCol="0">
            <a:spAutoFit/>
          </a:bodyPr>
          <a:lstStyle/>
          <a:p>
            <a:r>
              <a:rPr lang="en-US" dirty="0"/>
              <a:t>Core loop in object tracking</a:t>
            </a:r>
          </a:p>
        </p:txBody>
      </p:sp>
      <p:sp>
        <p:nvSpPr>
          <p:cNvPr id="35" name="Left Brace 34">
            <a:extLst>
              <a:ext uri="{FF2B5EF4-FFF2-40B4-BE49-F238E27FC236}">
                <a16:creationId xmlns:a16="http://schemas.microsoft.com/office/drawing/2014/main" id="{B5B04008-00D2-67C9-32FB-97989ED1BEAC}"/>
              </a:ext>
            </a:extLst>
          </p:cNvPr>
          <p:cNvSpPr/>
          <p:nvPr/>
        </p:nvSpPr>
        <p:spPr>
          <a:xfrm>
            <a:off x="1681177" y="4266193"/>
            <a:ext cx="402506" cy="2167429"/>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a:extLst>
              <a:ext uri="{FF2B5EF4-FFF2-40B4-BE49-F238E27FC236}">
                <a16:creationId xmlns:a16="http://schemas.microsoft.com/office/drawing/2014/main" id="{1E50194A-637E-9DD1-80D0-851838649DF3}"/>
              </a:ext>
            </a:extLst>
          </p:cNvPr>
          <p:cNvSpPr txBox="1"/>
          <p:nvPr/>
        </p:nvSpPr>
        <p:spPr>
          <a:xfrm>
            <a:off x="4942620" y="1201033"/>
            <a:ext cx="1200299" cy="369332"/>
          </a:xfrm>
          <a:prstGeom prst="rect">
            <a:avLst/>
          </a:prstGeom>
          <a:noFill/>
          <a:ln>
            <a:noFill/>
          </a:ln>
        </p:spPr>
        <p:txBody>
          <a:bodyPr wrap="square" rtlCol="0">
            <a:spAutoFit/>
          </a:bodyPr>
          <a:lstStyle/>
          <a:p>
            <a:r>
              <a:rPr lang="en-US" dirty="0"/>
              <a:t>time = t</a:t>
            </a:r>
          </a:p>
        </p:txBody>
      </p:sp>
      <p:sp>
        <p:nvSpPr>
          <p:cNvPr id="13" name="Rectangle 12">
            <a:extLst>
              <a:ext uri="{FF2B5EF4-FFF2-40B4-BE49-F238E27FC236}">
                <a16:creationId xmlns:a16="http://schemas.microsoft.com/office/drawing/2014/main" id="{72F27B84-4DBD-3AC3-E65D-C15D7153F1E7}"/>
              </a:ext>
            </a:extLst>
          </p:cNvPr>
          <p:cNvSpPr/>
          <p:nvPr/>
        </p:nvSpPr>
        <p:spPr>
          <a:xfrm>
            <a:off x="1320858" y="1619543"/>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3B8412F-6F22-F3DC-E2C4-28EC825C40D9}"/>
              </a:ext>
            </a:extLst>
          </p:cNvPr>
          <p:cNvSpPr txBox="1"/>
          <p:nvPr/>
        </p:nvSpPr>
        <p:spPr>
          <a:xfrm>
            <a:off x="1472456" y="1700446"/>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5AF9B8A1-AF09-04F3-8A8B-D17459497AB7}"/>
              </a:ext>
            </a:extLst>
          </p:cNvPr>
          <p:cNvSpPr txBox="1"/>
          <p:nvPr/>
        </p:nvSpPr>
        <p:spPr>
          <a:xfrm>
            <a:off x="2880297" y="2762543"/>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18" name="Isosceles Triangle 17">
            <a:extLst>
              <a:ext uri="{FF2B5EF4-FFF2-40B4-BE49-F238E27FC236}">
                <a16:creationId xmlns:a16="http://schemas.microsoft.com/office/drawing/2014/main" id="{DAFDA97D-1083-5966-5BFC-40DF4FD78C8F}"/>
              </a:ext>
            </a:extLst>
          </p:cNvPr>
          <p:cNvSpPr/>
          <p:nvPr/>
        </p:nvSpPr>
        <p:spPr>
          <a:xfrm>
            <a:off x="1691845" y="2045856"/>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8FFBF6A-7986-4403-A336-D40EE1F5A7B0}"/>
              </a:ext>
            </a:extLst>
          </p:cNvPr>
          <p:cNvSpPr/>
          <p:nvPr/>
        </p:nvSpPr>
        <p:spPr>
          <a:xfrm>
            <a:off x="2928277" y="3105844"/>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D36EA9B-E3B5-5858-1F30-8E3EC1BF2ED2}"/>
              </a:ext>
            </a:extLst>
          </p:cNvPr>
          <p:cNvSpPr txBox="1"/>
          <p:nvPr/>
        </p:nvSpPr>
        <p:spPr>
          <a:xfrm>
            <a:off x="2099077" y="1200844"/>
            <a:ext cx="1708236" cy="369332"/>
          </a:xfrm>
          <a:prstGeom prst="rect">
            <a:avLst/>
          </a:prstGeom>
          <a:noFill/>
          <a:ln>
            <a:noFill/>
          </a:ln>
        </p:spPr>
        <p:txBody>
          <a:bodyPr wrap="square" rtlCol="0">
            <a:spAutoFit/>
          </a:bodyPr>
          <a:lstStyle/>
          <a:p>
            <a:r>
              <a:rPr lang="en-US" dirty="0"/>
              <a:t>time = t-1</a:t>
            </a:r>
          </a:p>
        </p:txBody>
      </p:sp>
    </p:spTree>
    <p:extLst>
      <p:ext uri="{BB962C8B-B14F-4D97-AF65-F5344CB8AC3E}">
        <p14:creationId xmlns:p14="http://schemas.microsoft.com/office/powerpoint/2010/main" val="1320947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8F8D4-DF31-B66C-EA08-B7B7D2BA0D3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2ED45FF-B9BA-95AD-37F4-37093F307F0D}"/>
              </a:ext>
            </a:extLst>
          </p:cNvPr>
          <p:cNvSpPr txBox="1"/>
          <p:nvPr/>
        </p:nvSpPr>
        <p:spPr>
          <a:xfrm>
            <a:off x="457200" y="304800"/>
            <a:ext cx="5109860" cy="769441"/>
          </a:xfrm>
          <a:prstGeom prst="rect">
            <a:avLst/>
          </a:prstGeom>
          <a:noFill/>
        </p:spPr>
        <p:txBody>
          <a:bodyPr wrap="none" rtlCol="0">
            <a:spAutoFit/>
          </a:bodyPr>
          <a:lstStyle/>
          <a:p>
            <a:r>
              <a:rPr lang="en-US" sz="4400" dirty="0"/>
              <a:t>Matching by Distance</a:t>
            </a:r>
          </a:p>
        </p:txBody>
      </p:sp>
      <p:sp>
        <p:nvSpPr>
          <p:cNvPr id="2" name="Rectangle 1">
            <a:extLst>
              <a:ext uri="{FF2B5EF4-FFF2-40B4-BE49-F238E27FC236}">
                <a16:creationId xmlns:a16="http://schemas.microsoft.com/office/drawing/2014/main" id="{3F14C747-2F0E-630A-9658-49BF12AF396D}"/>
              </a:ext>
            </a:extLst>
          </p:cNvPr>
          <p:cNvSpPr/>
          <p:nvPr/>
        </p:nvSpPr>
        <p:spPr>
          <a:xfrm>
            <a:off x="4515050" y="1494322"/>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97BCEA5-13FA-D8E9-3998-07CF4D3E61AB}"/>
              </a:ext>
            </a:extLst>
          </p:cNvPr>
          <p:cNvSpPr txBox="1"/>
          <p:nvPr/>
        </p:nvSpPr>
        <p:spPr>
          <a:xfrm>
            <a:off x="5342870" y="2573758"/>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4" name="Rectangle 3">
            <a:extLst>
              <a:ext uri="{FF2B5EF4-FFF2-40B4-BE49-F238E27FC236}">
                <a16:creationId xmlns:a16="http://schemas.microsoft.com/office/drawing/2014/main" id="{63F1FFF0-1ADC-5800-88AF-1398E52D0E30}"/>
              </a:ext>
            </a:extLst>
          </p:cNvPr>
          <p:cNvSpPr/>
          <p:nvPr/>
        </p:nvSpPr>
        <p:spPr>
          <a:xfrm>
            <a:off x="5584512" y="1957704"/>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8C0E1F-18B8-2FC2-3AFE-3070D3648CA5}"/>
              </a:ext>
            </a:extLst>
          </p:cNvPr>
          <p:cNvSpPr/>
          <p:nvPr/>
        </p:nvSpPr>
        <p:spPr>
          <a:xfrm>
            <a:off x="5465782" y="2966530"/>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B8774E6-1EE4-24FA-FA20-4BFB575AAB6A}"/>
              </a:ext>
            </a:extLst>
          </p:cNvPr>
          <p:cNvSpPr txBox="1"/>
          <p:nvPr/>
        </p:nvSpPr>
        <p:spPr>
          <a:xfrm>
            <a:off x="5426643" y="342575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sp>
        <p:nvSpPr>
          <p:cNvPr id="10" name="TextBox 9">
            <a:extLst>
              <a:ext uri="{FF2B5EF4-FFF2-40B4-BE49-F238E27FC236}">
                <a16:creationId xmlns:a16="http://schemas.microsoft.com/office/drawing/2014/main" id="{94728B92-8EEF-4AAC-7038-AF9FA3925D1A}"/>
              </a:ext>
            </a:extLst>
          </p:cNvPr>
          <p:cNvSpPr txBox="1"/>
          <p:nvPr/>
        </p:nvSpPr>
        <p:spPr>
          <a:xfrm>
            <a:off x="5342870" y="1068106"/>
            <a:ext cx="1200299" cy="369332"/>
          </a:xfrm>
          <a:prstGeom prst="rect">
            <a:avLst/>
          </a:prstGeom>
          <a:noFill/>
          <a:ln>
            <a:noFill/>
          </a:ln>
        </p:spPr>
        <p:txBody>
          <a:bodyPr wrap="square" rtlCol="0">
            <a:spAutoFit/>
          </a:bodyPr>
          <a:lstStyle/>
          <a:p>
            <a:r>
              <a:rPr lang="en-US" dirty="0"/>
              <a:t>time = t</a:t>
            </a:r>
          </a:p>
        </p:txBody>
      </p:sp>
      <p:sp>
        <p:nvSpPr>
          <p:cNvPr id="13" name="Rectangle 12">
            <a:extLst>
              <a:ext uri="{FF2B5EF4-FFF2-40B4-BE49-F238E27FC236}">
                <a16:creationId xmlns:a16="http://schemas.microsoft.com/office/drawing/2014/main" id="{A9E19690-6E96-C668-4F7D-78E8CF538D89}"/>
              </a:ext>
            </a:extLst>
          </p:cNvPr>
          <p:cNvSpPr/>
          <p:nvPr/>
        </p:nvSpPr>
        <p:spPr>
          <a:xfrm>
            <a:off x="1721108" y="1486616"/>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550031D-E39F-C9C4-6E76-55308B47C351}"/>
              </a:ext>
            </a:extLst>
          </p:cNvPr>
          <p:cNvSpPr txBox="1"/>
          <p:nvPr/>
        </p:nvSpPr>
        <p:spPr>
          <a:xfrm>
            <a:off x="1872706" y="1567519"/>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0959FCB3-D2A0-783D-C2CB-A1655E9027FF}"/>
              </a:ext>
            </a:extLst>
          </p:cNvPr>
          <p:cNvSpPr txBox="1"/>
          <p:nvPr/>
        </p:nvSpPr>
        <p:spPr>
          <a:xfrm>
            <a:off x="3280547" y="2629616"/>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18" name="Isosceles Triangle 17">
            <a:extLst>
              <a:ext uri="{FF2B5EF4-FFF2-40B4-BE49-F238E27FC236}">
                <a16:creationId xmlns:a16="http://schemas.microsoft.com/office/drawing/2014/main" id="{FD83F9C3-3B04-8C7B-2977-1BF5A36C11BC}"/>
              </a:ext>
            </a:extLst>
          </p:cNvPr>
          <p:cNvSpPr/>
          <p:nvPr/>
        </p:nvSpPr>
        <p:spPr>
          <a:xfrm>
            <a:off x="2092095" y="1912929"/>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758901E-DA69-E0E8-F98C-9E8F2FAECC40}"/>
              </a:ext>
            </a:extLst>
          </p:cNvPr>
          <p:cNvSpPr/>
          <p:nvPr/>
        </p:nvSpPr>
        <p:spPr>
          <a:xfrm>
            <a:off x="3328527" y="2972917"/>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1443AD99-F87C-09BB-3DA7-BF3C4CADDA21}"/>
              </a:ext>
            </a:extLst>
          </p:cNvPr>
          <p:cNvSpPr txBox="1"/>
          <p:nvPr/>
        </p:nvSpPr>
        <p:spPr>
          <a:xfrm>
            <a:off x="2499327" y="1067917"/>
            <a:ext cx="1708236" cy="369332"/>
          </a:xfrm>
          <a:prstGeom prst="rect">
            <a:avLst/>
          </a:prstGeom>
          <a:noFill/>
          <a:ln>
            <a:noFill/>
          </a:ln>
        </p:spPr>
        <p:txBody>
          <a:bodyPr wrap="square" rtlCol="0">
            <a:spAutoFit/>
          </a:bodyPr>
          <a:lstStyle/>
          <a:p>
            <a:r>
              <a:rPr lang="en-US" dirty="0"/>
              <a:t>time = t-1</a:t>
            </a:r>
          </a:p>
        </p:txBody>
      </p:sp>
      <p:cxnSp>
        <p:nvCxnSpPr>
          <p:cNvPr id="40" name="Straight Arrow Connector 39">
            <a:extLst>
              <a:ext uri="{FF2B5EF4-FFF2-40B4-BE49-F238E27FC236}">
                <a16:creationId xmlns:a16="http://schemas.microsoft.com/office/drawing/2014/main" id="{EE680EF8-F158-04BF-154C-00DA25702B53}"/>
              </a:ext>
            </a:extLst>
          </p:cNvPr>
          <p:cNvCxnSpPr>
            <a:cxnSpLocks/>
          </p:cNvCxnSpPr>
          <p:nvPr/>
        </p:nvCxnSpPr>
        <p:spPr>
          <a:xfrm>
            <a:off x="4972250" y="2180122"/>
            <a:ext cx="793282" cy="1010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6BCB48DA-7F28-2978-917D-68BA5D5DD78E}"/>
              </a:ext>
            </a:extLst>
          </p:cNvPr>
          <p:cNvCxnSpPr>
            <a:cxnSpLocks/>
          </p:cNvCxnSpPr>
          <p:nvPr/>
        </p:nvCxnSpPr>
        <p:spPr>
          <a:xfrm>
            <a:off x="4972250" y="2202126"/>
            <a:ext cx="918411" cy="1003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C5DEDF25-B8AE-6781-46DF-C9B90CDD055B}"/>
              </a:ext>
            </a:extLst>
          </p:cNvPr>
          <p:cNvSpPr txBox="1"/>
          <p:nvPr/>
        </p:nvSpPr>
        <p:spPr>
          <a:xfrm>
            <a:off x="4585426" y="1970176"/>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47" name="TextBox 46">
            <a:extLst>
              <a:ext uri="{FF2B5EF4-FFF2-40B4-BE49-F238E27FC236}">
                <a16:creationId xmlns:a16="http://schemas.microsoft.com/office/drawing/2014/main" id="{287F5736-228F-11BB-E006-3AD506209B88}"/>
              </a:ext>
            </a:extLst>
          </p:cNvPr>
          <p:cNvSpPr txBox="1"/>
          <p:nvPr/>
        </p:nvSpPr>
        <p:spPr>
          <a:xfrm>
            <a:off x="6224274" y="3090024"/>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cxnSp>
        <p:nvCxnSpPr>
          <p:cNvPr id="48" name="Straight Arrow Connector 47">
            <a:extLst>
              <a:ext uri="{FF2B5EF4-FFF2-40B4-BE49-F238E27FC236}">
                <a16:creationId xmlns:a16="http://schemas.microsoft.com/office/drawing/2014/main" id="{E969DCA2-F352-8CE5-B0BB-D168B43D905F}"/>
              </a:ext>
            </a:extLst>
          </p:cNvPr>
          <p:cNvCxnSpPr>
            <a:cxnSpLocks/>
          </p:cNvCxnSpPr>
          <p:nvPr/>
        </p:nvCxnSpPr>
        <p:spPr>
          <a:xfrm flipH="1" flipV="1">
            <a:off x="5881035" y="3185962"/>
            <a:ext cx="634675" cy="668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6F9ABADA-06A3-FA37-1445-2B68F291B34F}"/>
              </a:ext>
            </a:extLst>
          </p:cNvPr>
          <p:cNvCxnSpPr>
            <a:cxnSpLocks/>
          </p:cNvCxnSpPr>
          <p:nvPr/>
        </p:nvCxnSpPr>
        <p:spPr>
          <a:xfrm flipH="1" flipV="1">
            <a:off x="5735051" y="2289208"/>
            <a:ext cx="819753" cy="964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6640CEA4-B196-5085-0640-2747C75A8259}"/>
              </a:ext>
            </a:extLst>
          </p:cNvPr>
          <p:cNvSpPr txBox="1"/>
          <p:nvPr/>
        </p:nvSpPr>
        <p:spPr>
          <a:xfrm>
            <a:off x="1047549" y="3955776"/>
            <a:ext cx="7772400" cy="2031325"/>
          </a:xfrm>
          <a:prstGeom prst="rect">
            <a:avLst/>
          </a:prstGeom>
          <a:noFill/>
          <a:ln>
            <a:noFill/>
          </a:ln>
        </p:spPr>
        <p:txBody>
          <a:bodyPr wrap="square" rtlCol="0">
            <a:spAutoFit/>
          </a:bodyPr>
          <a:lstStyle/>
          <a:p>
            <a:r>
              <a:rPr lang="en-US" dirty="0"/>
              <a:t>“Greedy” associations in order of tracks (or detections):</a:t>
            </a:r>
          </a:p>
          <a:p>
            <a:r>
              <a:rPr lang="en-US" dirty="0"/>
              <a:t>	A is closest to D[1]; B is closest to D[2]</a:t>
            </a:r>
          </a:p>
          <a:p>
            <a:endParaRPr lang="en-US" dirty="0"/>
          </a:p>
          <a:p>
            <a:r>
              <a:rPr lang="en-US" dirty="0"/>
              <a:t>Best “set” of associations according to global cost:</a:t>
            </a:r>
          </a:p>
          <a:p>
            <a:r>
              <a:rPr lang="en-US" dirty="0"/>
              <a:t>	A&lt;-&gt;D[2] + B&lt;-&gt;D[1] is worse than A&lt;-&gt;D[1] + B&lt;-&gt;D[2]</a:t>
            </a:r>
          </a:p>
          <a:p>
            <a:endParaRPr lang="en-US" dirty="0"/>
          </a:p>
          <a:p>
            <a:r>
              <a:rPr lang="en-US" dirty="0"/>
              <a:t>What are the advantages and disadvantages of each of these approaches?</a:t>
            </a:r>
          </a:p>
        </p:txBody>
      </p:sp>
      <p:sp>
        <p:nvSpPr>
          <p:cNvPr id="54" name="TextBox 53">
            <a:extLst>
              <a:ext uri="{FF2B5EF4-FFF2-40B4-BE49-F238E27FC236}">
                <a16:creationId xmlns:a16="http://schemas.microsoft.com/office/drawing/2014/main" id="{8808B827-EECD-95E8-CC3B-527A079043D9}"/>
              </a:ext>
            </a:extLst>
          </p:cNvPr>
          <p:cNvSpPr txBox="1"/>
          <p:nvPr/>
        </p:nvSpPr>
        <p:spPr>
          <a:xfrm>
            <a:off x="847023" y="6097241"/>
            <a:ext cx="7620000" cy="369332"/>
          </a:xfrm>
          <a:prstGeom prst="rect">
            <a:avLst/>
          </a:prstGeom>
          <a:noFill/>
          <a:ln>
            <a:noFill/>
          </a:ln>
        </p:spPr>
        <p:txBody>
          <a:bodyPr wrap="square" rtlCol="0">
            <a:spAutoFit/>
          </a:bodyPr>
          <a:lstStyle/>
          <a:p>
            <a:r>
              <a:rPr lang="en-US" i="1" dirty="0"/>
              <a:t>(Greedy=quicker (less computation); set=more accurate in complex situations)</a:t>
            </a:r>
          </a:p>
        </p:txBody>
      </p:sp>
    </p:spTree>
    <p:extLst>
      <p:ext uri="{BB962C8B-B14F-4D97-AF65-F5344CB8AC3E}">
        <p14:creationId xmlns:p14="http://schemas.microsoft.com/office/powerpoint/2010/main" val="395199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A1CD8-A1B0-55F9-4B2A-295AB197F62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4B76173-1C3F-1D31-43FA-CB834E1AB9B2}"/>
              </a:ext>
            </a:extLst>
          </p:cNvPr>
          <p:cNvSpPr txBox="1"/>
          <p:nvPr/>
        </p:nvSpPr>
        <p:spPr>
          <a:xfrm>
            <a:off x="457200" y="304800"/>
            <a:ext cx="3951274" cy="769441"/>
          </a:xfrm>
          <a:prstGeom prst="rect">
            <a:avLst/>
          </a:prstGeom>
          <a:noFill/>
        </p:spPr>
        <p:txBody>
          <a:bodyPr wrap="none" rtlCol="0">
            <a:spAutoFit/>
          </a:bodyPr>
          <a:lstStyle/>
          <a:p>
            <a:r>
              <a:rPr lang="en-US" sz="4400" dirty="0"/>
              <a:t>Matching by </a:t>
            </a:r>
            <a:r>
              <a:rPr lang="en-US" sz="4400" dirty="0" err="1"/>
              <a:t>IoU</a:t>
            </a:r>
            <a:endParaRPr lang="en-US" sz="4400" dirty="0"/>
          </a:p>
        </p:txBody>
      </p:sp>
      <p:sp>
        <p:nvSpPr>
          <p:cNvPr id="2" name="Rectangle 1">
            <a:extLst>
              <a:ext uri="{FF2B5EF4-FFF2-40B4-BE49-F238E27FC236}">
                <a16:creationId xmlns:a16="http://schemas.microsoft.com/office/drawing/2014/main" id="{A36A2616-0301-1DF3-6A86-02F05631DE3F}"/>
              </a:ext>
            </a:extLst>
          </p:cNvPr>
          <p:cNvSpPr/>
          <p:nvPr/>
        </p:nvSpPr>
        <p:spPr>
          <a:xfrm>
            <a:off x="4495800" y="1523198"/>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AF607F7-F6C9-91D1-3366-766A2ED4FBDC}"/>
              </a:ext>
            </a:extLst>
          </p:cNvPr>
          <p:cNvSpPr txBox="1"/>
          <p:nvPr/>
        </p:nvSpPr>
        <p:spPr>
          <a:xfrm>
            <a:off x="4755729" y="2602634"/>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4" name="Rectangle 3">
            <a:extLst>
              <a:ext uri="{FF2B5EF4-FFF2-40B4-BE49-F238E27FC236}">
                <a16:creationId xmlns:a16="http://schemas.microsoft.com/office/drawing/2014/main" id="{EAFE837E-76E3-3074-4BCD-D32005832947}"/>
              </a:ext>
            </a:extLst>
          </p:cNvPr>
          <p:cNvSpPr/>
          <p:nvPr/>
        </p:nvSpPr>
        <p:spPr>
          <a:xfrm>
            <a:off x="4997371" y="1986580"/>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60CE9FC-39A5-D428-3A19-AC8B9F050333}"/>
              </a:ext>
            </a:extLst>
          </p:cNvPr>
          <p:cNvSpPr/>
          <p:nvPr/>
        </p:nvSpPr>
        <p:spPr>
          <a:xfrm>
            <a:off x="5677538" y="2985781"/>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9917996-E8C4-85B5-42EC-32E10F357B77}"/>
              </a:ext>
            </a:extLst>
          </p:cNvPr>
          <p:cNvSpPr txBox="1"/>
          <p:nvPr/>
        </p:nvSpPr>
        <p:spPr>
          <a:xfrm>
            <a:off x="5638399" y="3445003"/>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sp>
        <p:nvSpPr>
          <p:cNvPr id="10" name="TextBox 9">
            <a:extLst>
              <a:ext uri="{FF2B5EF4-FFF2-40B4-BE49-F238E27FC236}">
                <a16:creationId xmlns:a16="http://schemas.microsoft.com/office/drawing/2014/main" id="{C2EA8562-2063-491C-B2A7-D376C9351533}"/>
              </a:ext>
            </a:extLst>
          </p:cNvPr>
          <p:cNvSpPr txBox="1"/>
          <p:nvPr/>
        </p:nvSpPr>
        <p:spPr>
          <a:xfrm>
            <a:off x="5323620" y="1096982"/>
            <a:ext cx="1200299" cy="369332"/>
          </a:xfrm>
          <a:prstGeom prst="rect">
            <a:avLst/>
          </a:prstGeom>
          <a:noFill/>
          <a:ln>
            <a:noFill/>
          </a:ln>
        </p:spPr>
        <p:txBody>
          <a:bodyPr wrap="square" rtlCol="0">
            <a:spAutoFit/>
          </a:bodyPr>
          <a:lstStyle/>
          <a:p>
            <a:r>
              <a:rPr lang="en-US" dirty="0"/>
              <a:t>time = t</a:t>
            </a:r>
          </a:p>
        </p:txBody>
      </p:sp>
      <p:sp>
        <p:nvSpPr>
          <p:cNvPr id="13" name="Rectangle 12">
            <a:extLst>
              <a:ext uri="{FF2B5EF4-FFF2-40B4-BE49-F238E27FC236}">
                <a16:creationId xmlns:a16="http://schemas.microsoft.com/office/drawing/2014/main" id="{E339E521-334A-28A8-2544-D11760F59D32}"/>
              </a:ext>
            </a:extLst>
          </p:cNvPr>
          <p:cNvSpPr/>
          <p:nvPr/>
        </p:nvSpPr>
        <p:spPr>
          <a:xfrm>
            <a:off x="1701858" y="1515492"/>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29BF3E8-D9AD-4DCC-76B6-0FCFA4C0A8A1}"/>
              </a:ext>
            </a:extLst>
          </p:cNvPr>
          <p:cNvSpPr txBox="1"/>
          <p:nvPr/>
        </p:nvSpPr>
        <p:spPr>
          <a:xfrm>
            <a:off x="1853456" y="1596395"/>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A0EF716F-71A7-521E-64C7-0EE98B762E24}"/>
              </a:ext>
            </a:extLst>
          </p:cNvPr>
          <p:cNvSpPr txBox="1"/>
          <p:nvPr/>
        </p:nvSpPr>
        <p:spPr>
          <a:xfrm>
            <a:off x="3261297" y="265849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18" name="Isosceles Triangle 17">
            <a:extLst>
              <a:ext uri="{FF2B5EF4-FFF2-40B4-BE49-F238E27FC236}">
                <a16:creationId xmlns:a16="http://schemas.microsoft.com/office/drawing/2014/main" id="{1175B049-4A80-9635-6FBA-9382E4FBC45A}"/>
              </a:ext>
            </a:extLst>
          </p:cNvPr>
          <p:cNvSpPr/>
          <p:nvPr/>
        </p:nvSpPr>
        <p:spPr>
          <a:xfrm>
            <a:off x="2072845" y="1941805"/>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118BE49-56E8-755B-5EBC-457D9095938D}"/>
              </a:ext>
            </a:extLst>
          </p:cNvPr>
          <p:cNvSpPr/>
          <p:nvPr/>
        </p:nvSpPr>
        <p:spPr>
          <a:xfrm>
            <a:off x="3309277" y="300179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2A06628-1969-54AE-727E-99439765652F}"/>
              </a:ext>
            </a:extLst>
          </p:cNvPr>
          <p:cNvSpPr txBox="1"/>
          <p:nvPr/>
        </p:nvSpPr>
        <p:spPr>
          <a:xfrm>
            <a:off x="2480077" y="1096793"/>
            <a:ext cx="1708236" cy="369332"/>
          </a:xfrm>
          <a:prstGeom prst="rect">
            <a:avLst/>
          </a:prstGeom>
          <a:noFill/>
          <a:ln>
            <a:noFill/>
          </a:ln>
        </p:spPr>
        <p:txBody>
          <a:bodyPr wrap="square" rtlCol="0">
            <a:spAutoFit/>
          </a:bodyPr>
          <a:lstStyle/>
          <a:p>
            <a:r>
              <a:rPr lang="en-US" dirty="0"/>
              <a:t>time = t-1</a:t>
            </a:r>
          </a:p>
        </p:txBody>
      </p:sp>
      <p:sp>
        <p:nvSpPr>
          <p:cNvPr id="44" name="TextBox 43">
            <a:extLst>
              <a:ext uri="{FF2B5EF4-FFF2-40B4-BE49-F238E27FC236}">
                <a16:creationId xmlns:a16="http://schemas.microsoft.com/office/drawing/2014/main" id="{43A0A215-F5BA-4776-BC86-623F0FEBE021}"/>
              </a:ext>
            </a:extLst>
          </p:cNvPr>
          <p:cNvSpPr txBox="1"/>
          <p:nvPr/>
        </p:nvSpPr>
        <p:spPr>
          <a:xfrm>
            <a:off x="4566176" y="1999052"/>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47" name="TextBox 46">
            <a:extLst>
              <a:ext uri="{FF2B5EF4-FFF2-40B4-BE49-F238E27FC236}">
                <a16:creationId xmlns:a16="http://schemas.microsoft.com/office/drawing/2014/main" id="{2EE4D9F3-2052-1858-1F41-A56F410280B2}"/>
              </a:ext>
            </a:extLst>
          </p:cNvPr>
          <p:cNvSpPr txBox="1"/>
          <p:nvPr/>
        </p:nvSpPr>
        <p:spPr>
          <a:xfrm>
            <a:off x="6205024" y="3118900"/>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52" name="TextBox 51">
            <a:extLst>
              <a:ext uri="{FF2B5EF4-FFF2-40B4-BE49-F238E27FC236}">
                <a16:creationId xmlns:a16="http://schemas.microsoft.com/office/drawing/2014/main" id="{11675E60-329C-FE95-1449-F301BA94F220}"/>
              </a:ext>
            </a:extLst>
          </p:cNvPr>
          <p:cNvSpPr txBox="1"/>
          <p:nvPr/>
        </p:nvSpPr>
        <p:spPr>
          <a:xfrm>
            <a:off x="1057174" y="4012810"/>
            <a:ext cx="6858000" cy="1754326"/>
          </a:xfrm>
          <a:prstGeom prst="rect">
            <a:avLst/>
          </a:prstGeom>
          <a:noFill/>
          <a:ln>
            <a:noFill/>
          </a:ln>
        </p:spPr>
        <p:txBody>
          <a:bodyPr wrap="square" rtlCol="0">
            <a:spAutoFit/>
          </a:bodyPr>
          <a:lstStyle/>
          <a:p>
            <a:r>
              <a:rPr lang="en-US" dirty="0"/>
              <a:t>Intersections over unions:</a:t>
            </a:r>
          </a:p>
          <a:p>
            <a:r>
              <a:rPr lang="en-US" dirty="0"/>
              <a:t>	A,D[1]=0.1	A,D[2]=0.0</a:t>
            </a:r>
          </a:p>
          <a:p>
            <a:r>
              <a:rPr lang="en-US" dirty="0"/>
              <a:t>	B,D[1]=0.0	B,D[2]=0.3</a:t>
            </a:r>
          </a:p>
          <a:p>
            <a:r>
              <a:rPr lang="en-US" dirty="0"/>
              <a:t>Largest values assigned using “greedy” strategy or global “set” strategy</a:t>
            </a:r>
          </a:p>
          <a:p>
            <a:endParaRPr lang="en-US" dirty="0"/>
          </a:p>
          <a:p>
            <a:r>
              <a:rPr lang="en-US" dirty="0"/>
              <a:t>When does this work well?  When is it prone to failure?</a:t>
            </a:r>
          </a:p>
        </p:txBody>
      </p:sp>
      <p:sp>
        <p:nvSpPr>
          <p:cNvPr id="8" name="Rectangle 7">
            <a:extLst>
              <a:ext uri="{FF2B5EF4-FFF2-40B4-BE49-F238E27FC236}">
                <a16:creationId xmlns:a16="http://schemas.microsoft.com/office/drawing/2014/main" id="{4682A849-3B14-DB16-5AEC-ED650033E8BC}"/>
              </a:ext>
            </a:extLst>
          </p:cNvPr>
          <p:cNvSpPr/>
          <p:nvPr/>
        </p:nvSpPr>
        <p:spPr>
          <a:xfrm>
            <a:off x="4745511" y="1898348"/>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0E78ADA-33D1-1CE8-4D0A-1CC286F7BFD1}"/>
              </a:ext>
            </a:extLst>
          </p:cNvPr>
          <p:cNvSpPr/>
          <p:nvPr/>
        </p:nvSpPr>
        <p:spPr>
          <a:xfrm>
            <a:off x="6195698" y="3080429"/>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C0B4197-D00F-C864-2991-C83261772DF9}"/>
              </a:ext>
            </a:extLst>
          </p:cNvPr>
          <p:cNvSpPr/>
          <p:nvPr/>
        </p:nvSpPr>
        <p:spPr>
          <a:xfrm>
            <a:off x="5000309" y="1986961"/>
            <a:ext cx="47942" cy="52683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532EA5D-E484-29B9-E0B3-0B501235A3A9}"/>
              </a:ext>
            </a:extLst>
          </p:cNvPr>
          <p:cNvSpPr/>
          <p:nvPr/>
        </p:nvSpPr>
        <p:spPr>
          <a:xfrm>
            <a:off x="6205538" y="3092441"/>
            <a:ext cx="261937" cy="33575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5CA9D16F-5F69-8E92-1875-8864FE573EBC}"/>
              </a:ext>
            </a:extLst>
          </p:cNvPr>
          <p:cNvSpPr txBox="1"/>
          <p:nvPr/>
        </p:nvSpPr>
        <p:spPr>
          <a:xfrm>
            <a:off x="818148" y="5914360"/>
            <a:ext cx="7620000" cy="369332"/>
          </a:xfrm>
          <a:prstGeom prst="rect">
            <a:avLst/>
          </a:prstGeom>
          <a:noFill/>
          <a:ln>
            <a:noFill/>
          </a:ln>
        </p:spPr>
        <p:txBody>
          <a:bodyPr wrap="square" rtlCol="0">
            <a:spAutoFit/>
          </a:bodyPr>
          <a:lstStyle/>
          <a:p>
            <a:r>
              <a:rPr lang="en-US" i="1" dirty="0"/>
              <a:t>(Works well on small motions; prone to failure when objects cross or overlap)</a:t>
            </a:r>
          </a:p>
        </p:txBody>
      </p:sp>
    </p:spTree>
    <p:extLst>
      <p:ext uri="{BB962C8B-B14F-4D97-AF65-F5344CB8AC3E}">
        <p14:creationId xmlns:p14="http://schemas.microsoft.com/office/powerpoint/2010/main" val="395179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18942-AB02-7120-AC33-64AEBB6BB32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D4BF983-3319-5973-214F-A64F3878BCC4}"/>
              </a:ext>
            </a:extLst>
          </p:cNvPr>
          <p:cNvSpPr txBox="1"/>
          <p:nvPr/>
        </p:nvSpPr>
        <p:spPr>
          <a:xfrm>
            <a:off x="457200" y="304800"/>
            <a:ext cx="5892190" cy="769441"/>
          </a:xfrm>
          <a:prstGeom prst="rect">
            <a:avLst/>
          </a:prstGeom>
          <a:noFill/>
        </p:spPr>
        <p:txBody>
          <a:bodyPr wrap="none" rtlCol="0">
            <a:spAutoFit/>
          </a:bodyPr>
          <a:lstStyle/>
          <a:p>
            <a:r>
              <a:rPr lang="en-US" sz="4400" dirty="0"/>
              <a:t>Matching by Appearance</a:t>
            </a:r>
          </a:p>
        </p:txBody>
      </p:sp>
      <p:sp>
        <p:nvSpPr>
          <p:cNvPr id="2" name="Rectangle 1">
            <a:extLst>
              <a:ext uri="{FF2B5EF4-FFF2-40B4-BE49-F238E27FC236}">
                <a16:creationId xmlns:a16="http://schemas.microsoft.com/office/drawing/2014/main" id="{7699CF00-DEAD-9415-BD89-348CCB360313}"/>
              </a:ext>
            </a:extLst>
          </p:cNvPr>
          <p:cNvSpPr/>
          <p:nvPr/>
        </p:nvSpPr>
        <p:spPr>
          <a:xfrm>
            <a:off x="4505426" y="1513572"/>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06ABC02-5425-E78B-AAF7-6B637F222E87}"/>
              </a:ext>
            </a:extLst>
          </p:cNvPr>
          <p:cNvSpPr txBox="1"/>
          <p:nvPr/>
        </p:nvSpPr>
        <p:spPr>
          <a:xfrm>
            <a:off x="4775427" y="2565431"/>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9" name="TextBox 8">
            <a:extLst>
              <a:ext uri="{FF2B5EF4-FFF2-40B4-BE49-F238E27FC236}">
                <a16:creationId xmlns:a16="http://schemas.microsoft.com/office/drawing/2014/main" id="{594E88C5-5A22-090D-3E4A-D64C5A597A53}"/>
              </a:ext>
            </a:extLst>
          </p:cNvPr>
          <p:cNvSpPr txBox="1"/>
          <p:nvPr/>
        </p:nvSpPr>
        <p:spPr>
          <a:xfrm>
            <a:off x="5657031" y="3345827"/>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sp>
        <p:nvSpPr>
          <p:cNvPr id="10" name="TextBox 9">
            <a:extLst>
              <a:ext uri="{FF2B5EF4-FFF2-40B4-BE49-F238E27FC236}">
                <a16:creationId xmlns:a16="http://schemas.microsoft.com/office/drawing/2014/main" id="{A6EEBD42-9AAA-A276-92CE-1883C60D54F7}"/>
              </a:ext>
            </a:extLst>
          </p:cNvPr>
          <p:cNvSpPr txBox="1"/>
          <p:nvPr/>
        </p:nvSpPr>
        <p:spPr>
          <a:xfrm>
            <a:off x="5333246" y="1087356"/>
            <a:ext cx="1200299" cy="369332"/>
          </a:xfrm>
          <a:prstGeom prst="rect">
            <a:avLst/>
          </a:prstGeom>
          <a:noFill/>
          <a:ln>
            <a:noFill/>
          </a:ln>
        </p:spPr>
        <p:txBody>
          <a:bodyPr wrap="square" rtlCol="0">
            <a:spAutoFit/>
          </a:bodyPr>
          <a:lstStyle/>
          <a:p>
            <a:r>
              <a:rPr lang="en-US" dirty="0"/>
              <a:t>time = t</a:t>
            </a:r>
          </a:p>
        </p:txBody>
      </p:sp>
      <p:sp>
        <p:nvSpPr>
          <p:cNvPr id="13" name="Rectangle 12">
            <a:extLst>
              <a:ext uri="{FF2B5EF4-FFF2-40B4-BE49-F238E27FC236}">
                <a16:creationId xmlns:a16="http://schemas.microsoft.com/office/drawing/2014/main" id="{25CCBA40-FC9C-857D-B0EF-E3BC411F6411}"/>
              </a:ext>
            </a:extLst>
          </p:cNvPr>
          <p:cNvSpPr/>
          <p:nvPr/>
        </p:nvSpPr>
        <p:spPr>
          <a:xfrm>
            <a:off x="1711484" y="1505866"/>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CD61C1A-59E8-0C05-E283-4B8F56FB2F78}"/>
              </a:ext>
            </a:extLst>
          </p:cNvPr>
          <p:cNvSpPr txBox="1"/>
          <p:nvPr/>
        </p:nvSpPr>
        <p:spPr>
          <a:xfrm>
            <a:off x="1863082" y="1586769"/>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D32F6084-195E-3E6F-7676-EB70CC00E49C}"/>
              </a:ext>
            </a:extLst>
          </p:cNvPr>
          <p:cNvSpPr txBox="1"/>
          <p:nvPr/>
        </p:nvSpPr>
        <p:spPr>
          <a:xfrm>
            <a:off x="3270923" y="2648866"/>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18" name="Isosceles Triangle 17">
            <a:extLst>
              <a:ext uri="{FF2B5EF4-FFF2-40B4-BE49-F238E27FC236}">
                <a16:creationId xmlns:a16="http://schemas.microsoft.com/office/drawing/2014/main" id="{F324FFBE-BDE3-9A22-C281-5073D60CB734}"/>
              </a:ext>
            </a:extLst>
          </p:cNvPr>
          <p:cNvSpPr/>
          <p:nvPr/>
        </p:nvSpPr>
        <p:spPr>
          <a:xfrm>
            <a:off x="2082471" y="1932179"/>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5DA2A4C-59C1-6CCB-8359-4DC6D68C6A72}"/>
              </a:ext>
            </a:extLst>
          </p:cNvPr>
          <p:cNvSpPr/>
          <p:nvPr/>
        </p:nvSpPr>
        <p:spPr>
          <a:xfrm>
            <a:off x="3318903" y="2992167"/>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66DE5AB-A900-F04E-9A18-B0BB79920339}"/>
              </a:ext>
            </a:extLst>
          </p:cNvPr>
          <p:cNvSpPr txBox="1"/>
          <p:nvPr/>
        </p:nvSpPr>
        <p:spPr>
          <a:xfrm>
            <a:off x="2489703" y="1087167"/>
            <a:ext cx="1708236" cy="369332"/>
          </a:xfrm>
          <a:prstGeom prst="rect">
            <a:avLst/>
          </a:prstGeom>
          <a:noFill/>
          <a:ln>
            <a:noFill/>
          </a:ln>
        </p:spPr>
        <p:txBody>
          <a:bodyPr wrap="square" rtlCol="0">
            <a:spAutoFit/>
          </a:bodyPr>
          <a:lstStyle/>
          <a:p>
            <a:r>
              <a:rPr lang="en-US" dirty="0"/>
              <a:t>time = t-1</a:t>
            </a:r>
          </a:p>
        </p:txBody>
      </p:sp>
      <p:sp>
        <p:nvSpPr>
          <p:cNvPr id="44" name="TextBox 43">
            <a:extLst>
              <a:ext uri="{FF2B5EF4-FFF2-40B4-BE49-F238E27FC236}">
                <a16:creationId xmlns:a16="http://schemas.microsoft.com/office/drawing/2014/main" id="{168553ED-15BB-D724-7B34-DD5118E9FA54}"/>
              </a:ext>
            </a:extLst>
          </p:cNvPr>
          <p:cNvSpPr txBox="1"/>
          <p:nvPr/>
        </p:nvSpPr>
        <p:spPr>
          <a:xfrm>
            <a:off x="4575802" y="1989426"/>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47" name="TextBox 46">
            <a:extLst>
              <a:ext uri="{FF2B5EF4-FFF2-40B4-BE49-F238E27FC236}">
                <a16:creationId xmlns:a16="http://schemas.microsoft.com/office/drawing/2014/main" id="{8D13C7D3-DDC8-0340-0B5F-8F9E73854A9E}"/>
              </a:ext>
            </a:extLst>
          </p:cNvPr>
          <p:cNvSpPr txBox="1"/>
          <p:nvPr/>
        </p:nvSpPr>
        <p:spPr>
          <a:xfrm>
            <a:off x="6214650" y="3109274"/>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52" name="TextBox 51">
            <a:extLst>
              <a:ext uri="{FF2B5EF4-FFF2-40B4-BE49-F238E27FC236}">
                <a16:creationId xmlns:a16="http://schemas.microsoft.com/office/drawing/2014/main" id="{759A95F6-8D5B-8C77-2A18-670BD980D9F0}"/>
              </a:ext>
            </a:extLst>
          </p:cNvPr>
          <p:cNvSpPr txBox="1"/>
          <p:nvPr/>
        </p:nvSpPr>
        <p:spPr>
          <a:xfrm>
            <a:off x="1076426" y="3945442"/>
            <a:ext cx="6858000" cy="1754326"/>
          </a:xfrm>
          <a:prstGeom prst="rect">
            <a:avLst/>
          </a:prstGeom>
          <a:noFill/>
          <a:ln>
            <a:noFill/>
          </a:ln>
        </p:spPr>
        <p:txBody>
          <a:bodyPr wrap="square" rtlCol="0">
            <a:spAutoFit/>
          </a:bodyPr>
          <a:lstStyle/>
          <a:p>
            <a:r>
              <a:rPr lang="en-US" dirty="0"/>
              <a:t>Normalized cross correlation matches:</a:t>
            </a:r>
          </a:p>
          <a:p>
            <a:r>
              <a:rPr lang="en-US" dirty="0"/>
              <a:t>	A,D[1]=0.8	A,D[2]=0.3</a:t>
            </a:r>
          </a:p>
          <a:p>
            <a:r>
              <a:rPr lang="en-US" dirty="0"/>
              <a:t>	B,D[1]=0.2	B,D[2]=0.7</a:t>
            </a:r>
          </a:p>
          <a:p>
            <a:r>
              <a:rPr lang="en-US" dirty="0"/>
              <a:t>Largest values assigned using “greedy” strategy or global “set” strategy</a:t>
            </a:r>
          </a:p>
          <a:p>
            <a:endParaRPr lang="en-US" dirty="0"/>
          </a:p>
          <a:p>
            <a:r>
              <a:rPr lang="en-US" dirty="0"/>
              <a:t>When does this work well?  When is it prone to failure?</a:t>
            </a:r>
          </a:p>
        </p:txBody>
      </p:sp>
      <p:sp>
        <p:nvSpPr>
          <p:cNvPr id="23" name="TextBox 22">
            <a:extLst>
              <a:ext uri="{FF2B5EF4-FFF2-40B4-BE49-F238E27FC236}">
                <a16:creationId xmlns:a16="http://schemas.microsoft.com/office/drawing/2014/main" id="{7AE3DA01-80A7-573C-5203-5CF7461E3F8B}"/>
              </a:ext>
            </a:extLst>
          </p:cNvPr>
          <p:cNvSpPr txBox="1"/>
          <p:nvPr/>
        </p:nvSpPr>
        <p:spPr>
          <a:xfrm>
            <a:off x="1287626" y="5838906"/>
            <a:ext cx="6435599" cy="646331"/>
          </a:xfrm>
          <a:prstGeom prst="rect">
            <a:avLst/>
          </a:prstGeom>
          <a:noFill/>
          <a:ln>
            <a:noFill/>
          </a:ln>
        </p:spPr>
        <p:txBody>
          <a:bodyPr wrap="square" rtlCol="0">
            <a:spAutoFit/>
          </a:bodyPr>
          <a:lstStyle/>
          <a:p>
            <a:r>
              <a:rPr lang="en-US" i="1" dirty="0"/>
              <a:t>(Works well when objects do not change much in appearance;</a:t>
            </a:r>
          </a:p>
          <a:p>
            <a:r>
              <a:rPr lang="en-US" i="1" dirty="0"/>
              <a:t> prone to failure when multiple objects have similar appearances)</a:t>
            </a:r>
          </a:p>
        </p:txBody>
      </p:sp>
      <p:sp>
        <p:nvSpPr>
          <p:cNvPr id="11" name="Isosceles Triangle 10">
            <a:extLst>
              <a:ext uri="{FF2B5EF4-FFF2-40B4-BE49-F238E27FC236}">
                <a16:creationId xmlns:a16="http://schemas.microsoft.com/office/drawing/2014/main" id="{13D2A2EA-13B0-9BF6-5AC6-E9EB1E908686}"/>
              </a:ext>
            </a:extLst>
          </p:cNvPr>
          <p:cNvSpPr/>
          <p:nvPr/>
        </p:nvSpPr>
        <p:spPr>
          <a:xfrm>
            <a:off x="5115025" y="1970500"/>
            <a:ext cx="155403" cy="58070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79ED361-4A48-C598-9AB5-954BA66E4958}"/>
              </a:ext>
            </a:extLst>
          </p:cNvPr>
          <p:cNvSpPr/>
          <p:nvPr/>
        </p:nvSpPr>
        <p:spPr>
          <a:xfrm rot="600000">
            <a:off x="5684323" y="2989131"/>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336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2CBD1-1CC4-0577-4CAA-754633CD811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B4ABA97-D266-3878-84CF-93CB63B5759E}"/>
              </a:ext>
            </a:extLst>
          </p:cNvPr>
          <p:cNvSpPr txBox="1"/>
          <p:nvPr/>
        </p:nvSpPr>
        <p:spPr>
          <a:xfrm>
            <a:off x="457200" y="304800"/>
            <a:ext cx="4842544" cy="769441"/>
          </a:xfrm>
          <a:prstGeom prst="rect">
            <a:avLst/>
          </a:prstGeom>
          <a:noFill/>
        </p:spPr>
        <p:txBody>
          <a:bodyPr wrap="none" rtlCol="0">
            <a:spAutoFit/>
          </a:bodyPr>
          <a:lstStyle/>
          <a:p>
            <a:r>
              <a:rPr lang="en-US" sz="4400" dirty="0"/>
              <a:t>Matching by Motion</a:t>
            </a:r>
          </a:p>
        </p:txBody>
      </p:sp>
      <p:sp>
        <p:nvSpPr>
          <p:cNvPr id="2" name="Rectangle 1">
            <a:extLst>
              <a:ext uri="{FF2B5EF4-FFF2-40B4-BE49-F238E27FC236}">
                <a16:creationId xmlns:a16="http://schemas.microsoft.com/office/drawing/2014/main" id="{CA44F5EC-007D-859D-280F-A2C4745BE7AA}"/>
              </a:ext>
            </a:extLst>
          </p:cNvPr>
          <p:cNvSpPr/>
          <p:nvPr/>
        </p:nvSpPr>
        <p:spPr>
          <a:xfrm>
            <a:off x="4495800" y="1523198"/>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9D61868-9F30-F255-A5B6-ED952BB8A8AB}"/>
              </a:ext>
            </a:extLst>
          </p:cNvPr>
          <p:cNvSpPr txBox="1"/>
          <p:nvPr/>
        </p:nvSpPr>
        <p:spPr>
          <a:xfrm>
            <a:off x="4755729" y="2602634"/>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4" name="Rectangle 3">
            <a:extLst>
              <a:ext uri="{FF2B5EF4-FFF2-40B4-BE49-F238E27FC236}">
                <a16:creationId xmlns:a16="http://schemas.microsoft.com/office/drawing/2014/main" id="{92B34FF4-21DF-6053-361E-12CB9DD6C9E3}"/>
              </a:ext>
            </a:extLst>
          </p:cNvPr>
          <p:cNvSpPr/>
          <p:nvPr/>
        </p:nvSpPr>
        <p:spPr>
          <a:xfrm>
            <a:off x="4997371" y="1986580"/>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6D6F5D-C7E7-B98F-08F3-CD3648BE30BD}"/>
              </a:ext>
            </a:extLst>
          </p:cNvPr>
          <p:cNvSpPr/>
          <p:nvPr/>
        </p:nvSpPr>
        <p:spPr>
          <a:xfrm>
            <a:off x="5677538" y="2985781"/>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1FB530D-058F-4F6A-E909-7B80ACFAA559}"/>
              </a:ext>
            </a:extLst>
          </p:cNvPr>
          <p:cNvSpPr txBox="1"/>
          <p:nvPr/>
        </p:nvSpPr>
        <p:spPr>
          <a:xfrm>
            <a:off x="5638399" y="3445003"/>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sp>
        <p:nvSpPr>
          <p:cNvPr id="10" name="TextBox 9">
            <a:extLst>
              <a:ext uri="{FF2B5EF4-FFF2-40B4-BE49-F238E27FC236}">
                <a16:creationId xmlns:a16="http://schemas.microsoft.com/office/drawing/2014/main" id="{0AEF39E2-CA58-E233-F9C1-5C1D93325E85}"/>
              </a:ext>
            </a:extLst>
          </p:cNvPr>
          <p:cNvSpPr txBox="1"/>
          <p:nvPr/>
        </p:nvSpPr>
        <p:spPr>
          <a:xfrm>
            <a:off x="5323620" y="1096982"/>
            <a:ext cx="1200299" cy="369332"/>
          </a:xfrm>
          <a:prstGeom prst="rect">
            <a:avLst/>
          </a:prstGeom>
          <a:noFill/>
          <a:ln>
            <a:noFill/>
          </a:ln>
        </p:spPr>
        <p:txBody>
          <a:bodyPr wrap="square" rtlCol="0">
            <a:spAutoFit/>
          </a:bodyPr>
          <a:lstStyle/>
          <a:p>
            <a:r>
              <a:rPr lang="en-US" dirty="0"/>
              <a:t>time = t</a:t>
            </a:r>
          </a:p>
        </p:txBody>
      </p:sp>
      <p:sp>
        <p:nvSpPr>
          <p:cNvPr id="13" name="Rectangle 12">
            <a:extLst>
              <a:ext uri="{FF2B5EF4-FFF2-40B4-BE49-F238E27FC236}">
                <a16:creationId xmlns:a16="http://schemas.microsoft.com/office/drawing/2014/main" id="{524E1CE7-4636-7EEF-2149-298B96F1EAC8}"/>
              </a:ext>
            </a:extLst>
          </p:cNvPr>
          <p:cNvSpPr/>
          <p:nvPr/>
        </p:nvSpPr>
        <p:spPr>
          <a:xfrm>
            <a:off x="1701858" y="1515492"/>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7FA4DA5-6C03-09F3-A7D0-D843E9C408A2}"/>
              </a:ext>
            </a:extLst>
          </p:cNvPr>
          <p:cNvSpPr txBox="1"/>
          <p:nvPr/>
        </p:nvSpPr>
        <p:spPr>
          <a:xfrm>
            <a:off x="1853456" y="1596395"/>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3CEE4A5B-C3CA-D152-1400-2DE119741396}"/>
              </a:ext>
            </a:extLst>
          </p:cNvPr>
          <p:cNvSpPr txBox="1"/>
          <p:nvPr/>
        </p:nvSpPr>
        <p:spPr>
          <a:xfrm>
            <a:off x="3261297" y="265849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18" name="Isosceles Triangle 17">
            <a:extLst>
              <a:ext uri="{FF2B5EF4-FFF2-40B4-BE49-F238E27FC236}">
                <a16:creationId xmlns:a16="http://schemas.microsoft.com/office/drawing/2014/main" id="{FDA1B333-F009-F4F9-3B07-7A79058B6396}"/>
              </a:ext>
            </a:extLst>
          </p:cNvPr>
          <p:cNvSpPr/>
          <p:nvPr/>
        </p:nvSpPr>
        <p:spPr>
          <a:xfrm>
            <a:off x="2072845" y="1941805"/>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9DB37BF-E03D-F3B6-1CA8-4DEFFCBD9D72}"/>
              </a:ext>
            </a:extLst>
          </p:cNvPr>
          <p:cNvSpPr/>
          <p:nvPr/>
        </p:nvSpPr>
        <p:spPr>
          <a:xfrm>
            <a:off x="3309277" y="300179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2F1DEEC-701D-2D86-6FCD-3D94B442BB48}"/>
              </a:ext>
            </a:extLst>
          </p:cNvPr>
          <p:cNvSpPr txBox="1"/>
          <p:nvPr/>
        </p:nvSpPr>
        <p:spPr>
          <a:xfrm>
            <a:off x="2480077" y="1096793"/>
            <a:ext cx="1708236" cy="369332"/>
          </a:xfrm>
          <a:prstGeom prst="rect">
            <a:avLst/>
          </a:prstGeom>
          <a:noFill/>
          <a:ln>
            <a:noFill/>
          </a:ln>
        </p:spPr>
        <p:txBody>
          <a:bodyPr wrap="square" rtlCol="0">
            <a:spAutoFit/>
          </a:bodyPr>
          <a:lstStyle/>
          <a:p>
            <a:r>
              <a:rPr lang="en-US" dirty="0"/>
              <a:t>time = t-1</a:t>
            </a:r>
          </a:p>
        </p:txBody>
      </p:sp>
      <p:sp>
        <p:nvSpPr>
          <p:cNvPr id="44" name="TextBox 43">
            <a:extLst>
              <a:ext uri="{FF2B5EF4-FFF2-40B4-BE49-F238E27FC236}">
                <a16:creationId xmlns:a16="http://schemas.microsoft.com/office/drawing/2014/main" id="{F0439AE5-5056-745A-DD47-0C4A4F7F47A7}"/>
              </a:ext>
            </a:extLst>
          </p:cNvPr>
          <p:cNvSpPr txBox="1"/>
          <p:nvPr/>
        </p:nvSpPr>
        <p:spPr>
          <a:xfrm>
            <a:off x="4566176" y="1999052"/>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47" name="TextBox 46">
            <a:extLst>
              <a:ext uri="{FF2B5EF4-FFF2-40B4-BE49-F238E27FC236}">
                <a16:creationId xmlns:a16="http://schemas.microsoft.com/office/drawing/2014/main" id="{9F41D5C4-082E-2E03-D7B3-A0B63A1DB6A7}"/>
              </a:ext>
            </a:extLst>
          </p:cNvPr>
          <p:cNvSpPr txBox="1"/>
          <p:nvPr/>
        </p:nvSpPr>
        <p:spPr>
          <a:xfrm>
            <a:off x="6205024" y="3118900"/>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52" name="TextBox 51">
            <a:extLst>
              <a:ext uri="{FF2B5EF4-FFF2-40B4-BE49-F238E27FC236}">
                <a16:creationId xmlns:a16="http://schemas.microsoft.com/office/drawing/2014/main" id="{3E0CCB89-2A86-ED23-91E9-661A34B0F917}"/>
              </a:ext>
            </a:extLst>
          </p:cNvPr>
          <p:cNvSpPr txBox="1"/>
          <p:nvPr/>
        </p:nvSpPr>
        <p:spPr>
          <a:xfrm>
            <a:off x="1057174" y="4012810"/>
            <a:ext cx="7162538" cy="1754326"/>
          </a:xfrm>
          <a:prstGeom prst="rect">
            <a:avLst/>
          </a:prstGeom>
          <a:noFill/>
          <a:ln>
            <a:noFill/>
          </a:ln>
        </p:spPr>
        <p:txBody>
          <a:bodyPr wrap="square" rtlCol="0">
            <a:spAutoFit/>
          </a:bodyPr>
          <a:lstStyle/>
          <a:p>
            <a:r>
              <a:rPr lang="en-US" dirty="0"/>
              <a:t>Distances between predicted locations and detections:</a:t>
            </a:r>
          </a:p>
          <a:p>
            <a:r>
              <a:rPr lang="en-US" dirty="0"/>
              <a:t>	A(predicted),D[1]=10	A(predicted),D[2]=250</a:t>
            </a:r>
          </a:p>
          <a:p>
            <a:r>
              <a:rPr lang="en-US" dirty="0"/>
              <a:t>	B(predicted),D[1]=300	B(predicted),D[2]=20</a:t>
            </a:r>
          </a:p>
          <a:p>
            <a:r>
              <a:rPr lang="en-US" dirty="0"/>
              <a:t>Smallest values assigned using “greedy” strategy or global “set” strategy</a:t>
            </a:r>
          </a:p>
          <a:p>
            <a:endParaRPr lang="en-US" dirty="0"/>
          </a:p>
          <a:p>
            <a:r>
              <a:rPr lang="en-US" dirty="0"/>
              <a:t>When does this work well?  When is it prone to failure?</a:t>
            </a:r>
          </a:p>
        </p:txBody>
      </p:sp>
      <p:sp>
        <p:nvSpPr>
          <p:cNvPr id="23" name="TextBox 22">
            <a:extLst>
              <a:ext uri="{FF2B5EF4-FFF2-40B4-BE49-F238E27FC236}">
                <a16:creationId xmlns:a16="http://schemas.microsoft.com/office/drawing/2014/main" id="{ABD8980D-9384-EA89-4C46-FBDC4DA6082C}"/>
              </a:ext>
            </a:extLst>
          </p:cNvPr>
          <p:cNvSpPr txBox="1"/>
          <p:nvPr/>
        </p:nvSpPr>
        <p:spPr>
          <a:xfrm>
            <a:off x="818148" y="5914360"/>
            <a:ext cx="7620000" cy="369332"/>
          </a:xfrm>
          <a:prstGeom prst="rect">
            <a:avLst/>
          </a:prstGeom>
          <a:noFill/>
          <a:ln>
            <a:noFill/>
          </a:ln>
        </p:spPr>
        <p:txBody>
          <a:bodyPr wrap="square" rtlCol="0">
            <a:spAutoFit/>
          </a:bodyPr>
          <a:lstStyle/>
          <a:p>
            <a:r>
              <a:rPr lang="en-US" i="1" dirty="0"/>
              <a:t>(Works well on constant vector motion; prone to failure on random changes)</a:t>
            </a:r>
          </a:p>
        </p:txBody>
      </p:sp>
      <p:cxnSp>
        <p:nvCxnSpPr>
          <p:cNvPr id="6" name="Straight Arrow Connector 5">
            <a:extLst>
              <a:ext uri="{FF2B5EF4-FFF2-40B4-BE49-F238E27FC236}">
                <a16:creationId xmlns:a16="http://schemas.microsoft.com/office/drawing/2014/main" id="{A644723B-784F-B3F7-916B-479CFD3F9A3F}"/>
              </a:ext>
            </a:extLst>
          </p:cNvPr>
          <p:cNvCxnSpPr>
            <a:cxnSpLocks/>
          </p:cNvCxnSpPr>
          <p:nvPr/>
        </p:nvCxnSpPr>
        <p:spPr>
          <a:xfrm>
            <a:off x="2199985" y="2318925"/>
            <a:ext cx="341084" cy="39264"/>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CFAFCF0-972F-9DF4-48E9-8C2974E4B60D}"/>
              </a:ext>
            </a:extLst>
          </p:cNvPr>
          <p:cNvCxnSpPr>
            <a:cxnSpLocks/>
          </p:cNvCxnSpPr>
          <p:nvPr/>
        </p:nvCxnSpPr>
        <p:spPr>
          <a:xfrm flipH="1" flipV="1">
            <a:off x="3097503" y="2973803"/>
            <a:ext cx="598598" cy="202534"/>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0B815B6-3F46-0428-FAB8-B1B3AA451620}"/>
              </a:ext>
            </a:extLst>
          </p:cNvPr>
          <p:cNvCxnSpPr>
            <a:cxnSpLocks/>
          </p:cNvCxnSpPr>
          <p:nvPr/>
        </p:nvCxnSpPr>
        <p:spPr>
          <a:xfrm>
            <a:off x="4911515" y="2212764"/>
            <a:ext cx="341084" cy="39264"/>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7F9091C-F22B-DA1E-3F9A-F20B828FF670}"/>
              </a:ext>
            </a:extLst>
          </p:cNvPr>
          <p:cNvCxnSpPr>
            <a:cxnSpLocks/>
          </p:cNvCxnSpPr>
          <p:nvPr/>
        </p:nvCxnSpPr>
        <p:spPr>
          <a:xfrm flipH="1" flipV="1">
            <a:off x="5979802" y="3095245"/>
            <a:ext cx="598598" cy="202534"/>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16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FB3F5-5B04-F6CE-4D6F-ECDE9A57D53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032476C-A87B-2F07-30C1-8ADD4718DC54}"/>
              </a:ext>
            </a:extLst>
          </p:cNvPr>
          <p:cNvSpPr txBox="1"/>
          <p:nvPr/>
        </p:nvSpPr>
        <p:spPr>
          <a:xfrm>
            <a:off x="2514600" y="2743200"/>
            <a:ext cx="3624710" cy="769441"/>
          </a:xfrm>
          <a:prstGeom prst="rect">
            <a:avLst/>
          </a:prstGeom>
          <a:noFill/>
        </p:spPr>
        <p:txBody>
          <a:bodyPr wrap="none" rtlCol="0">
            <a:spAutoFit/>
          </a:bodyPr>
          <a:lstStyle/>
          <a:p>
            <a:r>
              <a:rPr lang="en-US" sz="4400" dirty="0"/>
              <a:t>Collision Demo</a:t>
            </a:r>
          </a:p>
        </p:txBody>
      </p:sp>
      <p:sp>
        <p:nvSpPr>
          <p:cNvPr id="3" name="TextBox 2">
            <a:extLst>
              <a:ext uri="{FF2B5EF4-FFF2-40B4-BE49-F238E27FC236}">
                <a16:creationId xmlns:a16="http://schemas.microsoft.com/office/drawing/2014/main" id="{CF9B9624-4C6D-EBF4-BD05-0AA9D28F07D4}"/>
              </a:ext>
            </a:extLst>
          </p:cNvPr>
          <p:cNvSpPr txBox="1"/>
          <p:nvPr/>
        </p:nvSpPr>
        <p:spPr>
          <a:xfrm>
            <a:off x="1687091" y="3737521"/>
            <a:ext cx="5279727" cy="369332"/>
          </a:xfrm>
          <a:prstGeom prst="rect">
            <a:avLst/>
          </a:prstGeom>
          <a:noFill/>
        </p:spPr>
        <p:txBody>
          <a:bodyPr wrap="square" rtlCol="0">
            <a:spAutoFit/>
          </a:bodyPr>
          <a:lstStyle/>
          <a:p>
            <a:r>
              <a:rPr lang="en-US" dirty="0"/>
              <a:t>Demonstrates each of the object association strategies</a:t>
            </a:r>
          </a:p>
        </p:txBody>
      </p:sp>
    </p:spTree>
    <p:extLst>
      <p:ext uri="{BB962C8B-B14F-4D97-AF65-F5344CB8AC3E}">
        <p14:creationId xmlns:p14="http://schemas.microsoft.com/office/powerpoint/2010/main" val="2362090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68472-948D-110E-4296-0C4DA176DC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4ED3DA7-7135-09F3-F2CE-6BA73507CD32}"/>
              </a:ext>
            </a:extLst>
          </p:cNvPr>
          <p:cNvSpPr txBox="1"/>
          <p:nvPr/>
        </p:nvSpPr>
        <p:spPr>
          <a:xfrm>
            <a:off x="457200" y="304800"/>
            <a:ext cx="4940007" cy="769441"/>
          </a:xfrm>
          <a:prstGeom prst="rect">
            <a:avLst/>
          </a:prstGeom>
          <a:noFill/>
        </p:spPr>
        <p:txBody>
          <a:bodyPr wrap="none" rtlCol="0">
            <a:spAutoFit/>
          </a:bodyPr>
          <a:lstStyle/>
          <a:p>
            <a:r>
              <a:rPr lang="en-US" sz="4400" dirty="0"/>
              <a:t>Matching Challenges</a:t>
            </a:r>
          </a:p>
        </p:txBody>
      </p:sp>
      <p:sp>
        <p:nvSpPr>
          <p:cNvPr id="52" name="TextBox 51">
            <a:extLst>
              <a:ext uri="{FF2B5EF4-FFF2-40B4-BE49-F238E27FC236}">
                <a16:creationId xmlns:a16="http://schemas.microsoft.com/office/drawing/2014/main" id="{4879B4E1-F1CE-499A-A07A-C67EAE4A995C}"/>
              </a:ext>
            </a:extLst>
          </p:cNvPr>
          <p:cNvSpPr txBox="1"/>
          <p:nvPr/>
        </p:nvSpPr>
        <p:spPr>
          <a:xfrm>
            <a:off x="1143000" y="4724400"/>
            <a:ext cx="7162538" cy="1754326"/>
          </a:xfrm>
          <a:prstGeom prst="rect">
            <a:avLst/>
          </a:prstGeom>
          <a:noFill/>
          <a:ln>
            <a:noFill/>
          </a:ln>
        </p:spPr>
        <p:txBody>
          <a:bodyPr wrap="square" rtlCol="0">
            <a:spAutoFit/>
          </a:bodyPr>
          <a:lstStyle/>
          <a:p>
            <a:r>
              <a:rPr lang="en-US" dirty="0"/>
              <a:t>Multiple objects (the more, the harder)</a:t>
            </a:r>
          </a:p>
          <a:p>
            <a:r>
              <a:rPr lang="en-US" dirty="0"/>
              <a:t>Overlapping positions during tracking</a:t>
            </a:r>
          </a:p>
          <a:p>
            <a:r>
              <a:rPr lang="en-US" dirty="0"/>
              <a:t>Occlusion (object hidden behind something temporarily)</a:t>
            </a:r>
          </a:p>
          <a:p>
            <a:r>
              <a:rPr lang="en-US" dirty="0"/>
              <a:t>Missed detections (maintaining memory of tracks for some period of time)</a:t>
            </a:r>
          </a:p>
          <a:p>
            <a:r>
              <a:rPr lang="en-US" dirty="0"/>
              <a:t>New objects entering field-of-view (new tracks)</a:t>
            </a:r>
          </a:p>
          <a:p>
            <a:r>
              <a:rPr lang="en-US" dirty="0"/>
              <a:t>Objects departing field-of-view (expiring tracks)</a:t>
            </a:r>
          </a:p>
        </p:txBody>
      </p:sp>
      <p:pic>
        <p:nvPicPr>
          <p:cNvPr id="11" name="output">
            <a:hlinkClick r:id="" action="ppaction://media"/>
            <a:extLst>
              <a:ext uri="{FF2B5EF4-FFF2-40B4-BE49-F238E27FC236}">
                <a16:creationId xmlns:a16="http://schemas.microsoft.com/office/drawing/2014/main" id="{59FBA02A-775E-A8A7-F358-453B5C1F99A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00200" y="1093492"/>
            <a:ext cx="6096000" cy="3429000"/>
          </a:xfrm>
          <a:prstGeom prst="rect">
            <a:avLst/>
          </a:prstGeom>
        </p:spPr>
      </p:pic>
    </p:spTree>
    <p:extLst>
      <p:ext uri="{BB962C8B-B14F-4D97-AF65-F5344CB8AC3E}">
        <p14:creationId xmlns:p14="http://schemas.microsoft.com/office/powerpoint/2010/main" val="20329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4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6FA35-337E-9758-AA61-6735DC6F64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CD4096A-0F5E-117A-B9DB-9B487E244521}"/>
              </a:ext>
            </a:extLst>
          </p:cNvPr>
          <p:cNvSpPr txBox="1"/>
          <p:nvPr/>
        </p:nvSpPr>
        <p:spPr>
          <a:xfrm>
            <a:off x="475648" y="4865270"/>
            <a:ext cx="8077111" cy="646331"/>
          </a:xfrm>
          <a:prstGeom prst="rect">
            <a:avLst/>
          </a:prstGeom>
          <a:noFill/>
          <a:ln>
            <a:noFill/>
          </a:ln>
        </p:spPr>
        <p:txBody>
          <a:bodyPr wrap="square" rtlCol="0">
            <a:spAutoFit/>
          </a:bodyPr>
          <a:lstStyle/>
          <a:p>
            <a:r>
              <a:rPr lang="en-US" dirty="0"/>
              <a:t>Large weight on the prediction favors the motion model, while large weight on the measurement favors the sensor system.  When should each weight be emphasized?</a:t>
            </a:r>
          </a:p>
        </p:txBody>
      </p:sp>
      <p:sp>
        <p:nvSpPr>
          <p:cNvPr id="5" name="TextBox 4">
            <a:extLst>
              <a:ext uri="{FF2B5EF4-FFF2-40B4-BE49-F238E27FC236}">
                <a16:creationId xmlns:a16="http://schemas.microsoft.com/office/drawing/2014/main" id="{B3FD068D-6394-D34E-3AAB-463DD0E78DE7}"/>
              </a:ext>
            </a:extLst>
          </p:cNvPr>
          <p:cNvSpPr txBox="1"/>
          <p:nvPr/>
        </p:nvSpPr>
        <p:spPr>
          <a:xfrm>
            <a:off x="457200" y="304800"/>
            <a:ext cx="5443798" cy="769441"/>
          </a:xfrm>
          <a:prstGeom prst="rect">
            <a:avLst/>
          </a:prstGeom>
          <a:noFill/>
        </p:spPr>
        <p:txBody>
          <a:bodyPr wrap="none" rtlCol="0">
            <a:spAutoFit/>
          </a:bodyPr>
          <a:lstStyle/>
          <a:p>
            <a:r>
              <a:rPr lang="en-US" sz="4400" dirty="0"/>
              <a:t>Kalman Filter Concepts</a:t>
            </a:r>
          </a:p>
        </p:txBody>
      </p:sp>
      <p:sp>
        <p:nvSpPr>
          <p:cNvPr id="21" name="TextBox 20">
            <a:extLst>
              <a:ext uri="{FF2B5EF4-FFF2-40B4-BE49-F238E27FC236}">
                <a16:creationId xmlns:a16="http://schemas.microsoft.com/office/drawing/2014/main" id="{0392EB09-7352-58B7-5F8F-8C5222048646}"/>
              </a:ext>
            </a:extLst>
          </p:cNvPr>
          <p:cNvSpPr txBox="1"/>
          <p:nvPr/>
        </p:nvSpPr>
        <p:spPr>
          <a:xfrm>
            <a:off x="1766853" y="1135873"/>
            <a:ext cx="1143000" cy="369332"/>
          </a:xfrm>
          <a:prstGeom prst="rect">
            <a:avLst/>
          </a:prstGeom>
          <a:noFill/>
          <a:ln>
            <a:noFill/>
          </a:ln>
        </p:spPr>
        <p:txBody>
          <a:bodyPr wrap="square" rtlCol="0">
            <a:spAutoFit/>
          </a:bodyPr>
          <a:lstStyle/>
          <a:p>
            <a:r>
              <a:rPr lang="en-US" dirty="0"/>
              <a:t>time = t</a:t>
            </a:r>
          </a:p>
        </p:txBody>
      </p:sp>
      <p:sp>
        <p:nvSpPr>
          <p:cNvPr id="52" name="TextBox 51">
            <a:extLst>
              <a:ext uri="{FF2B5EF4-FFF2-40B4-BE49-F238E27FC236}">
                <a16:creationId xmlns:a16="http://schemas.microsoft.com/office/drawing/2014/main" id="{2BA0FEBB-DE03-756E-771B-8A06BF654C96}"/>
              </a:ext>
            </a:extLst>
          </p:cNvPr>
          <p:cNvSpPr txBox="1"/>
          <p:nvPr/>
        </p:nvSpPr>
        <p:spPr>
          <a:xfrm>
            <a:off x="474846" y="4038600"/>
            <a:ext cx="8077111" cy="646331"/>
          </a:xfrm>
          <a:prstGeom prst="rect">
            <a:avLst/>
          </a:prstGeom>
          <a:noFill/>
          <a:ln>
            <a:noFill/>
          </a:ln>
        </p:spPr>
        <p:txBody>
          <a:bodyPr wrap="square" rtlCol="0">
            <a:spAutoFit/>
          </a:bodyPr>
          <a:lstStyle/>
          <a:p>
            <a:r>
              <a:rPr lang="en-US" dirty="0"/>
              <a:t>The Kalman filter operates in a predict-update loop. At each update, the new state position is weighted somewhere between the prediction and measurement.</a:t>
            </a:r>
          </a:p>
        </p:txBody>
      </p:sp>
      <p:cxnSp>
        <p:nvCxnSpPr>
          <p:cNvPr id="6" name="Straight Arrow Connector 5">
            <a:extLst>
              <a:ext uri="{FF2B5EF4-FFF2-40B4-BE49-F238E27FC236}">
                <a16:creationId xmlns:a16="http://schemas.microsoft.com/office/drawing/2014/main" id="{CF12FAD6-A5B6-9A5F-2D85-75436522FCFA}"/>
              </a:ext>
            </a:extLst>
          </p:cNvPr>
          <p:cNvCxnSpPr>
            <a:cxnSpLocks/>
          </p:cNvCxnSpPr>
          <p:nvPr/>
        </p:nvCxnSpPr>
        <p:spPr>
          <a:xfrm>
            <a:off x="2167811" y="2003437"/>
            <a:ext cx="844710" cy="41401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016F3B6-902E-4D2D-6809-E70B0B10375D}"/>
              </a:ext>
            </a:extLst>
          </p:cNvPr>
          <p:cNvSpPr txBox="1"/>
          <p:nvPr/>
        </p:nvSpPr>
        <p:spPr>
          <a:xfrm>
            <a:off x="4513401" y="1116893"/>
            <a:ext cx="1143000" cy="369332"/>
          </a:xfrm>
          <a:prstGeom prst="rect">
            <a:avLst/>
          </a:prstGeom>
          <a:noFill/>
          <a:ln>
            <a:noFill/>
          </a:ln>
        </p:spPr>
        <p:txBody>
          <a:bodyPr wrap="square" rtlCol="0">
            <a:spAutoFit/>
          </a:bodyPr>
          <a:lstStyle/>
          <a:p>
            <a:r>
              <a:rPr lang="en-US" dirty="0"/>
              <a:t>time = t+1</a:t>
            </a:r>
          </a:p>
        </p:txBody>
      </p:sp>
      <p:sp>
        <p:nvSpPr>
          <p:cNvPr id="14" name="TextBox 13">
            <a:extLst>
              <a:ext uri="{FF2B5EF4-FFF2-40B4-BE49-F238E27FC236}">
                <a16:creationId xmlns:a16="http://schemas.microsoft.com/office/drawing/2014/main" id="{2E0524D3-9277-38B6-34FA-DAFEF429A486}"/>
              </a:ext>
            </a:extLst>
          </p:cNvPr>
          <p:cNvSpPr txBox="1"/>
          <p:nvPr/>
        </p:nvSpPr>
        <p:spPr>
          <a:xfrm>
            <a:off x="717503" y="1818771"/>
            <a:ext cx="1313542" cy="369332"/>
          </a:xfrm>
          <a:prstGeom prst="rect">
            <a:avLst/>
          </a:prstGeom>
          <a:noFill/>
          <a:ln>
            <a:noFill/>
          </a:ln>
        </p:spPr>
        <p:txBody>
          <a:bodyPr wrap="square" rtlCol="0">
            <a:spAutoFit/>
          </a:bodyPr>
          <a:lstStyle/>
          <a:p>
            <a:r>
              <a:rPr lang="en-US" dirty="0"/>
              <a:t>position(t)</a:t>
            </a:r>
          </a:p>
        </p:txBody>
      </p:sp>
      <p:sp>
        <p:nvSpPr>
          <p:cNvPr id="22" name="TextBox 21">
            <a:extLst>
              <a:ext uri="{FF2B5EF4-FFF2-40B4-BE49-F238E27FC236}">
                <a16:creationId xmlns:a16="http://schemas.microsoft.com/office/drawing/2014/main" id="{1FE43A9E-EA94-876E-4F57-5E37344E82C4}"/>
              </a:ext>
            </a:extLst>
          </p:cNvPr>
          <p:cNvSpPr txBox="1"/>
          <p:nvPr/>
        </p:nvSpPr>
        <p:spPr>
          <a:xfrm>
            <a:off x="2296344" y="2564674"/>
            <a:ext cx="1432355" cy="646331"/>
          </a:xfrm>
          <a:prstGeom prst="rect">
            <a:avLst/>
          </a:prstGeom>
          <a:noFill/>
          <a:ln>
            <a:noFill/>
          </a:ln>
        </p:spPr>
        <p:txBody>
          <a:bodyPr wrap="square" rtlCol="0">
            <a:spAutoFit/>
          </a:bodyPr>
          <a:lstStyle/>
          <a:p>
            <a:r>
              <a:rPr lang="en-US" dirty="0"/>
              <a:t>predicted position(t+1)</a:t>
            </a:r>
          </a:p>
        </p:txBody>
      </p:sp>
      <p:sp>
        <p:nvSpPr>
          <p:cNvPr id="30" name="Oval 29">
            <a:extLst>
              <a:ext uri="{FF2B5EF4-FFF2-40B4-BE49-F238E27FC236}">
                <a16:creationId xmlns:a16="http://schemas.microsoft.com/office/drawing/2014/main" id="{914B71B5-BE0A-7472-9049-C801BDF4EB48}"/>
              </a:ext>
            </a:extLst>
          </p:cNvPr>
          <p:cNvSpPr/>
          <p:nvPr/>
        </p:nvSpPr>
        <p:spPr>
          <a:xfrm>
            <a:off x="2114824" y="1935128"/>
            <a:ext cx="105973" cy="1207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A05980B4-E2A2-8030-259D-667449181833}"/>
              </a:ext>
            </a:extLst>
          </p:cNvPr>
          <p:cNvCxnSpPr>
            <a:cxnSpLocks/>
            <a:endCxn id="30" idx="2"/>
          </p:cNvCxnSpPr>
          <p:nvPr/>
        </p:nvCxnSpPr>
        <p:spPr>
          <a:xfrm flipV="1">
            <a:off x="1792717" y="1995523"/>
            <a:ext cx="322107" cy="1012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41C99C5-1EA5-9A85-DF8F-FEA96E7110E6}"/>
              </a:ext>
            </a:extLst>
          </p:cNvPr>
          <p:cNvCxnSpPr>
            <a:cxnSpLocks/>
          </p:cNvCxnSpPr>
          <p:nvPr/>
        </p:nvCxnSpPr>
        <p:spPr>
          <a:xfrm flipV="1">
            <a:off x="2833653" y="2400157"/>
            <a:ext cx="178868" cy="24869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A769CD40-B68A-3100-768A-2014D7577970}"/>
              </a:ext>
            </a:extLst>
          </p:cNvPr>
          <p:cNvSpPr/>
          <p:nvPr/>
        </p:nvSpPr>
        <p:spPr>
          <a:xfrm>
            <a:off x="4563087" y="1910084"/>
            <a:ext cx="105973" cy="1207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Rounded Corners 40">
            <a:extLst>
              <a:ext uri="{FF2B5EF4-FFF2-40B4-BE49-F238E27FC236}">
                <a16:creationId xmlns:a16="http://schemas.microsoft.com/office/drawing/2014/main" id="{8E6D66C2-7378-D952-8736-88650BDA45E6}"/>
              </a:ext>
            </a:extLst>
          </p:cNvPr>
          <p:cNvSpPr/>
          <p:nvPr/>
        </p:nvSpPr>
        <p:spPr>
          <a:xfrm>
            <a:off x="5392878" y="1631673"/>
            <a:ext cx="152400" cy="119306"/>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3685A3EA-5EA6-0F78-9670-B6FC7837CFE0}"/>
              </a:ext>
            </a:extLst>
          </p:cNvPr>
          <p:cNvSpPr txBox="1"/>
          <p:nvPr/>
        </p:nvSpPr>
        <p:spPr>
          <a:xfrm>
            <a:off x="6118892" y="1506660"/>
            <a:ext cx="1981200" cy="369332"/>
          </a:xfrm>
          <a:prstGeom prst="rect">
            <a:avLst/>
          </a:prstGeom>
          <a:noFill/>
          <a:ln>
            <a:noFill/>
          </a:ln>
        </p:spPr>
        <p:txBody>
          <a:bodyPr wrap="square" rtlCol="0">
            <a:spAutoFit/>
          </a:bodyPr>
          <a:lstStyle/>
          <a:p>
            <a:r>
              <a:rPr lang="en-US" dirty="0"/>
              <a:t>measurement(t+1)</a:t>
            </a:r>
          </a:p>
        </p:txBody>
      </p:sp>
      <p:cxnSp>
        <p:nvCxnSpPr>
          <p:cNvPr id="48" name="Straight Arrow Connector 47">
            <a:extLst>
              <a:ext uri="{FF2B5EF4-FFF2-40B4-BE49-F238E27FC236}">
                <a16:creationId xmlns:a16="http://schemas.microsoft.com/office/drawing/2014/main" id="{C0C46CD6-121F-853C-1A0C-B9E64DD1C064}"/>
              </a:ext>
            </a:extLst>
          </p:cNvPr>
          <p:cNvCxnSpPr>
            <a:cxnSpLocks/>
          </p:cNvCxnSpPr>
          <p:nvPr/>
        </p:nvCxnSpPr>
        <p:spPr>
          <a:xfrm flipH="1">
            <a:off x="5618756" y="1707734"/>
            <a:ext cx="500136"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9B266BC7-6863-8F66-AF8E-F3FDA5AAB567}"/>
              </a:ext>
            </a:extLst>
          </p:cNvPr>
          <p:cNvCxnSpPr>
            <a:cxnSpLocks/>
          </p:cNvCxnSpPr>
          <p:nvPr/>
        </p:nvCxnSpPr>
        <p:spPr>
          <a:xfrm>
            <a:off x="4606269" y="1992843"/>
            <a:ext cx="844710" cy="41401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77C4577E-7A96-1A6B-688B-1B9B72FC7553}"/>
              </a:ext>
            </a:extLst>
          </p:cNvPr>
          <p:cNvSpPr txBox="1"/>
          <p:nvPr/>
        </p:nvSpPr>
        <p:spPr>
          <a:xfrm>
            <a:off x="4688311" y="2571955"/>
            <a:ext cx="1432355" cy="646331"/>
          </a:xfrm>
          <a:prstGeom prst="rect">
            <a:avLst/>
          </a:prstGeom>
          <a:noFill/>
          <a:ln>
            <a:noFill/>
          </a:ln>
        </p:spPr>
        <p:txBody>
          <a:bodyPr wrap="square" rtlCol="0">
            <a:spAutoFit/>
          </a:bodyPr>
          <a:lstStyle/>
          <a:p>
            <a:r>
              <a:rPr lang="en-US" dirty="0"/>
              <a:t>predicted position(t+1)</a:t>
            </a:r>
          </a:p>
        </p:txBody>
      </p:sp>
      <p:cxnSp>
        <p:nvCxnSpPr>
          <p:cNvPr id="59" name="Straight Arrow Connector 58">
            <a:extLst>
              <a:ext uri="{FF2B5EF4-FFF2-40B4-BE49-F238E27FC236}">
                <a16:creationId xmlns:a16="http://schemas.microsoft.com/office/drawing/2014/main" id="{45D1EF45-DC2D-E957-9739-5ACBBB708310}"/>
              </a:ext>
            </a:extLst>
          </p:cNvPr>
          <p:cNvCxnSpPr>
            <a:cxnSpLocks/>
          </p:cNvCxnSpPr>
          <p:nvPr/>
        </p:nvCxnSpPr>
        <p:spPr>
          <a:xfrm flipV="1">
            <a:off x="5225620" y="2407438"/>
            <a:ext cx="178868" cy="24869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4307B375-E9E2-F574-C1A0-7F29999F98FE}"/>
              </a:ext>
            </a:extLst>
          </p:cNvPr>
          <p:cNvCxnSpPr>
            <a:cxnSpLocks/>
          </p:cNvCxnSpPr>
          <p:nvPr/>
        </p:nvCxnSpPr>
        <p:spPr>
          <a:xfrm flipV="1">
            <a:off x="5415725" y="1790208"/>
            <a:ext cx="35254" cy="502750"/>
          </a:xfrm>
          <a:prstGeom prst="straightConnector1">
            <a:avLst/>
          </a:prstGeom>
          <a:ln w="127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0A7AF27F-F012-4EB2-7CDE-CB0097223EBA}"/>
              </a:ext>
            </a:extLst>
          </p:cNvPr>
          <p:cNvSpPr txBox="1"/>
          <p:nvPr/>
        </p:nvSpPr>
        <p:spPr>
          <a:xfrm>
            <a:off x="6346803" y="1944806"/>
            <a:ext cx="1981200" cy="646331"/>
          </a:xfrm>
          <a:prstGeom prst="rect">
            <a:avLst/>
          </a:prstGeom>
          <a:noFill/>
          <a:ln>
            <a:noFill/>
          </a:ln>
        </p:spPr>
        <p:txBody>
          <a:bodyPr wrap="square" rtlCol="0">
            <a:spAutoFit/>
          </a:bodyPr>
          <a:lstStyle/>
          <a:p>
            <a:r>
              <a:rPr lang="en-US" dirty="0"/>
              <a:t>range of possible positions</a:t>
            </a:r>
          </a:p>
        </p:txBody>
      </p:sp>
      <p:cxnSp>
        <p:nvCxnSpPr>
          <p:cNvPr id="64" name="Straight Arrow Connector 63">
            <a:extLst>
              <a:ext uri="{FF2B5EF4-FFF2-40B4-BE49-F238E27FC236}">
                <a16:creationId xmlns:a16="http://schemas.microsoft.com/office/drawing/2014/main" id="{37030514-CC78-4172-81E8-6130A4DE2DBC}"/>
              </a:ext>
            </a:extLst>
          </p:cNvPr>
          <p:cNvCxnSpPr>
            <a:cxnSpLocks/>
            <a:stCxn id="63" idx="1"/>
          </p:cNvCxnSpPr>
          <p:nvPr/>
        </p:nvCxnSpPr>
        <p:spPr>
          <a:xfrm flipH="1" flipV="1">
            <a:off x="5405290" y="2065596"/>
            <a:ext cx="941513" cy="20237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9A7A3788-6107-1615-3878-1B1FD4818AA8}"/>
              </a:ext>
            </a:extLst>
          </p:cNvPr>
          <p:cNvSpPr/>
          <p:nvPr/>
        </p:nvSpPr>
        <p:spPr>
          <a:xfrm>
            <a:off x="5365327" y="2176901"/>
            <a:ext cx="105973" cy="1207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D21AFE79-A4B1-0A4E-0823-A9291359FF57}"/>
              </a:ext>
            </a:extLst>
          </p:cNvPr>
          <p:cNvSpPr txBox="1"/>
          <p:nvPr/>
        </p:nvSpPr>
        <p:spPr>
          <a:xfrm>
            <a:off x="6346803" y="2667834"/>
            <a:ext cx="2231623" cy="1200329"/>
          </a:xfrm>
          <a:prstGeom prst="rect">
            <a:avLst/>
          </a:prstGeom>
          <a:noFill/>
          <a:ln>
            <a:noFill/>
          </a:ln>
        </p:spPr>
        <p:txBody>
          <a:bodyPr wrap="square" rtlCol="0">
            <a:spAutoFit/>
          </a:bodyPr>
          <a:lstStyle/>
          <a:p>
            <a:r>
              <a:rPr lang="en-US" dirty="0"/>
              <a:t>position(t+1) weighting the prediction more than the measurement</a:t>
            </a:r>
          </a:p>
        </p:txBody>
      </p:sp>
      <p:cxnSp>
        <p:nvCxnSpPr>
          <p:cNvPr id="70" name="Straight Arrow Connector 69">
            <a:extLst>
              <a:ext uri="{FF2B5EF4-FFF2-40B4-BE49-F238E27FC236}">
                <a16:creationId xmlns:a16="http://schemas.microsoft.com/office/drawing/2014/main" id="{0DE93E76-F0F4-84D2-B237-5F9AA82EF8A1}"/>
              </a:ext>
            </a:extLst>
          </p:cNvPr>
          <p:cNvCxnSpPr>
            <a:cxnSpLocks/>
            <a:stCxn id="69" idx="1"/>
          </p:cNvCxnSpPr>
          <p:nvPr/>
        </p:nvCxnSpPr>
        <p:spPr>
          <a:xfrm flipH="1" flipV="1">
            <a:off x="5461414" y="2255200"/>
            <a:ext cx="885389" cy="101279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8DFA1A99-02F6-4E46-7546-307BBBFE78E1}"/>
              </a:ext>
            </a:extLst>
          </p:cNvPr>
          <p:cNvSpPr txBox="1"/>
          <p:nvPr/>
        </p:nvSpPr>
        <p:spPr>
          <a:xfrm>
            <a:off x="1364649" y="5630072"/>
            <a:ext cx="6831269" cy="646331"/>
          </a:xfrm>
          <a:prstGeom prst="rect">
            <a:avLst/>
          </a:prstGeom>
          <a:noFill/>
          <a:ln>
            <a:noFill/>
          </a:ln>
        </p:spPr>
        <p:txBody>
          <a:bodyPr wrap="square" rtlCol="0">
            <a:spAutoFit/>
          </a:bodyPr>
          <a:lstStyle/>
          <a:p>
            <a:r>
              <a:rPr lang="en-US" i="1" dirty="0"/>
              <a:t>(Weight predictions more when sensors are very noisy;</a:t>
            </a:r>
          </a:p>
          <a:p>
            <a:r>
              <a:rPr lang="en-US" i="1" dirty="0"/>
              <a:t> weight measurements more when prediction model is very imprecise)</a:t>
            </a:r>
          </a:p>
        </p:txBody>
      </p:sp>
    </p:spTree>
    <p:extLst>
      <p:ext uri="{BB962C8B-B14F-4D97-AF65-F5344CB8AC3E}">
        <p14:creationId xmlns:p14="http://schemas.microsoft.com/office/powerpoint/2010/main" val="75134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1" grpId="0" animBg="1"/>
      <p:bldP spid="46" grpId="0"/>
      <p:bldP spid="63" grpId="0"/>
      <p:bldP spid="67" grpId="0" animBg="1"/>
      <p:bldP spid="69" grpId="0"/>
      <p:bldP spid="7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6C0A0-D21D-0A19-1CA2-AE898F1E2A8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2D31778-1883-A4FE-7281-EDB3C70EB79E}"/>
              </a:ext>
            </a:extLst>
          </p:cNvPr>
          <p:cNvSpPr txBox="1"/>
          <p:nvPr/>
        </p:nvSpPr>
        <p:spPr>
          <a:xfrm>
            <a:off x="2265916" y="2735758"/>
            <a:ext cx="4700902" cy="769441"/>
          </a:xfrm>
          <a:prstGeom prst="rect">
            <a:avLst/>
          </a:prstGeom>
          <a:noFill/>
        </p:spPr>
        <p:txBody>
          <a:bodyPr wrap="none" rtlCol="0">
            <a:spAutoFit/>
          </a:bodyPr>
          <a:lstStyle/>
          <a:p>
            <a:r>
              <a:rPr lang="en-US" sz="4400" dirty="0"/>
              <a:t>Kalman Filter Demo</a:t>
            </a:r>
          </a:p>
        </p:txBody>
      </p:sp>
      <p:sp>
        <p:nvSpPr>
          <p:cNvPr id="3" name="TextBox 2">
            <a:extLst>
              <a:ext uri="{FF2B5EF4-FFF2-40B4-BE49-F238E27FC236}">
                <a16:creationId xmlns:a16="http://schemas.microsoft.com/office/drawing/2014/main" id="{5C8CEDB4-20C8-24CF-5747-CA94F1A353F4}"/>
              </a:ext>
            </a:extLst>
          </p:cNvPr>
          <p:cNvSpPr txBox="1"/>
          <p:nvPr/>
        </p:nvSpPr>
        <p:spPr>
          <a:xfrm>
            <a:off x="1676400" y="3733800"/>
            <a:ext cx="6476999" cy="369332"/>
          </a:xfrm>
          <a:prstGeom prst="rect">
            <a:avLst/>
          </a:prstGeom>
          <a:noFill/>
        </p:spPr>
        <p:txBody>
          <a:bodyPr wrap="square" rtlCol="0">
            <a:spAutoFit/>
          </a:bodyPr>
          <a:lstStyle/>
          <a:p>
            <a:r>
              <a:rPr lang="en-US" dirty="0"/>
              <a:t>Demonstrates effects of dynamic noise and measurement noise</a:t>
            </a:r>
          </a:p>
        </p:txBody>
      </p:sp>
    </p:spTree>
    <p:extLst>
      <p:ext uri="{BB962C8B-B14F-4D97-AF65-F5344CB8AC3E}">
        <p14:creationId xmlns:p14="http://schemas.microsoft.com/office/powerpoint/2010/main" val="1295656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7937-C32F-8153-518F-94EDE9B819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068F71-62E9-EBA5-6C59-9E3E4C9F8A35}"/>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sp>
        <p:nvSpPr>
          <p:cNvPr id="200" name="TextBox 199">
            <a:extLst>
              <a:ext uri="{FF2B5EF4-FFF2-40B4-BE49-F238E27FC236}">
                <a16:creationId xmlns:a16="http://schemas.microsoft.com/office/drawing/2014/main" id="{7AE2A3BB-E47A-7518-A21F-7F4889BFDBD4}"/>
              </a:ext>
            </a:extLst>
          </p:cNvPr>
          <p:cNvSpPr txBox="1"/>
          <p:nvPr/>
        </p:nvSpPr>
        <p:spPr>
          <a:xfrm>
            <a:off x="457200" y="1295400"/>
            <a:ext cx="5966477" cy="5078313"/>
          </a:xfrm>
          <a:prstGeom prst="rect">
            <a:avLst/>
          </a:prstGeom>
          <a:noFill/>
        </p:spPr>
        <p:txBody>
          <a:bodyPr wrap="square" rtlCol="0">
            <a:spAutoFit/>
          </a:bodyPr>
          <a:lstStyle/>
          <a:p>
            <a:r>
              <a:rPr lang="en-US" dirty="0"/>
              <a:t>Create a program that detects a user-selected range of color. Use HSV to select and display the color range.  Display a live detection of that color from your webcam.  Pick an object you have handy and tune your detector until it is detecting the object fairly well, with minimal other stuff.</a:t>
            </a:r>
          </a:p>
          <a:p>
            <a:endParaRPr lang="en-US" dirty="0"/>
          </a:p>
          <a:p>
            <a:r>
              <a:rPr lang="en-US" dirty="0"/>
              <a:t>Modify the program to use a Kalman filter during tracking. Display the predicted motion vector. Highlight the object in green when it detects your object directly, and in red when it can only rely upon the predicted motion.  Move the object back and forth behind an occlusion.  What do you observe?</a:t>
            </a:r>
          </a:p>
          <a:p>
            <a:endParaRPr lang="en-US" dirty="0"/>
          </a:p>
          <a:p>
            <a:r>
              <a:rPr lang="en-US" dirty="0"/>
              <a:t>Use the YOLO </a:t>
            </a:r>
            <a:r>
              <a:rPr lang="en-US" dirty="0" err="1"/>
              <a:t>onnx</a:t>
            </a:r>
            <a:r>
              <a:rPr lang="en-US" dirty="0"/>
              <a:t> object detection model.  Create a program that detects and tracks people.  This should be the only class.  With each person, show the number of frames they have been detected. Highlight them in red for 0-49 frames, yellow for 50-99 frames, and green for 100+ frames.  Pan around the classroom.  What do you observe?</a:t>
            </a:r>
          </a:p>
        </p:txBody>
      </p:sp>
      <p:sp>
        <p:nvSpPr>
          <p:cNvPr id="4" name="TextBox 3">
            <a:extLst>
              <a:ext uri="{FF2B5EF4-FFF2-40B4-BE49-F238E27FC236}">
                <a16:creationId xmlns:a16="http://schemas.microsoft.com/office/drawing/2014/main" id="{278B52AD-3C57-18AA-7FE2-B8F6F5534013}"/>
              </a:ext>
            </a:extLst>
          </p:cNvPr>
          <p:cNvSpPr txBox="1"/>
          <p:nvPr/>
        </p:nvSpPr>
        <p:spPr>
          <a:xfrm>
            <a:off x="6597734" y="748368"/>
            <a:ext cx="2181402" cy="4524315"/>
          </a:xfrm>
          <a:prstGeom prst="rect">
            <a:avLst/>
          </a:prstGeom>
          <a:noFill/>
        </p:spPr>
        <p:txBody>
          <a:bodyPr wrap="square" rtlCol="0">
            <a:spAutoFit/>
          </a:bodyPr>
          <a:lstStyle/>
          <a:p>
            <a:r>
              <a:rPr lang="en-US" dirty="0"/>
              <a:t>Upload to canvas:</a:t>
            </a:r>
          </a:p>
          <a:p>
            <a:endParaRPr lang="en-US" dirty="0"/>
          </a:p>
          <a:p>
            <a:r>
              <a:rPr lang="en-US" dirty="0"/>
              <a:t>Prompt(s). Image save of detected object.</a:t>
            </a:r>
          </a:p>
          <a:p>
            <a:endParaRPr lang="en-US" dirty="0"/>
          </a:p>
          <a:p>
            <a:endParaRPr lang="en-US" dirty="0"/>
          </a:p>
          <a:p>
            <a:endParaRPr lang="en-US" dirty="0"/>
          </a:p>
          <a:p>
            <a:r>
              <a:rPr lang="en-US" dirty="0"/>
              <a:t>Prompt(s).  Image save during occlusion (ask a classmate for assistance).</a:t>
            </a:r>
          </a:p>
          <a:p>
            <a:endParaRPr lang="en-US" dirty="0"/>
          </a:p>
          <a:p>
            <a:endParaRPr lang="en-US" dirty="0"/>
          </a:p>
          <a:p>
            <a:r>
              <a:rPr lang="en-US" dirty="0"/>
              <a:t>Prompt(s).</a:t>
            </a:r>
          </a:p>
          <a:p>
            <a:r>
              <a:rPr lang="en-US" dirty="0"/>
              <a:t>Example image save.</a:t>
            </a:r>
          </a:p>
        </p:txBody>
      </p:sp>
    </p:spTree>
    <p:extLst>
      <p:ext uri="{BB962C8B-B14F-4D97-AF65-F5344CB8AC3E}">
        <p14:creationId xmlns:p14="http://schemas.microsoft.com/office/powerpoint/2010/main" val="4228143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3417</TotalTime>
  <Words>1005</Words>
  <Application>Microsoft Office PowerPoint</Application>
  <PresentationFormat>On-screen Show (4:3)</PresentationFormat>
  <Paragraphs>156</Paragraphs>
  <Slides>13</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Clemson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ahoover</dc:creator>
  <cp:lastModifiedBy>Adam W Hoover</cp:lastModifiedBy>
  <cp:revision>215</cp:revision>
  <dcterms:created xsi:type="dcterms:W3CDTF">2013-02-14T19:20:12Z</dcterms:created>
  <dcterms:modified xsi:type="dcterms:W3CDTF">2026-10-13T01:41:38Z</dcterms:modified>
</cp:coreProperties>
</file>