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316" r:id="rId3"/>
    <p:sldId id="342" r:id="rId4"/>
    <p:sldId id="382" r:id="rId5"/>
    <p:sldId id="381" r:id="rId6"/>
    <p:sldId id="383" r:id="rId7"/>
    <p:sldId id="384" r:id="rId8"/>
    <p:sldId id="385" r:id="rId9"/>
    <p:sldId id="386" r:id="rId10"/>
    <p:sldId id="387" r:id="rId11"/>
    <p:sldId id="388" r:id="rId12"/>
    <p:sldId id="389" r:id="rId13"/>
    <p:sldId id="366" r:id="rId14"/>
    <p:sldId id="391" r:id="rId15"/>
    <p:sldId id="390" r:id="rId16"/>
    <p:sldId id="393" r:id="rId17"/>
    <p:sldId id="392" r:id="rId18"/>
    <p:sldId id="394" r:id="rId19"/>
    <p:sldId id="395" r:id="rId20"/>
    <p:sldId id="377" r:id="rId21"/>
    <p:sldId id="365"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07D5D"/>
    <a:srgbClr val="896744"/>
    <a:srgbClr val="D5AE36"/>
    <a:srgbClr val="B79BC4"/>
    <a:srgbClr val="F78682"/>
    <a:srgbClr val="768B53"/>
    <a:srgbClr val="7B8C58"/>
    <a:srgbClr val="06A3EA"/>
    <a:srgbClr val="0B8DE5"/>
    <a:srgbClr val="03C6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83" autoAdjust="0"/>
    <p:restoredTop sz="94717" autoAdjust="0"/>
  </p:normalViewPr>
  <p:slideViewPr>
    <p:cSldViewPr>
      <p:cViewPr varScale="1">
        <p:scale>
          <a:sx n="78" d="100"/>
          <a:sy n="78" d="100"/>
        </p:scale>
        <p:origin x="1584" y="67"/>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7D2070-14E7-4A3B-8F86-E6D2D1A512F2}" type="datetimeFigureOut">
              <a:rPr lang="en-US" smtClean="0"/>
              <a:t>10/1/2026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9B58A3-F6C0-4024-B2CA-03C03CA744A3}" type="slidenum">
              <a:rPr lang="en-US" smtClean="0"/>
              <a:t>‹#›</a:t>
            </a:fld>
            <a:endParaRPr lang="en-US"/>
          </a:p>
        </p:txBody>
      </p:sp>
    </p:spTree>
    <p:extLst>
      <p:ext uri="{BB962C8B-B14F-4D97-AF65-F5344CB8AC3E}">
        <p14:creationId xmlns:p14="http://schemas.microsoft.com/office/powerpoint/2010/main" val="3014676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9B58A3-F6C0-4024-B2CA-03C03CA744A3}" type="slidenum">
              <a:rPr lang="en-US" smtClean="0"/>
              <a:t>16</a:t>
            </a:fld>
            <a:endParaRPr lang="en-US"/>
          </a:p>
        </p:txBody>
      </p:sp>
    </p:spTree>
    <p:extLst>
      <p:ext uri="{BB962C8B-B14F-4D97-AF65-F5344CB8AC3E}">
        <p14:creationId xmlns:p14="http://schemas.microsoft.com/office/powerpoint/2010/main" val="3388642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9B58A3-F6C0-4024-B2CA-03C03CA744A3}" type="slidenum">
              <a:rPr lang="en-US" smtClean="0"/>
              <a:t>20</a:t>
            </a:fld>
            <a:endParaRPr lang="en-US"/>
          </a:p>
        </p:txBody>
      </p:sp>
    </p:spTree>
    <p:extLst>
      <p:ext uri="{BB962C8B-B14F-4D97-AF65-F5344CB8AC3E}">
        <p14:creationId xmlns:p14="http://schemas.microsoft.com/office/powerpoint/2010/main" val="626152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484822B-34C3-4051-91FF-8FB284E6A7CC}"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733233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171878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84822B-34C3-4051-91FF-8FB284E6A7CC}"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19453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484822B-34C3-4051-91FF-8FB284E6A7CC}"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926479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484822B-34C3-4051-91FF-8FB284E6A7CC}"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694892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484822B-34C3-4051-91FF-8FB284E6A7CC}"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401971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4822B-34C3-4051-91FF-8FB284E6A7CC}"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964782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84822B-34C3-4051-91FF-8FB284E6A7CC}"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18244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84822B-34C3-4051-91FF-8FB284E6A7CC}"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393997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3808541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84822B-34C3-4051-91FF-8FB284E6A7CC}"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7FBAF0-74AD-48DD-8621-9FA7E796BCA6}" type="slidenum">
              <a:rPr lang="en-US" smtClean="0"/>
              <a:t>‹#›</a:t>
            </a:fld>
            <a:endParaRPr lang="en-US"/>
          </a:p>
        </p:txBody>
      </p:sp>
    </p:spTree>
    <p:extLst>
      <p:ext uri="{BB962C8B-B14F-4D97-AF65-F5344CB8AC3E}">
        <p14:creationId xmlns:p14="http://schemas.microsoft.com/office/powerpoint/2010/main" val="1446395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4822B-34C3-4051-91FF-8FB284E6A7CC}" type="datetimeFigureOut">
              <a:rPr lang="en-US" smtClean="0"/>
              <a:t>10/1/2026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7FBAF0-74AD-48DD-8621-9FA7E796BCA6}" type="slidenum">
              <a:rPr lang="en-US" smtClean="0"/>
              <a:t>‹#›</a:t>
            </a:fld>
            <a:endParaRPr lang="en-US"/>
          </a:p>
        </p:txBody>
      </p:sp>
    </p:spTree>
    <p:extLst>
      <p:ext uri="{BB962C8B-B14F-4D97-AF65-F5344CB8AC3E}">
        <p14:creationId xmlns:p14="http://schemas.microsoft.com/office/powerpoint/2010/main" val="4055169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7.jpg"/><Relationship Id="rId5" Type="http://schemas.openxmlformats.org/officeDocument/2006/relationships/image" Target="../media/image16.png"/><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930971" y="5102377"/>
            <a:ext cx="3055901" cy="584775"/>
          </a:xfrm>
          <a:prstGeom prst="rect">
            <a:avLst/>
          </a:prstGeom>
          <a:noFill/>
        </p:spPr>
        <p:txBody>
          <a:bodyPr wrap="none" rtlCol="0">
            <a:spAutoFit/>
          </a:bodyPr>
          <a:lstStyle/>
          <a:p>
            <a:pPr algn="ctr"/>
            <a:r>
              <a:rPr lang="en-US" sz="3200" dirty="0"/>
              <a:t>Transfer Learning</a:t>
            </a:r>
          </a:p>
        </p:txBody>
      </p:sp>
      <p:sp>
        <p:nvSpPr>
          <p:cNvPr id="6" name="TextBox 5"/>
          <p:cNvSpPr txBox="1"/>
          <p:nvPr/>
        </p:nvSpPr>
        <p:spPr>
          <a:xfrm>
            <a:off x="3657600" y="6052066"/>
            <a:ext cx="1471813" cy="369332"/>
          </a:xfrm>
          <a:prstGeom prst="rect">
            <a:avLst/>
          </a:prstGeom>
          <a:noFill/>
        </p:spPr>
        <p:txBody>
          <a:bodyPr wrap="none" rtlCol="0">
            <a:spAutoFit/>
          </a:bodyPr>
          <a:lstStyle/>
          <a:p>
            <a:r>
              <a:rPr lang="en-US" dirty="0"/>
              <a:t>Adam Hoover</a:t>
            </a:r>
          </a:p>
        </p:txBody>
      </p:sp>
      <p:pic>
        <p:nvPicPr>
          <p:cNvPr id="4" name="Picture 3" descr="Deep transfer learning | Towards Data Science">
            <a:extLst>
              <a:ext uri="{FF2B5EF4-FFF2-40B4-BE49-F238E27FC236}">
                <a16:creationId xmlns:a16="http://schemas.microsoft.com/office/drawing/2014/main" id="{FF8CD538-9CBF-EE2B-B392-88A76C6ADF8E}"/>
              </a:ext>
            </a:extLst>
          </p:cNvPr>
          <p:cNvPicPr>
            <a:picLocks noChangeAspect="1"/>
          </p:cNvPicPr>
          <p:nvPr/>
        </p:nvPicPr>
        <p:blipFill>
          <a:blip r:embed="rId2"/>
          <a:srcRect t="20344" r="4126" b="10075"/>
          <a:stretch>
            <a:fillRect/>
          </a:stretch>
        </p:blipFill>
        <p:spPr>
          <a:xfrm>
            <a:off x="990600" y="641860"/>
            <a:ext cx="7467600" cy="4306082"/>
          </a:xfrm>
          <a:prstGeom prst="rect">
            <a:avLst/>
          </a:prstGeom>
        </p:spPr>
      </p:pic>
      <p:sp>
        <p:nvSpPr>
          <p:cNvPr id="8" name="Arrow: Right 7">
            <a:extLst>
              <a:ext uri="{FF2B5EF4-FFF2-40B4-BE49-F238E27FC236}">
                <a16:creationId xmlns:a16="http://schemas.microsoft.com/office/drawing/2014/main" id="{C002319A-12DC-36F7-ECA9-4E50834E0892}"/>
              </a:ext>
            </a:extLst>
          </p:cNvPr>
          <p:cNvSpPr/>
          <p:nvPr/>
        </p:nvSpPr>
        <p:spPr>
          <a:xfrm rot="16200000" flipH="1">
            <a:off x="4291206" y="2600734"/>
            <a:ext cx="609600" cy="388334"/>
          </a:xfrm>
          <a:prstGeom prst="rightArrow">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6353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1798" y="363648"/>
            <a:ext cx="1880643" cy="769441"/>
          </a:xfrm>
          <a:prstGeom prst="rect">
            <a:avLst/>
          </a:prstGeom>
          <a:noFill/>
        </p:spPr>
        <p:txBody>
          <a:bodyPr wrap="none" rtlCol="0">
            <a:spAutoFit/>
          </a:bodyPr>
          <a:lstStyle/>
          <a:p>
            <a:r>
              <a:rPr lang="en-US" sz="4400" dirty="0"/>
              <a:t>Outline</a:t>
            </a:r>
          </a:p>
        </p:txBody>
      </p:sp>
      <p:sp>
        <p:nvSpPr>
          <p:cNvPr id="10" name="TextBox 9"/>
          <p:cNvSpPr txBox="1"/>
          <p:nvPr/>
        </p:nvSpPr>
        <p:spPr>
          <a:xfrm>
            <a:off x="716191" y="1993521"/>
            <a:ext cx="3478003" cy="2585323"/>
          </a:xfrm>
          <a:prstGeom prst="rect">
            <a:avLst/>
          </a:prstGeom>
          <a:noFill/>
        </p:spPr>
        <p:txBody>
          <a:bodyPr wrap="none" rtlCol="0">
            <a:spAutoFit/>
          </a:bodyPr>
          <a:lstStyle/>
          <a:p>
            <a:r>
              <a:rPr lang="en-US" dirty="0"/>
              <a:t>Concepts in transfer learning:</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Common features</a:t>
            </a:r>
          </a:p>
          <a:p>
            <a:pPr marL="285750" indent="-285750">
              <a:buFont typeface="Arial" panose="020B0604020202020204" pitchFamily="34" charset="0"/>
              <a:buChar char="•"/>
            </a:pPr>
            <a:r>
              <a:rPr lang="en-US" dirty="0"/>
              <a:t>Freezing, fine tuning</a:t>
            </a:r>
          </a:p>
          <a:p>
            <a:pPr marL="285750" indent="-285750">
              <a:buFont typeface="Arial" panose="020B0604020202020204" pitchFamily="34" charset="0"/>
              <a:buChar char="•"/>
            </a:pPr>
            <a:r>
              <a:rPr lang="en-US" dirty="0"/>
              <a:t>Where to get models</a:t>
            </a:r>
          </a:p>
          <a:p>
            <a:pPr marL="285750" indent="-285750">
              <a:buFont typeface="Arial" panose="020B0604020202020204" pitchFamily="34" charset="0"/>
              <a:buChar char="•"/>
            </a:pPr>
            <a:r>
              <a:rPr lang="en-US" dirty="0"/>
              <a:t>YOLO model transfer setup</a:t>
            </a:r>
          </a:p>
          <a:p>
            <a:pPr marL="285750" indent="-285750">
              <a:buFont typeface="Arial" panose="020B0604020202020204" pitchFamily="34" charset="0"/>
              <a:buChar char="•"/>
            </a:pPr>
            <a:r>
              <a:rPr lang="en-US" dirty="0"/>
              <a:t>Examples</a:t>
            </a:r>
          </a:p>
          <a:p>
            <a:pPr marL="285750" indent="-285750">
              <a:buFont typeface="Arial" panose="020B0604020202020204" pitchFamily="34" charset="0"/>
              <a:buChar char="•"/>
            </a:pPr>
            <a:endParaRPr lang="en-US" dirty="0"/>
          </a:p>
          <a:p>
            <a:r>
              <a:rPr lang="en-US" dirty="0"/>
              <a:t>Test these ideas live on your laptop</a:t>
            </a:r>
          </a:p>
        </p:txBody>
      </p:sp>
      <p:sp>
        <p:nvSpPr>
          <p:cNvPr id="9" name="TextBox 8"/>
          <p:cNvSpPr txBox="1"/>
          <p:nvPr/>
        </p:nvSpPr>
        <p:spPr>
          <a:xfrm>
            <a:off x="4038600" y="838200"/>
            <a:ext cx="4913779" cy="369332"/>
          </a:xfrm>
          <a:prstGeom prst="rect">
            <a:avLst/>
          </a:prstGeom>
          <a:noFill/>
        </p:spPr>
        <p:txBody>
          <a:bodyPr wrap="square" rtlCol="0">
            <a:spAutoFit/>
          </a:bodyPr>
          <a:lstStyle/>
          <a:p>
            <a:pPr algn="ctr"/>
            <a:r>
              <a:rPr lang="en-US" dirty="0"/>
              <a:t>No laptops, phones or screens </a:t>
            </a:r>
            <a:r>
              <a:rPr lang="en-US" i="1" dirty="0"/>
              <a:t>during lecture</a:t>
            </a:r>
            <a:r>
              <a:rPr lang="en-US" dirty="0"/>
              <a:t>.</a:t>
            </a:r>
          </a:p>
        </p:txBody>
      </p:sp>
      <p:pic>
        <p:nvPicPr>
          <p:cNvPr id="7" name="Picture 6">
            <a:extLst>
              <a:ext uri="{FF2B5EF4-FFF2-40B4-BE49-F238E27FC236}">
                <a16:creationId xmlns:a16="http://schemas.microsoft.com/office/drawing/2014/main" id="{206F42CC-EDDF-1491-266A-1CE363795B96}"/>
              </a:ext>
            </a:extLst>
          </p:cNvPr>
          <p:cNvPicPr>
            <a:picLocks noChangeAspect="1"/>
          </p:cNvPicPr>
          <p:nvPr/>
        </p:nvPicPr>
        <p:blipFill>
          <a:blip r:embed="rId2"/>
          <a:srcRect l="21111" t="8280" r="23333" b="8385"/>
          <a:stretch>
            <a:fillRect/>
          </a:stretch>
        </p:blipFill>
        <p:spPr>
          <a:xfrm>
            <a:off x="4591251" y="1277182"/>
            <a:ext cx="2286000" cy="2286000"/>
          </a:xfrm>
          <a:prstGeom prst="rect">
            <a:avLst/>
          </a:prstGeom>
        </p:spPr>
      </p:pic>
      <p:pic>
        <p:nvPicPr>
          <p:cNvPr id="8" name="Picture 7">
            <a:extLst>
              <a:ext uri="{FF2B5EF4-FFF2-40B4-BE49-F238E27FC236}">
                <a16:creationId xmlns:a16="http://schemas.microsoft.com/office/drawing/2014/main" id="{3D0D7749-B04A-790C-D43D-CE1C53417157}"/>
              </a:ext>
            </a:extLst>
          </p:cNvPr>
          <p:cNvPicPr>
            <a:picLocks noChangeAspect="1"/>
          </p:cNvPicPr>
          <p:nvPr/>
        </p:nvPicPr>
        <p:blipFill>
          <a:blip r:embed="rId3"/>
          <a:srcRect l="22222" t="6614" r="23333" b="5052"/>
          <a:stretch>
            <a:fillRect/>
          </a:stretch>
        </p:blipFill>
        <p:spPr>
          <a:xfrm>
            <a:off x="7239000" y="1752600"/>
            <a:ext cx="986287" cy="106680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52800" y="4800600"/>
            <a:ext cx="2811105" cy="1581400"/>
          </a:xfrm>
          <a:prstGeom prst="rect">
            <a:avLst/>
          </a:prstGeom>
        </p:spPr>
      </p:pic>
      <p:pic>
        <p:nvPicPr>
          <p:cNvPr id="11" name="Picture 10" descr="File:OpenCV Logo with text.png - Wikimedia Commons">
            <a:extLst>
              <a:ext uri="{FF2B5EF4-FFF2-40B4-BE49-F238E27FC236}">
                <a16:creationId xmlns:a16="http://schemas.microsoft.com/office/drawing/2014/main" id="{F2FC3FC8-721F-C2CA-426C-4CF302A9FBB4}"/>
              </a:ext>
            </a:extLst>
          </p:cNvPr>
          <p:cNvPicPr>
            <a:picLocks noChangeAspect="1"/>
          </p:cNvPicPr>
          <p:nvPr/>
        </p:nvPicPr>
        <p:blipFill>
          <a:blip r:embed="rId5"/>
          <a:stretch>
            <a:fillRect/>
          </a:stretch>
        </p:blipFill>
        <p:spPr>
          <a:xfrm>
            <a:off x="6587152" y="4578844"/>
            <a:ext cx="1524003" cy="1877572"/>
          </a:xfrm>
          <a:prstGeom prst="rect">
            <a:avLst/>
          </a:prstGeom>
        </p:spPr>
      </p:pic>
    </p:spTree>
    <p:extLst>
      <p:ext uri="{BB962C8B-B14F-4D97-AF65-F5344CB8AC3E}">
        <p14:creationId xmlns:p14="http://schemas.microsoft.com/office/powerpoint/2010/main" val="1097467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10D68-BAAA-F923-892C-85DBF684CB4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FD038F3-F104-08D5-14C8-0B0130F70EF7}"/>
              </a:ext>
            </a:extLst>
          </p:cNvPr>
          <p:cNvSpPr txBox="1"/>
          <p:nvPr/>
        </p:nvSpPr>
        <p:spPr>
          <a:xfrm>
            <a:off x="561798" y="363648"/>
            <a:ext cx="6209905" cy="769441"/>
          </a:xfrm>
          <a:prstGeom prst="rect">
            <a:avLst/>
          </a:prstGeom>
          <a:noFill/>
        </p:spPr>
        <p:txBody>
          <a:bodyPr wrap="none" rtlCol="0">
            <a:spAutoFit/>
          </a:bodyPr>
          <a:lstStyle/>
          <a:p>
            <a:r>
              <a:rPr lang="en-US" sz="4400" dirty="0"/>
              <a:t>What does a model learn?</a:t>
            </a:r>
          </a:p>
        </p:txBody>
      </p:sp>
      <p:sp>
        <p:nvSpPr>
          <p:cNvPr id="24" name="TextBox 23">
            <a:extLst>
              <a:ext uri="{FF2B5EF4-FFF2-40B4-BE49-F238E27FC236}">
                <a16:creationId xmlns:a16="http://schemas.microsoft.com/office/drawing/2014/main" id="{DB527DDE-B4BE-3454-E294-C0E667C6DA84}"/>
              </a:ext>
            </a:extLst>
          </p:cNvPr>
          <p:cNvSpPr txBox="1"/>
          <p:nvPr/>
        </p:nvSpPr>
        <p:spPr>
          <a:xfrm>
            <a:off x="598411" y="5854538"/>
            <a:ext cx="7683498" cy="646331"/>
          </a:xfrm>
          <a:prstGeom prst="rect">
            <a:avLst/>
          </a:prstGeom>
          <a:noFill/>
        </p:spPr>
        <p:txBody>
          <a:bodyPr wrap="square" rtlCol="0">
            <a:spAutoFit/>
          </a:bodyPr>
          <a:lstStyle/>
          <a:p>
            <a:pPr algn="ctr"/>
            <a:r>
              <a:rPr lang="en-US" dirty="0"/>
              <a:t>Stuff in local windows:  color distributions, edges, textures.</a:t>
            </a:r>
          </a:p>
          <a:p>
            <a:pPr algn="ctr"/>
            <a:r>
              <a:rPr lang="en-US" dirty="0"/>
              <a:t>Do these calculations differ between cats and dogs?</a:t>
            </a:r>
          </a:p>
        </p:txBody>
      </p:sp>
      <p:pic>
        <p:nvPicPr>
          <p:cNvPr id="2" name="Picture 1" descr="Tabby cat - Wikipedia">
            <a:extLst>
              <a:ext uri="{FF2B5EF4-FFF2-40B4-BE49-F238E27FC236}">
                <a16:creationId xmlns:a16="http://schemas.microsoft.com/office/drawing/2014/main" id="{48FA2590-7422-5E0D-A3EF-EB3BE5482BD4}"/>
              </a:ext>
            </a:extLst>
          </p:cNvPr>
          <p:cNvPicPr>
            <a:picLocks noChangeAspect="1"/>
          </p:cNvPicPr>
          <p:nvPr/>
        </p:nvPicPr>
        <p:blipFill>
          <a:blip r:embed="rId2"/>
          <a:stretch>
            <a:fillRect/>
          </a:stretch>
        </p:blipFill>
        <p:spPr>
          <a:xfrm>
            <a:off x="1020415" y="1284402"/>
            <a:ext cx="3200400" cy="4289196"/>
          </a:xfrm>
          <a:prstGeom prst="rect">
            <a:avLst/>
          </a:prstGeom>
        </p:spPr>
      </p:pic>
      <p:sp>
        <p:nvSpPr>
          <p:cNvPr id="3" name="Freeform: Shape 2">
            <a:extLst>
              <a:ext uri="{FF2B5EF4-FFF2-40B4-BE49-F238E27FC236}">
                <a16:creationId xmlns:a16="http://schemas.microsoft.com/office/drawing/2014/main" id="{1385FAB4-D757-0DD0-AC85-1682D0819D65}"/>
              </a:ext>
            </a:extLst>
          </p:cNvPr>
          <p:cNvSpPr/>
          <p:nvPr/>
        </p:nvSpPr>
        <p:spPr>
          <a:xfrm>
            <a:off x="2983832" y="3108960"/>
            <a:ext cx="962526" cy="1193533"/>
          </a:xfrm>
          <a:custGeom>
            <a:avLst/>
            <a:gdLst>
              <a:gd name="csX0" fmla="*/ 0 w 962526"/>
              <a:gd name="csY0" fmla="*/ 0 h 1193533"/>
              <a:gd name="csX1" fmla="*/ 413886 w 962526"/>
              <a:gd name="csY1" fmla="*/ 288758 h 1193533"/>
              <a:gd name="csX2" fmla="*/ 712269 w 962526"/>
              <a:gd name="csY2" fmla="*/ 558265 h 1193533"/>
              <a:gd name="csX3" fmla="*/ 895149 w 962526"/>
              <a:gd name="csY3" fmla="*/ 895149 h 1193533"/>
              <a:gd name="csX4" fmla="*/ 962526 w 962526"/>
              <a:gd name="csY4" fmla="*/ 1193533 h 1193533"/>
            </a:gdLst>
            <a:ahLst/>
            <a:cxnLst>
              <a:cxn ang="0">
                <a:pos x="csX0" y="csY0"/>
              </a:cxn>
              <a:cxn ang="0">
                <a:pos x="csX1" y="csY1"/>
              </a:cxn>
              <a:cxn ang="0">
                <a:pos x="csX2" y="csY2"/>
              </a:cxn>
              <a:cxn ang="0">
                <a:pos x="csX3" y="csY3"/>
              </a:cxn>
              <a:cxn ang="0">
                <a:pos x="csX4" y="csY4"/>
              </a:cxn>
            </a:cxnLst>
            <a:rect l="l" t="t" r="r" b="b"/>
            <a:pathLst>
              <a:path w="962526" h="1193533">
                <a:moveTo>
                  <a:pt x="0" y="0"/>
                </a:moveTo>
                <a:cubicBezTo>
                  <a:pt x="147587" y="97857"/>
                  <a:pt x="295175" y="195714"/>
                  <a:pt x="413886" y="288758"/>
                </a:cubicBezTo>
                <a:cubicBezTo>
                  <a:pt x="532598" y="381802"/>
                  <a:pt x="632059" y="457200"/>
                  <a:pt x="712269" y="558265"/>
                </a:cubicBezTo>
                <a:cubicBezTo>
                  <a:pt x="792479" y="659330"/>
                  <a:pt x="853440" y="789271"/>
                  <a:pt x="895149" y="895149"/>
                </a:cubicBezTo>
                <a:cubicBezTo>
                  <a:pt x="936858" y="1001027"/>
                  <a:pt x="949692" y="1097280"/>
                  <a:pt x="962526" y="1193533"/>
                </a:cubicBezTo>
              </a:path>
            </a:pathLst>
          </a:cu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73237D9-A798-CC1D-73F1-FC11A7A0051E}"/>
              </a:ext>
            </a:extLst>
          </p:cNvPr>
          <p:cNvSpPr txBox="1"/>
          <p:nvPr/>
        </p:nvSpPr>
        <p:spPr>
          <a:xfrm>
            <a:off x="3278428" y="2983314"/>
            <a:ext cx="776644"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edge</a:t>
            </a:r>
          </a:p>
        </p:txBody>
      </p:sp>
      <p:cxnSp>
        <p:nvCxnSpPr>
          <p:cNvPr id="17" name="Straight Arrow Connector 16">
            <a:extLst>
              <a:ext uri="{FF2B5EF4-FFF2-40B4-BE49-F238E27FC236}">
                <a16:creationId xmlns:a16="http://schemas.microsoft.com/office/drawing/2014/main" id="{93A95FB4-16D6-CF63-4C1C-348A8AA9A17A}"/>
              </a:ext>
            </a:extLst>
          </p:cNvPr>
          <p:cNvCxnSpPr>
            <a:cxnSpLocks/>
            <a:stCxn id="9" idx="0"/>
          </p:cNvCxnSpPr>
          <p:nvPr/>
        </p:nvCxnSpPr>
        <p:spPr>
          <a:xfrm flipV="1">
            <a:off x="1430624" y="3097235"/>
            <a:ext cx="478804" cy="42382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98C3D57-DA41-D846-9DDC-9D048C03135E}"/>
              </a:ext>
            </a:extLst>
          </p:cNvPr>
          <p:cNvSpPr txBox="1"/>
          <p:nvPr/>
        </p:nvSpPr>
        <p:spPr>
          <a:xfrm>
            <a:off x="859124" y="3521060"/>
            <a:ext cx="1143000"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texture</a:t>
            </a:r>
          </a:p>
        </p:txBody>
      </p:sp>
      <p:sp>
        <p:nvSpPr>
          <p:cNvPr id="20" name="TextBox 19">
            <a:extLst>
              <a:ext uri="{FF2B5EF4-FFF2-40B4-BE49-F238E27FC236}">
                <a16:creationId xmlns:a16="http://schemas.microsoft.com/office/drawing/2014/main" id="{0259BE14-7459-E078-2CDD-91AEF3146557}"/>
              </a:ext>
            </a:extLst>
          </p:cNvPr>
          <p:cNvSpPr txBox="1"/>
          <p:nvPr/>
        </p:nvSpPr>
        <p:spPr>
          <a:xfrm>
            <a:off x="2002124" y="2023490"/>
            <a:ext cx="664876" cy="369332"/>
          </a:xfrm>
          <a:prstGeom prst="rect">
            <a:avLst/>
          </a:prstGeom>
          <a:solidFill>
            <a:srgbClr val="A07D5D"/>
          </a:solidFill>
          <a:ln>
            <a:noFill/>
          </a:ln>
        </p:spPr>
        <p:txBody>
          <a:bodyPr wrap="square" rtlCol="0">
            <a:spAutoFit/>
          </a:bodyPr>
          <a:lstStyle/>
          <a:p>
            <a:pPr algn="ctr"/>
            <a:r>
              <a:rPr lang="en-US" dirty="0">
                <a:solidFill>
                  <a:srgbClr val="FFFF00"/>
                </a:solidFill>
              </a:rPr>
              <a:t>color</a:t>
            </a:r>
          </a:p>
        </p:txBody>
      </p:sp>
      <p:pic>
        <p:nvPicPr>
          <p:cNvPr id="21" name="Picture 20" descr="How to Understand Your Dog's Body Language | Dogs Trust">
            <a:extLst>
              <a:ext uri="{FF2B5EF4-FFF2-40B4-BE49-F238E27FC236}">
                <a16:creationId xmlns:a16="http://schemas.microsoft.com/office/drawing/2014/main" id="{6BF4BF4C-1C35-997E-AA49-37A8AD726A1D}"/>
              </a:ext>
            </a:extLst>
          </p:cNvPr>
          <p:cNvPicPr>
            <a:picLocks noChangeAspect="1"/>
          </p:cNvPicPr>
          <p:nvPr/>
        </p:nvPicPr>
        <p:blipFill>
          <a:blip r:embed="rId3"/>
          <a:srcRect l="22324" r="25675"/>
          <a:stretch>
            <a:fillRect/>
          </a:stretch>
        </p:blipFill>
        <p:spPr>
          <a:xfrm>
            <a:off x="5020762" y="1284402"/>
            <a:ext cx="2971800" cy="4286250"/>
          </a:xfrm>
          <a:prstGeom prst="rect">
            <a:avLst/>
          </a:prstGeom>
        </p:spPr>
      </p:pic>
    </p:spTree>
    <p:extLst>
      <p:ext uri="{BB962C8B-B14F-4D97-AF65-F5344CB8AC3E}">
        <p14:creationId xmlns:p14="http://schemas.microsoft.com/office/powerpoint/2010/main" val="1320947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8" grpId="0" animBg="1"/>
      <p:bldP spid="9" grpId="0" animBg="1"/>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BA6BF-01FD-88B6-F851-61B365AB8CC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FD45962-C87E-179D-486B-072FA024F0EC}"/>
              </a:ext>
            </a:extLst>
          </p:cNvPr>
          <p:cNvSpPr txBox="1"/>
          <p:nvPr/>
        </p:nvSpPr>
        <p:spPr>
          <a:xfrm>
            <a:off x="561798" y="363648"/>
            <a:ext cx="6050631" cy="769441"/>
          </a:xfrm>
          <a:prstGeom prst="rect">
            <a:avLst/>
          </a:prstGeom>
          <a:noFill/>
        </p:spPr>
        <p:txBody>
          <a:bodyPr wrap="none" rtlCol="0">
            <a:spAutoFit/>
          </a:bodyPr>
          <a:lstStyle/>
          <a:p>
            <a:r>
              <a:rPr lang="en-US" sz="4400" dirty="0"/>
              <a:t>Where does this happen?</a:t>
            </a:r>
          </a:p>
        </p:txBody>
      </p:sp>
      <p:sp>
        <p:nvSpPr>
          <p:cNvPr id="24" name="TextBox 23">
            <a:extLst>
              <a:ext uri="{FF2B5EF4-FFF2-40B4-BE49-F238E27FC236}">
                <a16:creationId xmlns:a16="http://schemas.microsoft.com/office/drawing/2014/main" id="{7DEE35E1-1F2B-2E51-4F8C-2B2A3F27B09C}"/>
              </a:ext>
            </a:extLst>
          </p:cNvPr>
          <p:cNvSpPr txBox="1"/>
          <p:nvPr/>
        </p:nvSpPr>
        <p:spPr>
          <a:xfrm>
            <a:off x="585059" y="6125020"/>
            <a:ext cx="7683498" cy="369332"/>
          </a:xfrm>
          <a:prstGeom prst="rect">
            <a:avLst/>
          </a:prstGeom>
          <a:noFill/>
        </p:spPr>
        <p:txBody>
          <a:bodyPr wrap="square" rtlCol="0">
            <a:spAutoFit/>
          </a:bodyPr>
          <a:lstStyle/>
          <a:p>
            <a:pPr algn="ctr"/>
            <a:r>
              <a:rPr lang="en-US" dirty="0"/>
              <a:t>Local features are mostly calculated in the early layers.</a:t>
            </a:r>
          </a:p>
        </p:txBody>
      </p:sp>
      <p:pic>
        <p:nvPicPr>
          <p:cNvPr id="4" name="Picture 3" descr="Convolutional Neural Network: A Complete Guide">
            <a:extLst>
              <a:ext uri="{FF2B5EF4-FFF2-40B4-BE49-F238E27FC236}">
                <a16:creationId xmlns:a16="http://schemas.microsoft.com/office/drawing/2014/main" id="{6F1C0858-F4B3-051E-B293-72CA16B6E11A}"/>
              </a:ext>
            </a:extLst>
          </p:cNvPr>
          <p:cNvPicPr>
            <a:picLocks noChangeAspect="1"/>
          </p:cNvPicPr>
          <p:nvPr/>
        </p:nvPicPr>
        <p:blipFill>
          <a:blip r:embed="rId2"/>
          <a:stretch>
            <a:fillRect/>
          </a:stretch>
        </p:blipFill>
        <p:spPr>
          <a:xfrm>
            <a:off x="800100" y="1101807"/>
            <a:ext cx="7543800" cy="4503688"/>
          </a:xfrm>
          <a:prstGeom prst="rect">
            <a:avLst/>
          </a:prstGeom>
        </p:spPr>
      </p:pic>
      <p:sp>
        <p:nvSpPr>
          <p:cNvPr id="6" name="TextBox 5">
            <a:extLst>
              <a:ext uri="{FF2B5EF4-FFF2-40B4-BE49-F238E27FC236}">
                <a16:creationId xmlns:a16="http://schemas.microsoft.com/office/drawing/2014/main" id="{F46577E3-E5AB-49C0-36E5-0048920107C1}"/>
              </a:ext>
            </a:extLst>
          </p:cNvPr>
          <p:cNvSpPr txBox="1"/>
          <p:nvPr/>
        </p:nvSpPr>
        <p:spPr>
          <a:xfrm>
            <a:off x="2099103" y="5632743"/>
            <a:ext cx="1669192"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early layers</a:t>
            </a:r>
          </a:p>
        </p:txBody>
      </p:sp>
      <p:sp>
        <p:nvSpPr>
          <p:cNvPr id="7" name="Left Brace 6">
            <a:extLst>
              <a:ext uri="{FF2B5EF4-FFF2-40B4-BE49-F238E27FC236}">
                <a16:creationId xmlns:a16="http://schemas.microsoft.com/office/drawing/2014/main" id="{8B36F79E-635B-BF36-E4F6-C3B0663EA615}"/>
              </a:ext>
            </a:extLst>
          </p:cNvPr>
          <p:cNvSpPr/>
          <p:nvPr/>
        </p:nvSpPr>
        <p:spPr>
          <a:xfrm rot="16200000">
            <a:off x="2749033" y="4564025"/>
            <a:ext cx="369333" cy="1905000"/>
          </a:xfrm>
          <a:prstGeom prst="leftBrace">
            <a:avLst>
              <a:gd name="adj1" fmla="val 8333"/>
              <a:gd name="adj2" fmla="val 49495"/>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224208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5C263-078F-D29F-3AA0-432B91F331A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79B80EA-D31A-93E8-116F-98FAB6DEB9A8}"/>
              </a:ext>
            </a:extLst>
          </p:cNvPr>
          <p:cNvSpPr txBox="1"/>
          <p:nvPr/>
        </p:nvSpPr>
        <p:spPr>
          <a:xfrm>
            <a:off x="561798" y="363648"/>
            <a:ext cx="7557005" cy="769441"/>
          </a:xfrm>
          <a:prstGeom prst="rect">
            <a:avLst/>
          </a:prstGeom>
          <a:noFill/>
        </p:spPr>
        <p:txBody>
          <a:bodyPr wrap="none" rtlCol="0">
            <a:spAutoFit/>
          </a:bodyPr>
          <a:lstStyle/>
          <a:p>
            <a:r>
              <a:rPr lang="en-US" sz="4400" dirty="0"/>
              <a:t>What more does a model learn?</a:t>
            </a:r>
          </a:p>
        </p:txBody>
      </p:sp>
      <p:sp>
        <p:nvSpPr>
          <p:cNvPr id="24" name="TextBox 23">
            <a:extLst>
              <a:ext uri="{FF2B5EF4-FFF2-40B4-BE49-F238E27FC236}">
                <a16:creationId xmlns:a16="http://schemas.microsoft.com/office/drawing/2014/main" id="{26D0F89E-BA4D-46DC-1CB0-B06968036FCA}"/>
              </a:ext>
            </a:extLst>
          </p:cNvPr>
          <p:cNvSpPr txBox="1"/>
          <p:nvPr/>
        </p:nvSpPr>
        <p:spPr>
          <a:xfrm>
            <a:off x="598411" y="5854538"/>
            <a:ext cx="7683498" cy="646331"/>
          </a:xfrm>
          <a:prstGeom prst="rect">
            <a:avLst/>
          </a:prstGeom>
          <a:noFill/>
        </p:spPr>
        <p:txBody>
          <a:bodyPr wrap="square" rtlCol="0">
            <a:spAutoFit/>
          </a:bodyPr>
          <a:lstStyle/>
          <a:p>
            <a:pPr algn="ctr"/>
            <a:r>
              <a:rPr lang="en-US" dirty="0"/>
              <a:t>Stuff in larger windows:  ears, face, back, paws.</a:t>
            </a:r>
          </a:p>
          <a:p>
            <a:pPr algn="ctr"/>
            <a:r>
              <a:rPr lang="en-US" dirty="0"/>
              <a:t>Do these grouping calculations differ between cats and dogs?</a:t>
            </a:r>
          </a:p>
        </p:txBody>
      </p:sp>
      <p:pic>
        <p:nvPicPr>
          <p:cNvPr id="2" name="Picture 1" descr="Tabby cat - Wikipedia">
            <a:extLst>
              <a:ext uri="{FF2B5EF4-FFF2-40B4-BE49-F238E27FC236}">
                <a16:creationId xmlns:a16="http://schemas.microsoft.com/office/drawing/2014/main" id="{85D396B5-8723-D9CA-9133-0C1219CCA8EF}"/>
              </a:ext>
            </a:extLst>
          </p:cNvPr>
          <p:cNvPicPr>
            <a:picLocks noChangeAspect="1"/>
          </p:cNvPicPr>
          <p:nvPr/>
        </p:nvPicPr>
        <p:blipFill>
          <a:blip r:embed="rId2"/>
          <a:stretch>
            <a:fillRect/>
          </a:stretch>
        </p:blipFill>
        <p:spPr>
          <a:xfrm>
            <a:off x="1020415" y="1284402"/>
            <a:ext cx="3200400" cy="4289196"/>
          </a:xfrm>
          <a:prstGeom prst="rect">
            <a:avLst/>
          </a:prstGeom>
        </p:spPr>
      </p:pic>
      <p:sp>
        <p:nvSpPr>
          <p:cNvPr id="18" name="TextBox 17">
            <a:extLst>
              <a:ext uri="{FF2B5EF4-FFF2-40B4-BE49-F238E27FC236}">
                <a16:creationId xmlns:a16="http://schemas.microsoft.com/office/drawing/2014/main" id="{27A4D249-D22D-810A-B4DE-84FBEED8A31F}"/>
              </a:ext>
            </a:extLst>
          </p:cNvPr>
          <p:cNvSpPr txBox="1"/>
          <p:nvPr/>
        </p:nvSpPr>
        <p:spPr>
          <a:xfrm>
            <a:off x="2971800" y="3505200"/>
            <a:ext cx="776644" cy="369332"/>
          </a:xfrm>
          <a:prstGeom prst="rect">
            <a:avLst/>
          </a:prstGeom>
          <a:solidFill>
            <a:schemeClr val="bg1">
              <a:alpha val="15000"/>
            </a:schemeClr>
          </a:solidFill>
          <a:ln>
            <a:noFill/>
          </a:ln>
        </p:spPr>
        <p:txBody>
          <a:bodyPr wrap="square" rtlCol="0">
            <a:spAutoFit/>
          </a:bodyPr>
          <a:lstStyle/>
          <a:p>
            <a:pPr algn="ctr"/>
            <a:r>
              <a:rPr lang="en-US" dirty="0">
                <a:solidFill>
                  <a:srgbClr val="FFFF00"/>
                </a:solidFill>
              </a:rPr>
              <a:t>back</a:t>
            </a:r>
          </a:p>
        </p:txBody>
      </p:sp>
      <p:sp>
        <p:nvSpPr>
          <p:cNvPr id="20" name="TextBox 19">
            <a:extLst>
              <a:ext uri="{FF2B5EF4-FFF2-40B4-BE49-F238E27FC236}">
                <a16:creationId xmlns:a16="http://schemas.microsoft.com/office/drawing/2014/main" id="{52B55CC7-2C1F-A35E-CB05-DBFEC70209AA}"/>
              </a:ext>
            </a:extLst>
          </p:cNvPr>
          <p:cNvSpPr txBox="1"/>
          <p:nvPr/>
        </p:nvSpPr>
        <p:spPr>
          <a:xfrm>
            <a:off x="1676400" y="1752600"/>
            <a:ext cx="664876" cy="369332"/>
          </a:xfrm>
          <a:prstGeom prst="rect">
            <a:avLst/>
          </a:prstGeom>
          <a:solidFill>
            <a:srgbClr val="A07D5D"/>
          </a:solidFill>
          <a:ln>
            <a:noFill/>
          </a:ln>
        </p:spPr>
        <p:txBody>
          <a:bodyPr wrap="square" rtlCol="0">
            <a:spAutoFit/>
          </a:bodyPr>
          <a:lstStyle/>
          <a:p>
            <a:pPr algn="ctr"/>
            <a:r>
              <a:rPr lang="en-US" dirty="0">
                <a:solidFill>
                  <a:srgbClr val="FFFF00"/>
                </a:solidFill>
              </a:rPr>
              <a:t>ear</a:t>
            </a:r>
          </a:p>
        </p:txBody>
      </p:sp>
      <p:pic>
        <p:nvPicPr>
          <p:cNvPr id="21" name="Picture 20" descr="How to Understand Your Dog's Body Language | Dogs Trust">
            <a:extLst>
              <a:ext uri="{FF2B5EF4-FFF2-40B4-BE49-F238E27FC236}">
                <a16:creationId xmlns:a16="http://schemas.microsoft.com/office/drawing/2014/main" id="{6EF00665-9B44-F7E6-C15D-380CAA565A3A}"/>
              </a:ext>
            </a:extLst>
          </p:cNvPr>
          <p:cNvPicPr>
            <a:picLocks noChangeAspect="1"/>
          </p:cNvPicPr>
          <p:nvPr/>
        </p:nvPicPr>
        <p:blipFill>
          <a:blip r:embed="rId3"/>
          <a:srcRect l="22324" r="25675"/>
          <a:stretch>
            <a:fillRect/>
          </a:stretch>
        </p:blipFill>
        <p:spPr>
          <a:xfrm>
            <a:off x="5020762" y="1284402"/>
            <a:ext cx="2971800" cy="4286250"/>
          </a:xfrm>
          <a:prstGeom prst="rect">
            <a:avLst/>
          </a:prstGeom>
        </p:spPr>
      </p:pic>
      <p:sp>
        <p:nvSpPr>
          <p:cNvPr id="4" name="TextBox 3">
            <a:extLst>
              <a:ext uri="{FF2B5EF4-FFF2-40B4-BE49-F238E27FC236}">
                <a16:creationId xmlns:a16="http://schemas.microsoft.com/office/drawing/2014/main" id="{D91330CD-33D4-E857-F05B-3BE23D81A6DF}"/>
              </a:ext>
            </a:extLst>
          </p:cNvPr>
          <p:cNvSpPr txBox="1"/>
          <p:nvPr/>
        </p:nvSpPr>
        <p:spPr>
          <a:xfrm>
            <a:off x="2133600" y="4977632"/>
            <a:ext cx="664876" cy="369332"/>
          </a:xfrm>
          <a:prstGeom prst="rect">
            <a:avLst/>
          </a:prstGeom>
          <a:solidFill>
            <a:schemeClr val="bg1">
              <a:alpha val="20000"/>
            </a:schemeClr>
          </a:solidFill>
          <a:ln>
            <a:noFill/>
          </a:ln>
        </p:spPr>
        <p:txBody>
          <a:bodyPr wrap="square" rtlCol="0">
            <a:spAutoFit/>
          </a:bodyPr>
          <a:lstStyle/>
          <a:p>
            <a:pPr algn="ctr"/>
            <a:r>
              <a:rPr lang="en-US" dirty="0">
                <a:solidFill>
                  <a:srgbClr val="FFFF00"/>
                </a:solidFill>
              </a:rPr>
              <a:t>paw</a:t>
            </a:r>
          </a:p>
        </p:txBody>
      </p:sp>
    </p:spTree>
    <p:extLst>
      <p:ext uri="{BB962C8B-B14F-4D97-AF65-F5344CB8AC3E}">
        <p14:creationId xmlns:p14="http://schemas.microsoft.com/office/powerpoint/2010/main" val="3722124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CA56E-536B-6AC2-7A6C-926688CC39D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11AFA74-1B25-134F-A247-D8D793D7023B}"/>
              </a:ext>
            </a:extLst>
          </p:cNvPr>
          <p:cNvSpPr txBox="1"/>
          <p:nvPr/>
        </p:nvSpPr>
        <p:spPr>
          <a:xfrm>
            <a:off x="561798" y="363648"/>
            <a:ext cx="6050631" cy="769441"/>
          </a:xfrm>
          <a:prstGeom prst="rect">
            <a:avLst/>
          </a:prstGeom>
          <a:noFill/>
        </p:spPr>
        <p:txBody>
          <a:bodyPr wrap="none" rtlCol="0">
            <a:spAutoFit/>
          </a:bodyPr>
          <a:lstStyle/>
          <a:p>
            <a:r>
              <a:rPr lang="en-US" sz="4400" dirty="0"/>
              <a:t>Where does this happen?</a:t>
            </a:r>
          </a:p>
        </p:txBody>
      </p:sp>
      <p:sp>
        <p:nvSpPr>
          <p:cNvPr id="24" name="TextBox 23">
            <a:extLst>
              <a:ext uri="{FF2B5EF4-FFF2-40B4-BE49-F238E27FC236}">
                <a16:creationId xmlns:a16="http://schemas.microsoft.com/office/drawing/2014/main" id="{725AF289-526A-CF3F-CA6F-418844712390}"/>
              </a:ext>
            </a:extLst>
          </p:cNvPr>
          <p:cNvSpPr txBox="1"/>
          <p:nvPr/>
        </p:nvSpPr>
        <p:spPr>
          <a:xfrm>
            <a:off x="585059" y="6125020"/>
            <a:ext cx="7683498" cy="369332"/>
          </a:xfrm>
          <a:prstGeom prst="rect">
            <a:avLst/>
          </a:prstGeom>
          <a:noFill/>
        </p:spPr>
        <p:txBody>
          <a:bodyPr wrap="square" rtlCol="0">
            <a:spAutoFit/>
          </a:bodyPr>
          <a:lstStyle/>
          <a:p>
            <a:pPr algn="ctr"/>
            <a:r>
              <a:rPr lang="en-US" dirty="0"/>
              <a:t>Area features are mostly calculated in the middle layers.</a:t>
            </a:r>
          </a:p>
        </p:txBody>
      </p:sp>
      <p:pic>
        <p:nvPicPr>
          <p:cNvPr id="4" name="Picture 3" descr="Convolutional Neural Network: A Complete Guide">
            <a:extLst>
              <a:ext uri="{FF2B5EF4-FFF2-40B4-BE49-F238E27FC236}">
                <a16:creationId xmlns:a16="http://schemas.microsoft.com/office/drawing/2014/main" id="{FA3D42EA-3DEB-04B1-4992-317E31E06703}"/>
              </a:ext>
            </a:extLst>
          </p:cNvPr>
          <p:cNvPicPr>
            <a:picLocks noChangeAspect="1"/>
          </p:cNvPicPr>
          <p:nvPr/>
        </p:nvPicPr>
        <p:blipFill>
          <a:blip r:embed="rId2"/>
          <a:stretch>
            <a:fillRect/>
          </a:stretch>
        </p:blipFill>
        <p:spPr>
          <a:xfrm>
            <a:off x="800100" y="1101807"/>
            <a:ext cx="7543800" cy="4503688"/>
          </a:xfrm>
          <a:prstGeom prst="rect">
            <a:avLst/>
          </a:prstGeom>
        </p:spPr>
      </p:pic>
      <p:sp>
        <p:nvSpPr>
          <p:cNvPr id="6" name="TextBox 5">
            <a:extLst>
              <a:ext uri="{FF2B5EF4-FFF2-40B4-BE49-F238E27FC236}">
                <a16:creationId xmlns:a16="http://schemas.microsoft.com/office/drawing/2014/main" id="{3FEC3D57-A0E5-E712-5C44-9711752C719C}"/>
              </a:ext>
            </a:extLst>
          </p:cNvPr>
          <p:cNvSpPr txBox="1"/>
          <p:nvPr/>
        </p:nvSpPr>
        <p:spPr>
          <a:xfrm>
            <a:off x="3432604" y="4572000"/>
            <a:ext cx="1669192"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middle layers</a:t>
            </a:r>
          </a:p>
        </p:txBody>
      </p:sp>
      <p:sp>
        <p:nvSpPr>
          <p:cNvPr id="7" name="Left Brace 6">
            <a:extLst>
              <a:ext uri="{FF2B5EF4-FFF2-40B4-BE49-F238E27FC236}">
                <a16:creationId xmlns:a16="http://schemas.microsoft.com/office/drawing/2014/main" id="{AC683A29-2F43-6A7F-1967-06B606267304}"/>
              </a:ext>
            </a:extLst>
          </p:cNvPr>
          <p:cNvSpPr/>
          <p:nvPr/>
        </p:nvSpPr>
        <p:spPr>
          <a:xfrm rot="16200000">
            <a:off x="4000500" y="3470704"/>
            <a:ext cx="533400" cy="1669192"/>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214077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3AB79-BEEC-CABE-CBF2-D0A41CA2DF1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3141CB1-4DF8-A3C0-3B64-6FFC88E922B7}"/>
              </a:ext>
            </a:extLst>
          </p:cNvPr>
          <p:cNvSpPr txBox="1"/>
          <p:nvPr/>
        </p:nvSpPr>
        <p:spPr>
          <a:xfrm>
            <a:off x="561798" y="363648"/>
            <a:ext cx="5979457" cy="769441"/>
          </a:xfrm>
          <a:prstGeom prst="rect">
            <a:avLst/>
          </a:prstGeom>
          <a:noFill/>
        </p:spPr>
        <p:txBody>
          <a:bodyPr wrap="none" rtlCol="0">
            <a:spAutoFit/>
          </a:bodyPr>
          <a:lstStyle/>
          <a:p>
            <a:r>
              <a:rPr lang="en-US" sz="4400" dirty="0"/>
              <a:t>What decides cat vs dog?</a:t>
            </a:r>
          </a:p>
        </p:txBody>
      </p:sp>
      <p:sp>
        <p:nvSpPr>
          <p:cNvPr id="24" name="TextBox 23">
            <a:extLst>
              <a:ext uri="{FF2B5EF4-FFF2-40B4-BE49-F238E27FC236}">
                <a16:creationId xmlns:a16="http://schemas.microsoft.com/office/drawing/2014/main" id="{6B5272CF-22D9-9915-0598-808F425FA7E6}"/>
              </a:ext>
            </a:extLst>
          </p:cNvPr>
          <p:cNvSpPr txBox="1"/>
          <p:nvPr/>
        </p:nvSpPr>
        <p:spPr>
          <a:xfrm>
            <a:off x="561798" y="6125020"/>
            <a:ext cx="7824709" cy="369332"/>
          </a:xfrm>
          <a:prstGeom prst="rect">
            <a:avLst/>
          </a:prstGeom>
          <a:noFill/>
        </p:spPr>
        <p:txBody>
          <a:bodyPr wrap="square" rtlCol="0">
            <a:spAutoFit/>
          </a:bodyPr>
          <a:lstStyle/>
          <a:p>
            <a:pPr algn="ctr"/>
            <a:r>
              <a:rPr lang="en-US" dirty="0"/>
              <a:t>The “whole configuration”, or how all the parts are put together, decides the class.</a:t>
            </a:r>
          </a:p>
        </p:txBody>
      </p:sp>
      <p:pic>
        <p:nvPicPr>
          <p:cNvPr id="3" name="Picture 2" descr="Stick Figure Dogs and Cats Coloring Book Page | 簡単に描ける絵, 手書き イラスト 簡単, 手書きポップ">
            <a:extLst>
              <a:ext uri="{FF2B5EF4-FFF2-40B4-BE49-F238E27FC236}">
                <a16:creationId xmlns:a16="http://schemas.microsoft.com/office/drawing/2014/main" id="{7D9CC74C-307C-538E-8511-90F33DAA146A}"/>
              </a:ext>
            </a:extLst>
          </p:cNvPr>
          <p:cNvPicPr>
            <a:picLocks noChangeAspect="1"/>
          </p:cNvPicPr>
          <p:nvPr/>
        </p:nvPicPr>
        <p:blipFill>
          <a:blip r:embed="rId2"/>
          <a:stretch>
            <a:fillRect/>
          </a:stretch>
        </p:blipFill>
        <p:spPr>
          <a:xfrm>
            <a:off x="1295400" y="1225340"/>
            <a:ext cx="4846942" cy="4807429"/>
          </a:xfrm>
          <a:prstGeom prst="rect">
            <a:avLst/>
          </a:prstGeom>
        </p:spPr>
      </p:pic>
      <p:sp>
        <p:nvSpPr>
          <p:cNvPr id="7" name="TextBox 6">
            <a:extLst>
              <a:ext uri="{FF2B5EF4-FFF2-40B4-BE49-F238E27FC236}">
                <a16:creationId xmlns:a16="http://schemas.microsoft.com/office/drawing/2014/main" id="{868C89B8-2321-87EA-E0F9-2B58CB4EEB08}"/>
              </a:ext>
            </a:extLst>
          </p:cNvPr>
          <p:cNvSpPr txBox="1"/>
          <p:nvPr/>
        </p:nvSpPr>
        <p:spPr>
          <a:xfrm>
            <a:off x="6400800" y="2828835"/>
            <a:ext cx="2133600" cy="1200329"/>
          </a:xfrm>
          <a:prstGeom prst="rect">
            <a:avLst/>
          </a:prstGeom>
          <a:noFill/>
        </p:spPr>
        <p:txBody>
          <a:bodyPr wrap="square" rtlCol="0">
            <a:spAutoFit/>
          </a:bodyPr>
          <a:lstStyle/>
          <a:p>
            <a:pPr algn="ctr"/>
            <a:r>
              <a:rPr lang="en-US" dirty="0"/>
              <a:t>Which of these are cats?  Dogs?</a:t>
            </a:r>
          </a:p>
          <a:p>
            <a:pPr algn="ctr"/>
            <a:endParaRPr lang="en-US" dirty="0"/>
          </a:p>
          <a:p>
            <a:pPr algn="ctr"/>
            <a:r>
              <a:rPr lang="en-US" dirty="0"/>
              <a:t>How can you tell?</a:t>
            </a:r>
          </a:p>
        </p:txBody>
      </p:sp>
    </p:spTree>
    <p:extLst>
      <p:ext uri="{BB962C8B-B14F-4D97-AF65-F5344CB8AC3E}">
        <p14:creationId xmlns:p14="http://schemas.microsoft.com/office/powerpoint/2010/main" val="1626066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82551-E032-863D-86D2-CD96400D360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E6E42A2-C4F7-FEB9-B207-DBD1A9FF75BB}"/>
              </a:ext>
            </a:extLst>
          </p:cNvPr>
          <p:cNvSpPr txBox="1"/>
          <p:nvPr/>
        </p:nvSpPr>
        <p:spPr>
          <a:xfrm>
            <a:off x="561798" y="363648"/>
            <a:ext cx="6050631" cy="769441"/>
          </a:xfrm>
          <a:prstGeom prst="rect">
            <a:avLst/>
          </a:prstGeom>
          <a:noFill/>
        </p:spPr>
        <p:txBody>
          <a:bodyPr wrap="none" rtlCol="0">
            <a:spAutoFit/>
          </a:bodyPr>
          <a:lstStyle/>
          <a:p>
            <a:r>
              <a:rPr lang="en-US" sz="4400" dirty="0"/>
              <a:t>Where does this happen?</a:t>
            </a:r>
          </a:p>
        </p:txBody>
      </p:sp>
      <p:sp>
        <p:nvSpPr>
          <p:cNvPr id="24" name="TextBox 23">
            <a:extLst>
              <a:ext uri="{FF2B5EF4-FFF2-40B4-BE49-F238E27FC236}">
                <a16:creationId xmlns:a16="http://schemas.microsoft.com/office/drawing/2014/main" id="{3B1E5ADC-3F68-08AE-DED9-182CC8B013EA}"/>
              </a:ext>
            </a:extLst>
          </p:cNvPr>
          <p:cNvSpPr txBox="1"/>
          <p:nvPr/>
        </p:nvSpPr>
        <p:spPr>
          <a:xfrm>
            <a:off x="585059" y="6125020"/>
            <a:ext cx="7683498" cy="369332"/>
          </a:xfrm>
          <a:prstGeom prst="rect">
            <a:avLst/>
          </a:prstGeom>
          <a:noFill/>
        </p:spPr>
        <p:txBody>
          <a:bodyPr wrap="square" rtlCol="0">
            <a:spAutoFit/>
          </a:bodyPr>
          <a:lstStyle/>
          <a:p>
            <a:pPr algn="ctr"/>
            <a:r>
              <a:rPr lang="en-US" dirty="0"/>
              <a:t>Whole-image feature groupings and final classifications are made in late layers.</a:t>
            </a:r>
          </a:p>
        </p:txBody>
      </p:sp>
      <p:pic>
        <p:nvPicPr>
          <p:cNvPr id="4" name="Picture 3" descr="Convolutional Neural Network: A Complete Guide">
            <a:extLst>
              <a:ext uri="{FF2B5EF4-FFF2-40B4-BE49-F238E27FC236}">
                <a16:creationId xmlns:a16="http://schemas.microsoft.com/office/drawing/2014/main" id="{6E820D49-F7A0-B366-8919-0D914822652B}"/>
              </a:ext>
            </a:extLst>
          </p:cNvPr>
          <p:cNvPicPr>
            <a:picLocks noChangeAspect="1"/>
          </p:cNvPicPr>
          <p:nvPr/>
        </p:nvPicPr>
        <p:blipFill>
          <a:blip r:embed="rId2"/>
          <a:stretch>
            <a:fillRect/>
          </a:stretch>
        </p:blipFill>
        <p:spPr>
          <a:xfrm>
            <a:off x="800100" y="1101807"/>
            <a:ext cx="7543800" cy="4503688"/>
          </a:xfrm>
          <a:prstGeom prst="rect">
            <a:avLst/>
          </a:prstGeom>
        </p:spPr>
      </p:pic>
      <p:sp>
        <p:nvSpPr>
          <p:cNvPr id="6" name="TextBox 5">
            <a:extLst>
              <a:ext uri="{FF2B5EF4-FFF2-40B4-BE49-F238E27FC236}">
                <a16:creationId xmlns:a16="http://schemas.microsoft.com/office/drawing/2014/main" id="{7BCAE0DA-04CF-9EE5-4AE9-0E10F12CE91D}"/>
              </a:ext>
            </a:extLst>
          </p:cNvPr>
          <p:cNvSpPr txBox="1"/>
          <p:nvPr/>
        </p:nvSpPr>
        <p:spPr>
          <a:xfrm>
            <a:off x="5818666" y="2235152"/>
            <a:ext cx="1669192"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late layers</a:t>
            </a:r>
          </a:p>
        </p:txBody>
      </p:sp>
      <p:sp>
        <p:nvSpPr>
          <p:cNvPr id="7" name="Left Brace 6">
            <a:extLst>
              <a:ext uri="{FF2B5EF4-FFF2-40B4-BE49-F238E27FC236}">
                <a16:creationId xmlns:a16="http://schemas.microsoft.com/office/drawing/2014/main" id="{D65F6E06-C036-9EB1-2420-97EB51C3AC4E}"/>
              </a:ext>
            </a:extLst>
          </p:cNvPr>
          <p:cNvSpPr/>
          <p:nvPr/>
        </p:nvSpPr>
        <p:spPr>
          <a:xfrm rot="5400000" flipV="1">
            <a:off x="6386562" y="1704323"/>
            <a:ext cx="533400" cy="2333723"/>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352693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01BFE-3ADB-891C-AA12-168A8228D95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2450AB3-3BC8-C289-76E2-C8E50063FD17}"/>
              </a:ext>
            </a:extLst>
          </p:cNvPr>
          <p:cNvSpPr txBox="1"/>
          <p:nvPr/>
        </p:nvSpPr>
        <p:spPr>
          <a:xfrm>
            <a:off x="561798" y="363648"/>
            <a:ext cx="3413242" cy="769441"/>
          </a:xfrm>
          <a:prstGeom prst="rect">
            <a:avLst/>
          </a:prstGeom>
          <a:noFill/>
        </p:spPr>
        <p:txBody>
          <a:bodyPr wrap="none" rtlCol="0">
            <a:spAutoFit/>
          </a:bodyPr>
          <a:lstStyle/>
          <a:p>
            <a:r>
              <a:rPr lang="en-US" sz="4400" dirty="0"/>
              <a:t>The Challenge</a:t>
            </a:r>
          </a:p>
        </p:txBody>
      </p:sp>
      <p:sp>
        <p:nvSpPr>
          <p:cNvPr id="24" name="TextBox 23">
            <a:extLst>
              <a:ext uri="{FF2B5EF4-FFF2-40B4-BE49-F238E27FC236}">
                <a16:creationId xmlns:a16="http://schemas.microsoft.com/office/drawing/2014/main" id="{10415312-1694-0AE5-7A85-C9E709906073}"/>
              </a:ext>
            </a:extLst>
          </p:cNvPr>
          <p:cNvSpPr txBox="1"/>
          <p:nvPr/>
        </p:nvSpPr>
        <p:spPr>
          <a:xfrm>
            <a:off x="4419600" y="1371600"/>
            <a:ext cx="3505200" cy="1200329"/>
          </a:xfrm>
          <a:prstGeom prst="rect">
            <a:avLst/>
          </a:prstGeom>
          <a:noFill/>
        </p:spPr>
        <p:txBody>
          <a:bodyPr wrap="square" rtlCol="0">
            <a:spAutoFit/>
          </a:bodyPr>
          <a:lstStyle/>
          <a:p>
            <a:pPr algn="ctr"/>
            <a:r>
              <a:rPr lang="en-US" dirty="0"/>
              <a:t>We want to train a new model to detect dogs in images.</a:t>
            </a:r>
          </a:p>
          <a:p>
            <a:pPr algn="ctr"/>
            <a:endParaRPr lang="en-US" dirty="0"/>
          </a:p>
          <a:p>
            <a:pPr algn="ctr"/>
            <a:r>
              <a:rPr lang="en-US" dirty="0"/>
              <a:t>What’s the most difficult step?</a:t>
            </a:r>
          </a:p>
        </p:txBody>
      </p:sp>
      <p:pic>
        <p:nvPicPr>
          <p:cNvPr id="21" name="Picture 20" descr="How to Understand Your Dog's Body Language | Dogs Trust">
            <a:extLst>
              <a:ext uri="{FF2B5EF4-FFF2-40B4-BE49-F238E27FC236}">
                <a16:creationId xmlns:a16="http://schemas.microsoft.com/office/drawing/2014/main" id="{A152148B-4F28-B985-E43A-F4315F16AB9A}"/>
              </a:ext>
            </a:extLst>
          </p:cNvPr>
          <p:cNvPicPr>
            <a:picLocks noChangeAspect="1"/>
          </p:cNvPicPr>
          <p:nvPr/>
        </p:nvPicPr>
        <p:blipFill>
          <a:blip r:embed="rId2"/>
          <a:srcRect l="22324" r="25675"/>
          <a:stretch>
            <a:fillRect/>
          </a:stretch>
        </p:blipFill>
        <p:spPr>
          <a:xfrm>
            <a:off x="914400" y="1285874"/>
            <a:ext cx="3276600" cy="4725865"/>
          </a:xfrm>
          <a:prstGeom prst="rect">
            <a:avLst/>
          </a:prstGeom>
        </p:spPr>
      </p:pic>
      <p:pic>
        <p:nvPicPr>
          <p:cNvPr id="4" name="Picture 3">
            <a:extLst>
              <a:ext uri="{FF2B5EF4-FFF2-40B4-BE49-F238E27FC236}">
                <a16:creationId xmlns:a16="http://schemas.microsoft.com/office/drawing/2014/main" id="{6045033C-5108-0A1F-BB45-CA330EFB19D3}"/>
              </a:ext>
            </a:extLst>
          </p:cNvPr>
          <p:cNvPicPr>
            <a:picLocks noChangeAspect="1"/>
          </p:cNvPicPr>
          <p:nvPr/>
        </p:nvPicPr>
        <p:blipFill>
          <a:blip r:embed="rId3"/>
          <a:stretch>
            <a:fillRect/>
          </a:stretch>
        </p:blipFill>
        <p:spPr>
          <a:xfrm>
            <a:off x="4343400" y="2826519"/>
            <a:ext cx="4118409" cy="2745606"/>
          </a:xfrm>
          <a:prstGeom prst="rect">
            <a:avLst/>
          </a:prstGeom>
        </p:spPr>
      </p:pic>
      <p:sp>
        <p:nvSpPr>
          <p:cNvPr id="7" name="TextBox 6">
            <a:extLst>
              <a:ext uri="{FF2B5EF4-FFF2-40B4-BE49-F238E27FC236}">
                <a16:creationId xmlns:a16="http://schemas.microsoft.com/office/drawing/2014/main" id="{ABB7F0F6-8F50-1714-D492-2D3F0ACC4BD0}"/>
              </a:ext>
            </a:extLst>
          </p:cNvPr>
          <p:cNvSpPr txBox="1"/>
          <p:nvPr/>
        </p:nvSpPr>
        <p:spPr>
          <a:xfrm>
            <a:off x="4423210" y="5628974"/>
            <a:ext cx="4038599" cy="369332"/>
          </a:xfrm>
          <a:prstGeom prst="rect">
            <a:avLst/>
          </a:prstGeom>
          <a:noFill/>
        </p:spPr>
        <p:txBody>
          <a:bodyPr wrap="square" rtlCol="0">
            <a:spAutoFit/>
          </a:bodyPr>
          <a:lstStyle/>
          <a:p>
            <a:pPr algn="ctr"/>
            <a:r>
              <a:rPr lang="en-US" dirty="0"/>
              <a:t>Collecting and labeling 1000’s of images.</a:t>
            </a:r>
          </a:p>
        </p:txBody>
      </p:sp>
    </p:spTree>
    <p:extLst>
      <p:ext uri="{BB962C8B-B14F-4D97-AF65-F5344CB8AC3E}">
        <p14:creationId xmlns:p14="http://schemas.microsoft.com/office/powerpoint/2010/main" val="133693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D3D1C-EA54-DD5F-4AEF-745BFF2C4D2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A842A8F-052D-DCEE-6AEC-A54B5FE9D1C7}"/>
              </a:ext>
            </a:extLst>
          </p:cNvPr>
          <p:cNvSpPr txBox="1"/>
          <p:nvPr/>
        </p:nvSpPr>
        <p:spPr>
          <a:xfrm>
            <a:off x="561798" y="363648"/>
            <a:ext cx="3063659" cy="769441"/>
          </a:xfrm>
          <a:prstGeom prst="rect">
            <a:avLst/>
          </a:prstGeom>
          <a:noFill/>
        </p:spPr>
        <p:txBody>
          <a:bodyPr wrap="none" rtlCol="0">
            <a:spAutoFit/>
          </a:bodyPr>
          <a:lstStyle/>
          <a:p>
            <a:r>
              <a:rPr lang="en-US" sz="4400" dirty="0"/>
              <a:t>The Solution</a:t>
            </a:r>
          </a:p>
        </p:txBody>
      </p:sp>
      <p:sp>
        <p:nvSpPr>
          <p:cNvPr id="24" name="TextBox 23">
            <a:extLst>
              <a:ext uri="{FF2B5EF4-FFF2-40B4-BE49-F238E27FC236}">
                <a16:creationId xmlns:a16="http://schemas.microsoft.com/office/drawing/2014/main" id="{CAE781FB-856A-89C7-554F-CBAD01035A4B}"/>
              </a:ext>
            </a:extLst>
          </p:cNvPr>
          <p:cNvSpPr txBox="1"/>
          <p:nvPr/>
        </p:nvSpPr>
        <p:spPr>
          <a:xfrm>
            <a:off x="4419600" y="1371600"/>
            <a:ext cx="3505200" cy="1754326"/>
          </a:xfrm>
          <a:prstGeom prst="rect">
            <a:avLst/>
          </a:prstGeom>
          <a:noFill/>
        </p:spPr>
        <p:txBody>
          <a:bodyPr wrap="square" rtlCol="0">
            <a:spAutoFit/>
          </a:bodyPr>
          <a:lstStyle/>
          <a:p>
            <a:pPr algn="ctr"/>
            <a:r>
              <a:rPr lang="en-US" dirty="0"/>
              <a:t>If we already have a model for a similar problem, we do not have to start from scratch.</a:t>
            </a:r>
          </a:p>
          <a:p>
            <a:pPr algn="ctr"/>
            <a:endParaRPr lang="en-US" dirty="0"/>
          </a:p>
          <a:p>
            <a:pPr algn="ctr"/>
            <a:r>
              <a:rPr lang="en-US" dirty="0"/>
              <a:t>Collect and label a </a:t>
            </a:r>
            <a:r>
              <a:rPr lang="en-US" b="1" dirty="0"/>
              <a:t>small</a:t>
            </a:r>
            <a:r>
              <a:rPr lang="en-US" dirty="0"/>
              <a:t> amount of data, and </a:t>
            </a:r>
            <a:r>
              <a:rPr lang="en-US" b="1" dirty="0"/>
              <a:t>transfer learn</a:t>
            </a:r>
            <a:r>
              <a:rPr lang="en-US" dirty="0"/>
              <a:t>.</a:t>
            </a:r>
          </a:p>
        </p:txBody>
      </p:sp>
      <p:pic>
        <p:nvPicPr>
          <p:cNvPr id="4" name="Picture 3">
            <a:extLst>
              <a:ext uri="{FF2B5EF4-FFF2-40B4-BE49-F238E27FC236}">
                <a16:creationId xmlns:a16="http://schemas.microsoft.com/office/drawing/2014/main" id="{8F8549A7-1609-0280-9222-9FD3764EB1C6}"/>
              </a:ext>
            </a:extLst>
          </p:cNvPr>
          <p:cNvPicPr>
            <a:picLocks noChangeAspect="1"/>
          </p:cNvPicPr>
          <p:nvPr/>
        </p:nvPicPr>
        <p:blipFill>
          <a:blip r:embed="rId2"/>
          <a:srcRect l="3700" t="5291" r="68546" b="64180"/>
          <a:stretch>
            <a:fillRect/>
          </a:stretch>
        </p:blipFill>
        <p:spPr>
          <a:xfrm>
            <a:off x="6324600" y="3646890"/>
            <a:ext cx="1143001" cy="838200"/>
          </a:xfrm>
          <a:prstGeom prst="rect">
            <a:avLst/>
          </a:prstGeom>
        </p:spPr>
      </p:pic>
      <p:pic>
        <p:nvPicPr>
          <p:cNvPr id="3" name="Picture 2" descr="Tabby cat - Wikipedia">
            <a:extLst>
              <a:ext uri="{FF2B5EF4-FFF2-40B4-BE49-F238E27FC236}">
                <a16:creationId xmlns:a16="http://schemas.microsoft.com/office/drawing/2014/main" id="{9DCBB035-3CA1-C19E-B998-099FA3FAA3F7}"/>
              </a:ext>
            </a:extLst>
          </p:cNvPr>
          <p:cNvPicPr>
            <a:picLocks noChangeAspect="1"/>
          </p:cNvPicPr>
          <p:nvPr/>
        </p:nvPicPr>
        <p:blipFill>
          <a:blip r:embed="rId3"/>
          <a:stretch>
            <a:fillRect/>
          </a:stretch>
        </p:blipFill>
        <p:spPr>
          <a:xfrm>
            <a:off x="762000" y="1524444"/>
            <a:ext cx="3200400" cy="4289196"/>
          </a:xfrm>
          <a:prstGeom prst="rect">
            <a:avLst/>
          </a:prstGeom>
        </p:spPr>
      </p:pic>
      <p:grpSp>
        <p:nvGrpSpPr>
          <p:cNvPr id="16" name="Group 15">
            <a:extLst>
              <a:ext uri="{FF2B5EF4-FFF2-40B4-BE49-F238E27FC236}">
                <a16:creationId xmlns:a16="http://schemas.microsoft.com/office/drawing/2014/main" id="{ED3034B5-CB83-4DD2-2841-242EE1A804DA}"/>
              </a:ext>
            </a:extLst>
          </p:cNvPr>
          <p:cNvGrpSpPr/>
          <p:nvPr/>
        </p:nvGrpSpPr>
        <p:grpSpPr>
          <a:xfrm>
            <a:off x="4343400" y="3798333"/>
            <a:ext cx="1215591" cy="388334"/>
            <a:chOff x="4267200" y="3580443"/>
            <a:chExt cx="1215591" cy="388334"/>
          </a:xfrm>
        </p:grpSpPr>
        <p:sp>
          <p:nvSpPr>
            <p:cNvPr id="7" name="TextBox 6">
              <a:extLst>
                <a:ext uri="{FF2B5EF4-FFF2-40B4-BE49-F238E27FC236}">
                  <a16:creationId xmlns:a16="http://schemas.microsoft.com/office/drawing/2014/main" id="{54B298CB-C779-4C7C-7756-A2D8FD6B440D}"/>
                </a:ext>
              </a:extLst>
            </p:cNvPr>
            <p:cNvSpPr txBox="1"/>
            <p:nvPr/>
          </p:nvSpPr>
          <p:spPr>
            <a:xfrm>
              <a:off x="4267201" y="3599444"/>
              <a:ext cx="1215590" cy="369332"/>
            </a:xfrm>
            <a:prstGeom prst="rect">
              <a:avLst/>
            </a:prstGeom>
            <a:noFill/>
          </p:spPr>
          <p:txBody>
            <a:bodyPr wrap="square" rtlCol="0">
              <a:spAutoFit/>
            </a:bodyPr>
            <a:lstStyle/>
            <a:p>
              <a:pPr algn="ctr"/>
              <a:r>
                <a:rPr lang="en-US" dirty="0"/>
                <a:t>cat model</a:t>
              </a:r>
            </a:p>
          </p:txBody>
        </p:sp>
        <p:sp>
          <p:nvSpPr>
            <p:cNvPr id="6" name="Rectangle 5">
              <a:extLst>
                <a:ext uri="{FF2B5EF4-FFF2-40B4-BE49-F238E27FC236}">
                  <a16:creationId xmlns:a16="http://schemas.microsoft.com/office/drawing/2014/main" id="{D07FCAF8-1DA6-7A3F-E962-AEF4DF289CE3}"/>
                </a:ext>
              </a:extLst>
            </p:cNvPr>
            <p:cNvSpPr/>
            <p:nvPr/>
          </p:nvSpPr>
          <p:spPr>
            <a:xfrm>
              <a:off x="4267200" y="3580443"/>
              <a:ext cx="1215591" cy="388334"/>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5703A930-FA34-675B-BFDC-1934E5DA481B}"/>
              </a:ext>
            </a:extLst>
          </p:cNvPr>
          <p:cNvGrpSpPr/>
          <p:nvPr/>
        </p:nvGrpSpPr>
        <p:grpSpPr>
          <a:xfrm>
            <a:off x="6324600" y="5018490"/>
            <a:ext cx="1215591" cy="388334"/>
            <a:chOff x="6248400" y="4876800"/>
            <a:chExt cx="1215591" cy="388334"/>
          </a:xfrm>
        </p:grpSpPr>
        <p:sp>
          <p:nvSpPr>
            <p:cNvPr id="9" name="TextBox 8">
              <a:extLst>
                <a:ext uri="{FF2B5EF4-FFF2-40B4-BE49-F238E27FC236}">
                  <a16:creationId xmlns:a16="http://schemas.microsoft.com/office/drawing/2014/main" id="{AE2F9EB5-6F93-B275-A40D-951D1434B9B9}"/>
                </a:ext>
              </a:extLst>
            </p:cNvPr>
            <p:cNvSpPr txBox="1"/>
            <p:nvPr/>
          </p:nvSpPr>
          <p:spPr>
            <a:xfrm>
              <a:off x="6248401" y="4895801"/>
              <a:ext cx="1215590" cy="369332"/>
            </a:xfrm>
            <a:prstGeom prst="rect">
              <a:avLst/>
            </a:prstGeom>
            <a:noFill/>
          </p:spPr>
          <p:txBody>
            <a:bodyPr wrap="square" rtlCol="0">
              <a:spAutoFit/>
            </a:bodyPr>
            <a:lstStyle/>
            <a:p>
              <a:pPr algn="ctr"/>
              <a:r>
                <a:rPr lang="en-US" dirty="0"/>
                <a:t>dog model</a:t>
              </a:r>
            </a:p>
          </p:txBody>
        </p:sp>
        <p:sp>
          <p:nvSpPr>
            <p:cNvPr id="11" name="Rectangle 10">
              <a:extLst>
                <a:ext uri="{FF2B5EF4-FFF2-40B4-BE49-F238E27FC236}">
                  <a16:creationId xmlns:a16="http://schemas.microsoft.com/office/drawing/2014/main" id="{8E303EF1-4DEB-9357-66E2-2046FC40D99B}"/>
                </a:ext>
              </a:extLst>
            </p:cNvPr>
            <p:cNvSpPr/>
            <p:nvPr/>
          </p:nvSpPr>
          <p:spPr>
            <a:xfrm>
              <a:off x="6248400" y="4876800"/>
              <a:ext cx="1215591" cy="388334"/>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8DB40F45-1272-C132-9024-B802211446E6}"/>
              </a:ext>
            </a:extLst>
          </p:cNvPr>
          <p:cNvSpPr txBox="1"/>
          <p:nvPr/>
        </p:nvSpPr>
        <p:spPr>
          <a:xfrm>
            <a:off x="7432308" y="3678834"/>
            <a:ext cx="1396141" cy="646331"/>
          </a:xfrm>
          <a:prstGeom prst="rect">
            <a:avLst/>
          </a:prstGeom>
          <a:noFill/>
        </p:spPr>
        <p:txBody>
          <a:bodyPr wrap="square" rtlCol="0">
            <a:spAutoFit/>
          </a:bodyPr>
          <a:lstStyle/>
          <a:p>
            <a:pPr algn="ctr"/>
            <a:r>
              <a:rPr lang="en-US" dirty="0"/>
              <a:t>new data (dogs)</a:t>
            </a:r>
          </a:p>
        </p:txBody>
      </p:sp>
      <p:sp>
        <p:nvSpPr>
          <p:cNvPr id="14" name="Arrow: Right 13">
            <a:extLst>
              <a:ext uri="{FF2B5EF4-FFF2-40B4-BE49-F238E27FC236}">
                <a16:creationId xmlns:a16="http://schemas.microsoft.com/office/drawing/2014/main" id="{07732A19-3CE1-7710-1C75-00D2E4EF72EE}"/>
              </a:ext>
            </a:extLst>
          </p:cNvPr>
          <p:cNvSpPr/>
          <p:nvPr/>
        </p:nvSpPr>
        <p:spPr>
          <a:xfrm flipH="1">
            <a:off x="5654641" y="3798333"/>
            <a:ext cx="609600" cy="388334"/>
          </a:xfrm>
          <a:prstGeom prst="rightArrow">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330A5F0-3508-0DAE-016D-92ACC13318AE}"/>
              </a:ext>
            </a:extLst>
          </p:cNvPr>
          <p:cNvSpPr/>
          <p:nvPr/>
        </p:nvSpPr>
        <p:spPr>
          <a:xfrm>
            <a:off x="4927332" y="4327878"/>
            <a:ext cx="1318661" cy="895150"/>
          </a:xfrm>
          <a:custGeom>
            <a:avLst/>
            <a:gdLst>
              <a:gd name="csX0" fmla="*/ 0 w 1318661"/>
              <a:gd name="csY0" fmla="*/ 0 h 895150"/>
              <a:gd name="csX1" fmla="*/ 67376 w 1318661"/>
              <a:gd name="csY1" fmla="*/ 442762 h 895150"/>
              <a:gd name="csX2" fmla="*/ 413886 w 1318661"/>
              <a:gd name="csY2" fmla="*/ 789272 h 895150"/>
              <a:gd name="csX3" fmla="*/ 1318661 w 1318661"/>
              <a:gd name="csY3" fmla="*/ 895150 h 895150"/>
            </a:gdLst>
            <a:ahLst/>
            <a:cxnLst>
              <a:cxn ang="0">
                <a:pos x="csX0" y="csY0"/>
              </a:cxn>
              <a:cxn ang="0">
                <a:pos x="csX1" y="csY1"/>
              </a:cxn>
              <a:cxn ang="0">
                <a:pos x="csX2" y="csY2"/>
              </a:cxn>
              <a:cxn ang="0">
                <a:pos x="csX3" y="csY3"/>
              </a:cxn>
            </a:cxnLst>
            <a:rect l="l" t="t" r="r" b="b"/>
            <a:pathLst>
              <a:path w="1318661" h="895150">
                <a:moveTo>
                  <a:pt x="0" y="0"/>
                </a:moveTo>
                <a:cubicBezTo>
                  <a:pt x="9625" y="226996"/>
                  <a:pt x="-1605" y="311217"/>
                  <a:pt x="67376" y="442762"/>
                </a:cubicBezTo>
                <a:cubicBezTo>
                  <a:pt x="136357" y="574307"/>
                  <a:pt x="205339" y="713874"/>
                  <a:pt x="413886" y="789272"/>
                </a:cubicBezTo>
                <a:cubicBezTo>
                  <a:pt x="622434" y="864670"/>
                  <a:pt x="970547" y="879910"/>
                  <a:pt x="1318661" y="895150"/>
                </a:cubicBezTo>
              </a:path>
            </a:pathLst>
          </a:custGeom>
          <a:noFill/>
          <a:ln w="50800">
            <a:solidFill>
              <a:srgbClr val="FF0000"/>
            </a:solidFill>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824188F-4B71-3B60-D325-50860340182D}"/>
              </a:ext>
            </a:extLst>
          </p:cNvPr>
          <p:cNvSpPr txBox="1"/>
          <p:nvPr/>
        </p:nvSpPr>
        <p:spPr>
          <a:xfrm>
            <a:off x="4088331" y="3418573"/>
            <a:ext cx="1710567" cy="369332"/>
          </a:xfrm>
          <a:prstGeom prst="rect">
            <a:avLst/>
          </a:prstGeom>
          <a:noFill/>
        </p:spPr>
        <p:txBody>
          <a:bodyPr wrap="square" rtlCol="0">
            <a:spAutoFit/>
          </a:bodyPr>
          <a:lstStyle/>
          <a:p>
            <a:pPr algn="ctr"/>
            <a:r>
              <a:rPr lang="en-US" dirty="0"/>
              <a:t>already exists</a:t>
            </a:r>
          </a:p>
        </p:txBody>
      </p:sp>
    </p:spTree>
    <p:extLst>
      <p:ext uri="{BB962C8B-B14F-4D97-AF65-F5344CB8AC3E}">
        <p14:creationId xmlns:p14="http://schemas.microsoft.com/office/powerpoint/2010/main" val="2156958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207E3-9C4E-78FD-F4FC-0CDFD06AEB8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79EB5CE-D41D-2BC5-AE0C-BE9FAB67AF58}"/>
              </a:ext>
            </a:extLst>
          </p:cNvPr>
          <p:cNvSpPr txBox="1"/>
          <p:nvPr/>
        </p:nvSpPr>
        <p:spPr>
          <a:xfrm>
            <a:off x="561798" y="363648"/>
            <a:ext cx="7357655" cy="769441"/>
          </a:xfrm>
          <a:prstGeom prst="rect">
            <a:avLst/>
          </a:prstGeom>
          <a:noFill/>
        </p:spPr>
        <p:txBody>
          <a:bodyPr wrap="none" rtlCol="0">
            <a:spAutoFit/>
          </a:bodyPr>
          <a:lstStyle/>
          <a:p>
            <a:r>
              <a:rPr lang="en-US" sz="4400" dirty="0"/>
              <a:t>Transfer (Incremental) Learning</a:t>
            </a:r>
          </a:p>
        </p:txBody>
      </p:sp>
      <p:sp>
        <p:nvSpPr>
          <p:cNvPr id="24" name="TextBox 23">
            <a:extLst>
              <a:ext uri="{FF2B5EF4-FFF2-40B4-BE49-F238E27FC236}">
                <a16:creationId xmlns:a16="http://schemas.microsoft.com/office/drawing/2014/main" id="{4CC5E4A8-865B-320D-0FB9-FDB88C249204}"/>
              </a:ext>
            </a:extLst>
          </p:cNvPr>
          <p:cNvSpPr txBox="1"/>
          <p:nvPr/>
        </p:nvSpPr>
        <p:spPr>
          <a:xfrm>
            <a:off x="660402" y="5848021"/>
            <a:ext cx="7683498" cy="646331"/>
          </a:xfrm>
          <a:prstGeom prst="rect">
            <a:avLst/>
          </a:prstGeom>
          <a:noFill/>
        </p:spPr>
        <p:txBody>
          <a:bodyPr wrap="square" rtlCol="0">
            <a:spAutoFit/>
          </a:bodyPr>
          <a:lstStyle/>
          <a:p>
            <a:pPr algn="ctr"/>
            <a:r>
              <a:rPr lang="en-US" dirty="0"/>
              <a:t>Model has already learned good weights from 1000’s of cat images.</a:t>
            </a:r>
          </a:p>
          <a:p>
            <a:pPr algn="ctr"/>
            <a:r>
              <a:rPr lang="en-US" dirty="0"/>
              <a:t>Only adjust the weights in the late layers.</a:t>
            </a:r>
          </a:p>
        </p:txBody>
      </p:sp>
      <p:pic>
        <p:nvPicPr>
          <p:cNvPr id="4" name="Picture 3" descr="Convolutional Neural Network: A Complete Guide">
            <a:extLst>
              <a:ext uri="{FF2B5EF4-FFF2-40B4-BE49-F238E27FC236}">
                <a16:creationId xmlns:a16="http://schemas.microsoft.com/office/drawing/2014/main" id="{EA04CBF7-528F-245B-7ABB-E9C21F0D6906}"/>
              </a:ext>
            </a:extLst>
          </p:cNvPr>
          <p:cNvPicPr>
            <a:picLocks noChangeAspect="1"/>
          </p:cNvPicPr>
          <p:nvPr/>
        </p:nvPicPr>
        <p:blipFill>
          <a:blip r:embed="rId2"/>
          <a:stretch>
            <a:fillRect/>
          </a:stretch>
        </p:blipFill>
        <p:spPr>
          <a:xfrm>
            <a:off x="800100" y="1101807"/>
            <a:ext cx="7543800" cy="4503688"/>
          </a:xfrm>
          <a:prstGeom prst="rect">
            <a:avLst/>
          </a:prstGeom>
        </p:spPr>
      </p:pic>
      <p:sp>
        <p:nvSpPr>
          <p:cNvPr id="6" name="TextBox 5">
            <a:extLst>
              <a:ext uri="{FF2B5EF4-FFF2-40B4-BE49-F238E27FC236}">
                <a16:creationId xmlns:a16="http://schemas.microsoft.com/office/drawing/2014/main" id="{0635232D-C7C1-0D98-7587-65284086508E}"/>
              </a:ext>
            </a:extLst>
          </p:cNvPr>
          <p:cNvSpPr txBox="1"/>
          <p:nvPr/>
        </p:nvSpPr>
        <p:spPr>
          <a:xfrm>
            <a:off x="5867400" y="2235152"/>
            <a:ext cx="1669192"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learn (adjust)</a:t>
            </a:r>
          </a:p>
        </p:txBody>
      </p:sp>
      <p:sp>
        <p:nvSpPr>
          <p:cNvPr id="7" name="Left Brace 6">
            <a:extLst>
              <a:ext uri="{FF2B5EF4-FFF2-40B4-BE49-F238E27FC236}">
                <a16:creationId xmlns:a16="http://schemas.microsoft.com/office/drawing/2014/main" id="{41A85623-124B-00D3-538C-76B9F1F9FA8B}"/>
              </a:ext>
            </a:extLst>
          </p:cNvPr>
          <p:cNvSpPr/>
          <p:nvPr/>
        </p:nvSpPr>
        <p:spPr>
          <a:xfrm rot="5400000" flipV="1">
            <a:off x="6348462" y="1666223"/>
            <a:ext cx="533400" cy="2409923"/>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TextBox 1">
            <a:extLst>
              <a:ext uri="{FF2B5EF4-FFF2-40B4-BE49-F238E27FC236}">
                <a16:creationId xmlns:a16="http://schemas.microsoft.com/office/drawing/2014/main" id="{A608BC32-7499-C4DE-859A-3D5A67D95D38}"/>
              </a:ext>
            </a:extLst>
          </p:cNvPr>
          <p:cNvSpPr txBox="1"/>
          <p:nvPr/>
        </p:nvSpPr>
        <p:spPr>
          <a:xfrm>
            <a:off x="2891579" y="4879804"/>
            <a:ext cx="1669192"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freeze</a:t>
            </a:r>
          </a:p>
        </p:txBody>
      </p:sp>
      <p:sp>
        <p:nvSpPr>
          <p:cNvPr id="3" name="Left Brace 2">
            <a:extLst>
              <a:ext uri="{FF2B5EF4-FFF2-40B4-BE49-F238E27FC236}">
                <a16:creationId xmlns:a16="http://schemas.microsoft.com/office/drawing/2014/main" id="{CC6EB17F-A142-3DF8-B920-3A0925184EAB}"/>
              </a:ext>
            </a:extLst>
          </p:cNvPr>
          <p:cNvSpPr/>
          <p:nvPr/>
        </p:nvSpPr>
        <p:spPr>
          <a:xfrm rot="16200000">
            <a:off x="3463496" y="3105682"/>
            <a:ext cx="533400" cy="3040792"/>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296035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62912-AC8F-A684-471A-906039A83CB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47EECAC-4E4F-411F-1C60-CB647770000B}"/>
              </a:ext>
            </a:extLst>
          </p:cNvPr>
          <p:cNvSpPr txBox="1"/>
          <p:nvPr/>
        </p:nvSpPr>
        <p:spPr>
          <a:xfrm>
            <a:off x="561798" y="363648"/>
            <a:ext cx="2805833" cy="769441"/>
          </a:xfrm>
          <a:prstGeom prst="rect">
            <a:avLst/>
          </a:prstGeom>
          <a:noFill/>
        </p:spPr>
        <p:txBody>
          <a:bodyPr wrap="none" rtlCol="0">
            <a:spAutoFit/>
          </a:bodyPr>
          <a:lstStyle/>
          <a:p>
            <a:r>
              <a:rPr lang="en-US" sz="4400" dirty="0"/>
              <a:t>Fine Tuning</a:t>
            </a:r>
          </a:p>
        </p:txBody>
      </p:sp>
      <p:sp>
        <p:nvSpPr>
          <p:cNvPr id="24" name="TextBox 23">
            <a:extLst>
              <a:ext uri="{FF2B5EF4-FFF2-40B4-BE49-F238E27FC236}">
                <a16:creationId xmlns:a16="http://schemas.microsoft.com/office/drawing/2014/main" id="{788C4FC0-F9BC-27DC-8501-E8639F2E7601}"/>
              </a:ext>
            </a:extLst>
          </p:cNvPr>
          <p:cNvSpPr txBox="1"/>
          <p:nvPr/>
        </p:nvSpPr>
        <p:spPr>
          <a:xfrm>
            <a:off x="561798" y="5651284"/>
            <a:ext cx="7683498" cy="923330"/>
          </a:xfrm>
          <a:prstGeom prst="rect">
            <a:avLst/>
          </a:prstGeom>
          <a:noFill/>
        </p:spPr>
        <p:txBody>
          <a:bodyPr wrap="square" rtlCol="0">
            <a:spAutoFit/>
          </a:bodyPr>
          <a:lstStyle/>
          <a:p>
            <a:pPr algn="ctr"/>
            <a:r>
              <a:rPr lang="en-US" dirty="0"/>
              <a:t>Fine tuning allows all weights to change, but much more slowly than during normal training.  This prioritizes the knowledge in the weights (prior knowledge) more heavily, but still allows for minor adjustments everywhere.</a:t>
            </a:r>
          </a:p>
        </p:txBody>
      </p:sp>
      <p:pic>
        <p:nvPicPr>
          <p:cNvPr id="4" name="Picture 3" descr="Convolutional Neural Network: A Complete Guide">
            <a:extLst>
              <a:ext uri="{FF2B5EF4-FFF2-40B4-BE49-F238E27FC236}">
                <a16:creationId xmlns:a16="http://schemas.microsoft.com/office/drawing/2014/main" id="{45CE1830-95CE-5F08-9BC3-3C4997DD142B}"/>
              </a:ext>
            </a:extLst>
          </p:cNvPr>
          <p:cNvPicPr>
            <a:picLocks noChangeAspect="1"/>
          </p:cNvPicPr>
          <p:nvPr/>
        </p:nvPicPr>
        <p:blipFill>
          <a:blip r:embed="rId2"/>
          <a:stretch>
            <a:fillRect/>
          </a:stretch>
        </p:blipFill>
        <p:spPr>
          <a:xfrm>
            <a:off x="800100" y="1101807"/>
            <a:ext cx="7543800" cy="4503688"/>
          </a:xfrm>
          <a:prstGeom prst="rect">
            <a:avLst/>
          </a:prstGeom>
        </p:spPr>
      </p:pic>
      <p:sp>
        <p:nvSpPr>
          <p:cNvPr id="2" name="TextBox 1">
            <a:extLst>
              <a:ext uri="{FF2B5EF4-FFF2-40B4-BE49-F238E27FC236}">
                <a16:creationId xmlns:a16="http://schemas.microsoft.com/office/drawing/2014/main" id="{F5CFED7E-0B8C-D46F-CFC4-FA6D6B8A3BFF}"/>
              </a:ext>
            </a:extLst>
          </p:cNvPr>
          <p:cNvSpPr txBox="1"/>
          <p:nvPr/>
        </p:nvSpPr>
        <p:spPr>
          <a:xfrm>
            <a:off x="3351589" y="5105400"/>
            <a:ext cx="3733800" cy="369332"/>
          </a:xfrm>
          <a:prstGeom prst="rect">
            <a:avLst/>
          </a:prstGeom>
          <a:solidFill>
            <a:schemeClr val="bg1">
              <a:alpha val="15000"/>
            </a:schemeClr>
          </a:solidFill>
          <a:ln>
            <a:noFill/>
          </a:ln>
        </p:spPr>
        <p:txBody>
          <a:bodyPr wrap="square" rtlCol="0">
            <a:spAutoFit/>
          </a:bodyPr>
          <a:lstStyle/>
          <a:p>
            <a:pPr algn="ctr"/>
            <a:r>
              <a:rPr lang="en-US" b="1" u="sng" dirty="0">
                <a:solidFill>
                  <a:srgbClr val="FF0000"/>
                </a:solidFill>
              </a:rPr>
              <a:t>slow</a:t>
            </a:r>
            <a:r>
              <a:rPr lang="en-US" dirty="0">
                <a:solidFill>
                  <a:srgbClr val="FF0000"/>
                </a:solidFill>
              </a:rPr>
              <a:t> gradient descent</a:t>
            </a:r>
          </a:p>
        </p:txBody>
      </p:sp>
      <p:sp>
        <p:nvSpPr>
          <p:cNvPr id="3" name="Left Brace 2">
            <a:extLst>
              <a:ext uri="{FF2B5EF4-FFF2-40B4-BE49-F238E27FC236}">
                <a16:creationId xmlns:a16="http://schemas.microsoft.com/office/drawing/2014/main" id="{E0C68EC6-9DF9-4406-78C8-D0A12BDFF0E6}"/>
              </a:ext>
            </a:extLst>
          </p:cNvPr>
          <p:cNvSpPr/>
          <p:nvPr/>
        </p:nvSpPr>
        <p:spPr>
          <a:xfrm rot="16200000">
            <a:off x="4796703" y="1908897"/>
            <a:ext cx="533400" cy="5859606"/>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029874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10D68-BAAA-F923-892C-85DBF684CB4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FD038F3-F104-08D5-14C8-0B0130F70EF7}"/>
              </a:ext>
            </a:extLst>
          </p:cNvPr>
          <p:cNvSpPr txBox="1"/>
          <p:nvPr/>
        </p:nvSpPr>
        <p:spPr>
          <a:xfrm>
            <a:off x="561798" y="363648"/>
            <a:ext cx="1893467" cy="769441"/>
          </a:xfrm>
          <a:prstGeom prst="rect">
            <a:avLst/>
          </a:prstGeom>
          <a:noFill/>
        </p:spPr>
        <p:txBody>
          <a:bodyPr wrap="none" rtlCol="0">
            <a:spAutoFit/>
          </a:bodyPr>
          <a:lstStyle/>
          <a:p>
            <a:r>
              <a:rPr lang="en-US" sz="4400" dirty="0"/>
              <a:t>Models</a:t>
            </a:r>
          </a:p>
        </p:txBody>
      </p:sp>
      <p:sp>
        <p:nvSpPr>
          <p:cNvPr id="24" name="TextBox 23">
            <a:extLst>
              <a:ext uri="{FF2B5EF4-FFF2-40B4-BE49-F238E27FC236}">
                <a16:creationId xmlns:a16="http://schemas.microsoft.com/office/drawing/2014/main" id="{DB527DDE-B4BE-3454-E294-C0E667C6DA84}"/>
              </a:ext>
            </a:extLst>
          </p:cNvPr>
          <p:cNvSpPr txBox="1"/>
          <p:nvPr/>
        </p:nvSpPr>
        <p:spPr>
          <a:xfrm>
            <a:off x="762000" y="1628938"/>
            <a:ext cx="6524802" cy="3139321"/>
          </a:xfrm>
          <a:prstGeom prst="rect">
            <a:avLst/>
          </a:prstGeom>
          <a:noFill/>
        </p:spPr>
        <p:txBody>
          <a:bodyPr wrap="square" rtlCol="0">
            <a:spAutoFit/>
          </a:bodyPr>
          <a:lstStyle/>
          <a:p>
            <a:r>
              <a:rPr lang="en-US" dirty="0"/>
              <a:t>Commercial vendors:</a:t>
            </a:r>
          </a:p>
          <a:p>
            <a:pPr marL="285750" indent="-285750">
              <a:buFont typeface="Arial" panose="020B0604020202020204" pitchFamily="34" charset="0"/>
              <a:buChar char="•"/>
            </a:pPr>
            <a:r>
              <a:rPr lang="en-US" dirty="0"/>
              <a:t>Hugging Face</a:t>
            </a:r>
          </a:p>
          <a:p>
            <a:pPr marL="285750" indent="-285750">
              <a:buFont typeface="Arial" panose="020B0604020202020204" pitchFamily="34" charset="0"/>
              <a:buChar char="•"/>
            </a:pPr>
            <a:r>
              <a:rPr lang="en-US" dirty="0"/>
              <a:t>Kaggle</a:t>
            </a:r>
          </a:p>
          <a:p>
            <a:pPr marL="285750" indent="-285750">
              <a:buFont typeface="Arial" panose="020B0604020202020204" pitchFamily="34" charset="0"/>
              <a:buChar char="•"/>
            </a:pPr>
            <a:r>
              <a:rPr lang="en-US" dirty="0"/>
              <a:t>TensorFlow Hub</a:t>
            </a:r>
          </a:p>
          <a:p>
            <a:pPr marL="285750" indent="-285750">
              <a:buFont typeface="Arial" panose="020B0604020202020204" pitchFamily="34" charset="0"/>
              <a:buChar char="•"/>
            </a:pPr>
            <a:r>
              <a:rPr lang="en-US" dirty="0" err="1"/>
              <a:t>PyTorch</a:t>
            </a:r>
            <a:r>
              <a:rPr lang="en-US" dirty="0"/>
              <a:t> Hub</a:t>
            </a:r>
          </a:p>
          <a:p>
            <a:pPr marL="285750" indent="-285750">
              <a:buFont typeface="Arial" panose="020B0604020202020204" pitchFamily="34" charset="0"/>
              <a:buChar char="•"/>
            </a:pPr>
            <a:r>
              <a:rPr lang="en-US" dirty="0" err="1"/>
              <a:t>Ultralytics</a:t>
            </a:r>
            <a:endParaRPr lang="en-US" dirty="0"/>
          </a:p>
          <a:p>
            <a:endParaRPr lang="en-US" dirty="0"/>
          </a:p>
          <a:p>
            <a:r>
              <a:rPr lang="en-US" dirty="0"/>
              <a:t>Individual contributors:</a:t>
            </a:r>
          </a:p>
          <a:p>
            <a:pPr marL="285750" indent="-285750">
              <a:buFont typeface="Arial" panose="020B0604020202020204" pitchFamily="34" charset="0"/>
              <a:buChar char="•"/>
            </a:pPr>
            <a:r>
              <a:rPr lang="en-US" dirty="0"/>
              <a:t>Research papers</a:t>
            </a:r>
          </a:p>
          <a:p>
            <a:pPr marL="285750" indent="-285750">
              <a:buFont typeface="Arial" panose="020B0604020202020204" pitchFamily="34" charset="0"/>
              <a:buChar char="•"/>
            </a:pPr>
            <a:r>
              <a:rPr lang="en-US" dirty="0" err="1"/>
              <a:t>Github</a:t>
            </a:r>
            <a:endParaRPr lang="en-US" dirty="0"/>
          </a:p>
          <a:p>
            <a:pPr marL="285750" indent="-285750">
              <a:buFont typeface="Arial" panose="020B0604020202020204" pitchFamily="34" charset="0"/>
              <a:buChar char="•"/>
            </a:pPr>
            <a:r>
              <a:rPr lang="en-US" dirty="0"/>
              <a:t>Blogs, personal websites</a:t>
            </a:r>
          </a:p>
        </p:txBody>
      </p:sp>
      <p:pic>
        <p:nvPicPr>
          <p:cNvPr id="4" name="Picture 3" descr="File:Hf-logo-with-title.svg - Wikimedia Commons">
            <a:extLst>
              <a:ext uri="{FF2B5EF4-FFF2-40B4-BE49-F238E27FC236}">
                <a16:creationId xmlns:a16="http://schemas.microsoft.com/office/drawing/2014/main" id="{60A8A3BC-6D38-DA34-BEAA-C986D0272051}"/>
              </a:ext>
            </a:extLst>
          </p:cNvPr>
          <p:cNvPicPr>
            <a:picLocks noChangeAspect="1"/>
          </p:cNvPicPr>
          <p:nvPr/>
        </p:nvPicPr>
        <p:blipFill>
          <a:blip r:embed="rId2"/>
          <a:srcRect l="1809" t="11500" r="1524" b="14310"/>
          <a:stretch>
            <a:fillRect/>
          </a:stretch>
        </p:blipFill>
        <p:spPr>
          <a:xfrm>
            <a:off x="3810000" y="326597"/>
            <a:ext cx="4419600" cy="965200"/>
          </a:xfrm>
          <a:prstGeom prst="rect">
            <a:avLst/>
          </a:prstGeom>
        </p:spPr>
      </p:pic>
      <p:sp>
        <p:nvSpPr>
          <p:cNvPr id="7" name="TextBox 6">
            <a:extLst>
              <a:ext uri="{FF2B5EF4-FFF2-40B4-BE49-F238E27FC236}">
                <a16:creationId xmlns:a16="http://schemas.microsoft.com/office/drawing/2014/main" id="{B855CD29-2582-8264-3215-93B2F260A3E6}"/>
              </a:ext>
            </a:extLst>
          </p:cNvPr>
          <p:cNvSpPr txBox="1"/>
          <p:nvPr/>
        </p:nvSpPr>
        <p:spPr>
          <a:xfrm>
            <a:off x="561798" y="5105400"/>
            <a:ext cx="5534202" cy="1200329"/>
          </a:xfrm>
          <a:prstGeom prst="rect">
            <a:avLst/>
          </a:prstGeom>
          <a:noFill/>
        </p:spPr>
        <p:txBody>
          <a:bodyPr wrap="square" rtlCol="0">
            <a:spAutoFit/>
          </a:bodyPr>
          <a:lstStyle/>
          <a:p>
            <a:r>
              <a:rPr lang="en-US" dirty="0"/>
              <a:t>Commercial sites also commonly offer datasets.</a:t>
            </a:r>
          </a:p>
          <a:p>
            <a:r>
              <a:rPr lang="en-US" dirty="0"/>
              <a:t>And model fitting software pipelines (GUIs).</a:t>
            </a:r>
          </a:p>
          <a:p>
            <a:endParaRPr lang="en-US" dirty="0"/>
          </a:p>
          <a:p>
            <a:r>
              <a:rPr lang="en-US" dirty="0"/>
              <a:t>They also typically require accounts and charge fees.</a:t>
            </a:r>
          </a:p>
        </p:txBody>
      </p:sp>
      <p:pic>
        <p:nvPicPr>
          <p:cNvPr id="9" name="Picture 8" descr="Use links below to save image.">
            <a:extLst>
              <a:ext uri="{FF2B5EF4-FFF2-40B4-BE49-F238E27FC236}">
                <a16:creationId xmlns:a16="http://schemas.microsoft.com/office/drawing/2014/main" id="{5A2CE099-1AA7-5E5F-4E49-95106A02E6A6}"/>
              </a:ext>
            </a:extLst>
          </p:cNvPr>
          <p:cNvPicPr>
            <a:picLocks noChangeAspect="1"/>
          </p:cNvPicPr>
          <p:nvPr/>
        </p:nvPicPr>
        <p:blipFill>
          <a:blip r:embed="rId3"/>
          <a:stretch>
            <a:fillRect/>
          </a:stretch>
        </p:blipFill>
        <p:spPr>
          <a:xfrm>
            <a:off x="4169614" y="1524000"/>
            <a:ext cx="4462371" cy="3074219"/>
          </a:xfrm>
          <a:prstGeom prst="rect">
            <a:avLst/>
          </a:prstGeom>
        </p:spPr>
      </p:pic>
      <p:pic>
        <p:nvPicPr>
          <p:cNvPr id="10" name="Picture 9" descr="Costs - Free business and finance icons">
            <a:extLst>
              <a:ext uri="{FF2B5EF4-FFF2-40B4-BE49-F238E27FC236}">
                <a16:creationId xmlns:a16="http://schemas.microsoft.com/office/drawing/2014/main" id="{BC050ACC-75BA-35A5-11F5-773DE61D7823}"/>
              </a:ext>
            </a:extLst>
          </p:cNvPr>
          <p:cNvPicPr>
            <a:picLocks noChangeAspect="1"/>
          </p:cNvPicPr>
          <p:nvPr/>
        </p:nvPicPr>
        <p:blipFill>
          <a:blip r:embed="rId4"/>
          <a:srcRect t="11394" b="10682"/>
          <a:stretch>
            <a:fillRect/>
          </a:stretch>
        </p:blipFill>
        <p:spPr>
          <a:xfrm>
            <a:off x="6400800" y="5173662"/>
            <a:ext cx="1503146" cy="1171313"/>
          </a:xfrm>
          <a:prstGeom prst="rect">
            <a:avLst/>
          </a:prstGeom>
        </p:spPr>
      </p:pic>
    </p:spTree>
    <p:extLst>
      <p:ext uri="{BB962C8B-B14F-4D97-AF65-F5344CB8AC3E}">
        <p14:creationId xmlns:p14="http://schemas.microsoft.com/office/powerpoint/2010/main" val="3248523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9B2EE-5DBD-2B7B-9668-13A46936F24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9827D43-569D-2766-4C3B-4D133CFCB0A6}"/>
              </a:ext>
            </a:extLst>
          </p:cNvPr>
          <p:cNvSpPr txBox="1"/>
          <p:nvPr/>
        </p:nvSpPr>
        <p:spPr>
          <a:xfrm>
            <a:off x="561798" y="363648"/>
            <a:ext cx="3904530" cy="769441"/>
          </a:xfrm>
          <a:prstGeom prst="rect">
            <a:avLst/>
          </a:prstGeom>
          <a:noFill/>
        </p:spPr>
        <p:txBody>
          <a:bodyPr wrap="none" rtlCol="0">
            <a:spAutoFit/>
          </a:bodyPr>
          <a:lstStyle/>
          <a:p>
            <a:r>
              <a:rPr lang="en-US" sz="4400" dirty="0"/>
              <a:t>Folder Structure</a:t>
            </a:r>
          </a:p>
        </p:txBody>
      </p:sp>
      <p:sp>
        <p:nvSpPr>
          <p:cNvPr id="24" name="TextBox 23">
            <a:extLst>
              <a:ext uri="{FF2B5EF4-FFF2-40B4-BE49-F238E27FC236}">
                <a16:creationId xmlns:a16="http://schemas.microsoft.com/office/drawing/2014/main" id="{D2260100-547C-F2ED-463E-8863E54A204B}"/>
              </a:ext>
            </a:extLst>
          </p:cNvPr>
          <p:cNvSpPr txBox="1"/>
          <p:nvPr/>
        </p:nvSpPr>
        <p:spPr>
          <a:xfrm>
            <a:off x="753979" y="1642770"/>
            <a:ext cx="2286000" cy="3970318"/>
          </a:xfrm>
          <a:prstGeom prst="rect">
            <a:avLst/>
          </a:prstGeom>
          <a:noFill/>
        </p:spPr>
        <p:txBody>
          <a:bodyPr wrap="square" rtlCol="0">
            <a:spAutoFit/>
          </a:bodyPr>
          <a:lstStyle/>
          <a:p>
            <a:r>
              <a:rPr lang="en-US" dirty="0">
                <a:latin typeface="Courier New" panose="02070309020205020404" pitchFamily="49" charset="0"/>
                <a:cs typeface="Courier New" panose="02070309020205020404" pitchFamily="49" charset="0"/>
              </a:rPr>
              <a:t>|yolo26n.pt</a:t>
            </a:r>
          </a:p>
          <a:p>
            <a:r>
              <a:rPr lang="en-US" dirty="0">
                <a:latin typeface="Courier New" panose="02070309020205020404" pitchFamily="49" charset="0"/>
                <a:cs typeface="Courier New" panose="02070309020205020404" pitchFamily="49" charset="0"/>
              </a:rPr>
              <a:t>|transfer.py</a:t>
            </a:r>
          </a:p>
          <a:p>
            <a:r>
              <a:rPr lang="en-US" dirty="0">
                <a:latin typeface="Courier New" panose="02070309020205020404" pitchFamily="49" charset="0"/>
                <a:cs typeface="Courier New" panose="02070309020205020404" pitchFamily="49" charset="0"/>
              </a:rPr>
              <a:t>|NEW</a:t>
            </a:r>
          </a:p>
          <a:p>
            <a:r>
              <a:rPr lang="en-US" dirty="0">
                <a:latin typeface="Courier New" panose="02070309020205020404" pitchFamily="49" charset="0"/>
                <a:cs typeface="Courier New" panose="02070309020205020404" pitchFamily="49" charset="0"/>
              </a:rPr>
              <a:t>|__</a:t>
            </a:r>
            <a:r>
              <a:rPr lang="en-US" dirty="0" err="1">
                <a:latin typeface="Courier New" panose="02070309020205020404" pitchFamily="49" charset="0"/>
                <a:cs typeface="Courier New" panose="02070309020205020404" pitchFamily="49" charset="0"/>
              </a:rPr>
              <a:t>data.yaml</a:t>
            </a:r>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|__train</a:t>
            </a:r>
          </a:p>
          <a:p>
            <a:r>
              <a:rPr lang="en-US" dirty="0">
                <a:latin typeface="Courier New" panose="02070309020205020404" pitchFamily="49" charset="0"/>
                <a:cs typeface="Courier New" panose="02070309020205020404" pitchFamily="49" charset="0"/>
              </a:rPr>
              <a:t>|  |__images</a:t>
            </a:r>
          </a:p>
          <a:p>
            <a:r>
              <a:rPr lang="en-US" dirty="0">
                <a:latin typeface="Courier New" panose="02070309020205020404" pitchFamily="49" charset="0"/>
                <a:cs typeface="Courier New" panose="02070309020205020404" pitchFamily="49" charset="0"/>
              </a:rPr>
              <a:t>|  |  |__1.jpg</a:t>
            </a:r>
          </a:p>
          <a:p>
            <a:r>
              <a:rPr lang="en-US" dirty="0">
                <a:latin typeface="Courier New" panose="02070309020205020404" pitchFamily="49" charset="0"/>
                <a:cs typeface="Courier New" panose="02070309020205020404" pitchFamily="49" charset="0"/>
              </a:rPr>
              <a:t>|  |  |__2.jpg</a:t>
            </a:r>
          </a:p>
          <a:p>
            <a:r>
              <a:rPr lang="en-US" dirty="0">
                <a:latin typeface="Courier New" panose="02070309020205020404" pitchFamily="49" charset="0"/>
                <a:cs typeface="Courier New" panose="02070309020205020404" pitchFamily="49" charset="0"/>
              </a:rPr>
              <a:t>|  |  |__...</a:t>
            </a:r>
          </a:p>
          <a:p>
            <a:r>
              <a:rPr lang="en-US" dirty="0">
                <a:latin typeface="Courier New" panose="02070309020205020404" pitchFamily="49" charset="0"/>
                <a:cs typeface="Courier New" panose="02070309020205020404" pitchFamily="49" charset="0"/>
              </a:rPr>
              <a:t>|  |__labels</a:t>
            </a:r>
          </a:p>
          <a:p>
            <a:r>
              <a:rPr lang="en-US" dirty="0">
                <a:latin typeface="Courier New" panose="02070309020205020404" pitchFamily="49" charset="0"/>
                <a:cs typeface="Courier New" panose="02070309020205020404" pitchFamily="49" charset="0"/>
              </a:rPr>
              <a:t>|  |  |__1.txt</a:t>
            </a:r>
          </a:p>
          <a:p>
            <a:r>
              <a:rPr lang="en-US" dirty="0">
                <a:latin typeface="Courier New" panose="02070309020205020404" pitchFamily="49" charset="0"/>
                <a:cs typeface="Courier New" panose="02070309020205020404" pitchFamily="49" charset="0"/>
              </a:rPr>
              <a:t>|  |  |__2.txt</a:t>
            </a:r>
          </a:p>
          <a:p>
            <a:r>
              <a:rPr lang="en-US" dirty="0">
                <a:latin typeface="Courier New" panose="02070309020205020404" pitchFamily="49" charset="0"/>
                <a:cs typeface="Courier New" panose="02070309020205020404" pitchFamily="49" charset="0"/>
              </a:rPr>
              <a:t>|  |  |__...</a:t>
            </a:r>
          </a:p>
          <a:p>
            <a:endParaRPr lang="en-US" dirty="0">
              <a:latin typeface="Courier New" panose="02070309020205020404" pitchFamily="49" charset="0"/>
              <a:cs typeface="Courier New" panose="02070309020205020404" pitchFamily="49" charset="0"/>
            </a:endParaRPr>
          </a:p>
        </p:txBody>
      </p:sp>
      <p:sp>
        <p:nvSpPr>
          <p:cNvPr id="7" name="TextBox 6">
            <a:extLst>
              <a:ext uri="{FF2B5EF4-FFF2-40B4-BE49-F238E27FC236}">
                <a16:creationId xmlns:a16="http://schemas.microsoft.com/office/drawing/2014/main" id="{6072F9DF-4587-B7C6-E6A8-85E40A4F35E4}"/>
              </a:ext>
            </a:extLst>
          </p:cNvPr>
          <p:cNvSpPr txBox="1"/>
          <p:nvPr/>
        </p:nvSpPr>
        <p:spPr>
          <a:xfrm>
            <a:off x="863628" y="5630734"/>
            <a:ext cx="7416743" cy="646331"/>
          </a:xfrm>
          <a:prstGeom prst="rect">
            <a:avLst/>
          </a:prstGeom>
          <a:noFill/>
        </p:spPr>
        <p:txBody>
          <a:bodyPr wrap="square" rtlCol="0">
            <a:spAutoFit/>
          </a:bodyPr>
          <a:lstStyle/>
          <a:p>
            <a:r>
              <a:rPr lang="en-US" dirty="0"/>
              <a:t>Train data used to build model.  Test data used to evaluate its performance.</a:t>
            </a:r>
          </a:p>
          <a:p>
            <a:r>
              <a:rPr lang="en-US" dirty="0"/>
              <a:t>Validation data (optional) used to “mini-test” at the end of each epoch.</a:t>
            </a:r>
          </a:p>
        </p:txBody>
      </p:sp>
      <p:pic>
        <p:nvPicPr>
          <p:cNvPr id="2" name="Graphic 1" descr="The Ultralytics Brand">
            <a:extLst>
              <a:ext uri="{FF2B5EF4-FFF2-40B4-BE49-F238E27FC236}">
                <a16:creationId xmlns:a16="http://schemas.microsoft.com/office/drawing/2014/main" id="{56E32847-20E2-7134-6EDF-5E5B67FEA7C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486400" y="501548"/>
            <a:ext cx="2895600" cy="779845"/>
          </a:xfrm>
          <a:prstGeom prst="rect">
            <a:avLst/>
          </a:prstGeom>
        </p:spPr>
      </p:pic>
      <p:sp>
        <p:nvSpPr>
          <p:cNvPr id="6" name="TextBox 5">
            <a:extLst>
              <a:ext uri="{FF2B5EF4-FFF2-40B4-BE49-F238E27FC236}">
                <a16:creationId xmlns:a16="http://schemas.microsoft.com/office/drawing/2014/main" id="{99A746F9-1747-2F65-496F-27E4B8950BA8}"/>
              </a:ext>
            </a:extLst>
          </p:cNvPr>
          <p:cNvSpPr txBox="1"/>
          <p:nvPr/>
        </p:nvSpPr>
        <p:spPr>
          <a:xfrm>
            <a:off x="3497179" y="2187258"/>
            <a:ext cx="2286000" cy="3139321"/>
          </a:xfrm>
          <a:prstGeom prst="rect">
            <a:avLst/>
          </a:prstGeom>
          <a:noFill/>
        </p:spPr>
        <p:txBody>
          <a:bodyPr wrap="square" rtlCol="0">
            <a:spAutoFit/>
          </a:bodyPr>
          <a:lstStyle/>
          <a:p>
            <a:r>
              <a:rPr lang="en-US" dirty="0">
                <a:latin typeface="Courier New" panose="02070309020205020404" pitchFamily="49" charset="0"/>
                <a:cs typeface="Courier New" panose="02070309020205020404" pitchFamily="49" charset="0"/>
              </a:rPr>
              <a:t>YOLO</a:t>
            </a:r>
          </a:p>
          <a:p>
            <a:r>
              <a:rPr lang="en-US" dirty="0">
                <a:latin typeface="Courier New" panose="02070309020205020404" pitchFamily="49" charset="0"/>
                <a:cs typeface="Courier New" panose="02070309020205020404" pitchFamily="49" charset="0"/>
              </a:rPr>
              <a:t>|__test</a:t>
            </a:r>
          </a:p>
          <a:p>
            <a:r>
              <a:rPr lang="en-US" dirty="0">
                <a:latin typeface="Courier New" panose="02070309020205020404" pitchFamily="49" charset="0"/>
                <a:cs typeface="Courier New" panose="02070309020205020404" pitchFamily="49" charset="0"/>
              </a:rPr>
              <a:t>|  |__images</a:t>
            </a:r>
          </a:p>
          <a:p>
            <a:r>
              <a:rPr lang="en-US" dirty="0">
                <a:latin typeface="Courier New" panose="02070309020205020404" pitchFamily="49" charset="0"/>
                <a:cs typeface="Courier New" panose="02070309020205020404" pitchFamily="49" charset="0"/>
              </a:rPr>
              <a:t>|  |  |__a.jpg</a:t>
            </a:r>
          </a:p>
          <a:p>
            <a:r>
              <a:rPr lang="en-US" dirty="0">
                <a:latin typeface="Courier New" panose="02070309020205020404" pitchFamily="49" charset="0"/>
                <a:cs typeface="Courier New" panose="02070309020205020404" pitchFamily="49" charset="0"/>
              </a:rPr>
              <a:t>|  |  |__b.jpg</a:t>
            </a:r>
          </a:p>
          <a:p>
            <a:r>
              <a:rPr lang="en-US" dirty="0">
                <a:latin typeface="Courier New" panose="02070309020205020404" pitchFamily="49" charset="0"/>
                <a:cs typeface="Courier New" panose="02070309020205020404" pitchFamily="49" charset="0"/>
              </a:rPr>
              <a:t>|  |  |__...</a:t>
            </a:r>
          </a:p>
          <a:p>
            <a:r>
              <a:rPr lang="en-US" dirty="0">
                <a:latin typeface="Courier New" panose="02070309020205020404" pitchFamily="49" charset="0"/>
                <a:cs typeface="Courier New" panose="02070309020205020404" pitchFamily="49" charset="0"/>
              </a:rPr>
              <a:t>|  |__labels</a:t>
            </a:r>
          </a:p>
          <a:p>
            <a:r>
              <a:rPr lang="en-US" dirty="0">
                <a:latin typeface="Courier New" panose="02070309020205020404" pitchFamily="49" charset="0"/>
                <a:cs typeface="Courier New" panose="02070309020205020404" pitchFamily="49" charset="0"/>
              </a:rPr>
              <a:t>|  |  |__a.txt</a:t>
            </a:r>
          </a:p>
          <a:p>
            <a:r>
              <a:rPr lang="en-US" dirty="0">
                <a:latin typeface="Courier New" panose="02070309020205020404" pitchFamily="49" charset="0"/>
                <a:cs typeface="Courier New" panose="02070309020205020404" pitchFamily="49" charset="0"/>
              </a:rPr>
              <a:t>|  |  |__b.txt</a:t>
            </a:r>
          </a:p>
          <a:p>
            <a:r>
              <a:rPr lang="en-US" dirty="0">
                <a:latin typeface="Courier New" panose="02070309020205020404" pitchFamily="49" charset="0"/>
                <a:cs typeface="Courier New" panose="02070309020205020404" pitchFamily="49" charset="0"/>
              </a:rPr>
              <a:t>|  |  |__...</a:t>
            </a:r>
          </a:p>
          <a:p>
            <a:endParaRPr lang="en-US" dirty="0">
              <a:latin typeface="Courier New" panose="02070309020205020404" pitchFamily="49" charset="0"/>
              <a:cs typeface="Courier New" panose="02070309020205020404" pitchFamily="49" charset="0"/>
            </a:endParaRPr>
          </a:p>
        </p:txBody>
      </p:sp>
      <p:sp>
        <p:nvSpPr>
          <p:cNvPr id="11" name="TextBox 10">
            <a:extLst>
              <a:ext uri="{FF2B5EF4-FFF2-40B4-BE49-F238E27FC236}">
                <a16:creationId xmlns:a16="http://schemas.microsoft.com/office/drawing/2014/main" id="{087E1BEF-8601-CE40-6A26-B3D281C21233}"/>
              </a:ext>
            </a:extLst>
          </p:cNvPr>
          <p:cNvSpPr txBox="1"/>
          <p:nvPr/>
        </p:nvSpPr>
        <p:spPr>
          <a:xfrm>
            <a:off x="6240379" y="2191524"/>
            <a:ext cx="2286000" cy="3139321"/>
          </a:xfrm>
          <a:prstGeom prst="rect">
            <a:avLst/>
          </a:prstGeom>
          <a:noFill/>
        </p:spPr>
        <p:txBody>
          <a:bodyPr wrap="square" rtlCol="0">
            <a:spAutoFit/>
          </a:bodyPr>
          <a:lstStyle/>
          <a:p>
            <a:r>
              <a:rPr lang="en-US" dirty="0">
                <a:latin typeface="Courier New" panose="02070309020205020404" pitchFamily="49" charset="0"/>
                <a:cs typeface="Courier New" panose="02070309020205020404" pitchFamily="49" charset="0"/>
              </a:rPr>
              <a:t>YOLO</a:t>
            </a:r>
          </a:p>
          <a:p>
            <a:r>
              <a:rPr lang="en-US" dirty="0">
                <a:latin typeface="Courier New" panose="02070309020205020404" pitchFamily="49" charset="0"/>
                <a:cs typeface="Courier New" panose="02070309020205020404" pitchFamily="49" charset="0"/>
              </a:rPr>
              <a:t>|__valid</a:t>
            </a:r>
          </a:p>
          <a:p>
            <a:r>
              <a:rPr lang="en-US" dirty="0">
                <a:latin typeface="Courier New" panose="02070309020205020404" pitchFamily="49" charset="0"/>
                <a:cs typeface="Courier New" panose="02070309020205020404" pitchFamily="49" charset="0"/>
              </a:rPr>
              <a:t>|  |__images</a:t>
            </a:r>
          </a:p>
          <a:p>
            <a:r>
              <a:rPr lang="en-US" dirty="0">
                <a:latin typeface="Courier New" panose="02070309020205020404" pitchFamily="49" charset="0"/>
                <a:cs typeface="Courier New" panose="02070309020205020404" pitchFamily="49" charset="0"/>
              </a:rPr>
              <a:t>|  |  |__A.jpg</a:t>
            </a:r>
          </a:p>
          <a:p>
            <a:r>
              <a:rPr lang="en-US" dirty="0">
                <a:latin typeface="Courier New" panose="02070309020205020404" pitchFamily="49" charset="0"/>
                <a:cs typeface="Courier New" panose="02070309020205020404" pitchFamily="49" charset="0"/>
              </a:rPr>
              <a:t>|  |  |__B.jpg</a:t>
            </a:r>
          </a:p>
          <a:p>
            <a:r>
              <a:rPr lang="en-US" dirty="0">
                <a:latin typeface="Courier New" panose="02070309020205020404" pitchFamily="49" charset="0"/>
                <a:cs typeface="Courier New" panose="02070309020205020404" pitchFamily="49" charset="0"/>
              </a:rPr>
              <a:t>|  |  |__...</a:t>
            </a:r>
          </a:p>
          <a:p>
            <a:r>
              <a:rPr lang="en-US" dirty="0">
                <a:latin typeface="Courier New" panose="02070309020205020404" pitchFamily="49" charset="0"/>
                <a:cs typeface="Courier New" panose="02070309020205020404" pitchFamily="49" charset="0"/>
              </a:rPr>
              <a:t>|  |__labels</a:t>
            </a:r>
          </a:p>
          <a:p>
            <a:r>
              <a:rPr lang="en-US" dirty="0">
                <a:latin typeface="Courier New" panose="02070309020205020404" pitchFamily="49" charset="0"/>
                <a:cs typeface="Courier New" panose="02070309020205020404" pitchFamily="49" charset="0"/>
              </a:rPr>
              <a:t>|  |  |__A.txt</a:t>
            </a:r>
          </a:p>
          <a:p>
            <a:r>
              <a:rPr lang="en-US" dirty="0">
                <a:latin typeface="Courier New" panose="02070309020205020404" pitchFamily="49" charset="0"/>
                <a:cs typeface="Courier New" panose="02070309020205020404" pitchFamily="49" charset="0"/>
              </a:rPr>
              <a:t>|  |  |__B.txt</a:t>
            </a:r>
          </a:p>
          <a:p>
            <a:r>
              <a:rPr lang="en-US" dirty="0">
                <a:latin typeface="Courier New" panose="02070309020205020404" pitchFamily="49" charset="0"/>
                <a:cs typeface="Courier New" panose="02070309020205020404" pitchFamily="49" charset="0"/>
              </a:rPr>
              <a:t>|  |  |__...</a:t>
            </a:r>
          </a:p>
          <a:p>
            <a:endParaRPr lang="en-US" dirty="0">
              <a:latin typeface="Courier New" panose="02070309020205020404" pitchFamily="49" charset="0"/>
              <a:cs typeface="Courier New" panose="02070309020205020404" pitchFamily="49" charset="0"/>
            </a:endParaRPr>
          </a:p>
        </p:txBody>
      </p:sp>
      <p:sp>
        <p:nvSpPr>
          <p:cNvPr id="12" name="TextBox 11">
            <a:extLst>
              <a:ext uri="{FF2B5EF4-FFF2-40B4-BE49-F238E27FC236}">
                <a16:creationId xmlns:a16="http://schemas.microsoft.com/office/drawing/2014/main" id="{872D2DC3-770E-DDD3-3603-AA280E7B9C4B}"/>
              </a:ext>
            </a:extLst>
          </p:cNvPr>
          <p:cNvSpPr txBox="1"/>
          <p:nvPr/>
        </p:nvSpPr>
        <p:spPr>
          <a:xfrm>
            <a:off x="2465376" y="1535638"/>
            <a:ext cx="2587196"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base (existing) model</a:t>
            </a:r>
          </a:p>
        </p:txBody>
      </p:sp>
      <p:sp>
        <p:nvSpPr>
          <p:cNvPr id="13" name="TextBox 12">
            <a:extLst>
              <a:ext uri="{FF2B5EF4-FFF2-40B4-BE49-F238E27FC236}">
                <a16:creationId xmlns:a16="http://schemas.microsoft.com/office/drawing/2014/main" id="{80C661C6-5375-49F7-5CB0-56C1DB6448AF}"/>
              </a:ext>
            </a:extLst>
          </p:cNvPr>
          <p:cNvSpPr txBox="1"/>
          <p:nvPr/>
        </p:nvSpPr>
        <p:spPr>
          <a:xfrm>
            <a:off x="2712095" y="1821567"/>
            <a:ext cx="4035126" cy="369332"/>
          </a:xfrm>
          <a:prstGeom prst="rect">
            <a:avLst/>
          </a:prstGeom>
          <a:solidFill>
            <a:schemeClr val="bg1">
              <a:alpha val="15000"/>
            </a:schemeClr>
          </a:solidFill>
          <a:ln>
            <a:noFill/>
          </a:ln>
        </p:spPr>
        <p:txBody>
          <a:bodyPr wrap="square" rtlCol="0">
            <a:spAutoFit/>
          </a:bodyPr>
          <a:lstStyle/>
          <a:p>
            <a:pPr algn="ctr"/>
            <a:r>
              <a:rPr lang="en-US" dirty="0">
                <a:solidFill>
                  <a:srgbClr val="FF0000"/>
                </a:solidFill>
              </a:rPr>
              <a:t>code that performs transfer learning</a:t>
            </a:r>
          </a:p>
        </p:txBody>
      </p:sp>
      <p:sp>
        <p:nvSpPr>
          <p:cNvPr id="14" name="TextBox 13">
            <a:extLst>
              <a:ext uri="{FF2B5EF4-FFF2-40B4-BE49-F238E27FC236}">
                <a16:creationId xmlns:a16="http://schemas.microsoft.com/office/drawing/2014/main" id="{37B229D1-3167-D56D-B46B-26984BFC9612}"/>
              </a:ext>
            </a:extLst>
          </p:cNvPr>
          <p:cNvSpPr txBox="1"/>
          <p:nvPr/>
        </p:nvSpPr>
        <p:spPr>
          <a:xfrm>
            <a:off x="2533137" y="5154747"/>
            <a:ext cx="6287934" cy="369332"/>
          </a:xfrm>
          <a:prstGeom prst="rect">
            <a:avLst/>
          </a:prstGeom>
          <a:solidFill>
            <a:schemeClr val="bg1"/>
          </a:solidFill>
          <a:ln>
            <a:noFill/>
          </a:ln>
        </p:spPr>
        <p:txBody>
          <a:bodyPr wrap="square" rtlCol="0">
            <a:spAutoFit/>
          </a:bodyPr>
          <a:lstStyle/>
          <a:p>
            <a:pPr algn="ctr"/>
            <a:r>
              <a:rPr lang="en-US" dirty="0">
                <a:solidFill>
                  <a:srgbClr val="FF0000"/>
                </a:solidFill>
              </a:rPr>
              <a:t>new data configuration (folders, number of classes, class labels)</a:t>
            </a:r>
          </a:p>
        </p:txBody>
      </p:sp>
      <p:cxnSp>
        <p:nvCxnSpPr>
          <p:cNvPr id="15" name="Straight Arrow Connector 14">
            <a:extLst>
              <a:ext uri="{FF2B5EF4-FFF2-40B4-BE49-F238E27FC236}">
                <a16:creationId xmlns:a16="http://schemas.microsoft.com/office/drawing/2014/main" id="{1639C118-EEDF-BE5F-7BB3-7CAC8960DAA7}"/>
              </a:ext>
            </a:extLst>
          </p:cNvPr>
          <p:cNvCxnSpPr>
            <a:cxnSpLocks/>
          </p:cNvCxnSpPr>
          <p:nvPr/>
        </p:nvCxnSpPr>
        <p:spPr>
          <a:xfrm flipH="1">
            <a:off x="2354179" y="1703335"/>
            <a:ext cx="357916" cy="10317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C4AA320-2C89-E24C-3B39-CAD52608F092}"/>
              </a:ext>
            </a:extLst>
          </p:cNvPr>
          <p:cNvCxnSpPr>
            <a:cxnSpLocks/>
          </p:cNvCxnSpPr>
          <p:nvPr/>
        </p:nvCxnSpPr>
        <p:spPr>
          <a:xfrm flipH="1">
            <a:off x="2545961" y="2019150"/>
            <a:ext cx="357916" cy="10317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EE2AC227-F6F0-CAC6-8563-3AB37A7E7C45}"/>
              </a:ext>
            </a:extLst>
          </p:cNvPr>
          <p:cNvCxnSpPr>
            <a:cxnSpLocks/>
          </p:cNvCxnSpPr>
          <p:nvPr/>
        </p:nvCxnSpPr>
        <p:spPr>
          <a:xfrm flipH="1" flipV="1">
            <a:off x="2514063" y="2668667"/>
            <a:ext cx="983116" cy="254656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4174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FB3F5-5B04-F6CE-4D6F-ECDE9A57D53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032476C-A87B-2F07-30C1-8ADD4718DC54}"/>
              </a:ext>
            </a:extLst>
          </p:cNvPr>
          <p:cNvSpPr txBox="1"/>
          <p:nvPr/>
        </p:nvSpPr>
        <p:spPr>
          <a:xfrm>
            <a:off x="2406054" y="2739479"/>
            <a:ext cx="4331892" cy="769441"/>
          </a:xfrm>
          <a:prstGeom prst="rect">
            <a:avLst/>
          </a:prstGeom>
          <a:noFill/>
        </p:spPr>
        <p:txBody>
          <a:bodyPr wrap="none" rtlCol="0">
            <a:spAutoFit/>
          </a:bodyPr>
          <a:lstStyle/>
          <a:p>
            <a:r>
              <a:rPr lang="en-US" sz="4400" dirty="0"/>
              <a:t>Traffic Light Demo</a:t>
            </a:r>
          </a:p>
        </p:txBody>
      </p:sp>
      <p:sp>
        <p:nvSpPr>
          <p:cNvPr id="3" name="TextBox 2">
            <a:extLst>
              <a:ext uri="{FF2B5EF4-FFF2-40B4-BE49-F238E27FC236}">
                <a16:creationId xmlns:a16="http://schemas.microsoft.com/office/drawing/2014/main" id="{CF9B9624-4C6D-EBF4-BD05-0AA9D28F07D4}"/>
              </a:ext>
            </a:extLst>
          </p:cNvPr>
          <p:cNvSpPr txBox="1"/>
          <p:nvPr/>
        </p:nvSpPr>
        <p:spPr>
          <a:xfrm>
            <a:off x="2264073" y="3733800"/>
            <a:ext cx="4615854" cy="646331"/>
          </a:xfrm>
          <a:prstGeom prst="rect">
            <a:avLst/>
          </a:prstGeom>
          <a:noFill/>
        </p:spPr>
        <p:txBody>
          <a:bodyPr wrap="square" rtlCol="0">
            <a:spAutoFit/>
          </a:bodyPr>
          <a:lstStyle/>
          <a:p>
            <a:r>
              <a:rPr lang="en-US" dirty="0"/>
              <a:t>Starting it now, takes appx 2 min to train, will go through results after the following example</a:t>
            </a:r>
          </a:p>
        </p:txBody>
      </p:sp>
    </p:spTree>
    <p:extLst>
      <p:ext uri="{BB962C8B-B14F-4D97-AF65-F5344CB8AC3E}">
        <p14:creationId xmlns:p14="http://schemas.microsoft.com/office/powerpoint/2010/main" val="23620905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6918A-309F-8771-8DA6-AC4B64FE889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2AF9498-A6A4-B066-4FE6-2F6B5CFBCF54}"/>
              </a:ext>
            </a:extLst>
          </p:cNvPr>
          <p:cNvSpPr txBox="1"/>
          <p:nvPr/>
        </p:nvSpPr>
        <p:spPr>
          <a:xfrm>
            <a:off x="561798" y="363648"/>
            <a:ext cx="2122119" cy="769441"/>
          </a:xfrm>
          <a:prstGeom prst="rect">
            <a:avLst/>
          </a:prstGeom>
          <a:noFill/>
        </p:spPr>
        <p:txBody>
          <a:bodyPr wrap="none" rtlCol="0">
            <a:spAutoFit/>
          </a:bodyPr>
          <a:lstStyle/>
          <a:p>
            <a:r>
              <a:rPr lang="en-US" sz="4400" dirty="0"/>
              <a:t>Example</a:t>
            </a:r>
          </a:p>
        </p:txBody>
      </p:sp>
      <p:sp>
        <p:nvSpPr>
          <p:cNvPr id="7" name="TextBox 6">
            <a:extLst>
              <a:ext uri="{FF2B5EF4-FFF2-40B4-BE49-F238E27FC236}">
                <a16:creationId xmlns:a16="http://schemas.microsoft.com/office/drawing/2014/main" id="{2D4149E8-719D-0E49-9ECF-7AFCD0B56F7B}"/>
              </a:ext>
            </a:extLst>
          </p:cNvPr>
          <p:cNvSpPr txBox="1"/>
          <p:nvPr/>
        </p:nvSpPr>
        <p:spPr>
          <a:xfrm>
            <a:off x="4500410" y="4619938"/>
            <a:ext cx="4105577" cy="1200329"/>
          </a:xfrm>
          <a:prstGeom prst="rect">
            <a:avLst/>
          </a:prstGeom>
          <a:noFill/>
        </p:spPr>
        <p:txBody>
          <a:bodyPr wrap="square" rtlCol="0">
            <a:spAutoFit/>
          </a:bodyPr>
          <a:lstStyle/>
          <a:p>
            <a:r>
              <a:rPr lang="en-US" dirty="0"/>
              <a:t>Training a model to detect safety gear.</a:t>
            </a:r>
          </a:p>
          <a:p>
            <a:r>
              <a:rPr lang="en-US" dirty="0"/>
              <a:t>Four new classes: helmet (yellow), vest (purple), absence of helmet (not pictured) and vest (red).</a:t>
            </a:r>
          </a:p>
        </p:txBody>
      </p:sp>
      <p:pic>
        <p:nvPicPr>
          <p:cNvPr id="2" name="Graphic 1" descr="The Ultralytics Brand">
            <a:extLst>
              <a:ext uri="{FF2B5EF4-FFF2-40B4-BE49-F238E27FC236}">
                <a16:creationId xmlns:a16="http://schemas.microsoft.com/office/drawing/2014/main" id="{78EE9121-2AD0-A716-5D4A-55B53DC648C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10200" y="293789"/>
            <a:ext cx="2895600" cy="779845"/>
          </a:xfrm>
          <a:prstGeom prst="rect">
            <a:avLst/>
          </a:prstGeom>
        </p:spPr>
      </p:pic>
      <p:pic>
        <p:nvPicPr>
          <p:cNvPr id="4" name="Picture 3">
            <a:extLst>
              <a:ext uri="{FF2B5EF4-FFF2-40B4-BE49-F238E27FC236}">
                <a16:creationId xmlns:a16="http://schemas.microsoft.com/office/drawing/2014/main" id="{A16AEF5D-5292-F377-F44C-E17D3AF4D8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8200" y="1510967"/>
            <a:ext cx="3810000" cy="2857500"/>
          </a:xfrm>
          <a:prstGeom prst="rect">
            <a:avLst/>
          </a:prstGeom>
        </p:spPr>
      </p:pic>
      <p:pic>
        <p:nvPicPr>
          <p:cNvPr id="9" name="Picture 8">
            <a:extLst>
              <a:ext uri="{FF2B5EF4-FFF2-40B4-BE49-F238E27FC236}">
                <a16:creationId xmlns:a16="http://schemas.microsoft.com/office/drawing/2014/main" id="{0D077688-CA6F-E5DE-F7A7-8FD897D523C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4400" y="1847951"/>
            <a:ext cx="2514600" cy="777898"/>
          </a:xfrm>
          <a:prstGeom prst="rect">
            <a:avLst/>
          </a:prstGeom>
        </p:spPr>
      </p:pic>
      <p:sp>
        <p:nvSpPr>
          <p:cNvPr id="12" name="TextBox 11">
            <a:extLst>
              <a:ext uri="{FF2B5EF4-FFF2-40B4-BE49-F238E27FC236}">
                <a16:creationId xmlns:a16="http://schemas.microsoft.com/office/drawing/2014/main" id="{2BAABDD3-A416-AFFC-2C5C-54791F201A13}"/>
              </a:ext>
            </a:extLst>
          </p:cNvPr>
          <p:cNvSpPr txBox="1"/>
          <p:nvPr/>
        </p:nvSpPr>
        <p:spPr>
          <a:xfrm>
            <a:off x="836936" y="1456764"/>
            <a:ext cx="2947534" cy="369332"/>
          </a:xfrm>
          <a:prstGeom prst="rect">
            <a:avLst/>
          </a:prstGeom>
          <a:noFill/>
        </p:spPr>
        <p:txBody>
          <a:bodyPr wrap="square" rtlCol="0">
            <a:spAutoFit/>
          </a:bodyPr>
          <a:lstStyle/>
          <a:p>
            <a:r>
              <a:rPr lang="en-US" dirty="0"/>
              <a:t>Base model = </a:t>
            </a:r>
            <a:r>
              <a:rPr lang="en-US" dirty="0">
                <a:latin typeface="Courier New" panose="02070309020205020404" pitchFamily="49" charset="0"/>
                <a:cs typeface="Courier New" panose="02070309020205020404" pitchFamily="49" charset="0"/>
              </a:rPr>
              <a:t>yolo26n.pt</a:t>
            </a:r>
            <a:endParaRPr lang="en-US" dirty="0"/>
          </a:p>
        </p:txBody>
      </p:sp>
      <p:sp>
        <p:nvSpPr>
          <p:cNvPr id="14" name="TextBox 13">
            <a:extLst>
              <a:ext uri="{FF2B5EF4-FFF2-40B4-BE49-F238E27FC236}">
                <a16:creationId xmlns:a16="http://schemas.microsoft.com/office/drawing/2014/main" id="{3737626B-5229-5097-7DCC-E60D3A6277FC}"/>
              </a:ext>
            </a:extLst>
          </p:cNvPr>
          <p:cNvSpPr txBox="1"/>
          <p:nvPr/>
        </p:nvSpPr>
        <p:spPr>
          <a:xfrm>
            <a:off x="800705" y="2665503"/>
            <a:ext cx="2947534" cy="646331"/>
          </a:xfrm>
          <a:prstGeom prst="rect">
            <a:avLst/>
          </a:prstGeom>
          <a:noFill/>
        </p:spPr>
        <p:txBody>
          <a:bodyPr wrap="square" rtlCol="0">
            <a:spAutoFit/>
          </a:bodyPr>
          <a:lstStyle/>
          <a:p>
            <a:r>
              <a:rPr lang="en-US" dirty="0"/>
              <a:t>Trained on COCO:  80 classes (dog, horse, car, etc.)</a:t>
            </a:r>
          </a:p>
        </p:txBody>
      </p:sp>
      <p:sp>
        <p:nvSpPr>
          <p:cNvPr id="15" name="Rectangle 14">
            <a:extLst>
              <a:ext uri="{FF2B5EF4-FFF2-40B4-BE49-F238E27FC236}">
                <a16:creationId xmlns:a16="http://schemas.microsoft.com/office/drawing/2014/main" id="{033CB185-46A5-4AA2-BB1A-A563DB68347A}"/>
              </a:ext>
            </a:extLst>
          </p:cNvPr>
          <p:cNvSpPr/>
          <p:nvPr/>
        </p:nvSpPr>
        <p:spPr>
          <a:xfrm>
            <a:off x="6208294" y="1984143"/>
            <a:ext cx="344905" cy="304800"/>
          </a:xfrm>
          <a:prstGeom prst="rect">
            <a:avLst/>
          </a:prstGeom>
          <a:noFill/>
          <a:ln w="508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4ADB9F7-B3FC-3AF2-8B2B-84AB76AF58D5}"/>
              </a:ext>
            </a:extLst>
          </p:cNvPr>
          <p:cNvSpPr/>
          <p:nvPr/>
        </p:nvSpPr>
        <p:spPr>
          <a:xfrm>
            <a:off x="7543800" y="2614595"/>
            <a:ext cx="457200" cy="304800"/>
          </a:xfrm>
          <a:prstGeom prst="rect">
            <a:avLst/>
          </a:prstGeom>
          <a:noFill/>
          <a:ln w="508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980D892-BC36-CB7F-40E0-92CB4A236233}"/>
              </a:ext>
            </a:extLst>
          </p:cNvPr>
          <p:cNvSpPr/>
          <p:nvPr/>
        </p:nvSpPr>
        <p:spPr>
          <a:xfrm>
            <a:off x="6448123" y="2292173"/>
            <a:ext cx="344905" cy="495228"/>
          </a:xfrm>
          <a:prstGeom prst="rect">
            <a:avLst/>
          </a:prstGeom>
          <a:noFill/>
          <a:ln w="508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EB08BC6-0BD7-5C76-ED8E-4F7ABBA6A915}"/>
              </a:ext>
            </a:extLst>
          </p:cNvPr>
          <p:cNvSpPr/>
          <p:nvPr/>
        </p:nvSpPr>
        <p:spPr>
          <a:xfrm>
            <a:off x="7599947" y="2951501"/>
            <a:ext cx="401053" cy="495228"/>
          </a:xfrm>
          <a:prstGeom prst="rect">
            <a:avLst/>
          </a:prstGeom>
          <a:noFill/>
          <a:ln w="508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4EFDAA83-6836-661A-58B6-E41CF66513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4400" y="3599048"/>
            <a:ext cx="3051947" cy="2288960"/>
          </a:xfrm>
          <a:prstGeom prst="rect">
            <a:avLst/>
          </a:prstGeom>
        </p:spPr>
      </p:pic>
      <p:sp>
        <p:nvSpPr>
          <p:cNvPr id="28" name="Rectangle 27">
            <a:extLst>
              <a:ext uri="{FF2B5EF4-FFF2-40B4-BE49-F238E27FC236}">
                <a16:creationId xmlns:a16="http://schemas.microsoft.com/office/drawing/2014/main" id="{49B53048-A631-E0A4-EB4C-7B9EC043CDC0}"/>
              </a:ext>
            </a:extLst>
          </p:cNvPr>
          <p:cNvSpPr/>
          <p:nvPr/>
        </p:nvSpPr>
        <p:spPr>
          <a:xfrm>
            <a:off x="1999247" y="3995701"/>
            <a:ext cx="435945" cy="397966"/>
          </a:xfrm>
          <a:prstGeom prst="rect">
            <a:avLst/>
          </a:prstGeom>
          <a:noFill/>
          <a:ln w="508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D73AD17-AB1D-E183-D26F-FA49ED77AE39}"/>
              </a:ext>
            </a:extLst>
          </p:cNvPr>
          <p:cNvSpPr/>
          <p:nvPr/>
        </p:nvSpPr>
        <p:spPr>
          <a:xfrm>
            <a:off x="1722923" y="4384042"/>
            <a:ext cx="500514" cy="885524"/>
          </a:xfrm>
          <a:prstGeom prst="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A7B6103-91BD-8D77-4379-C8C14FABEC61}"/>
              </a:ext>
            </a:extLst>
          </p:cNvPr>
          <p:cNvSpPr txBox="1"/>
          <p:nvPr/>
        </p:nvSpPr>
        <p:spPr>
          <a:xfrm>
            <a:off x="685800" y="6171786"/>
            <a:ext cx="8305800" cy="369332"/>
          </a:xfrm>
          <a:prstGeom prst="rect">
            <a:avLst/>
          </a:prstGeom>
          <a:noFill/>
        </p:spPr>
        <p:txBody>
          <a:bodyPr wrap="square" rtlCol="0">
            <a:spAutoFit/>
          </a:bodyPr>
          <a:lstStyle/>
          <a:p>
            <a:r>
              <a:rPr lang="en-US" dirty="0"/>
              <a:t>New data = 6,000 images, 23,105 instances (rectangles), 2 hours to train 50 epochs.</a:t>
            </a:r>
          </a:p>
        </p:txBody>
      </p:sp>
    </p:spTree>
    <p:extLst>
      <p:ext uri="{BB962C8B-B14F-4D97-AF65-F5344CB8AC3E}">
        <p14:creationId xmlns:p14="http://schemas.microsoft.com/office/powerpoint/2010/main" val="2463601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076C2-7762-222A-5F66-87C91F35EAE9}"/>
            </a:ext>
          </a:extLst>
        </p:cNvPr>
        <p:cNvGrpSpPr/>
        <p:nvPr/>
      </p:nvGrpSpPr>
      <p:grpSpPr>
        <a:xfrm>
          <a:off x="0" y="0"/>
          <a:ext cx="0" cy="0"/>
          <a:chOff x="0" y="0"/>
          <a:chExt cx="0" cy="0"/>
        </a:xfrm>
      </p:grpSpPr>
      <p:pic>
        <p:nvPicPr>
          <p:cNvPr id="32" name="Picture 31">
            <a:extLst>
              <a:ext uri="{FF2B5EF4-FFF2-40B4-BE49-F238E27FC236}">
                <a16:creationId xmlns:a16="http://schemas.microsoft.com/office/drawing/2014/main" id="{AAA18481-F3C1-9E9F-194D-6A748DABB8EC}"/>
              </a:ext>
            </a:extLst>
          </p:cNvPr>
          <p:cNvPicPr>
            <a:picLocks noChangeAspect="1"/>
          </p:cNvPicPr>
          <p:nvPr/>
        </p:nvPicPr>
        <p:blipFill>
          <a:blip r:embed="rId2" cstate="print">
            <a:extLst>
              <a:ext uri="{28A0092B-C50C-407E-A947-70E740481C1C}">
                <a14:useLocalDpi xmlns:a14="http://schemas.microsoft.com/office/drawing/2010/main" val="0"/>
              </a:ext>
            </a:extLst>
          </a:blip>
          <a:srcRect l="1268" t="5554" r="1849" b="2776"/>
          <a:stretch>
            <a:fillRect/>
          </a:stretch>
        </p:blipFill>
        <p:spPr>
          <a:xfrm>
            <a:off x="609599" y="1219200"/>
            <a:ext cx="7972603" cy="5029200"/>
          </a:xfrm>
          <a:prstGeom prst="rect">
            <a:avLst/>
          </a:prstGeom>
        </p:spPr>
      </p:pic>
      <p:sp>
        <p:nvSpPr>
          <p:cNvPr id="5" name="TextBox 4">
            <a:extLst>
              <a:ext uri="{FF2B5EF4-FFF2-40B4-BE49-F238E27FC236}">
                <a16:creationId xmlns:a16="http://schemas.microsoft.com/office/drawing/2014/main" id="{8D7D7C6A-AF44-DCD7-03AB-2E7F31609930}"/>
              </a:ext>
            </a:extLst>
          </p:cNvPr>
          <p:cNvSpPr txBox="1"/>
          <p:nvPr/>
        </p:nvSpPr>
        <p:spPr>
          <a:xfrm>
            <a:off x="561798" y="363648"/>
            <a:ext cx="7147919" cy="769441"/>
          </a:xfrm>
          <a:prstGeom prst="rect">
            <a:avLst/>
          </a:prstGeom>
          <a:noFill/>
        </p:spPr>
        <p:txBody>
          <a:bodyPr wrap="none" rtlCol="0">
            <a:spAutoFit/>
          </a:bodyPr>
          <a:lstStyle/>
          <a:p>
            <a:r>
              <a:rPr lang="en-US" sz="4400" dirty="0"/>
              <a:t>Results: Precision-Recall Curve</a:t>
            </a:r>
          </a:p>
        </p:txBody>
      </p:sp>
      <p:sp>
        <p:nvSpPr>
          <p:cNvPr id="7" name="TextBox 6">
            <a:extLst>
              <a:ext uri="{FF2B5EF4-FFF2-40B4-BE49-F238E27FC236}">
                <a16:creationId xmlns:a16="http://schemas.microsoft.com/office/drawing/2014/main" id="{35E03B70-301D-8DEA-2B06-B540D7B70439}"/>
              </a:ext>
            </a:extLst>
          </p:cNvPr>
          <p:cNvSpPr txBox="1"/>
          <p:nvPr/>
        </p:nvSpPr>
        <p:spPr>
          <a:xfrm>
            <a:off x="6248400" y="3272135"/>
            <a:ext cx="2133600" cy="923330"/>
          </a:xfrm>
          <a:prstGeom prst="rect">
            <a:avLst/>
          </a:prstGeom>
          <a:noFill/>
        </p:spPr>
        <p:txBody>
          <a:bodyPr wrap="square" rtlCol="0">
            <a:spAutoFit/>
          </a:bodyPr>
          <a:lstStyle/>
          <a:p>
            <a:r>
              <a:rPr lang="en-US" dirty="0"/>
              <a:t>Appx 83% accuracy</a:t>
            </a:r>
          </a:p>
          <a:p>
            <a:endParaRPr lang="en-US" dirty="0"/>
          </a:p>
          <a:p>
            <a:r>
              <a:rPr lang="en-US" dirty="0"/>
              <a:t>Helmet = best class</a:t>
            </a:r>
          </a:p>
        </p:txBody>
      </p:sp>
    </p:spTree>
    <p:extLst>
      <p:ext uri="{BB962C8B-B14F-4D97-AF65-F5344CB8AC3E}">
        <p14:creationId xmlns:p14="http://schemas.microsoft.com/office/powerpoint/2010/main" val="2541075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B119B-4546-4BA3-3A05-A07C9C63932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A61A1FB-AFB0-01CA-F0FC-F0E56756201A}"/>
              </a:ext>
            </a:extLst>
          </p:cNvPr>
          <p:cNvSpPr txBox="1"/>
          <p:nvPr/>
        </p:nvSpPr>
        <p:spPr>
          <a:xfrm>
            <a:off x="561798" y="363648"/>
            <a:ext cx="5763181" cy="769441"/>
          </a:xfrm>
          <a:prstGeom prst="rect">
            <a:avLst/>
          </a:prstGeom>
          <a:noFill/>
        </p:spPr>
        <p:txBody>
          <a:bodyPr wrap="none" rtlCol="0">
            <a:spAutoFit/>
          </a:bodyPr>
          <a:lstStyle/>
          <a:p>
            <a:r>
              <a:rPr lang="en-US" sz="4400" dirty="0"/>
              <a:t>Results: Cross Confusion</a:t>
            </a:r>
          </a:p>
        </p:txBody>
      </p:sp>
      <p:sp>
        <p:nvSpPr>
          <p:cNvPr id="7" name="TextBox 6">
            <a:extLst>
              <a:ext uri="{FF2B5EF4-FFF2-40B4-BE49-F238E27FC236}">
                <a16:creationId xmlns:a16="http://schemas.microsoft.com/office/drawing/2014/main" id="{5EDC8CE9-5AFA-80BA-FD4F-93880FD947B7}"/>
              </a:ext>
            </a:extLst>
          </p:cNvPr>
          <p:cNvSpPr txBox="1"/>
          <p:nvPr/>
        </p:nvSpPr>
        <p:spPr>
          <a:xfrm>
            <a:off x="6629400" y="2590800"/>
            <a:ext cx="2364819" cy="2031325"/>
          </a:xfrm>
          <a:prstGeom prst="rect">
            <a:avLst/>
          </a:prstGeom>
          <a:noFill/>
        </p:spPr>
        <p:txBody>
          <a:bodyPr wrap="square" rtlCol="0">
            <a:spAutoFit/>
          </a:bodyPr>
          <a:lstStyle/>
          <a:p>
            <a:r>
              <a:rPr lang="en-US" dirty="0"/>
              <a:t>Largest confusion is missing any of the 4 classes (background).</a:t>
            </a:r>
          </a:p>
          <a:p>
            <a:endParaRPr lang="en-US" dirty="0"/>
          </a:p>
          <a:p>
            <a:r>
              <a:rPr lang="en-US" dirty="0"/>
              <a:t>Classes are rarely confused with each other.</a:t>
            </a:r>
          </a:p>
        </p:txBody>
      </p:sp>
      <p:pic>
        <p:nvPicPr>
          <p:cNvPr id="3" name="Picture 2">
            <a:extLst>
              <a:ext uri="{FF2B5EF4-FFF2-40B4-BE49-F238E27FC236}">
                <a16:creationId xmlns:a16="http://schemas.microsoft.com/office/drawing/2014/main" id="{C4C5828E-B31B-D1F9-EB34-674BAD74E364}"/>
              </a:ext>
            </a:extLst>
          </p:cNvPr>
          <p:cNvPicPr>
            <a:picLocks noChangeAspect="1"/>
          </p:cNvPicPr>
          <p:nvPr/>
        </p:nvPicPr>
        <p:blipFill>
          <a:blip r:embed="rId2" cstate="print">
            <a:extLst>
              <a:ext uri="{28A0092B-C50C-407E-A947-70E740481C1C}">
                <a14:useLocalDpi xmlns:a14="http://schemas.microsoft.com/office/drawing/2010/main" val="0"/>
              </a:ext>
            </a:extLst>
          </a:blip>
          <a:srcRect l="10000" r="13333" b="6666"/>
          <a:stretch>
            <a:fillRect/>
          </a:stretch>
        </p:blipFill>
        <p:spPr>
          <a:xfrm>
            <a:off x="383619" y="1133089"/>
            <a:ext cx="5842000" cy="5334000"/>
          </a:xfrm>
          <a:prstGeom prst="rect">
            <a:avLst/>
          </a:prstGeom>
        </p:spPr>
      </p:pic>
    </p:spTree>
    <p:extLst>
      <p:ext uri="{BB962C8B-B14F-4D97-AF65-F5344CB8AC3E}">
        <p14:creationId xmlns:p14="http://schemas.microsoft.com/office/powerpoint/2010/main" val="14238753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E69D9-DE7E-E4DB-F380-E1AD905ACB3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75D65B6-625A-CAD9-BC47-D2CB2C4DAE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133089"/>
            <a:ext cx="8229600" cy="4114800"/>
          </a:xfrm>
          <a:prstGeom prst="rect">
            <a:avLst/>
          </a:prstGeom>
        </p:spPr>
      </p:pic>
      <p:sp>
        <p:nvSpPr>
          <p:cNvPr id="5" name="TextBox 4">
            <a:extLst>
              <a:ext uri="{FF2B5EF4-FFF2-40B4-BE49-F238E27FC236}">
                <a16:creationId xmlns:a16="http://schemas.microsoft.com/office/drawing/2014/main" id="{47D164F4-15FC-1D9B-ADED-1A3D6E931927}"/>
              </a:ext>
            </a:extLst>
          </p:cNvPr>
          <p:cNvSpPr txBox="1"/>
          <p:nvPr/>
        </p:nvSpPr>
        <p:spPr>
          <a:xfrm>
            <a:off x="561798" y="363648"/>
            <a:ext cx="5458097" cy="769441"/>
          </a:xfrm>
          <a:prstGeom prst="rect">
            <a:avLst/>
          </a:prstGeom>
          <a:noFill/>
        </p:spPr>
        <p:txBody>
          <a:bodyPr wrap="none" rtlCol="0">
            <a:spAutoFit/>
          </a:bodyPr>
          <a:lstStyle/>
          <a:p>
            <a:r>
              <a:rPr lang="en-US" sz="4400" dirty="0"/>
              <a:t>Results: Learning Rates</a:t>
            </a:r>
          </a:p>
        </p:txBody>
      </p:sp>
      <p:sp>
        <p:nvSpPr>
          <p:cNvPr id="7" name="TextBox 6">
            <a:extLst>
              <a:ext uri="{FF2B5EF4-FFF2-40B4-BE49-F238E27FC236}">
                <a16:creationId xmlns:a16="http://schemas.microsoft.com/office/drawing/2014/main" id="{18096868-A143-1C5E-FD45-12CCE7369047}"/>
              </a:ext>
            </a:extLst>
          </p:cNvPr>
          <p:cNvSpPr txBox="1"/>
          <p:nvPr/>
        </p:nvSpPr>
        <p:spPr>
          <a:xfrm>
            <a:off x="1447800" y="5294023"/>
            <a:ext cx="6629400" cy="1200329"/>
          </a:xfrm>
          <a:prstGeom prst="rect">
            <a:avLst/>
          </a:prstGeom>
          <a:noFill/>
        </p:spPr>
        <p:txBody>
          <a:bodyPr wrap="square" rtlCol="0">
            <a:spAutoFit/>
          </a:bodyPr>
          <a:lstStyle/>
          <a:p>
            <a:r>
              <a:rPr lang="en-US" dirty="0"/>
              <a:t>Box loss = measure of getting rectangles correct position/size.</a:t>
            </a:r>
          </a:p>
          <a:p>
            <a:r>
              <a:rPr lang="en-US" dirty="0"/>
              <a:t>Class loss = measure of predicting correct classes for rectangles.</a:t>
            </a:r>
          </a:p>
          <a:p>
            <a:r>
              <a:rPr lang="en-US" dirty="0"/>
              <a:t>Model was still improving after 50 epochs.  Plateaus suggest not worth further training, but sometimes can be premature!</a:t>
            </a:r>
          </a:p>
        </p:txBody>
      </p:sp>
      <p:cxnSp>
        <p:nvCxnSpPr>
          <p:cNvPr id="6" name="Straight Arrow Connector 5">
            <a:extLst>
              <a:ext uri="{FF2B5EF4-FFF2-40B4-BE49-F238E27FC236}">
                <a16:creationId xmlns:a16="http://schemas.microsoft.com/office/drawing/2014/main" id="{335BB1E7-317B-8131-AE3B-AE46BE116625}"/>
              </a:ext>
            </a:extLst>
          </p:cNvPr>
          <p:cNvCxnSpPr>
            <a:cxnSpLocks/>
          </p:cNvCxnSpPr>
          <p:nvPr/>
        </p:nvCxnSpPr>
        <p:spPr>
          <a:xfrm flipH="1" flipV="1">
            <a:off x="1752600" y="2514600"/>
            <a:ext cx="4267295" cy="36576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408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10D68-BAAA-F923-892C-85DBF684CB4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FD038F3-F104-08D5-14C8-0B0130F70EF7}"/>
              </a:ext>
            </a:extLst>
          </p:cNvPr>
          <p:cNvSpPr txBox="1"/>
          <p:nvPr/>
        </p:nvSpPr>
        <p:spPr>
          <a:xfrm>
            <a:off x="561798" y="363648"/>
            <a:ext cx="1504130" cy="769441"/>
          </a:xfrm>
          <a:prstGeom prst="rect">
            <a:avLst/>
          </a:prstGeom>
          <a:noFill/>
        </p:spPr>
        <p:txBody>
          <a:bodyPr wrap="none" rtlCol="0">
            <a:spAutoFit/>
          </a:bodyPr>
          <a:lstStyle/>
          <a:p>
            <a:r>
              <a:rPr lang="en-US" sz="4400" dirty="0"/>
              <a:t>Setup</a:t>
            </a:r>
          </a:p>
        </p:txBody>
      </p:sp>
      <p:sp>
        <p:nvSpPr>
          <p:cNvPr id="7" name="TextBox 6">
            <a:extLst>
              <a:ext uri="{FF2B5EF4-FFF2-40B4-BE49-F238E27FC236}">
                <a16:creationId xmlns:a16="http://schemas.microsoft.com/office/drawing/2014/main" id="{573237D9-A798-CC1D-73F1-FC11A7A0051E}"/>
              </a:ext>
            </a:extLst>
          </p:cNvPr>
          <p:cNvSpPr txBox="1"/>
          <p:nvPr/>
        </p:nvSpPr>
        <p:spPr>
          <a:xfrm>
            <a:off x="914400" y="1295400"/>
            <a:ext cx="7620000" cy="4247317"/>
          </a:xfrm>
          <a:prstGeom prst="rect">
            <a:avLst/>
          </a:prstGeom>
          <a:noFill/>
        </p:spPr>
        <p:txBody>
          <a:bodyPr wrap="square" rtlCol="0">
            <a:spAutoFit/>
          </a:bodyPr>
          <a:lstStyle/>
          <a:p>
            <a:r>
              <a:rPr lang="en-US" dirty="0"/>
              <a:t>To transfer learn on YOLO, install the </a:t>
            </a:r>
            <a:r>
              <a:rPr lang="en-US" dirty="0" err="1"/>
              <a:t>Ultralytics</a:t>
            </a:r>
            <a:r>
              <a:rPr lang="en-US" dirty="0"/>
              <a:t> and Python packages:</a:t>
            </a:r>
          </a:p>
          <a:p>
            <a:r>
              <a:rPr lang="en-US" dirty="0">
                <a:latin typeface="Courier New" panose="02070309020205020404" pitchFamily="49" charset="0"/>
                <a:cs typeface="Courier New" panose="02070309020205020404" pitchFamily="49" charset="0"/>
              </a:rPr>
              <a:t>	python –m pip install –U </a:t>
            </a:r>
            <a:r>
              <a:rPr lang="en-US" dirty="0" err="1">
                <a:latin typeface="Courier New" panose="02070309020205020404" pitchFamily="49" charset="0"/>
                <a:cs typeface="Courier New" panose="02070309020205020404" pitchFamily="49" charset="0"/>
              </a:rPr>
              <a:t>ultralytics</a:t>
            </a:r>
            <a:endParaRPr lang="en-US" dirty="0">
              <a:latin typeface="Courier New" panose="02070309020205020404" pitchFamily="49" charset="0"/>
              <a:cs typeface="Courier New" panose="02070309020205020404" pitchFamily="49" charset="0"/>
            </a:endParaRPr>
          </a:p>
          <a:p>
            <a:endParaRPr lang="en-US" dirty="0"/>
          </a:p>
          <a:p>
            <a:r>
              <a:rPr lang="en-US" dirty="0"/>
              <a:t>You may also need to install </a:t>
            </a:r>
            <a:r>
              <a:rPr lang="en-US" dirty="0" err="1"/>
              <a:t>PyTorch</a:t>
            </a:r>
            <a:r>
              <a:rPr lang="en-US" dirty="0"/>
              <a:t> and support packages:</a:t>
            </a:r>
          </a:p>
          <a:p>
            <a:r>
              <a:rPr lang="en-US" dirty="0">
                <a:latin typeface="Courier New" panose="02070309020205020404" pitchFamily="49" charset="0"/>
                <a:cs typeface="Courier New" panose="02070309020205020404" pitchFamily="49" charset="0"/>
              </a:rPr>
              <a:t>	python –m pip install torch </a:t>
            </a:r>
            <a:r>
              <a:rPr lang="en-US" dirty="0" err="1">
                <a:latin typeface="Courier New" panose="02070309020205020404" pitchFamily="49" charset="0"/>
                <a:cs typeface="Courier New" panose="02070309020205020404" pitchFamily="49" charset="0"/>
              </a:rPr>
              <a:t>torchvision</a:t>
            </a:r>
            <a:endParaRPr lang="en-US" dirty="0">
              <a:latin typeface="Courier New" panose="02070309020205020404" pitchFamily="49" charset="0"/>
              <a:cs typeface="Courier New" panose="02070309020205020404" pitchFamily="49" charset="0"/>
            </a:endParaRPr>
          </a:p>
          <a:p>
            <a:endParaRPr lang="en-US" dirty="0"/>
          </a:p>
          <a:p>
            <a:r>
              <a:rPr lang="en-US" dirty="0"/>
              <a:t>Create a folder where you plan to store data and models.  For example:</a:t>
            </a:r>
          </a:p>
          <a:p>
            <a:r>
              <a:rPr lang="en-US" dirty="0">
                <a:latin typeface="Courier New" panose="02070309020205020404" pitchFamily="49" charset="0"/>
                <a:cs typeface="Courier New" panose="02070309020205020404" pitchFamily="49" charset="0"/>
              </a:rPr>
              <a:t>	C:\ComputerVision\YOLO\</a:t>
            </a:r>
          </a:p>
          <a:p>
            <a:r>
              <a:rPr lang="en-US" dirty="0"/>
              <a:t>I suggest making a new subfolder in that location for each new model you train.</a:t>
            </a:r>
          </a:p>
          <a:p>
            <a:endParaRPr lang="en-US" dirty="0">
              <a:latin typeface="Courier New" panose="02070309020205020404" pitchFamily="49" charset="0"/>
              <a:cs typeface="Courier New" panose="02070309020205020404" pitchFamily="49" charset="0"/>
            </a:endParaRPr>
          </a:p>
          <a:p>
            <a:r>
              <a:rPr lang="en-US" dirty="0"/>
              <a:t>Download these files from the course website, and unzip:</a:t>
            </a:r>
          </a:p>
          <a:p>
            <a:r>
              <a:rPr lang="en-US" dirty="0">
                <a:latin typeface="Courier New" panose="02070309020205020404" pitchFamily="49" charset="0"/>
                <a:cs typeface="Courier New" panose="02070309020205020404" pitchFamily="49" charset="0"/>
              </a:rPr>
              <a:t>	yolo26n.pt</a:t>
            </a:r>
          </a:p>
          <a:p>
            <a:r>
              <a:rPr lang="en-US" dirty="0">
                <a:latin typeface="Courier New" panose="02070309020205020404" pitchFamily="49" charset="0"/>
                <a:cs typeface="Courier New" panose="02070309020205020404" pitchFamily="49" charset="0"/>
              </a:rPr>
              <a:t>	transfer.py</a:t>
            </a:r>
          </a:p>
          <a:p>
            <a:r>
              <a:rPr lang="en-US" dirty="0">
                <a:latin typeface="Courier New" panose="02070309020205020404" pitchFamily="49" charset="0"/>
                <a:cs typeface="Courier New" panose="02070309020205020404" pitchFamily="49" charset="0"/>
              </a:rPr>
              <a:t>	safety.zip</a:t>
            </a:r>
          </a:p>
          <a:p>
            <a:r>
              <a:rPr lang="en-US" dirty="0">
                <a:latin typeface="Courier New" panose="02070309020205020404" pitchFamily="49" charset="0"/>
                <a:cs typeface="Courier New" panose="02070309020205020404" pitchFamily="49" charset="0"/>
              </a:rPr>
              <a:t>	chess.zip</a:t>
            </a:r>
            <a:endParaRPr lang="en-US" dirty="0"/>
          </a:p>
        </p:txBody>
      </p:sp>
    </p:spTree>
    <p:extLst>
      <p:ext uri="{BB962C8B-B14F-4D97-AF65-F5344CB8AC3E}">
        <p14:creationId xmlns:p14="http://schemas.microsoft.com/office/powerpoint/2010/main" val="3503947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17937-C32F-8153-518F-94EDE9B8199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0068F71-62E9-EBA5-6C59-9E3E4C9F8A35}"/>
              </a:ext>
            </a:extLst>
          </p:cNvPr>
          <p:cNvSpPr txBox="1"/>
          <p:nvPr/>
        </p:nvSpPr>
        <p:spPr>
          <a:xfrm>
            <a:off x="561798" y="363648"/>
            <a:ext cx="3672416" cy="769441"/>
          </a:xfrm>
          <a:prstGeom prst="rect">
            <a:avLst/>
          </a:prstGeom>
          <a:noFill/>
        </p:spPr>
        <p:txBody>
          <a:bodyPr wrap="none" rtlCol="0">
            <a:spAutoFit/>
          </a:bodyPr>
          <a:lstStyle/>
          <a:p>
            <a:r>
              <a:rPr lang="en-US" sz="4400" dirty="0"/>
              <a:t>In-Class Testing</a:t>
            </a:r>
          </a:p>
        </p:txBody>
      </p:sp>
      <p:sp>
        <p:nvSpPr>
          <p:cNvPr id="200" name="TextBox 199">
            <a:extLst>
              <a:ext uri="{FF2B5EF4-FFF2-40B4-BE49-F238E27FC236}">
                <a16:creationId xmlns:a16="http://schemas.microsoft.com/office/drawing/2014/main" id="{7AE2A3BB-E47A-7518-A21F-7F4889BFDBD4}"/>
              </a:ext>
            </a:extLst>
          </p:cNvPr>
          <p:cNvSpPr txBox="1"/>
          <p:nvPr/>
        </p:nvSpPr>
        <p:spPr>
          <a:xfrm>
            <a:off x="422616" y="1524000"/>
            <a:ext cx="5966477" cy="4524315"/>
          </a:xfrm>
          <a:prstGeom prst="rect">
            <a:avLst/>
          </a:prstGeom>
          <a:noFill/>
        </p:spPr>
        <p:txBody>
          <a:bodyPr wrap="square" rtlCol="0">
            <a:spAutoFit/>
          </a:bodyPr>
          <a:lstStyle/>
          <a:p>
            <a:r>
              <a:rPr lang="en-US" dirty="0"/>
              <a:t>Run the transfer.py program on the safety dataset. Try varying the EPOCHS, IMAGE_SIZE, and FREEZE_LAYERS.  If it looks like it will not finish training in under 5 minutes then halt, change parameters, and try again.  What overall accuracy do you get?  What is the best recognized individual class?</a:t>
            </a:r>
          </a:p>
          <a:p>
            <a:endParaRPr lang="en-US" dirty="0"/>
          </a:p>
          <a:p>
            <a:r>
              <a:rPr lang="en-US" dirty="0"/>
              <a:t>Do the same thing for the chess dataset.  Report the best accuracy you get.  In general, where is the most cross-confusion (can be more than one class)?</a:t>
            </a:r>
          </a:p>
          <a:p>
            <a:endParaRPr lang="en-US" dirty="0"/>
          </a:p>
          <a:p>
            <a:r>
              <a:rPr lang="en-US" dirty="0"/>
              <a:t>Once you have an </a:t>
            </a:r>
            <a:r>
              <a:rPr lang="en-US" dirty="0" err="1"/>
              <a:t>onnx</a:t>
            </a:r>
            <a:r>
              <a:rPr lang="en-US" dirty="0"/>
              <a:t> model saved, have your LLM write code that uses it for detections.  Tell it to scan the relevant dataset test folder, read and display each image one at a time with its detections, and allow the user to press keys to scroll through all the images.  Have it read the ground truth from the dataset labels folder for comparison.</a:t>
            </a:r>
          </a:p>
        </p:txBody>
      </p:sp>
      <p:sp>
        <p:nvSpPr>
          <p:cNvPr id="4" name="TextBox 3">
            <a:extLst>
              <a:ext uri="{FF2B5EF4-FFF2-40B4-BE49-F238E27FC236}">
                <a16:creationId xmlns:a16="http://schemas.microsoft.com/office/drawing/2014/main" id="{278B52AD-3C57-18AA-7FE2-B8F6F5534013}"/>
              </a:ext>
            </a:extLst>
          </p:cNvPr>
          <p:cNvSpPr txBox="1"/>
          <p:nvPr/>
        </p:nvSpPr>
        <p:spPr>
          <a:xfrm>
            <a:off x="6597734" y="989842"/>
            <a:ext cx="2181402" cy="3970318"/>
          </a:xfrm>
          <a:prstGeom prst="rect">
            <a:avLst/>
          </a:prstGeom>
          <a:noFill/>
        </p:spPr>
        <p:txBody>
          <a:bodyPr wrap="square" rtlCol="0">
            <a:spAutoFit/>
          </a:bodyPr>
          <a:lstStyle/>
          <a:p>
            <a:r>
              <a:rPr lang="en-US" dirty="0"/>
              <a:t>Upload to canvas:</a:t>
            </a:r>
          </a:p>
          <a:p>
            <a:endParaRPr lang="en-US" dirty="0"/>
          </a:p>
          <a:p>
            <a:r>
              <a:rPr lang="en-US" dirty="0"/>
              <a:t>Example validation image w/labels, compared to GT.</a:t>
            </a:r>
          </a:p>
          <a:p>
            <a:r>
              <a:rPr lang="en-US" dirty="0"/>
              <a:t>Overall accuracy.</a:t>
            </a:r>
          </a:p>
          <a:p>
            <a:r>
              <a:rPr lang="en-US" dirty="0"/>
              <a:t>Best class.</a:t>
            </a:r>
          </a:p>
          <a:p>
            <a:endParaRPr lang="en-US" dirty="0"/>
          </a:p>
          <a:p>
            <a:r>
              <a:rPr lang="en-US" dirty="0"/>
              <a:t>Overall accuracy.</a:t>
            </a:r>
          </a:p>
          <a:p>
            <a:r>
              <a:rPr lang="en-US" dirty="0"/>
              <a:t>Class(es) with most cross-confusion.</a:t>
            </a:r>
          </a:p>
          <a:p>
            <a:endParaRPr lang="en-US" dirty="0"/>
          </a:p>
          <a:p>
            <a:r>
              <a:rPr lang="en-US" dirty="0"/>
              <a:t>Prompt(s).</a:t>
            </a:r>
          </a:p>
          <a:p>
            <a:r>
              <a:rPr lang="en-US" dirty="0"/>
              <a:t>Example image save.</a:t>
            </a:r>
          </a:p>
        </p:txBody>
      </p:sp>
    </p:spTree>
    <p:extLst>
      <p:ext uri="{BB962C8B-B14F-4D97-AF65-F5344CB8AC3E}">
        <p14:creationId xmlns:p14="http://schemas.microsoft.com/office/powerpoint/2010/main" val="42281431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3065</TotalTime>
  <Words>1070</Words>
  <Application>Microsoft Office PowerPoint</Application>
  <PresentationFormat>On-screen Show (4:3)</PresentationFormat>
  <Paragraphs>170</Paragraphs>
  <Slides>21</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Clemson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ahoover</dc:creator>
  <cp:lastModifiedBy>Adam W Hoover</cp:lastModifiedBy>
  <cp:revision>212</cp:revision>
  <dcterms:created xsi:type="dcterms:W3CDTF">2013-02-14T19:20:12Z</dcterms:created>
  <dcterms:modified xsi:type="dcterms:W3CDTF">2026-10-01T18:35:20Z</dcterms:modified>
</cp:coreProperties>
</file>