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07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3EA"/>
    <a:srgbClr val="0B8DE5"/>
    <a:srgbClr val="03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4" d="100"/>
          <a:sy n="84" d="100"/>
        </p:scale>
        <p:origin x="-84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9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9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4822B-34C3-4051-91FF-8FB284E6A7C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BAF0-74AD-48DD-8621-9FA7E796B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og.com/en/technical-articles/mems-gyroscope-provides-precision-inertial-sensing.html" TargetMode="External"/><Relationship Id="rId2" Type="http://schemas.openxmlformats.org/officeDocument/2006/relationships/hyperlink" Target="https://www.maximintegrated.com/en/design/technical-documents/app-notes/5/5830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6807715" TargetMode="External"/><Relationship Id="rId2" Type="http://schemas.openxmlformats.org/officeDocument/2006/relationships/hyperlink" Target="https://www.maximintegrated.com/en/design/technical-documents/app-notes/5/5830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imintegrated.com/en/design/technical-documents/app-notes/5/5830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xp.com/docs/en/application-note/AN3397.pdf" TargetMode="External"/><Relationship Id="rId2" Type="http://schemas.openxmlformats.org/officeDocument/2006/relationships/hyperlink" Target="https://www.maximintegrated.com/en/design/technical-documents/app-notes/5/583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xp.com/docs/en/application-note/AN3397.pdf" TargetMode="External"/><Relationship Id="rId2" Type="http://schemas.openxmlformats.org/officeDocument/2006/relationships/hyperlink" Target="https://www.maximintegrated.com/en/design/technical-documents/app-notes/5/5830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cas.clemson.edu/~ahoover/bite-counter/Sharma-BIBM-2019.pdf" TargetMode="External"/><Relationship Id="rId2" Type="http://schemas.openxmlformats.org/officeDocument/2006/relationships/hyperlink" Target="https://www.maximintegrated.com/en/design/technical-documents/app-notes/5/583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quvA_IpEsA" TargetMode="External"/><Relationship Id="rId5" Type="http://schemas.openxmlformats.org/officeDocument/2006/relationships/hyperlink" Target="https://en.wikipedia.org/wiki/Precession" TargetMode="External"/><Relationship Id="rId4" Type="http://schemas.openxmlformats.org/officeDocument/2006/relationships/hyperlink" Target="https://www.maximintegrated.com/en/design/technical-documents/app-notes/5/583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6185" y="5102377"/>
            <a:ext cx="4625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Inertial Measurement 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52066"/>
            <a:ext cx="1471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 Hoover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409432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232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MEMS Gyroscope</a:t>
            </a:r>
          </a:p>
        </p:txBody>
      </p:sp>
      <p:sp>
        <p:nvSpPr>
          <p:cNvPr id="24" name="TextBox 23">
            <a:hlinkClick r:id="rId2"/>
          </p:cNvPr>
          <p:cNvSpPr txBox="1"/>
          <p:nvPr/>
        </p:nvSpPr>
        <p:spPr>
          <a:xfrm>
            <a:off x="7401774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90600" y="4038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ibrations are driven in one direction using oscillator.</a:t>
            </a:r>
          </a:p>
          <a:p>
            <a:endParaRPr lang="en-US" dirty="0" smtClean="0"/>
          </a:p>
          <a:p>
            <a:r>
              <a:rPr lang="en-US" dirty="0" smtClean="0"/>
              <a:t>As rotation happens in second direction it can be measured in third direction using capacitors.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51764" y="4038600"/>
            <a:ext cx="232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anufactured along multiple axes to measure rotations around x, y, z axes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77" y="1500978"/>
            <a:ext cx="2789837" cy="2479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752600"/>
            <a:ext cx="2632938" cy="19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7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Gyroscope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2433265"/>
            <a:ext cx="410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 integration yields radial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1863571"/>
            <a:ext cx="287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gyro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1200" y="186357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rad/s or </a:t>
            </a:r>
            <a:r>
              <a:rPr lang="en-US" dirty="0" err="1" smtClean="0"/>
              <a:t>deg</a:t>
            </a:r>
            <a:r>
              <a:rPr lang="en-US" dirty="0" smtClean="0"/>
              <a:t>/sec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0541" y="2433265"/>
            <a:ext cx="203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rad or </a:t>
            </a:r>
            <a:r>
              <a:rPr lang="en-US" dirty="0" err="1" smtClean="0"/>
              <a:t>deg</a:t>
            </a:r>
            <a:endParaRPr lang="en-US" dirty="0" smtClean="0"/>
          </a:p>
        </p:txBody>
      </p:sp>
      <p:sp>
        <p:nvSpPr>
          <p:cNvPr id="2" name="Oval 1"/>
          <p:cNvSpPr/>
          <p:nvPr/>
        </p:nvSpPr>
        <p:spPr>
          <a:xfrm>
            <a:off x="3593298" y="313757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2058" y="31501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measurement?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3655" y="3047012"/>
            <a:ext cx="2035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position is relative to first measurement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52818" y="3376115"/>
            <a:ext cx="41668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24038" y="3823375"/>
            <a:ext cx="416680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2058" y="36121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egrees rotated</a:t>
            </a:r>
          </a:p>
        </p:txBody>
      </p:sp>
      <p:sp>
        <p:nvSpPr>
          <p:cNvPr id="6" name="Freeform 5"/>
          <p:cNvSpPr/>
          <p:nvPr/>
        </p:nvSpPr>
        <p:spPr>
          <a:xfrm>
            <a:off x="3671197" y="3399371"/>
            <a:ext cx="81481" cy="389299"/>
          </a:xfrm>
          <a:custGeom>
            <a:avLst/>
            <a:gdLst>
              <a:gd name="connsiteX0" fmla="*/ 56019 w 83180"/>
              <a:gd name="connsiteY0" fmla="*/ 0 h 389299"/>
              <a:gd name="connsiteX1" fmla="*/ 46966 w 83180"/>
              <a:gd name="connsiteY1" fmla="*/ 45267 h 389299"/>
              <a:gd name="connsiteX2" fmla="*/ 19806 w 83180"/>
              <a:gd name="connsiteY2" fmla="*/ 63374 h 389299"/>
              <a:gd name="connsiteX3" fmla="*/ 1699 w 83180"/>
              <a:gd name="connsiteY3" fmla="*/ 90535 h 389299"/>
              <a:gd name="connsiteX4" fmla="*/ 46966 w 83180"/>
              <a:gd name="connsiteY4" fmla="*/ 353085 h 389299"/>
              <a:gd name="connsiteX5" fmla="*/ 83180 w 83180"/>
              <a:gd name="connsiteY5" fmla="*/ 389299 h 389299"/>
              <a:gd name="connsiteX0" fmla="*/ 56019 w 83180"/>
              <a:gd name="connsiteY0" fmla="*/ 0 h 389299"/>
              <a:gd name="connsiteX1" fmla="*/ 33631 w 83180"/>
              <a:gd name="connsiteY1" fmla="*/ 31932 h 389299"/>
              <a:gd name="connsiteX2" fmla="*/ 19806 w 83180"/>
              <a:gd name="connsiteY2" fmla="*/ 63374 h 389299"/>
              <a:gd name="connsiteX3" fmla="*/ 1699 w 83180"/>
              <a:gd name="connsiteY3" fmla="*/ 90535 h 389299"/>
              <a:gd name="connsiteX4" fmla="*/ 46966 w 83180"/>
              <a:gd name="connsiteY4" fmla="*/ 353085 h 389299"/>
              <a:gd name="connsiteX5" fmla="*/ 83180 w 83180"/>
              <a:gd name="connsiteY5" fmla="*/ 389299 h 389299"/>
              <a:gd name="connsiteX0" fmla="*/ 54320 w 81481"/>
              <a:gd name="connsiteY0" fmla="*/ 0 h 389299"/>
              <a:gd name="connsiteX1" fmla="*/ 31932 w 81481"/>
              <a:gd name="connsiteY1" fmla="*/ 31932 h 389299"/>
              <a:gd name="connsiteX2" fmla="*/ 18107 w 81481"/>
              <a:gd name="connsiteY2" fmla="*/ 63374 h 389299"/>
              <a:gd name="connsiteX3" fmla="*/ 0 w 81481"/>
              <a:gd name="connsiteY3" fmla="*/ 132445 h 389299"/>
              <a:gd name="connsiteX4" fmla="*/ 45267 w 81481"/>
              <a:gd name="connsiteY4" fmla="*/ 353085 h 389299"/>
              <a:gd name="connsiteX5" fmla="*/ 81481 w 81481"/>
              <a:gd name="connsiteY5" fmla="*/ 389299 h 389299"/>
              <a:gd name="connsiteX0" fmla="*/ 54320 w 81481"/>
              <a:gd name="connsiteY0" fmla="*/ 0 h 389299"/>
              <a:gd name="connsiteX1" fmla="*/ 31932 w 81481"/>
              <a:gd name="connsiteY1" fmla="*/ 31932 h 389299"/>
              <a:gd name="connsiteX2" fmla="*/ 10487 w 81481"/>
              <a:gd name="connsiteY2" fmla="*/ 72899 h 389299"/>
              <a:gd name="connsiteX3" fmla="*/ 0 w 81481"/>
              <a:gd name="connsiteY3" fmla="*/ 132445 h 389299"/>
              <a:gd name="connsiteX4" fmla="*/ 45267 w 81481"/>
              <a:gd name="connsiteY4" fmla="*/ 353085 h 389299"/>
              <a:gd name="connsiteX5" fmla="*/ 81481 w 81481"/>
              <a:gd name="connsiteY5" fmla="*/ 389299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81" h="389299">
                <a:moveTo>
                  <a:pt x="54320" y="0"/>
                </a:moveTo>
                <a:cubicBezTo>
                  <a:pt x="51302" y="15089"/>
                  <a:pt x="39237" y="19782"/>
                  <a:pt x="31932" y="31932"/>
                </a:cubicBezTo>
                <a:cubicBezTo>
                  <a:pt x="24627" y="44082"/>
                  <a:pt x="15809" y="56147"/>
                  <a:pt x="10487" y="72899"/>
                </a:cubicBezTo>
                <a:cubicBezTo>
                  <a:pt x="5165" y="89651"/>
                  <a:pt x="6036" y="123391"/>
                  <a:pt x="0" y="132445"/>
                </a:cubicBezTo>
                <a:cubicBezTo>
                  <a:pt x="9998" y="362418"/>
                  <a:pt x="31687" y="310276"/>
                  <a:pt x="45267" y="353085"/>
                </a:cubicBezTo>
                <a:cubicBezTo>
                  <a:pt x="58847" y="395894"/>
                  <a:pt x="53641" y="375380"/>
                  <a:pt x="81481" y="389299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5272" y="339803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meas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4343400"/>
            <a:ext cx="410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absolute orientation unknown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5029200"/>
            <a:ext cx="410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drift due to integration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0540" y="5029200"/>
            <a:ext cx="298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much less than accelerometer</a:t>
            </a:r>
          </a:p>
        </p:txBody>
      </p:sp>
    </p:spTree>
    <p:extLst>
      <p:ext uri="{BB962C8B-B14F-4D97-AF65-F5344CB8AC3E}">
        <p14:creationId xmlns:p14="http://schemas.microsoft.com/office/powerpoint/2010/main" val="12301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415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Magnetometer Physics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321" y="160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magnetometer measures strength of magnetic 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406" y="2667000"/>
            <a:ext cx="452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t is assumed that Earth is providing the dominant magnetism to the sensor</a:t>
            </a:r>
          </a:p>
        </p:txBody>
      </p:sp>
      <p:sp>
        <p:nvSpPr>
          <p:cNvPr id="42" name="TextBox 41">
            <a:hlinkClick r:id="rId2"/>
          </p:cNvPr>
          <p:cNvSpPr txBox="1"/>
          <p:nvPr/>
        </p:nvSpPr>
        <p:spPr>
          <a:xfrm>
            <a:off x="538707" y="618873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pic>
        <p:nvPicPr>
          <p:cNvPr id="2052" name="Picture 4" descr="Magnetic Field of the Ear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48" y="1301436"/>
            <a:ext cx="33623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222" y="4692134"/>
            <a:ext cx="583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a 3-axis magnetometer, direction = </a:t>
            </a:r>
            <a:r>
              <a:rPr lang="en-US" dirty="0" err="1" smtClean="0"/>
              <a:t>arctan</a:t>
            </a:r>
            <a:r>
              <a:rPr lang="en-US" dirty="0" smtClean="0"/>
              <a:t>(M</a:t>
            </a:r>
            <a:r>
              <a:rPr lang="en-US" baseline="-25000" dirty="0" smtClean="0"/>
              <a:t>y</a:t>
            </a:r>
            <a:r>
              <a:rPr lang="en-US" dirty="0" smtClean="0"/>
              <a:t> /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4406" y="3710885"/>
                <a:ext cx="45261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sensor units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dirty="0" smtClean="0"/>
                  <a:t>T (micro Tesla)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6" y="3710885"/>
                <a:ext cx="45261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1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144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Magnetometer Errors</a:t>
            </a:r>
          </a:p>
        </p:txBody>
      </p:sp>
      <p:pic>
        <p:nvPicPr>
          <p:cNvPr id="3074" name="Picture 2" descr="This date in science: Near discovery of South Magnetic Pole | Earth |  EarthSk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7"/>
          <a:stretch/>
        </p:blipFill>
        <p:spPr bwMode="auto">
          <a:xfrm>
            <a:off x="762000" y="1447800"/>
            <a:ext cx="2464592" cy="41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82554"/>
              </p:ext>
            </p:extLst>
          </p:nvPr>
        </p:nvGraphicFramePr>
        <p:xfrm>
          <a:off x="3733800" y="2286000"/>
          <a:ext cx="4953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247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magnetic fields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electronics, speakers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declination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tilt between celestial and magnetic poles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dip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variation</a:t>
                      </a:r>
                      <a:r>
                        <a:rPr lang="en-US" baseline="0" dirty="0" smtClean="0"/>
                        <a:t> in “down” from equator to poles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geographical variation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Earth’s geology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514600" y="5791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coordinate system, but very noisy</a:t>
            </a:r>
          </a:p>
        </p:txBody>
      </p:sp>
    </p:spTree>
    <p:extLst>
      <p:ext uri="{BB962C8B-B14F-4D97-AF65-F5344CB8AC3E}">
        <p14:creationId xmlns:p14="http://schemas.microsoft.com/office/powerpoint/2010/main" val="1372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IMU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0008" y="29834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IMU = accelerometer + gyroscope + magnetometer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0008" y="3625334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combines strengths of each to help overcome weaknesses of 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0008" y="4267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MEMS IMU includes processor to perform computations that combine individual sensor measurements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0008" y="518606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dirty="0" smtClean="0"/>
              <a:t>arious algorithms used to filter noise and combine measurements to achieve absolute (coordinate system) position and orientation tracking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33089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114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IMU Applications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254" y="550923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applications where tracking with cameras is impractical and tracking with GPS is not accurate enough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27" y="1384198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9" y="3252744"/>
            <a:ext cx="3013062" cy="20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4" y="3252744"/>
            <a:ext cx="3235770" cy="20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52" y="1100482"/>
            <a:ext cx="1959574" cy="200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35282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Gyroscope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Inertial measurement unit (IMU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990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68031" y="3810000"/>
            <a:ext cx="391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IMU in Apollo spacecraft (circa 1965)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1526" y="5948127"/>
            <a:ext cx="281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IMU in chip ($7 circa 2020)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1" t="19295" r="9603" b="21300"/>
          <a:stretch/>
        </p:blipFill>
        <p:spPr bwMode="auto">
          <a:xfrm>
            <a:off x="5647935" y="4409968"/>
            <a:ext cx="1897870" cy="153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4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3220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Accelerometer Physics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5400" y="396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</a:t>
            </a:r>
            <a:r>
              <a:rPr lang="en-US" dirty="0" err="1" smtClean="0"/>
              <a:t>kx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257300" y="2890269"/>
            <a:ext cx="5638800" cy="68580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6199909" y="2209800"/>
            <a:ext cx="2057400" cy="685800"/>
          </a:xfrm>
          <a:prstGeom prst="rect">
            <a:avLst/>
          </a:prstGeom>
          <a:gradFill flip="none" rotWithShape="1">
            <a:gsLst>
              <a:gs pos="0">
                <a:schemeClr val="tx1">
                  <a:tint val="66000"/>
                  <a:satMod val="160000"/>
                </a:schemeClr>
              </a:gs>
              <a:gs pos="5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1" r="26667"/>
          <a:stretch/>
        </p:blipFill>
        <p:spPr>
          <a:xfrm rot="5400000">
            <a:off x="4925425" y="1419032"/>
            <a:ext cx="444249" cy="214312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156960" y="2468880"/>
            <a:ext cx="426720" cy="213360"/>
          </a:xfrm>
          <a:custGeom>
            <a:avLst/>
            <a:gdLst>
              <a:gd name="connsiteX0" fmla="*/ 0 w 327660"/>
              <a:gd name="connsiteY0" fmla="*/ 213360 h 213360"/>
              <a:gd name="connsiteX1" fmla="*/ 213360 w 327660"/>
              <a:gd name="connsiteY1" fmla="*/ 137160 h 213360"/>
              <a:gd name="connsiteX2" fmla="*/ 327660 w 327660"/>
              <a:gd name="connsiteY2" fmla="*/ 0 h 213360"/>
              <a:gd name="connsiteX0" fmla="*/ 0 w 403860"/>
              <a:gd name="connsiteY0" fmla="*/ 213360 h 213360"/>
              <a:gd name="connsiteX1" fmla="*/ 289560 w 403860"/>
              <a:gd name="connsiteY1" fmla="*/ 137160 h 213360"/>
              <a:gd name="connsiteX2" fmla="*/ 403860 w 403860"/>
              <a:gd name="connsiteY2" fmla="*/ 0 h 213360"/>
              <a:gd name="connsiteX0" fmla="*/ 0 w 426720"/>
              <a:gd name="connsiteY0" fmla="*/ 213360 h 213360"/>
              <a:gd name="connsiteX1" fmla="*/ 312420 w 426720"/>
              <a:gd name="connsiteY1" fmla="*/ 137160 h 213360"/>
              <a:gd name="connsiteX2" fmla="*/ 426720 w 42672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213360">
                <a:moveTo>
                  <a:pt x="0" y="213360"/>
                </a:moveTo>
                <a:cubicBezTo>
                  <a:pt x="79375" y="193040"/>
                  <a:pt x="241300" y="172720"/>
                  <a:pt x="312420" y="137160"/>
                </a:cubicBezTo>
                <a:cubicBezTo>
                  <a:pt x="383540" y="101600"/>
                  <a:pt x="396875" y="50800"/>
                  <a:pt x="42672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0" idx="2"/>
          </p:cNvCxnSpPr>
          <p:nvPr/>
        </p:nvCxnSpPr>
        <p:spPr>
          <a:xfrm>
            <a:off x="6583680" y="2468880"/>
            <a:ext cx="304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 flipH="1">
            <a:off x="3719039" y="2468880"/>
            <a:ext cx="426720" cy="213360"/>
          </a:xfrm>
          <a:custGeom>
            <a:avLst/>
            <a:gdLst>
              <a:gd name="connsiteX0" fmla="*/ 0 w 327660"/>
              <a:gd name="connsiteY0" fmla="*/ 213360 h 213360"/>
              <a:gd name="connsiteX1" fmla="*/ 213360 w 327660"/>
              <a:gd name="connsiteY1" fmla="*/ 137160 h 213360"/>
              <a:gd name="connsiteX2" fmla="*/ 327660 w 327660"/>
              <a:gd name="connsiteY2" fmla="*/ 0 h 213360"/>
              <a:gd name="connsiteX0" fmla="*/ 0 w 403860"/>
              <a:gd name="connsiteY0" fmla="*/ 213360 h 213360"/>
              <a:gd name="connsiteX1" fmla="*/ 289560 w 403860"/>
              <a:gd name="connsiteY1" fmla="*/ 137160 h 213360"/>
              <a:gd name="connsiteX2" fmla="*/ 403860 w 403860"/>
              <a:gd name="connsiteY2" fmla="*/ 0 h 213360"/>
              <a:gd name="connsiteX0" fmla="*/ 0 w 426720"/>
              <a:gd name="connsiteY0" fmla="*/ 213360 h 213360"/>
              <a:gd name="connsiteX1" fmla="*/ 312420 w 426720"/>
              <a:gd name="connsiteY1" fmla="*/ 137160 h 213360"/>
              <a:gd name="connsiteX2" fmla="*/ 426720 w 426720"/>
              <a:gd name="connsiteY2" fmla="*/ 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" h="213360">
                <a:moveTo>
                  <a:pt x="0" y="213360"/>
                </a:moveTo>
                <a:cubicBezTo>
                  <a:pt x="79375" y="193040"/>
                  <a:pt x="241300" y="172720"/>
                  <a:pt x="312420" y="137160"/>
                </a:cubicBezTo>
                <a:cubicBezTo>
                  <a:pt x="383540" y="101600"/>
                  <a:pt x="396875" y="50800"/>
                  <a:pt x="426720" y="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230880" y="2468880"/>
            <a:ext cx="51378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608262" y="2257808"/>
            <a:ext cx="609600" cy="62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28556" y="239254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426099" y="2257056"/>
            <a:ext cx="609600" cy="627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71036" y="293942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01176" y="2957586"/>
            <a:ext cx="68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0</a:t>
            </a:r>
          </a:p>
          <a:p>
            <a:pPr algn="ctr"/>
            <a:r>
              <a:rPr lang="en-US" dirty="0" smtClean="0"/>
              <a:t>(rest)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915284" y="2795411"/>
            <a:ext cx="0" cy="1775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9153" y="2803047"/>
            <a:ext cx="0" cy="1775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97888" y="3943477"/>
            <a:ext cx="547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force applied, k = spring constant, x = distance moved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5774" y="43701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ma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08262" y="4351275"/>
            <a:ext cx="547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= force applied, m = mass, a = acceleration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5774" y="4756700"/>
            <a:ext cx="105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= </a:t>
            </a:r>
            <a:r>
              <a:rPr lang="en-US" dirty="0" err="1" smtClean="0"/>
              <a:t>kx</a:t>
            </a:r>
            <a:r>
              <a:rPr lang="en-US" dirty="0" smtClean="0"/>
              <a:t>/m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08262" y="4737777"/>
            <a:ext cx="547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for acceleration based on distance moved</a:t>
            </a:r>
          </a:p>
        </p:txBody>
      </p:sp>
    </p:spTree>
    <p:extLst>
      <p:ext uri="{BB962C8B-B14F-4D97-AF65-F5344CB8AC3E}">
        <p14:creationId xmlns:p14="http://schemas.microsoft.com/office/powerpoint/2010/main" val="2674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183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MEMS Accelerometer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6" t="25965" r="6267" b="7368"/>
          <a:stretch/>
        </p:blipFill>
        <p:spPr>
          <a:xfrm>
            <a:off x="4572000" y="1850638"/>
            <a:ext cx="3133813" cy="2536896"/>
          </a:xfrm>
          <a:prstGeom prst="rect">
            <a:avLst/>
          </a:prstGeom>
        </p:spPr>
      </p:pic>
      <p:sp>
        <p:nvSpPr>
          <p:cNvPr id="24" name="TextBox 23">
            <a:hlinkClick r:id="rId3"/>
          </p:cNvPr>
          <p:cNvSpPr txBox="1"/>
          <p:nvPr/>
        </p:nvSpPr>
        <p:spPr>
          <a:xfrm>
            <a:off x="7401774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90884" y="1843711"/>
            <a:ext cx="1629406" cy="2204935"/>
            <a:chOff x="1190884" y="1843711"/>
            <a:chExt cx="1629406" cy="2204935"/>
          </a:xfrm>
        </p:grpSpPr>
        <p:sp>
          <p:nvSpPr>
            <p:cNvPr id="4" name="Freeform 3"/>
            <p:cNvSpPr/>
            <p:nvPr/>
          </p:nvSpPr>
          <p:spPr>
            <a:xfrm>
              <a:off x="1190884" y="2367628"/>
              <a:ext cx="305690" cy="1681018"/>
            </a:xfrm>
            <a:custGeom>
              <a:avLst/>
              <a:gdLst>
                <a:gd name="connsiteX0" fmla="*/ 0 w 360218"/>
                <a:gd name="connsiteY0" fmla="*/ 249382 h 1690255"/>
                <a:gd name="connsiteX1" fmla="*/ 36945 w 360218"/>
                <a:gd name="connsiteY1" fmla="*/ 1690255 h 1690255"/>
                <a:gd name="connsiteX2" fmla="*/ 360218 w 360218"/>
                <a:gd name="connsiteY2" fmla="*/ 1357746 h 1690255"/>
                <a:gd name="connsiteX3" fmla="*/ 323272 w 360218"/>
                <a:gd name="connsiteY3" fmla="*/ 0 h 1690255"/>
                <a:gd name="connsiteX4" fmla="*/ 0 w 360218"/>
                <a:gd name="connsiteY4" fmla="*/ 249382 h 1690255"/>
                <a:gd name="connsiteX0" fmla="*/ 0 w 369454"/>
                <a:gd name="connsiteY0" fmla="*/ 258618 h 1699491"/>
                <a:gd name="connsiteX1" fmla="*/ 36945 w 369454"/>
                <a:gd name="connsiteY1" fmla="*/ 1699491 h 1699491"/>
                <a:gd name="connsiteX2" fmla="*/ 360218 w 369454"/>
                <a:gd name="connsiteY2" fmla="*/ 1366982 h 1699491"/>
                <a:gd name="connsiteX3" fmla="*/ 369454 w 369454"/>
                <a:gd name="connsiteY3" fmla="*/ 0 h 1699491"/>
                <a:gd name="connsiteX4" fmla="*/ 0 w 369454"/>
                <a:gd name="connsiteY4" fmla="*/ 258618 h 1699491"/>
                <a:gd name="connsiteX0" fmla="*/ 0 w 360484"/>
                <a:gd name="connsiteY0" fmla="*/ 240145 h 1681018"/>
                <a:gd name="connsiteX1" fmla="*/ 36945 w 360484"/>
                <a:gd name="connsiteY1" fmla="*/ 1681018 h 1681018"/>
                <a:gd name="connsiteX2" fmla="*/ 360218 w 360484"/>
                <a:gd name="connsiteY2" fmla="*/ 1348509 h 1681018"/>
                <a:gd name="connsiteX3" fmla="*/ 341745 w 360484"/>
                <a:gd name="connsiteY3" fmla="*/ 0 h 1681018"/>
                <a:gd name="connsiteX4" fmla="*/ 0 w 360484"/>
                <a:gd name="connsiteY4" fmla="*/ 240145 h 1681018"/>
                <a:gd name="connsiteX0" fmla="*/ 0 w 351248"/>
                <a:gd name="connsiteY0" fmla="*/ 221672 h 1681018"/>
                <a:gd name="connsiteX1" fmla="*/ 27709 w 351248"/>
                <a:gd name="connsiteY1" fmla="*/ 1681018 h 1681018"/>
                <a:gd name="connsiteX2" fmla="*/ 350982 w 351248"/>
                <a:gd name="connsiteY2" fmla="*/ 1348509 h 1681018"/>
                <a:gd name="connsiteX3" fmla="*/ 332509 w 351248"/>
                <a:gd name="connsiteY3" fmla="*/ 0 h 1681018"/>
                <a:gd name="connsiteX4" fmla="*/ 0 w 351248"/>
                <a:gd name="connsiteY4" fmla="*/ 221672 h 1681018"/>
                <a:gd name="connsiteX0" fmla="*/ 0 w 342012"/>
                <a:gd name="connsiteY0" fmla="*/ 203199 h 1681018"/>
                <a:gd name="connsiteX1" fmla="*/ 18473 w 342012"/>
                <a:gd name="connsiteY1" fmla="*/ 1681018 h 1681018"/>
                <a:gd name="connsiteX2" fmla="*/ 341746 w 342012"/>
                <a:gd name="connsiteY2" fmla="*/ 1348509 h 1681018"/>
                <a:gd name="connsiteX3" fmla="*/ 323273 w 342012"/>
                <a:gd name="connsiteY3" fmla="*/ 0 h 1681018"/>
                <a:gd name="connsiteX4" fmla="*/ 0 w 342012"/>
                <a:gd name="connsiteY4" fmla="*/ 203199 h 1681018"/>
                <a:gd name="connsiteX0" fmla="*/ 0 w 323540"/>
                <a:gd name="connsiteY0" fmla="*/ 221672 h 1681018"/>
                <a:gd name="connsiteX1" fmla="*/ 1 w 323540"/>
                <a:gd name="connsiteY1" fmla="*/ 1681018 h 1681018"/>
                <a:gd name="connsiteX2" fmla="*/ 323274 w 323540"/>
                <a:gd name="connsiteY2" fmla="*/ 1348509 h 1681018"/>
                <a:gd name="connsiteX3" fmla="*/ 304801 w 323540"/>
                <a:gd name="connsiteY3" fmla="*/ 0 h 1681018"/>
                <a:gd name="connsiteX4" fmla="*/ 0 w 323540"/>
                <a:gd name="connsiteY4" fmla="*/ 221672 h 1681018"/>
                <a:gd name="connsiteX0" fmla="*/ 0 w 305690"/>
                <a:gd name="connsiteY0" fmla="*/ 221672 h 1681018"/>
                <a:gd name="connsiteX1" fmla="*/ 1 w 305690"/>
                <a:gd name="connsiteY1" fmla="*/ 1681018 h 1681018"/>
                <a:gd name="connsiteX2" fmla="*/ 304802 w 305690"/>
                <a:gd name="connsiteY2" fmla="*/ 1320800 h 1681018"/>
                <a:gd name="connsiteX3" fmla="*/ 304801 w 305690"/>
                <a:gd name="connsiteY3" fmla="*/ 0 h 1681018"/>
                <a:gd name="connsiteX4" fmla="*/ 0 w 305690"/>
                <a:gd name="connsiteY4" fmla="*/ 221672 h 168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690" h="1681018">
                  <a:moveTo>
                    <a:pt x="0" y="221672"/>
                  </a:moveTo>
                  <a:cubicBezTo>
                    <a:pt x="0" y="708121"/>
                    <a:pt x="1" y="1194569"/>
                    <a:pt x="1" y="1681018"/>
                  </a:cubicBezTo>
                  <a:lnTo>
                    <a:pt x="304802" y="1320800"/>
                  </a:lnTo>
                  <a:cubicBezTo>
                    <a:pt x="307881" y="865139"/>
                    <a:pt x="301722" y="455661"/>
                    <a:pt x="304801" y="0"/>
                  </a:cubicBezTo>
                  <a:lnTo>
                    <a:pt x="0" y="221672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42113" y="2346846"/>
              <a:ext cx="305690" cy="1681018"/>
            </a:xfrm>
            <a:custGeom>
              <a:avLst/>
              <a:gdLst>
                <a:gd name="connsiteX0" fmla="*/ 0 w 360218"/>
                <a:gd name="connsiteY0" fmla="*/ 249382 h 1690255"/>
                <a:gd name="connsiteX1" fmla="*/ 36945 w 360218"/>
                <a:gd name="connsiteY1" fmla="*/ 1690255 h 1690255"/>
                <a:gd name="connsiteX2" fmla="*/ 360218 w 360218"/>
                <a:gd name="connsiteY2" fmla="*/ 1357746 h 1690255"/>
                <a:gd name="connsiteX3" fmla="*/ 323272 w 360218"/>
                <a:gd name="connsiteY3" fmla="*/ 0 h 1690255"/>
                <a:gd name="connsiteX4" fmla="*/ 0 w 360218"/>
                <a:gd name="connsiteY4" fmla="*/ 249382 h 1690255"/>
                <a:gd name="connsiteX0" fmla="*/ 0 w 369454"/>
                <a:gd name="connsiteY0" fmla="*/ 258618 h 1699491"/>
                <a:gd name="connsiteX1" fmla="*/ 36945 w 369454"/>
                <a:gd name="connsiteY1" fmla="*/ 1699491 h 1699491"/>
                <a:gd name="connsiteX2" fmla="*/ 360218 w 369454"/>
                <a:gd name="connsiteY2" fmla="*/ 1366982 h 1699491"/>
                <a:gd name="connsiteX3" fmla="*/ 369454 w 369454"/>
                <a:gd name="connsiteY3" fmla="*/ 0 h 1699491"/>
                <a:gd name="connsiteX4" fmla="*/ 0 w 369454"/>
                <a:gd name="connsiteY4" fmla="*/ 258618 h 1699491"/>
                <a:gd name="connsiteX0" fmla="*/ 0 w 360484"/>
                <a:gd name="connsiteY0" fmla="*/ 240145 h 1681018"/>
                <a:gd name="connsiteX1" fmla="*/ 36945 w 360484"/>
                <a:gd name="connsiteY1" fmla="*/ 1681018 h 1681018"/>
                <a:gd name="connsiteX2" fmla="*/ 360218 w 360484"/>
                <a:gd name="connsiteY2" fmla="*/ 1348509 h 1681018"/>
                <a:gd name="connsiteX3" fmla="*/ 341745 w 360484"/>
                <a:gd name="connsiteY3" fmla="*/ 0 h 1681018"/>
                <a:gd name="connsiteX4" fmla="*/ 0 w 360484"/>
                <a:gd name="connsiteY4" fmla="*/ 240145 h 1681018"/>
                <a:gd name="connsiteX0" fmla="*/ 0 w 351248"/>
                <a:gd name="connsiteY0" fmla="*/ 221672 h 1681018"/>
                <a:gd name="connsiteX1" fmla="*/ 27709 w 351248"/>
                <a:gd name="connsiteY1" fmla="*/ 1681018 h 1681018"/>
                <a:gd name="connsiteX2" fmla="*/ 350982 w 351248"/>
                <a:gd name="connsiteY2" fmla="*/ 1348509 h 1681018"/>
                <a:gd name="connsiteX3" fmla="*/ 332509 w 351248"/>
                <a:gd name="connsiteY3" fmla="*/ 0 h 1681018"/>
                <a:gd name="connsiteX4" fmla="*/ 0 w 351248"/>
                <a:gd name="connsiteY4" fmla="*/ 221672 h 1681018"/>
                <a:gd name="connsiteX0" fmla="*/ 0 w 342012"/>
                <a:gd name="connsiteY0" fmla="*/ 203199 h 1681018"/>
                <a:gd name="connsiteX1" fmla="*/ 18473 w 342012"/>
                <a:gd name="connsiteY1" fmla="*/ 1681018 h 1681018"/>
                <a:gd name="connsiteX2" fmla="*/ 341746 w 342012"/>
                <a:gd name="connsiteY2" fmla="*/ 1348509 h 1681018"/>
                <a:gd name="connsiteX3" fmla="*/ 323273 w 342012"/>
                <a:gd name="connsiteY3" fmla="*/ 0 h 1681018"/>
                <a:gd name="connsiteX4" fmla="*/ 0 w 342012"/>
                <a:gd name="connsiteY4" fmla="*/ 203199 h 1681018"/>
                <a:gd name="connsiteX0" fmla="*/ 0 w 323540"/>
                <a:gd name="connsiteY0" fmla="*/ 221672 h 1681018"/>
                <a:gd name="connsiteX1" fmla="*/ 1 w 323540"/>
                <a:gd name="connsiteY1" fmla="*/ 1681018 h 1681018"/>
                <a:gd name="connsiteX2" fmla="*/ 323274 w 323540"/>
                <a:gd name="connsiteY2" fmla="*/ 1348509 h 1681018"/>
                <a:gd name="connsiteX3" fmla="*/ 304801 w 323540"/>
                <a:gd name="connsiteY3" fmla="*/ 0 h 1681018"/>
                <a:gd name="connsiteX4" fmla="*/ 0 w 323540"/>
                <a:gd name="connsiteY4" fmla="*/ 221672 h 1681018"/>
                <a:gd name="connsiteX0" fmla="*/ 0 w 305690"/>
                <a:gd name="connsiteY0" fmla="*/ 221672 h 1681018"/>
                <a:gd name="connsiteX1" fmla="*/ 1 w 305690"/>
                <a:gd name="connsiteY1" fmla="*/ 1681018 h 1681018"/>
                <a:gd name="connsiteX2" fmla="*/ 304802 w 305690"/>
                <a:gd name="connsiteY2" fmla="*/ 1320800 h 1681018"/>
                <a:gd name="connsiteX3" fmla="*/ 304801 w 305690"/>
                <a:gd name="connsiteY3" fmla="*/ 0 h 1681018"/>
                <a:gd name="connsiteX4" fmla="*/ 0 w 305690"/>
                <a:gd name="connsiteY4" fmla="*/ 221672 h 168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690" h="1681018">
                  <a:moveTo>
                    <a:pt x="0" y="221672"/>
                  </a:moveTo>
                  <a:cubicBezTo>
                    <a:pt x="0" y="708121"/>
                    <a:pt x="1" y="1194569"/>
                    <a:pt x="1" y="1681018"/>
                  </a:cubicBezTo>
                  <a:lnTo>
                    <a:pt x="304802" y="1320800"/>
                  </a:lnTo>
                  <a:cubicBezTo>
                    <a:pt x="307881" y="865139"/>
                    <a:pt x="301722" y="455661"/>
                    <a:pt x="304801" y="0"/>
                  </a:cubicBezTo>
                  <a:lnTo>
                    <a:pt x="0" y="221672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514600" y="2312901"/>
              <a:ext cx="305690" cy="1681018"/>
            </a:xfrm>
            <a:custGeom>
              <a:avLst/>
              <a:gdLst>
                <a:gd name="connsiteX0" fmla="*/ 0 w 360218"/>
                <a:gd name="connsiteY0" fmla="*/ 249382 h 1690255"/>
                <a:gd name="connsiteX1" fmla="*/ 36945 w 360218"/>
                <a:gd name="connsiteY1" fmla="*/ 1690255 h 1690255"/>
                <a:gd name="connsiteX2" fmla="*/ 360218 w 360218"/>
                <a:gd name="connsiteY2" fmla="*/ 1357746 h 1690255"/>
                <a:gd name="connsiteX3" fmla="*/ 323272 w 360218"/>
                <a:gd name="connsiteY3" fmla="*/ 0 h 1690255"/>
                <a:gd name="connsiteX4" fmla="*/ 0 w 360218"/>
                <a:gd name="connsiteY4" fmla="*/ 249382 h 1690255"/>
                <a:gd name="connsiteX0" fmla="*/ 0 w 369454"/>
                <a:gd name="connsiteY0" fmla="*/ 258618 h 1699491"/>
                <a:gd name="connsiteX1" fmla="*/ 36945 w 369454"/>
                <a:gd name="connsiteY1" fmla="*/ 1699491 h 1699491"/>
                <a:gd name="connsiteX2" fmla="*/ 360218 w 369454"/>
                <a:gd name="connsiteY2" fmla="*/ 1366982 h 1699491"/>
                <a:gd name="connsiteX3" fmla="*/ 369454 w 369454"/>
                <a:gd name="connsiteY3" fmla="*/ 0 h 1699491"/>
                <a:gd name="connsiteX4" fmla="*/ 0 w 369454"/>
                <a:gd name="connsiteY4" fmla="*/ 258618 h 1699491"/>
                <a:gd name="connsiteX0" fmla="*/ 0 w 360484"/>
                <a:gd name="connsiteY0" fmla="*/ 240145 h 1681018"/>
                <a:gd name="connsiteX1" fmla="*/ 36945 w 360484"/>
                <a:gd name="connsiteY1" fmla="*/ 1681018 h 1681018"/>
                <a:gd name="connsiteX2" fmla="*/ 360218 w 360484"/>
                <a:gd name="connsiteY2" fmla="*/ 1348509 h 1681018"/>
                <a:gd name="connsiteX3" fmla="*/ 341745 w 360484"/>
                <a:gd name="connsiteY3" fmla="*/ 0 h 1681018"/>
                <a:gd name="connsiteX4" fmla="*/ 0 w 360484"/>
                <a:gd name="connsiteY4" fmla="*/ 240145 h 1681018"/>
                <a:gd name="connsiteX0" fmla="*/ 0 w 351248"/>
                <a:gd name="connsiteY0" fmla="*/ 221672 h 1681018"/>
                <a:gd name="connsiteX1" fmla="*/ 27709 w 351248"/>
                <a:gd name="connsiteY1" fmla="*/ 1681018 h 1681018"/>
                <a:gd name="connsiteX2" fmla="*/ 350982 w 351248"/>
                <a:gd name="connsiteY2" fmla="*/ 1348509 h 1681018"/>
                <a:gd name="connsiteX3" fmla="*/ 332509 w 351248"/>
                <a:gd name="connsiteY3" fmla="*/ 0 h 1681018"/>
                <a:gd name="connsiteX4" fmla="*/ 0 w 351248"/>
                <a:gd name="connsiteY4" fmla="*/ 221672 h 1681018"/>
                <a:gd name="connsiteX0" fmla="*/ 0 w 342012"/>
                <a:gd name="connsiteY0" fmla="*/ 203199 h 1681018"/>
                <a:gd name="connsiteX1" fmla="*/ 18473 w 342012"/>
                <a:gd name="connsiteY1" fmla="*/ 1681018 h 1681018"/>
                <a:gd name="connsiteX2" fmla="*/ 341746 w 342012"/>
                <a:gd name="connsiteY2" fmla="*/ 1348509 h 1681018"/>
                <a:gd name="connsiteX3" fmla="*/ 323273 w 342012"/>
                <a:gd name="connsiteY3" fmla="*/ 0 h 1681018"/>
                <a:gd name="connsiteX4" fmla="*/ 0 w 342012"/>
                <a:gd name="connsiteY4" fmla="*/ 203199 h 1681018"/>
                <a:gd name="connsiteX0" fmla="*/ 0 w 323540"/>
                <a:gd name="connsiteY0" fmla="*/ 221672 h 1681018"/>
                <a:gd name="connsiteX1" fmla="*/ 1 w 323540"/>
                <a:gd name="connsiteY1" fmla="*/ 1681018 h 1681018"/>
                <a:gd name="connsiteX2" fmla="*/ 323274 w 323540"/>
                <a:gd name="connsiteY2" fmla="*/ 1348509 h 1681018"/>
                <a:gd name="connsiteX3" fmla="*/ 304801 w 323540"/>
                <a:gd name="connsiteY3" fmla="*/ 0 h 1681018"/>
                <a:gd name="connsiteX4" fmla="*/ 0 w 323540"/>
                <a:gd name="connsiteY4" fmla="*/ 221672 h 1681018"/>
                <a:gd name="connsiteX0" fmla="*/ 0 w 305690"/>
                <a:gd name="connsiteY0" fmla="*/ 221672 h 1681018"/>
                <a:gd name="connsiteX1" fmla="*/ 1 w 305690"/>
                <a:gd name="connsiteY1" fmla="*/ 1681018 h 1681018"/>
                <a:gd name="connsiteX2" fmla="*/ 304802 w 305690"/>
                <a:gd name="connsiteY2" fmla="*/ 1320800 h 1681018"/>
                <a:gd name="connsiteX3" fmla="*/ 304801 w 305690"/>
                <a:gd name="connsiteY3" fmla="*/ 0 h 1681018"/>
                <a:gd name="connsiteX4" fmla="*/ 0 w 305690"/>
                <a:gd name="connsiteY4" fmla="*/ 221672 h 168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690" h="1681018">
                  <a:moveTo>
                    <a:pt x="0" y="221672"/>
                  </a:moveTo>
                  <a:cubicBezTo>
                    <a:pt x="0" y="708121"/>
                    <a:pt x="1" y="1194569"/>
                    <a:pt x="1" y="1681018"/>
                  </a:cubicBezTo>
                  <a:lnTo>
                    <a:pt x="304802" y="1320800"/>
                  </a:lnTo>
                  <a:cubicBezTo>
                    <a:pt x="307881" y="865139"/>
                    <a:pt x="301722" y="455661"/>
                    <a:pt x="304801" y="0"/>
                  </a:cubicBezTo>
                  <a:lnTo>
                    <a:pt x="0" y="221672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43729" y="3513018"/>
              <a:ext cx="6512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496574" y="3583466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012019" y="3421809"/>
              <a:ext cx="65122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164864" y="3492257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4" name="Left Brace 13"/>
            <p:cNvSpPr/>
            <p:nvPr/>
          </p:nvSpPr>
          <p:spPr>
            <a:xfrm rot="5400000">
              <a:off x="1726744" y="1920506"/>
              <a:ext cx="162327" cy="63169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Left Brace 40"/>
            <p:cNvSpPr/>
            <p:nvPr/>
          </p:nvSpPr>
          <p:spPr>
            <a:xfrm rot="5400000">
              <a:off x="2414853" y="1915888"/>
              <a:ext cx="162327" cy="63169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31779" y="1843711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A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18873" y="1850638"/>
              <a:ext cx="391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/>
                <a:t>B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035077" y="5271655"/>
            <a:ext cx="2512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capacitors move related to capacitance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9364" y="4349293"/>
                <a:ext cx="2218364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64" y="4349293"/>
                <a:ext cx="2218364" cy="659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223709" y="4387534"/>
            <a:ext cx="232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anufactured along multiple axes to measure accelerations in x, y, z directions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64864" y="1215366"/>
            <a:ext cx="535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MEMS = </a:t>
            </a:r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 smtClean="0"/>
              <a:t>icro</a:t>
            </a:r>
            <a:r>
              <a:rPr lang="en-US" dirty="0" smtClean="0">
                <a:solidFill>
                  <a:srgbClr val="92D050"/>
                </a:solidFill>
              </a:rPr>
              <a:t>e</a:t>
            </a:r>
            <a:r>
              <a:rPr lang="en-US" dirty="0" smtClean="0"/>
              <a:t>lectro</a:t>
            </a:r>
            <a:r>
              <a:rPr lang="en-US" dirty="0" smtClean="0">
                <a:solidFill>
                  <a:srgbClr val="92D050"/>
                </a:solidFill>
              </a:rPr>
              <a:t>m</a:t>
            </a:r>
            <a:r>
              <a:rPr lang="en-US" dirty="0" smtClean="0"/>
              <a:t>echanical </a:t>
            </a:r>
            <a:r>
              <a:rPr lang="en-US" dirty="0" smtClean="0">
                <a:solidFill>
                  <a:srgbClr val="92D050"/>
                </a:solidFill>
              </a:rPr>
              <a:t>s</a:t>
            </a:r>
            <a:r>
              <a:rPr lang="en-US" dirty="0" smtClean="0"/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27754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8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750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Accelerometer Data</a:t>
            </a:r>
          </a:p>
        </p:txBody>
      </p:sp>
      <p:sp>
        <p:nvSpPr>
          <p:cNvPr id="24" name="TextBox 23">
            <a:hlinkClick r:id="rId2"/>
          </p:cNvPr>
          <p:cNvSpPr txBox="1"/>
          <p:nvPr/>
        </p:nvSpPr>
        <p:spPr>
          <a:xfrm>
            <a:off x="7401774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61252"/>
            <a:ext cx="8330678" cy="24439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08262" y="4737777"/>
            <a:ext cx="4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= integral (acceleration)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8262" y="5270322"/>
            <a:ext cx="493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= integral (velocity)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12963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m/s</a:t>
            </a:r>
            <a:r>
              <a:rPr lang="en-US" baseline="30000" dirty="0" smtClean="0"/>
              <a:t>2</a:t>
            </a:r>
            <a:r>
              <a:rPr lang="en-US" dirty="0" smtClean="0"/>
              <a:t> or 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5358" y="1301124"/>
            <a:ext cx="165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m/s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16379" y="1296302"/>
            <a:ext cx="165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units = 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3780"/>
          <a:stretch/>
        </p:blipFill>
        <p:spPr>
          <a:xfrm>
            <a:off x="350067" y="1761251"/>
            <a:ext cx="5516579" cy="24439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66818"/>
          <a:stretch/>
        </p:blipFill>
        <p:spPr>
          <a:xfrm>
            <a:off x="350067" y="1765024"/>
            <a:ext cx="2764325" cy="24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997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Integration Error</a:t>
            </a:r>
          </a:p>
        </p:txBody>
      </p:sp>
      <p:sp>
        <p:nvSpPr>
          <p:cNvPr id="24" name="TextBox 23">
            <a:hlinkClick r:id="rId2"/>
          </p:cNvPr>
          <p:cNvSpPr txBox="1"/>
          <p:nvPr/>
        </p:nvSpPr>
        <p:spPr>
          <a:xfrm>
            <a:off x="7401774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4330251"/>
            <a:ext cx="270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due to sampling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4981486"/>
            <a:ext cx="76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errors are magnified during integration, even worse during double integration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508287"/>
            <a:ext cx="4057650" cy="252908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572491" y="2840632"/>
            <a:ext cx="256310" cy="14896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2840632"/>
            <a:ext cx="152400" cy="148961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08287"/>
            <a:ext cx="1752600" cy="2406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5459033"/>
            <a:ext cx="76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can be reduced by linear interpolation or curve fitting</a:t>
            </a:r>
          </a:p>
        </p:txBody>
      </p:sp>
    </p:spTree>
    <p:extLst>
      <p:ext uri="{BB962C8B-B14F-4D97-AF65-F5344CB8AC3E}">
        <p14:creationId xmlns:p14="http://schemas.microsoft.com/office/powerpoint/2010/main" val="18866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5701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Accelerometer On Earth</a:t>
            </a:r>
          </a:p>
        </p:txBody>
      </p:sp>
      <p:sp>
        <p:nvSpPr>
          <p:cNvPr id="24" name="TextBox 23">
            <a:hlinkClick r:id="rId2"/>
          </p:cNvPr>
          <p:cNvSpPr txBox="1"/>
          <p:nvPr/>
        </p:nvSpPr>
        <p:spPr>
          <a:xfrm>
            <a:off x="7401774" y="617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3"/>
              </a:rPr>
              <a:t>reference</a:t>
            </a:r>
            <a:r>
              <a:rPr lang="en-US" dirty="0" smtClean="0"/>
              <a:t>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3579" y="3758350"/>
            <a:ext cx="322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 exerts 1G force independent of object 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5069531"/>
            <a:ext cx="76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sensor rotates, Earth’s vector changes making it difficult to “subtract out”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" y="5649476"/>
            <a:ext cx="76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motions can have very small accelerations compared to Earth’s gravity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26923"/>
          <a:stretch/>
        </p:blipFill>
        <p:spPr>
          <a:xfrm>
            <a:off x="838200" y="1371600"/>
            <a:ext cx="3517925" cy="22005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334000" y="1676400"/>
            <a:ext cx="0" cy="18957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334000" y="3564028"/>
            <a:ext cx="3095802" cy="80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2964" y="243059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3073" y="327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8454" y="15817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0" name="Freeform 9"/>
          <p:cNvSpPr/>
          <p:nvPr/>
        </p:nvSpPr>
        <p:spPr>
          <a:xfrm>
            <a:off x="5357091" y="3420206"/>
            <a:ext cx="3011054" cy="71139"/>
          </a:xfrm>
          <a:custGeom>
            <a:avLst/>
            <a:gdLst>
              <a:gd name="connsiteX0" fmla="*/ 0 w 3011054"/>
              <a:gd name="connsiteY0" fmla="*/ 71139 h 71139"/>
              <a:gd name="connsiteX1" fmla="*/ 55418 w 3011054"/>
              <a:gd name="connsiteY1" fmla="*/ 52667 h 71139"/>
              <a:gd name="connsiteX2" fmla="*/ 193964 w 3011054"/>
              <a:gd name="connsiteY2" fmla="*/ 24958 h 71139"/>
              <a:gd name="connsiteX3" fmla="*/ 350982 w 3011054"/>
              <a:gd name="connsiteY3" fmla="*/ 34194 h 71139"/>
              <a:gd name="connsiteX4" fmla="*/ 387927 w 3011054"/>
              <a:gd name="connsiteY4" fmla="*/ 43430 h 71139"/>
              <a:gd name="connsiteX5" fmla="*/ 452582 w 3011054"/>
              <a:gd name="connsiteY5" fmla="*/ 52667 h 71139"/>
              <a:gd name="connsiteX6" fmla="*/ 1311564 w 3011054"/>
              <a:gd name="connsiteY6" fmla="*/ 43430 h 71139"/>
              <a:gd name="connsiteX7" fmla="*/ 1995054 w 3011054"/>
              <a:gd name="connsiteY7" fmla="*/ 43430 h 71139"/>
              <a:gd name="connsiteX8" fmla="*/ 2327564 w 3011054"/>
              <a:gd name="connsiteY8" fmla="*/ 34194 h 71139"/>
              <a:gd name="connsiteX9" fmla="*/ 2382982 w 3011054"/>
              <a:gd name="connsiteY9" fmla="*/ 61903 h 71139"/>
              <a:gd name="connsiteX10" fmla="*/ 2918691 w 3011054"/>
              <a:gd name="connsiteY10" fmla="*/ 52667 h 71139"/>
              <a:gd name="connsiteX11" fmla="*/ 2946400 w 3011054"/>
              <a:gd name="connsiteY11" fmla="*/ 43430 h 71139"/>
              <a:gd name="connsiteX12" fmla="*/ 3011054 w 3011054"/>
              <a:gd name="connsiteY12" fmla="*/ 43430 h 7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11054" h="71139">
                <a:moveTo>
                  <a:pt x="0" y="71139"/>
                </a:moveTo>
                <a:cubicBezTo>
                  <a:pt x="18473" y="64982"/>
                  <a:pt x="36211" y="55868"/>
                  <a:pt x="55418" y="52667"/>
                </a:cubicBezTo>
                <a:cubicBezTo>
                  <a:pt x="197633" y="28964"/>
                  <a:pt x="129323" y="68049"/>
                  <a:pt x="193964" y="24958"/>
                </a:cubicBezTo>
                <a:cubicBezTo>
                  <a:pt x="246303" y="28037"/>
                  <a:pt x="298788" y="29223"/>
                  <a:pt x="350982" y="34194"/>
                </a:cubicBezTo>
                <a:cubicBezTo>
                  <a:pt x="363619" y="35397"/>
                  <a:pt x="375438" y="41159"/>
                  <a:pt x="387927" y="43430"/>
                </a:cubicBezTo>
                <a:cubicBezTo>
                  <a:pt x="409346" y="47324"/>
                  <a:pt x="431030" y="49588"/>
                  <a:pt x="452582" y="52667"/>
                </a:cubicBezTo>
                <a:lnTo>
                  <a:pt x="1311564" y="43430"/>
                </a:lnTo>
                <a:cubicBezTo>
                  <a:pt x="2278069" y="43430"/>
                  <a:pt x="849544" y="71371"/>
                  <a:pt x="1995054" y="43430"/>
                </a:cubicBezTo>
                <a:cubicBezTo>
                  <a:pt x="2104100" y="-29262"/>
                  <a:pt x="2041345" y="4839"/>
                  <a:pt x="2327564" y="34194"/>
                </a:cubicBezTo>
                <a:cubicBezTo>
                  <a:pt x="2348109" y="36301"/>
                  <a:pt x="2364509" y="52667"/>
                  <a:pt x="2382982" y="61903"/>
                </a:cubicBezTo>
                <a:lnTo>
                  <a:pt x="2918691" y="52667"/>
                </a:lnTo>
                <a:cubicBezTo>
                  <a:pt x="2928422" y="52348"/>
                  <a:pt x="2936712" y="44399"/>
                  <a:pt x="2946400" y="43430"/>
                </a:cubicBezTo>
                <a:cubicBezTo>
                  <a:pt x="2967844" y="41285"/>
                  <a:pt x="2989503" y="43430"/>
                  <a:pt x="3011054" y="434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57091" y="1808106"/>
            <a:ext cx="3048000" cy="86917"/>
          </a:xfrm>
          <a:custGeom>
            <a:avLst/>
            <a:gdLst>
              <a:gd name="connsiteX0" fmla="*/ 0 w 3048000"/>
              <a:gd name="connsiteY0" fmla="*/ 39167 h 86917"/>
              <a:gd name="connsiteX1" fmla="*/ 46182 w 3048000"/>
              <a:gd name="connsiteY1" fmla="*/ 11458 h 86917"/>
              <a:gd name="connsiteX2" fmla="*/ 369454 w 3048000"/>
              <a:gd name="connsiteY2" fmla="*/ 20694 h 86917"/>
              <a:gd name="connsiteX3" fmla="*/ 461818 w 3048000"/>
              <a:gd name="connsiteY3" fmla="*/ 39167 h 86917"/>
              <a:gd name="connsiteX4" fmla="*/ 581891 w 3048000"/>
              <a:gd name="connsiteY4" fmla="*/ 57639 h 86917"/>
              <a:gd name="connsiteX5" fmla="*/ 692727 w 3048000"/>
              <a:gd name="connsiteY5" fmla="*/ 48403 h 86917"/>
              <a:gd name="connsiteX6" fmla="*/ 729673 w 3048000"/>
              <a:gd name="connsiteY6" fmla="*/ 39167 h 86917"/>
              <a:gd name="connsiteX7" fmla="*/ 840509 w 3048000"/>
              <a:gd name="connsiteY7" fmla="*/ 29930 h 86917"/>
              <a:gd name="connsiteX8" fmla="*/ 1145309 w 3048000"/>
              <a:gd name="connsiteY8" fmla="*/ 20694 h 86917"/>
              <a:gd name="connsiteX9" fmla="*/ 1173018 w 3048000"/>
              <a:gd name="connsiteY9" fmla="*/ 11458 h 86917"/>
              <a:gd name="connsiteX10" fmla="*/ 1560945 w 3048000"/>
              <a:gd name="connsiteY10" fmla="*/ 11458 h 86917"/>
              <a:gd name="connsiteX11" fmla="*/ 1690254 w 3048000"/>
              <a:gd name="connsiteY11" fmla="*/ 20694 h 86917"/>
              <a:gd name="connsiteX12" fmla="*/ 1754909 w 3048000"/>
              <a:gd name="connsiteY12" fmla="*/ 48403 h 86917"/>
              <a:gd name="connsiteX13" fmla="*/ 1874982 w 3048000"/>
              <a:gd name="connsiteY13" fmla="*/ 66876 h 86917"/>
              <a:gd name="connsiteX14" fmla="*/ 1930400 w 3048000"/>
              <a:gd name="connsiteY14" fmla="*/ 85349 h 86917"/>
              <a:gd name="connsiteX15" fmla="*/ 2161309 w 3048000"/>
              <a:gd name="connsiteY15" fmla="*/ 57639 h 86917"/>
              <a:gd name="connsiteX16" fmla="*/ 2438400 w 3048000"/>
              <a:gd name="connsiteY16" fmla="*/ 48403 h 86917"/>
              <a:gd name="connsiteX17" fmla="*/ 2503054 w 3048000"/>
              <a:gd name="connsiteY17" fmla="*/ 39167 h 86917"/>
              <a:gd name="connsiteX18" fmla="*/ 2530764 w 3048000"/>
              <a:gd name="connsiteY18" fmla="*/ 20694 h 86917"/>
              <a:gd name="connsiteX19" fmla="*/ 2854036 w 3048000"/>
              <a:gd name="connsiteY19" fmla="*/ 29930 h 86917"/>
              <a:gd name="connsiteX20" fmla="*/ 2992582 w 3048000"/>
              <a:gd name="connsiteY20" fmla="*/ 39167 h 86917"/>
              <a:gd name="connsiteX21" fmla="*/ 3020291 w 3048000"/>
              <a:gd name="connsiteY21" fmla="*/ 20694 h 86917"/>
              <a:gd name="connsiteX22" fmla="*/ 3048000 w 3048000"/>
              <a:gd name="connsiteY22" fmla="*/ 11458 h 8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48000" h="86917">
                <a:moveTo>
                  <a:pt x="0" y="39167"/>
                </a:moveTo>
                <a:cubicBezTo>
                  <a:pt x="15394" y="29931"/>
                  <a:pt x="28252" y="12355"/>
                  <a:pt x="46182" y="11458"/>
                </a:cubicBezTo>
                <a:cubicBezTo>
                  <a:pt x="153849" y="6075"/>
                  <a:pt x="261891" y="13523"/>
                  <a:pt x="369454" y="20694"/>
                </a:cubicBezTo>
                <a:cubicBezTo>
                  <a:pt x="400782" y="22783"/>
                  <a:pt x="430847" y="34005"/>
                  <a:pt x="461818" y="39167"/>
                </a:cubicBezTo>
                <a:cubicBezTo>
                  <a:pt x="538710" y="51982"/>
                  <a:pt x="498697" y="45755"/>
                  <a:pt x="581891" y="57639"/>
                </a:cubicBezTo>
                <a:cubicBezTo>
                  <a:pt x="618836" y="54560"/>
                  <a:pt x="655940" y="53001"/>
                  <a:pt x="692727" y="48403"/>
                </a:cubicBezTo>
                <a:cubicBezTo>
                  <a:pt x="705323" y="46829"/>
                  <a:pt x="717077" y="40742"/>
                  <a:pt x="729673" y="39167"/>
                </a:cubicBezTo>
                <a:cubicBezTo>
                  <a:pt x="766460" y="34569"/>
                  <a:pt x="803472" y="31576"/>
                  <a:pt x="840509" y="29930"/>
                </a:cubicBezTo>
                <a:cubicBezTo>
                  <a:pt x="942055" y="25417"/>
                  <a:pt x="1043709" y="23773"/>
                  <a:pt x="1145309" y="20694"/>
                </a:cubicBezTo>
                <a:cubicBezTo>
                  <a:pt x="1154545" y="17615"/>
                  <a:pt x="1163439" y="13200"/>
                  <a:pt x="1173018" y="11458"/>
                </a:cubicBezTo>
                <a:cubicBezTo>
                  <a:pt x="1303002" y="-12176"/>
                  <a:pt x="1423857" y="7426"/>
                  <a:pt x="1560945" y="11458"/>
                </a:cubicBezTo>
                <a:cubicBezTo>
                  <a:pt x="1604048" y="14537"/>
                  <a:pt x="1647305" y="15922"/>
                  <a:pt x="1690254" y="20694"/>
                </a:cubicBezTo>
                <a:cubicBezTo>
                  <a:pt x="1773799" y="29976"/>
                  <a:pt x="1685306" y="25202"/>
                  <a:pt x="1754909" y="48403"/>
                </a:cubicBezTo>
                <a:cubicBezTo>
                  <a:pt x="1764515" y="51605"/>
                  <a:pt x="1870008" y="66165"/>
                  <a:pt x="1874982" y="66876"/>
                </a:cubicBezTo>
                <a:cubicBezTo>
                  <a:pt x="1893455" y="73034"/>
                  <a:pt x="1910952" y="84377"/>
                  <a:pt x="1930400" y="85349"/>
                </a:cubicBezTo>
                <a:cubicBezTo>
                  <a:pt x="2092303" y="93444"/>
                  <a:pt x="2018579" y="68083"/>
                  <a:pt x="2161309" y="57639"/>
                </a:cubicBezTo>
                <a:cubicBezTo>
                  <a:pt x="2253478" y="50895"/>
                  <a:pt x="2346036" y="51482"/>
                  <a:pt x="2438400" y="48403"/>
                </a:cubicBezTo>
                <a:cubicBezTo>
                  <a:pt x="2459951" y="45324"/>
                  <a:pt x="2482202" y="45423"/>
                  <a:pt x="2503054" y="39167"/>
                </a:cubicBezTo>
                <a:cubicBezTo>
                  <a:pt x="2513687" y="35977"/>
                  <a:pt x="2519667" y="20986"/>
                  <a:pt x="2530764" y="20694"/>
                </a:cubicBezTo>
                <a:lnTo>
                  <a:pt x="2854036" y="29930"/>
                </a:lnTo>
                <a:cubicBezTo>
                  <a:pt x="2919130" y="46204"/>
                  <a:pt x="2928448" y="58407"/>
                  <a:pt x="2992582" y="39167"/>
                </a:cubicBezTo>
                <a:cubicBezTo>
                  <a:pt x="3003215" y="35977"/>
                  <a:pt x="3010362" y="25658"/>
                  <a:pt x="3020291" y="20694"/>
                </a:cubicBezTo>
                <a:cubicBezTo>
                  <a:pt x="3028999" y="16340"/>
                  <a:pt x="3048000" y="11458"/>
                  <a:pt x="3048000" y="114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57091" y="3371273"/>
            <a:ext cx="2992582" cy="74394"/>
          </a:xfrm>
          <a:custGeom>
            <a:avLst/>
            <a:gdLst>
              <a:gd name="connsiteX0" fmla="*/ 0 w 2992582"/>
              <a:gd name="connsiteY0" fmla="*/ 36945 h 74394"/>
              <a:gd name="connsiteX1" fmla="*/ 46182 w 2992582"/>
              <a:gd name="connsiteY1" fmla="*/ 27709 h 74394"/>
              <a:gd name="connsiteX2" fmla="*/ 73891 w 2992582"/>
              <a:gd name="connsiteY2" fmla="*/ 18472 h 74394"/>
              <a:gd name="connsiteX3" fmla="*/ 277091 w 2992582"/>
              <a:gd name="connsiteY3" fmla="*/ 27709 h 74394"/>
              <a:gd name="connsiteX4" fmla="*/ 674254 w 2992582"/>
              <a:gd name="connsiteY4" fmla="*/ 55418 h 74394"/>
              <a:gd name="connsiteX5" fmla="*/ 701964 w 2992582"/>
              <a:gd name="connsiteY5" fmla="*/ 73891 h 74394"/>
              <a:gd name="connsiteX6" fmla="*/ 803564 w 2992582"/>
              <a:gd name="connsiteY6" fmla="*/ 64654 h 74394"/>
              <a:gd name="connsiteX7" fmla="*/ 831273 w 2992582"/>
              <a:gd name="connsiteY7" fmla="*/ 55418 h 74394"/>
              <a:gd name="connsiteX8" fmla="*/ 895927 w 2992582"/>
              <a:gd name="connsiteY8" fmla="*/ 36945 h 74394"/>
              <a:gd name="connsiteX9" fmla="*/ 1108364 w 2992582"/>
              <a:gd name="connsiteY9" fmla="*/ 27709 h 74394"/>
              <a:gd name="connsiteX10" fmla="*/ 1209964 w 2992582"/>
              <a:gd name="connsiteY10" fmla="*/ 18472 h 74394"/>
              <a:gd name="connsiteX11" fmla="*/ 1237673 w 2992582"/>
              <a:gd name="connsiteY11" fmla="*/ 9236 h 74394"/>
              <a:gd name="connsiteX12" fmla="*/ 1727200 w 2992582"/>
              <a:gd name="connsiteY12" fmla="*/ 18472 h 74394"/>
              <a:gd name="connsiteX13" fmla="*/ 2032000 w 2992582"/>
              <a:gd name="connsiteY13" fmla="*/ 27709 h 74394"/>
              <a:gd name="connsiteX14" fmla="*/ 2142836 w 2992582"/>
              <a:gd name="connsiteY14" fmla="*/ 9236 h 74394"/>
              <a:gd name="connsiteX15" fmla="*/ 2216727 w 2992582"/>
              <a:gd name="connsiteY15" fmla="*/ 0 h 74394"/>
              <a:gd name="connsiteX16" fmla="*/ 2456873 w 2992582"/>
              <a:gd name="connsiteY16" fmla="*/ 9236 h 74394"/>
              <a:gd name="connsiteX17" fmla="*/ 2558473 w 2992582"/>
              <a:gd name="connsiteY17" fmla="*/ 18472 h 74394"/>
              <a:gd name="connsiteX18" fmla="*/ 2992582 w 2992582"/>
              <a:gd name="connsiteY18" fmla="*/ 9236 h 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2582" h="74394">
                <a:moveTo>
                  <a:pt x="0" y="36945"/>
                </a:moveTo>
                <a:cubicBezTo>
                  <a:pt x="15394" y="33866"/>
                  <a:pt x="30952" y="31517"/>
                  <a:pt x="46182" y="27709"/>
                </a:cubicBezTo>
                <a:cubicBezTo>
                  <a:pt x="55627" y="25348"/>
                  <a:pt x="64155" y="18472"/>
                  <a:pt x="73891" y="18472"/>
                </a:cubicBezTo>
                <a:cubicBezTo>
                  <a:pt x="141694" y="18472"/>
                  <a:pt x="209358" y="24630"/>
                  <a:pt x="277091" y="27709"/>
                </a:cubicBezTo>
                <a:cubicBezTo>
                  <a:pt x="494840" y="58816"/>
                  <a:pt x="362885" y="44682"/>
                  <a:pt x="674254" y="55418"/>
                </a:cubicBezTo>
                <a:cubicBezTo>
                  <a:pt x="683491" y="61576"/>
                  <a:pt x="690891" y="73100"/>
                  <a:pt x="701964" y="73891"/>
                </a:cubicBezTo>
                <a:cubicBezTo>
                  <a:pt x="735884" y="76314"/>
                  <a:pt x="769899" y="69463"/>
                  <a:pt x="803564" y="64654"/>
                </a:cubicBezTo>
                <a:cubicBezTo>
                  <a:pt x="813202" y="63277"/>
                  <a:pt x="821948" y="58216"/>
                  <a:pt x="831273" y="55418"/>
                </a:cubicBezTo>
                <a:cubicBezTo>
                  <a:pt x="852741" y="48977"/>
                  <a:pt x="873624" y="39175"/>
                  <a:pt x="895927" y="36945"/>
                </a:cubicBezTo>
                <a:cubicBezTo>
                  <a:pt x="966454" y="29892"/>
                  <a:pt x="1037552" y="30788"/>
                  <a:pt x="1108364" y="27709"/>
                </a:cubicBezTo>
                <a:cubicBezTo>
                  <a:pt x="1142231" y="24630"/>
                  <a:pt x="1176299" y="23281"/>
                  <a:pt x="1209964" y="18472"/>
                </a:cubicBezTo>
                <a:cubicBezTo>
                  <a:pt x="1219602" y="17095"/>
                  <a:pt x="1227937" y="9236"/>
                  <a:pt x="1237673" y="9236"/>
                </a:cubicBezTo>
                <a:cubicBezTo>
                  <a:pt x="1400878" y="9236"/>
                  <a:pt x="1564024" y="15393"/>
                  <a:pt x="1727200" y="18472"/>
                </a:cubicBezTo>
                <a:cubicBezTo>
                  <a:pt x="1830874" y="87589"/>
                  <a:pt x="1751547" y="42470"/>
                  <a:pt x="2032000" y="27709"/>
                </a:cubicBezTo>
                <a:cubicBezTo>
                  <a:pt x="2150800" y="21456"/>
                  <a:pt x="2065285" y="22161"/>
                  <a:pt x="2142836" y="9236"/>
                </a:cubicBezTo>
                <a:cubicBezTo>
                  <a:pt x="2167320" y="5155"/>
                  <a:pt x="2192097" y="3079"/>
                  <a:pt x="2216727" y="0"/>
                </a:cubicBezTo>
                <a:lnTo>
                  <a:pt x="2456873" y="9236"/>
                </a:lnTo>
                <a:cubicBezTo>
                  <a:pt x="2490830" y="11071"/>
                  <a:pt x="2524467" y="18472"/>
                  <a:pt x="2558473" y="18472"/>
                </a:cubicBezTo>
                <a:cubicBezTo>
                  <a:pt x="2703209" y="18472"/>
                  <a:pt x="2992582" y="9236"/>
                  <a:pt x="2992582" y="923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29802" y="327540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8255" y="30947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8255" y="162687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2200" y="3627328"/>
            <a:ext cx="65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4529" y="4111639"/>
            <a:ext cx="313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 at rest will show effect of Earth’s gravity</a:t>
            </a:r>
          </a:p>
        </p:txBody>
      </p:sp>
    </p:spTree>
    <p:extLst>
      <p:ext uri="{BB962C8B-B14F-4D97-AF65-F5344CB8AC3E}">
        <p14:creationId xmlns:p14="http://schemas.microsoft.com/office/powerpoint/2010/main" val="20052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18" grpId="0"/>
      <p:bldP spid="19" grpId="0"/>
      <p:bldP spid="20" grpId="0"/>
      <p:bldP spid="21" grpId="0"/>
      <p:bldP spid="10" grpId="0" animBg="1"/>
      <p:bldP spid="11" grpId="0" animBg="1"/>
      <p:bldP spid="13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3547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Linear 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2133600"/>
            <a:ext cx="766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accelerometers (or inertial measurement units) reliably track linear motion?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86200" y="302042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267200"/>
            <a:ext cx="281297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798" y="363648"/>
            <a:ext cx="43708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Gyroscope Physics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8571" y="3929828"/>
            <a:ext cx="242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yroscopes measure radial velocity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7" y="1133089"/>
            <a:ext cx="3251941" cy="3251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419600"/>
            <a:ext cx="2569036" cy="25033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95800" y="4508140"/>
            <a:ext cx="304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spinning  two axes causes a radial force on the third axis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06995" y="3290424"/>
            <a:ext cx="13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aining momentum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92769" y="1449618"/>
            <a:ext cx="13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losing momentum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7371" y="3200400"/>
            <a:ext cx="13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losing momentum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0749" y="1419600"/>
            <a:ext cx="131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aining momentum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81572" y="5357735"/>
            <a:ext cx="3043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orthogonal force (arrows) results from the material gaining and losing momentum due to the two rotations</a:t>
            </a:r>
          </a:p>
        </p:txBody>
      </p:sp>
      <p:sp>
        <p:nvSpPr>
          <p:cNvPr id="42" name="TextBox 41">
            <a:hlinkClick r:id="rId4"/>
          </p:cNvPr>
          <p:cNvSpPr txBox="1"/>
          <p:nvPr/>
        </p:nvSpPr>
        <p:spPr>
          <a:xfrm>
            <a:off x="7462434" y="621565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5"/>
              </a:rPr>
              <a:t>reference</a:t>
            </a:r>
            <a:r>
              <a:rPr lang="en-US" dirty="0" smtClean="0"/>
              <a:t>]</a:t>
            </a: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1584049" y="477979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hlinkClick r:id="rId6"/>
              </a:rPr>
              <a:t>demo</a:t>
            </a:r>
            <a:r>
              <a:rPr lang="en-US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050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32" grpId="0"/>
      <p:bldP spid="39" grpId="0"/>
      <p:bldP spid="4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559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ahoover</dc:creator>
  <cp:lastModifiedBy>Adam</cp:lastModifiedBy>
  <cp:revision>169</cp:revision>
  <dcterms:created xsi:type="dcterms:W3CDTF">2013-02-14T19:20:12Z</dcterms:created>
  <dcterms:modified xsi:type="dcterms:W3CDTF">2020-10-22T03:12:50Z</dcterms:modified>
</cp:coreProperties>
</file>