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asf" ContentType="video/x-ms-asf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  <p:sldMasterId id="2147483887" r:id="rId2"/>
    <p:sldMasterId id="2147483911" r:id="rId3"/>
    <p:sldMasterId id="2147483923" r:id="rId4"/>
    <p:sldMasterId id="2147483935" r:id="rId5"/>
    <p:sldMasterId id="2147483947" r:id="rId6"/>
    <p:sldMasterId id="2147483959" r:id="rId7"/>
    <p:sldMasterId id="2147483971" r:id="rId8"/>
  </p:sldMasterIdLst>
  <p:notesMasterIdLst>
    <p:notesMasterId r:id="rId49"/>
  </p:notesMasterIdLst>
  <p:sldIdLst>
    <p:sldId id="322" r:id="rId9"/>
    <p:sldId id="323" r:id="rId10"/>
    <p:sldId id="372" r:id="rId11"/>
    <p:sldId id="325" r:id="rId12"/>
    <p:sldId id="326" r:id="rId13"/>
    <p:sldId id="327" r:id="rId14"/>
    <p:sldId id="328" r:id="rId15"/>
    <p:sldId id="329" r:id="rId16"/>
    <p:sldId id="373" r:id="rId17"/>
    <p:sldId id="348" r:id="rId18"/>
    <p:sldId id="349" r:id="rId19"/>
    <p:sldId id="333" r:id="rId20"/>
    <p:sldId id="334" r:id="rId21"/>
    <p:sldId id="350" r:id="rId22"/>
    <p:sldId id="336" r:id="rId23"/>
    <p:sldId id="374" r:id="rId24"/>
    <p:sldId id="351" r:id="rId25"/>
    <p:sldId id="375" r:id="rId26"/>
    <p:sldId id="353" r:id="rId27"/>
    <p:sldId id="376" r:id="rId28"/>
    <p:sldId id="341" r:id="rId29"/>
    <p:sldId id="354" r:id="rId30"/>
    <p:sldId id="343" r:id="rId31"/>
    <p:sldId id="355" r:id="rId32"/>
    <p:sldId id="345" r:id="rId33"/>
    <p:sldId id="356" r:id="rId34"/>
    <p:sldId id="357" r:id="rId35"/>
    <p:sldId id="358" r:id="rId36"/>
    <p:sldId id="359" r:id="rId37"/>
    <p:sldId id="360" r:id="rId38"/>
    <p:sldId id="361" r:id="rId39"/>
    <p:sldId id="362" r:id="rId40"/>
    <p:sldId id="363" r:id="rId41"/>
    <p:sldId id="364" r:id="rId42"/>
    <p:sldId id="371" r:id="rId43"/>
    <p:sldId id="369" r:id="rId44"/>
    <p:sldId id="365" r:id="rId45"/>
    <p:sldId id="368" r:id="rId46"/>
    <p:sldId id="366" r:id="rId47"/>
    <p:sldId id="370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95053" autoAdjust="0"/>
  </p:normalViewPr>
  <p:slideViewPr>
    <p:cSldViewPr>
      <p:cViewPr varScale="1">
        <p:scale>
          <a:sx n="86" d="100"/>
          <a:sy n="86" d="100"/>
        </p:scale>
        <p:origin x="-85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B4ADD2-C105-4AC2-AC4C-907F8730EE63}" type="datetimeFigureOut">
              <a:rPr lang="zh-CN" altLang="en-US"/>
              <a:pPr>
                <a:defRPr/>
              </a:pPr>
              <a:t>2018/4/17</a:t>
            </a:fld>
            <a:endParaRPr lang="en-US" altLang="zh-CN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2A8D8BE-173F-408F-95EC-5CB40B13F5C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12785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latin typeface="+mn-lt"/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F01F7E-4DBE-4187-894A-F8D6E8488683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3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latin typeface="+mn-lt"/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F01F7E-4DBE-4187-894A-F8D6E848868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pPr/>
              <a:t>4</a:t>
            </a:fld>
            <a:endParaRPr lang="en-US" smtClean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F01F7E-4DBE-4187-894A-F8D6E848868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pPr/>
              <a:t>5</a:t>
            </a:fld>
            <a:endParaRPr lang="en-US" smtClean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F01F7E-4DBE-4187-894A-F8D6E8488683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9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F01F7E-4DBE-4187-894A-F8D6E848868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pPr/>
              <a:t>10</a:t>
            </a:fld>
            <a:endParaRPr lang="en-US" smtClean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 smtClean="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 smtClean="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sp>
        <p:nvSpPr>
          <p:cNvPr id="6656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657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251AF8E-29F1-458C-91DA-6331E3B0CD41}" type="datetimeFigureOut">
              <a:rPr lang="en-US"/>
              <a:pPr>
                <a:defRPr/>
              </a:pPr>
              <a:t>4/17/2018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6E30A-93EF-4A42-8566-50084D791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6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483-1421-4CB3-AFC2-9376C7E9BA0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0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026FF-2F5E-4C0C-994D-09448A26A20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74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DB7B-57E2-4066-B782-C71FD761ABC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15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B634-352D-4870-998C-EA90D7BFF5D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60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7E8F-AC9A-4410-B7D2-836352B75F7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22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F1B2-173A-4A31-9463-5E2E706E896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81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4763E-0747-4966-8CEB-24942AD4814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67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07EC2-312A-4931-968B-6A4311594D0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53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C579-9EB4-45FF-BFFE-02D3C684A1A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13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57E45-5C09-4C54-9F4D-7900CA4486F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28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B634-352D-4870-998C-EA90D7BFF5D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A47D2-3026-434B-8EBA-9A5857B7CF2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04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483-1421-4CB3-AFC2-9376C7E9BA0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42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026FF-2F5E-4C0C-994D-09448A26A20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05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DB7B-57E2-4066-B782-C71FD761ABC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96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B634-352D-4870-998C-EA90D7BFF5D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29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7E8F-AC9A-4410-B7D2-836352B75F7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27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F1B2-173A-4A31-9463-5E2E706E896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77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4763E-0747-4966-8CEB-24942AD4814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56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07EC2-312A-4931-968B-6A4311594D0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26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C579-9EB4-45FF-BFFE-02D3C684A1A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082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7E8F-AC9A-4410-B7D2-836352B75F7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49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57E45-5C09-4C54-9F4D-7900CA4486F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0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A47D2-3026-434B-8EBA-9A5857B7CF2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18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483-1421-4CB3-AFC2-9376C7E9BA0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22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026FF-2F5E-4C0C-994D-09448A26A20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78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DB7B-57E2-4066-B782-C71FD761ABC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441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B634-352D-4870-998C-EA90D7BFF5D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950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7E8F-AC9A-4410-B7D2-836352B75F7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039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F1B2-173A-4A31-9463-5E2E706E896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19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4763E-0747-4966-8CEB-24942AD4814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628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07EC2-312A-4931-968B-6A4311594D0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9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F1B2-173A-4A31-9463-5E2E706E896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635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C579-9EB4-45FF-BFFE-02D3C684A1A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418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57E45-5C09-4C54-9F4D-7900CA4486F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17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A47D2-3026-434B-8EBA-9A5857B7CF2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553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483-1421-4CB3-AFC2-9376C7E9BA0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413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026FF-2F5E-4C0C-994D-09448A26A20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80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DB7B-57E2-4066-B782-C71FD761ABC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12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B634-352D-4870-998C-EA90D7BFF5D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36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7E8F-AC9A-4410-B7D2-836352B75F7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008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F1B2-173A-4A31-9463-5E2E706E896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15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4763E-0747-4966-8CEB-24942AD4814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73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4763E-0747-4966-8CEB-24942AD4814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329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07EC2-312A-4931-968B-6A4311594D0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046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C579-9EB4-45FF-BFFE-02D3C684A1A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025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57E45-5C09-4C54-9F4D-7900CA4486F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81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A47D2-3026-434B-8EBA-9A5857B7CF2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953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483-1421-4CB3-AFC2-9376C7E9BA0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094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026FF-2F5E-4C0C-994D-09448A26A20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53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DB7B-57E2-4066-B782-C71FD761ABC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171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B634-352D-4870-998C-EA90D7BFF5D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912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7E8F-AC9A-4410-B7D2-836352B75F7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573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F1B2-173A-4A31-9463-5E2E706E896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36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07EC2-312A-4931-968B-6A4311594D0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494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4763E-0747-4966-8CEB-24942AD4814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290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07EC2-312A-4931-968B-6A4311594D0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997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C579-9EB4-45FF-BFFE-02D3C684A1A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244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57E45-5C09-4C54-9F4D-7900CA4486F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16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A47D2-3026-434B-8EBA-9A5857B7CF2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511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483-1421-4CB3-AFC2-9376C7E9BA0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213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026FF-2F5E-4C0C-994D-09448A26A20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341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DB7B-57E2-4066-B782-C71FD761ABC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349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B634-352D-4870-998C-EA90D7BFF5D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586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7E8F-AC9A-4410-B7D2-836352B75F7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7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C579-9EB4-45FF-BFFE-02D3C684A1A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326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F1B2-173A-4A31-9463-5E2E706E896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214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4763E-0747-4966-8CEB-24942AD4814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780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07EC2-312A-4931-968B-6A4311594D0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411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C579-9EB4-45FF-BFFE-02D3C684A1A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52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57E45-5C09-4C54-9F4D-7900CA4486F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062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A47D2-3026-434B-8EBA-9A5857B7CF2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404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483-1421-4CB3-AFC2-9376C7E9BA0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531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026FF-2F5E-4C0C-994D-09448A26A20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416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DB7B-57E2-4066-B782-C71FD761ABC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4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57E45-5C09-4C54-9F4D-7900CA4486F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40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A47D2-3026-434B-8EBA-9A5857B7CF2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60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" name="Date Placeholder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D099EA-8C97-4A86-92E0-8AA18A4C7F1F}" type="datetimeFigureOut">
              <a:rPr lang="en-US"/>
              <a:pPr>
                <a:defRPr/>
              </a:pPr>
              <a:t>4/17/2018</a:t>
            </a:fld>
            <a:endParaRPr lang="en-US"/>
          </a:p>
        </p:txBody>
      </p:sp>
      <p:sp>
        <p:nvSpPr>
          <p:cNvPr id="21" name="Footer Placeholder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" y="6248400"/>
            <a:ext cx="587375" cy="4889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5F7097-5AB8-4168-BE6C-04B25BBAB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E95B40-C357-481B-9C02-C167DD5FE0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FC38AE-4DA2-47D9-9D2D-23563D683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9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E95B40-C357-481B-9C02-C167DD5FE0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FC38AE-4DA2-47D9-9D2D-23563D683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9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E95B40-C357-481B-9C02-C167DD5FE0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FC38AE-4DA2-47D9-9D2D-23563D683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6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E95B40-C357-481B-9C02-C167DD5FE0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FC38AE-4DA2-47D9-9D2D-23563D683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5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E95B40-C357-481B-9C02-C167DD5FE0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FC38AE-4DA2-47D9-9D2D-23563D683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0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E95B40-C357-481B-9C02-C167DD5FE0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FC38AE-4DA2-47D9-9D2D-23563D683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4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E95B40-C357-481B-9C02-C167DD5FE0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FC38AE-4DA2-47D9-9D2D-23563D683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8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" Target="slide23.xm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slide" Target="slide20.xml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38.wmf"/><Relationship Id="rId4" Type="http://schemas.openxmlformats.org/officeDocument/2006/relationships/slide" Target="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ti.com/lsds/ti/microcontrollers-16-bit-32-bit/msp/products.page" TargetMode="Externa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hyperlink" Target="http://www.worldometers.info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eeea.com/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apcb.com/" TargetMode="External"/><Relationship Id="rId3" Type="http://schemas.openxmlformats.org/officeDocument/2006/relationships/image" Target="../media/image60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eeea.com/" TargetMode="External"/><Relationship Id="rId5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4.jpeg"/><Relationship Id="rId7" Type="http://schemas.openxmlformats.org/officeDocument/2006/relationships/hyperlink" Target="http://www.eeea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47.pn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15616" y="548680"/>
            <a:ext cx="7056462" cy="1584325"/>
          </a:xfrm>
        </p:spPr>
        <p:txBody>
          <a:bodyPr anchor="ctr"/>
          <a:lstStyle/>
          <a:p>
            <a:pPr marL="0" indent="0" algn="ctr">
              <a:buFontTx/>
              <a:buNone/>
            </a:pPr>
            <a:r>
              <a:rPr lang="en-US" altLang="zh-CN" sz="5400" b="1" dirty="0" smtClean="0"/>
              <a:t>Building the Bite Counter</a:t>
            </a: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2384425"/>
            <a:ext cx="3095625" cy="385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2"/>
          <p:cNvSpPr txBox="1">
            <a:spLocks noChangeArrowheads="1"/>
          </p:cNvSpPr>
          <p:nvPr/>
        </p:nvSpPr>
        <p:spPr bwMode="auto">
          <a:xfrm>
            <a:off x="611188" y="2843213"/>
            <a:ext cx="4537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Adam Hoover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Electrical &amp; Computer Engineering Department</a:t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5365" name="Picture 5" descr="https://encrypted-tbn1.gstatic.com/images?q=tbn:ANd9GcToBm2ejfRmGmMD-Lp4FO3gEL2gt2mXwRMbNKWybifOnd1YfLzRGekgmV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7100" y="4784725"/>
            <a:ext cx="39052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9048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Our concept:  Bite Counter</a:t>
            </a:r>
            <a:endParaRPr lang="en-US" sz="2400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81000" y="772894"/>
            <a:ext cx="8305800" cy="537073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42" name="Date Placeholder 2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E15FBB-FFB3-4DDF-A463-C5A1048449FD}" type="datetime1">
              <a:rPr lang="en-US">
                <a:solidFill>
                  <a:prstClr val="black">
                    <a:tint val="75000"/>
                  </a:prstClr>
                </a:solidFill>
                <a:latin typeface="Calibri" pitchFamily="34" charset="0"/>
                <a:ea typeface="ＭＳ Ｐゴシック" pitchFamily="34" charset="-128"/>
              </a:rPr>
              <a:pPr/>
              <a:t>4/17/2018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43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E1C8F3-0E45-4AF3-8C5E-18243250F5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itchFamily="34" charset="0"/>
                <a:ea typeface="ＭＳ Ｐゴシック" pitchFamily="34" charset="-128"/>
              </a:rPr>
              <a:pPr/>
              <a:t>10</a:t>
            </a:fld>
            <a:endParaRPr lang="en-US" dirty="0" smtClean="0">
              <a:solidFill>
                <a:prstClr val="black">
                  <a:tint val="75000"/>
                </a:prst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9" name="Picture 11" descr="academicSymbolWdm_copu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happy_eating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70" y="1254919"/>
            <a:ext cx="22860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2798607" y="4826794"/>
            <a:ext cx="33575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>
                <a:solidFill>
                  <a:prstClr val="black"/>
                </a:solidFill>
              </a:rPr>
              <a:t>Tracks wrist motion to detect eating activities and count bites (hand-to-mouth gestures)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6372200" y="1254919"/>
            <a:ext cx="1905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>
                <a:solidFill>
                  <a:prstClr val="black"/>
                </a:solidFill>
              </a:rPr>
              <a:t>Audible alarms to queue behaviors such as slowing eating or portion control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941232" y="1612106"/>
            <a:ext cx="1855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>
                <a:solidFill>
                  <a:prstClr val="black"/>
                </a:solidFill>
              </a:rPr>
              <a:t>Worn like a watch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23479"/>
            <a:ext cx="2249607" cy="2249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39" y="3140968"/>
            <a:ext cx="2406372" cy="240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9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Outline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27772" y="1098369"/>
            <a:ext cx="8229600" cy="168255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Motivation, existing tools, related work</a:t>
            </a:r>
          </a:p>
          <a:p>
            <a:pPr eaLnBrk="1" hangingPunct="1">
              <a:spcBef>
                <a:spcPts val="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Tracking wrist motion to count bites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Design and manufacturing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49377"/>
            <a:ext cx="486162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77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Wrist Roll Motion</a:t>
            </a:r>
          </a:p>
        </p:txBody>
      </p:sp>
      <p:pic>
        <p:nvPicPr>
          <p:cNvPr id="10" name="Picture 9" descr="wrist-roll2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571612"/>
            <a:ext cx="8437184" cy="267177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71538" y="4786322"/>
            <a:ext cx="7000924" cy="107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Wrist rolls to get food from table to mouth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Roll is independent of other axes of motion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12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Algorithm</a:t>
            </a: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043608" y="1196752"/>
            <a:ext cx="7041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000" dirty="0" smtClean="0">
                <a:solidFill>
                  <a:prstClr val="black"/>
                </a:solidFill>
              </a:rPr>
              <a:t>The wrist undergoes a characteristic roll motion during the taking of a bite of food that can be tracked using a gyroscope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6" name="Picture 2" descr="coord-sys.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61" y="2578771"/>
            <a:ext cx="2614699" cy="187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timing-diagram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720" y="2192625"/>
            <a:ext cx="5194644" cy="258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848293" y="5085184"/>
            <a:ext cx="74324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</a:rPr>
              <a:t>Biologically, this can be related to the necessary orientations for (1) picking food up, and (2) placing food into the mouth</a:t>
            </a:r>
          </a:p>
        </p:txBody>
      </p:sp>
    </p:spTree>
    <p:extLst>
      <p:ext uri="{BB962C8B-B14F-4D97-AF65-F5344CB8AC3E}">
        <p14:creationId xmlns:p14="http://schemas.microsoft.com/office/powerpoint/2010/main" val="311020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Title 11"/>
          <p:cNvSpPr txBox="1">
            <a:spLocks/>
          </p:cNvSpPr>
          <p:nvPr/>
        </p:nvSpPr>
        <p:spPr bwMode="auto">
          <a:xfrm>
            <a:off x="266700" y="188913"/>
            <a:ext cx="8448704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4400" dirty="0">
                <a:solidFill>
                  <a:prstClr val="black"/>
                </a:solidFill>
                <a:latin typeface="Calibri"/>
              </a:rPr>
              <a:t>Demo of Bite Counting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31898" y="4936337"/>
            <a:ext cx="800105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Early test:  49 meals (47 participants), 1675 bites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86% bites detected, 81% positive predictive value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Talking and other actions between 67% of bites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" name="BiteCounte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957421"/>
            <a:ext cx="5306918" cy="3979918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90524" y="6237312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>
                <a:solidFill>
                  <a:prstClr val="black"/>
                </a:solidFill>
              </a:rPr>
              <a:t>Y. Dong, A. Hoover, J. </a:t>
            </a:r>
            <a:r>
              <a:rPr lang="en-US" sz="1200" dirty="0" err="1">
                <a:solidFill>
                  <a:prstClr val="black"/>
                </a:solidFill>
              </a:rPr>
              <a:t>Scisco</a:t>
            </a:r>
            <a:r>
              <a:rPr lang="en-US" sz="1200" dirty="0">
                <a:solidFill>
                  <a:prstClr val="black"/>
                </a:solidFill>
              </a:rPr>
              <a:t> and E. </a:t>
            </a:r>
            <a:r>
              <a:rPr lang="en-US" sz="1200" dirty="0" err="1">
                <a:solidFill>
                  <a:prstClr val="black"/>
                </a:solidFill>
              </a:rPr>
              <a:t>Muth</a:t>
            </a:r>
            <a:r>
              <a:rPr lang="en-US" sz="1200" dirty="0">
                <a:solidFill>
                  <a:prstClr val="black"/>
                </a:solidFill>
              </a:rPr>
              <a:t>, "A New Method for Measuring Meal Intake in Humans via Automated Wrist Motion Tracking", in Applied Psychophysiology and Biofeedback, </a:t>
            </a:r>
            <a:r>
              <a:rPr lang="en-US" sz="1200" dirty="0" err="1">
                <a:solidFill>
                  <a:prstClr val="black"/>
                </a:solidFill>
              </a:rPr>
              <a:t>vol</a:t>
            </a:r>
            <a:r>
              <a:rPr lang="en-US" sz="1200" dirty="0">
                <a:solidFill>
                  <a:prstClr val="black"/>
                </a:solidFill>
              </a:rPr>
              <a:t> 37, no 3, 2012, pp 205-215.</a:t>
            </a:r>
            <a:endParaRPr lang="en-US" altLang="zh-CN" sz="12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0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Cafeteria Experiment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674" y="908050"/>
            <a:ext cx="3887739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7" y="908050"/>
            <a:ext cx="3888581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643314"/>
            <a:ext cx="3957664" cy="263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857752" y="3857628"/>
            <a:ext cx="371477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Main food service for Clemson University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Seats ~800 people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Huge variety of foods and beverages</a:t>
            </a:r>
          </a:p>
        </p:txBody>
      </p:sp>
    </p:spTree>
    <p:extLst>
      <p:ext uri="{BB962C8B-B14F-4D97-AF65-F5344CB8AC3E}">
        <p14:creationId xmlns:p14="http://schemas.microsoft.com/office/powerpoint/2010/main" val="18890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Cafeteria Experiment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6820" y="4451386"/>
            <a:ext cx="8358246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276 participants (1 meal each)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374 different foods and beverages consumed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24,088 total bites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81% bites detected, 83% positive predictive value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022362"/>
            <a:ext cx="4572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afe-illustration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879486"/>
            <a:ext cx="3032095" cy="355842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90524" y="6237312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/>
              <a:t>Y. Shen, J. </a:t>
            </a:r>
            <a:r>
              <a:rPr lang="en-US" sz="1200" dirty="0" err="1"/>
              <a:t>Salley</a:t>
            </a:r>
            <a:r>
              <a:rPr lang="en-US" sz="1200" dirty="0"/>
              <a:t>, E. </a:t>
            </a:r>
            <a:r>
              <a:rPr lang="en-US" sz="1200" dirty="0" err="1"/>
              <a:t>Muth</a:t>
            </a:r>
            <a:r>
              <a:rPr lang="en-US" sz="1200" dirty="0"/>
              <a:t> and A. Hoover, "Assessing the Accuracy of a Wrist Motion Tracking Method for Counting Bites across Demographic and Food Variables", in IEEE Journal of Biomedical and Health </a:t>
            </a:r>
            <a:r>
              <a:rPr lang="en-US" sz="1200" dirty="0" smtClean="0"/>
              <a:t>Informatics, vol</a:t>
            </a:r>
            <a:r>
              <a:rPr lang="en-US" sz="1200" dirty="0"/>
              <a:t>. 21 no. 3, March 2017, pp. 599-606</a:t>
            </a:r>
            <a:r>
              <a:rPr lang="en-US" sz="1200" dirty="0" smtClean="0"/>
              <a:t>.</a:t>
            </a:r>
            <a:endParaRPr lang="en-US" altLang="zh-CN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36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Cafeteria Demo</a:t>
            </a:r>
          </a:p>
        </p:txBody>
      </p:sp>
      <p:pic>
        <p:nvPicPr>
          <p:cNvPr id="2" name="cafe-demo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521" y="922923"/>
            <a:ext cx="8534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2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Bite Counting Accuracy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11560" y="4437112"/>
            <a:ext cx="806093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Calibri" pitchFamily="34" charset="0"/>
              </a:rPr>
              <a:t>Accuracy increases as seconds per bite slows</a:t>
            </a:r>
          </a:p>
          <a:p>
            <a:pPr eaLnBrk="1" hangingPunct="1"/>
            <a:r>
              <a:rPr lang="en-US" altLang="zh-CN" sz="2400" dirty="0" smtClean="0">
                <a:latin typeface="Calibri" pitchFamily="34" charset="0"/>
              </a:rPr>
              <a:t>	(age, gender, ethnicity)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Calibri" pitchFamily="34" charset="0"/>
              </a:rPr>
              <a:t>Accuracy modestly correlates with total wrist motion</a:t>
            </a:r>
          </a:p>
          <a:p>
            <a:pPr eaLnBrk="1" hangingPunct="1"/>
            <a:r>
              <a:rPr lang="en-US" altLang="zh-CN" sz="2400" dirty="0" smtClean="0">
                <a:latin typeface="Calibri" pitchFamily="34" charset="0"/>
              </a:rPr>
              <a:t>	(head-toward-plate vs hand-towards-mouth motion)</a:t>
            </a:r>
            <a:r>
              <a:rPr lang="en-US" altLang="zh-CN" sz="2400" dirty="0">
                <a:latin typeface="Calibri" pitchFamily="34" charset="0"/>
              </a:rPr>
              <a:t/>
            </a:r>
            <a:br>
              <a:rPr lang="en-US" altLang="zh-CN" sz="2400" dirty="0">
                <a:latin typeface="Calibri" pitchFamily="34" charset="0"/>
              </a:rPr>
            </a:br>
            <a:endParaRPr lang="en-US" altLang="zh-CN" sz="2400" dirty="0"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85786" y="2928934"/>
            <a:ext cx="328614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most accurate food:</a:t>
            </a:r>
          </a:p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s</a:t>
            </a:r>
            <a:r>
              <a:rPr lang="en-US" altLang="zh-CN" sz="2800" dirty="0" smtClean="0">
                <a:latin typeface="Calibri" pitchFamily="34" charset="0"/>
              </a:rPr>
              <a:t>alad bar (87%)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357686" y="3286124"/>
            <a:ext cx="457203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least accurate food: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ice cream cone (37%)</a:t>
            </a:r>
            <a:endParaRPr lang="en-US" altLang="zh-CN" sz="2800" dirty="0">
              <a:latin typeface="Calibri" pitchFamily="34" charset="0"/>
            </a:endParaRPr>
          </a:p>
        </p:txBody>
      </p:sp>
      <p:pic>
        <p:nvPicPr>
          <p:cNvPr id="72706" name="Picture 2" descr="http://rocket-space.com/wp-content/uploads/2013/04/icecream.jpg"/>
          <p:cNvPicPr>
            <a:picLocks noChangeAspect="1" noChangeArrowheads="1"/>
          </p:cNvPicPr>
          <p:nvPr/>
        </p:nvPicPr>
        <p:blipFill>
          <a:blip r:embed="rId2" cstate="print"/>
          <a:srcRect l="3538" t="7951" r="4480" b="9893"/>
          <a:stretch>
            <a:fillRect/>
          </a:stretch>
        </p:blipFill>
        <p:spPr bwMode="auto">
          <a:xfrm>
            <a:off x="4857752" y="1071546"/>
            <a:ext cx="3714776" cy="2214578"/>
          </a:xfrm>
          <a:prstGeom prst="rect">
            <a:avLst/>
          </a:prstGeom>
          <a:noFill/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 cstate="print"/>
          <a:srcRect b="16284"/>
          <a:stretch>
            <a:fillRect/>
          </a:stretch>
        </p:blipFill>
        <p:spPr bwMode="auto">
          <a:xfrm>
            <a:off x="857224" y="1142984"/>
            <a:ext cx="300039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90524" y="6237312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/>
              <a:t>Y. Shen, J. </a:t>
            </a:r>
            <a:r>
              <a:rPr lang="en-US" sz="1200" dirty="0" err="1"/>
              <a:t>Salley</a:t>
            </a:r>
            <a:r>
              <a:rPr lang="en-US" sz="1200" dirty="0"/>
              <a:t>, E. </a:t>
            </a:r>
            <a:r>
              <a:rPr lang="en-US" sz="1200" dirty="0" err="1"/>
              <a:t>Muth</a:t>
            </a:r>
            <a:r>
              <a:rPr lang="en-US" sz="1200" dirty="0"/>
              <a:t> and A. Hoover, "Assessing the Accuracy of a Wrist Motion Tracking Method for Counting Bites across Demographic and Food Variables", in IEEE Journal of Biomedical and Health </a:t>
            </a:r>
            <a:r>
              <a:rPr lang="en-US" sz="1200" dirty="0" smtClean="0"/>
              <a:t>Informatics, vol</a:t>
            </a:r>
            <a:r>
              <a:rPr lang="en-US" sz="1200" dirty="0"/>
              <a:t>. 21 no. 3, March 2017, pp. 599-606</a:t>
            </a:r>
            <a:r>
              <a:rPr lang="en-US" sz="1200" dirty="0" smtClean="0"/>
              <a:t>.</a:t>
            </a:r>
            <a:endParaRPr lang="en-US" altLang="zh-CN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2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Outline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27772" y="1098369"/>
            <a:ext cx="8229600" cy="168255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Motivation, existing tools, related work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Tracking wrist motion to count bites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Design and manufacturing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49377"/>
            <a:ext cx="486162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52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Outline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27772" y="1098369"/>
            <a:ext cx="8229600" cy="168255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Motivation, existing tools, related work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Tracking wrist motion to count bites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Design and manufacturing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49377"/>
            <a:ext cx="486162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91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3291" y="4762621"/>
            <a:ext cx="1799233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Lab </a:t>
            </a:r>
            <a:r>
              <a:rPr lang="en-US" altLang="zh-CN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6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07697" y="4847515"/>
            <a:ext cx="2160612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Watch model</a:t>
            </a:r>
            <a:endParaRPr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797" name="Picture 6"/>
          <p:cNvPicPr>
            <a:picLocks noChangeArrowheads="1"/>
          </p:cNvPicPr>
          <p:nvPr/>
        </p:nvPicPr>
        <p:blipFill>
          <a:blip r:embed="rId5" cstate="print"/>
          <a:srcRect t="37679"/>
          <a:stretch>
            <a:fillRect/>
          </a:stretch>
        </p:blipFill>
        <p:spPr bwMode="auto">
          <a:xfrm>
            <a:off x="408768" y="1938444"/>
            <a:ext cx="2488281" cy="24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1"/>
          <p:cNvSpPr txBox="1">
            <a:spLocks/>
          </p:cNvSpPr>
          <p:nvPr/>
        </p:nvSpPr>
        <p:spPr bwMode="auto">
          <a:xfrm>
            <a:off x="266700" y="188913"/>
            <a:ext cx="8448704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dirty="0" smtClean="0"/>
              <a:t>Embedded System Design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188102" y="1316508"/>
            <a:ext cx="60415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Stores time-stamped log of meals (bite count)</a:t>
            </a:r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454" y="5584694"/>
            <a:ext cx="1809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countbites.com/apple-watc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76" y="1778173"/>
            <a:ext cx="2729024" cy="27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97" y="1964090"/>
            <a:ext cx="2406372" cy="240637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3922506" y="3423969"/>
            <a:ext cx="207084" cy="58645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3376157" y="3893408"/>
            <a:ext cx="12961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On/off button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http://www.icountbites.com/itunes-app-store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702104"/>
            <a:ext cx="2256784" cy="7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126342" y="4722600"/>
            <a:ext cx="1477691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Free app</a:t>
            </a:r>
            <a:endParaRPr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6172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Bite-to-Calorie Correlation</a:t>
            </a:r>
          </a:p>
        </p:txBody>
      </p:sp>
      <p:pic>
        <p:nvPicPr>
          <p:cNvPr id="4" name="Picture 3" descr="CD011-meal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14356"/>
            <a:ext cx="8470505" cy="5929354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475656" y="1071546"/>
            <a:ext cx="597666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each point = 1 meal</a:t>
            </a:r>
          </a:p>
          <a:p>
            <a:pPr eaLnBrk="1" hangingPunct="1"/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2 weeks data (~50 meals), 1 person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0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Correlation Test</a:t>
            </a:r>
          </a:p>
        </p:txBody>
      </p:sp>
      <p:pic>
        <p:nvPicPr>
          <p:cNvPr id="4" name="Picture 3" descr="CD011-meal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440052"/>
            <a:ext cx="4357718" cy="3050403"/>
          </a:xfrm>
          <a:prstGeom prst="rect">
            <a:avLst/>
          </a:prstGeom>
        </p:spPr>
      </p:pic>
      <p:pic>
        <p:nvPicPr>
          <p:cNvPr id="5" name="Picture 4" descr="CD032-meals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440052"/>
            <a:ext cx="4337307" cy="303611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7224" y="5654762"/>
            <a:ext cx="35719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0.4 correlation</a:t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214942" y="5654762"/>
            <a:ext cx="35719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0.7 correlation</a:t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28662" y="1214422"/>
            <a:ext cx="742955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83 subjects wore for 2 weeks, 3246 total meals</a:t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000364" y="1797110"/>
            <a:ext cx="35719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each plot = 1 person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90524" y="6257948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>
                <a:solidFill>
                  <a:prstClr val="black"/>
                </a:solidFill>
              </a:rPr>
              <a:t>J. </a:t>
            </a:r>
            <a:r>
              <a:rPr lang="en-US" sz="1200" dirty="0" err="1">
                <a:solidFill>
                  <a:prstClr val="black"/>
                </a:solidFill>
              </a:rPr>
              <a:t>Scisco</a:t>
            </a:r>
            <a:r>
              <a:rPr lang="en-US" sz="1200" dirty="0">
                <a:solidFill>
                  <a:prstClr val="black"/>
                </a:solidFill>
              </a:rPr>
              <a:t>, E. </a:t>
            </a:r>
            <a:r>
              <a:rPr lang="en-US" sz="1200" dirty="0" err="1">
                <a:solidFill>
                  <a:prstClr val="black"/>
                </a:solidFill>
              </a:rPr>
              <a:t>Muth</a:t>
            </a:r>
            <a:r>
              <a:rPr lang="en-US" sz="1200" dirty="0">
                <a:solidFill>
                  <a:prstClr val="black"/>
                </a:solidFill>
              </a:rPr>
              <a:t> and A. Hoover, "Examining the Utility of a Bite-Count Based Measure of Eating Activity in Free-Living Humans", in Journal of the Academy of Nutrition and Dietetics, vol. 114 no. 3, April 2014, pp. 464-469.</a:t>
            </a:r>
            <a:endParaRPr lang="en-US" altLang="zh-CN" sz="12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00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Correlation Comparison</a:t>
            </a:r>
          </a:p>
        </p:txBody>
      </p:sp>
      <p:pic>
        <p:nvPicPr>
          <p:cNvPr id="13" name="Picture 12" descr="kcals-bites-83-hist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214422"/>
            <a:ext cx="4245434" cy="2971804"/>
          </a:xfrm>
          <a:prstGeom prst="rect">
            <a:avLst/>
          </a:prstGeom>
        </p:spPr>
      </p:pic>
      <p:pic>
        <p:nvPicPr>
          <p:cNvPr id="14" name="Picture 13" descr="Westerterp-PAmons-correls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14422"/>
            <a:ext cx="4214810" cy="2950367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85720" y="4357694"/>
            <a:ext cx="4537075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Physical activity monitors </a:t>
            </a:r>
            <a:r>
              <a:rPr lang="en-US" altLang="zh-CN" sz="2800" baseline="30000" dirty="0">
                <a:solidFill>
                  <a:prstClr val="black"/>
                </a:solidFill>
                <a:latin typeface="Calibri" pitchFamily="34" charset="0"/>
              </a:rPr>
              <a:t>1</a:t>
            </a: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Energy expenditure</a:t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643570" y="4357694"/>
            <a:ext cx="2428891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Our device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Energy intake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76% ≥ 0.4</a:t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571472" y="5857892"/>
            <a:ext cx="79296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aseline="30000" dirty="0">
                <a:solidFill>
                  <a:prstClr val="black"/>
                </a:solidFill>
                <a:latin typeface="Calibri" pitchFamily="34" charset="0"/>
              </a:rPr>
              <a:t>1</a:t>
            </a:r>
            <a:r>
              <a:rPr lang="en-US" altLang="zh-CN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altLang="zh-CN" sz="1200" dirty="0" err="1">
                <a:solidFill>
                  <a:prstClr val="black"/>
                </a:solidFill>
              </a:rPr>
              <a:t>Westerterp</a:t>
            </a:r>
            <a:r>
              <a:rPr lang="en-US" altLang="zh-CN" sz="1200" dirty="0">
                <a:solidFill>
                  <a:prstClr val="black"/>
                </a:solidFill>
              </a:rPr>
              <a:t> &amp; </a:t>
            </a:r>
            <a:r>
              <a:rPr lang="en-US" altLang="zh-CN" sz="1200" dirty="0" err="1">
                <a:solidFill>
                  <a:prstClr val="black"/>
                </a:solidFill>
              </a:rPr>
              <a:t>Plasqui</a:t>
            </a:r>
            <a:r>
              <a:rPr lang="en-US" altLang="zh-CN" sz="1200" dirty="0">
                <a:solidFill>
                  <a:prstClr val="black"/>
                </a:solidFill>
              </a:rPr>
              <a:t>, 2007, "Physical Activity Assessment with Accelerometers: An Evaluation against Doubly Labeled Water", in Obesity, </a:t>
            </a:r>
            <a:r>
              <a:rPr lang="en-US" altLang="zh-CN" sz="1200" dirty="0" err="1">
                <a:solidFill>
                  <a:prstClr val="black"/>
                </a:solidFill>
              </a:rPr>
              <a:t>vol</a:t>
            </a:r>
            <a:r>
              <a:rPr lang="en-US" altLang="zh-CN" sz="1200" dirty="0">
                <a:solidFill>
                  <a:prstClr val="black"/>
                </a:solidFill>
              </a:rPr>
              <a:t> 15, pp 2371-2379.</a:t>
            </a:r>
          </a:p>
        </p:txBody>
      </p:sp>
    </p:spTree>
    <p:extLst>
      <p:ext uri="{BB962C8B-B14F-4D97-AF65-F5344CB8AC3E}">
        <p14:creationId xmlns:p14="http://schemas.microsoft.com/office/powerpoint/2010/main" val="13290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Converting Bites to Calories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15121" y="3068960"/>
            <a:ext cx="878684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err="1">
                <a:solidFill>
                  <a:prstClr val="black"/>
                </a:solidFill>
                <a:latin typeface="Calibri" pitchFamily="34" charset="0"/>
              </a:rPr>
              <a:t>kpb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(male) = 0.2455 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h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+ 0.0449 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w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− 0.2478 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a</a:t>
            </a:r>
          </a:p>
          <a:p>
            <a:pPr algn="ctr" eaLnBrk="1" hangingPunct="1"/>
            <a:r>
              <a:rPr lang="en-US" altLang="zh-CN" sz="2800" dirty="0" err="1">
                <a:solidFill>
                  <a:prstClr val="black"/>
                </a:solidFill>
                <a:latin typeface="Calibri" pitchFamily="34" charset="0"/>
              </a:rPr>
              <a:t>kpb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(female) = 0.1342 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h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+ 0.0290 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w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− 0.0534 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04330" y="1556792"/>
            <a:ext cx="878684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err="1">
                <a:solidFill>
                  <a:prstClr val="black"/>
                </a:solidFill>
                <a:latin typeface="Calibri" pitchFamily="34" charset="0"/>
              </a:rPr>
              <a:t>kpb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= kilocalories per bite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Formula based on height (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h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), weight (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w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), age (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)</a:t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4282" y="4714884"/>
            <a:ext cx="878684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Formula fit using 83-people 2-week data set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Tested on 276 meals cafeteria data set</a:t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90524" y="6257948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 smtClean="0"/>
              <a:t>J. </a:t>
            </a:r>
            <a:r>
              <a:rPr lang="en-US" sz="1200" dirty="0" err="1" smtClean="0"/>
              <a:t>Salley</a:t>
            </a:r>
            <a:r>
              <a:rPr lang="en-US" sz="1200" dirty="0" smtClean="0"/>
              <a:t>, A. Hoover, M. Wilson and E. </a:t>
            </a:r>
            <a:r>
              <a:rPr lang="en-US" sz="1200" dirty="0" err="1" smtClean="0"/>
              <a:t>Muth</a:t>
            </a:r>
            <a:r>
              <a:rPr lang="en-US" sz="1200" dirty="0" smtClean="0"/>
              <a:t>, "A Comparison Between Human and Bite-Based Methods of Estimating Caloric Intake", in Journal of the Academy of Nutrition and Dietetics, vol. 116 no. 10, pp. 1568-1577.</a:t>
            </a:r>
            <a:endParaRPr lang="en-US" altLang="zh-CN" sz="12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42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Calories in Cafeteria Meals</a:t>
            </a:r>
          </a:p>
        </p:txBody>
      </p:sp>
      <p:pic>
        <p:nvPicPr>
          <p:cNvPr id="4" name="Picture 3" descr="measure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928670"/>
            <a:ext cx="8143932" cy="5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Outline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27772" y="1098369"/>
            <a:ext cx="8229600" cy="168255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Motivation, existing tools, related work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Tracking wrist motion to count bites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Design and manufacturing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49377"/>
            <a:ext cx="486162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40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351800" y="332656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Embedded System Design</a:t>
            </a:r>
          </a:p>
        </p:txBody>
      </p:sp>
      <p:sp>
        <p:nvSpPr>
          <p:cNvPr id="31747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77525" y="4401321"/>
            <a:ext cx="2368622" cy="1384995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 smtClean="0">
                <a:ea typeface="SimSun" pitchFamily="2" charset="-122"/>
              </a:rPr>
              <a:t>Laboratory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 smtClean="0">
                <a:ea typeface="SimSun" pitchFamily="2" charset="-122"/>
              </a:rPr>
              <a:t>experiments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 smtClean="0">
                <a:ea typeface="SimSun" pitchFamily="2" charset="-122"/>
              </a:rPr>
              <a:t>(2007)</a:t>
            </a:r>
            <a:endParaRPr lang="en-US" altLang="zh-CN" b="1" dirty="0">
              <a:ea typeface="SimSun" pitchFamily="2" charset="-122"/>
            </a:endParaRPr>
          </a:p>
        </p:txBody>
      </p:sp>
      <p:sp>
        <p:nvSpPr>
          <p:cNvPr id="31748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377582" y="4867547"/>
            <a:ext cx="2448644" cy="954107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 smtClean="0">
                <a:ea typeface="SimSun" pitchFamily="2" charset="-122"/>
              </a:rPr>
              <a:t>1</a:t>
            </a:r>
            <a:r>
              <a:rPr lang="en-US" altLang="zh-CN" b="1" baseline="30000" dirty="0" smtClean="0">
                <a:ea typeface="SimSun" pitchFamily="2" charset="-122"/>
              </a:rPr>
              <a:t>st</a:t>
            </a:r>
            <a:r>
              <a:rPr lang="en-US" altLang="zh-CN" b="1" dirty="0" smtClean="0">
                <a:ea typeface="SimSun" pitchFamily="2" charset="-122"/>
              </a:rPr>
              <a:t> gen (2011)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 smtClean="0">
                <a:ea typeface="SimSun" pitchFamily="2" charset="-122"/>
              </a:rPr>
              <a:t>($35k + labor)</a:t>
            </a:r>
            <a:endParaRPr lang="en-US" altLang="zh-CN" b="1" dirty="0">
              <a:ea typeface="SimSun" pitchFamily="2" charset="-122"/>
            </a:endParaRPr>
          </a:p>
        </p:txBody>
      </p:sp>
      <p:pic>
        <p:nvPicPr>
          <p:cNvPr id="31749" name="Picture 6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913" y="1931725"/>
            <a:ext cx="2467266" cy="232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AutoShape 7"/>
          <p:cNvSpPr>
            <a:spLocks noChangeArrowheads="1"/>
          </p:cNvSpPr>
          <p:nvPr/>
        </p:nvSpPr>
        <p:spPr bwMode="auto">
          <a:xfrm>
            <a:off x="2914933" y="2671641"/>
            <a:ext cx="649287" cy="647700"/>
          </a:xfrm>
          <a:prstGeom prst="rightArrow">
            <a:avLst>
              <a:gd name="adj1" fmla="val 50000"/>
              <a:gd name="adj2" fmla="val 25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3175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48" y="1556792"/>
            <a:ext cx="1865313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Wrapped ELMM wat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858" y="1723255"/>
            <a:ext cx="2680162" cy="268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599031" y="2675176"/>
            <a:ext cx="649287" cy="647700"/>
          </a:xfrm>
          <a:prstGeom prst="rightArrow">
            <a:avLst>
              <a:gd name="adj1" fmla="val 50000"/>
              <a:gd name="adj2" fmla="val 25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0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199616" y="4616764"/>
            <a:ext cx="2620855" cy="954107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 smtClean="0">
                <a:ea typeface="SimSun" pitchFamily="2" charset="-122"/>
              </a:rPr>
              <a:t>2</a:t>
            </a:r>
            <a:r>
              <a:rPr lang="en-US" altLang="zh-CN" b="1" baseline="30000" dirty="0" smtClean="0">
                <a:ea typeface="SimSun" pitchFamily="2" charset="-122"/>
              </a:rPr>
              <a:t>nd</a:t>
            </a:r>
            <a:r>
              <a:rPr lang="en-US" altLang="zh-CN" b="1" dirty="0" smtClean="0">
                <a:ea typeface="SimSun" pitchFamily="2" charset="-122"/>
              </a:rPr>
              <a:t> gen (2015)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 smtClean="0">
                <a:ea typeface="SimSun" pitchFamily="2" charset="-122"/>
              </a:rPr>
              <a:t>($125k + labor)</a:t>
            </a:r>
            <a:endParaRPr lang="en-US" altLang="zh-CN" b="1" dirty="0"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16950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323528" y="260648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 err="1">
                <a:ea typeface="华文新魏" pitchFamily="2" charset="-122"/>
              </a:rPr>
              <a:t>Breadboarding</a:t>
            </a:r>
            <a:r>
              <a:rPr lang="en-US" altLang="zh-CN" sz="3200" b="1" dirty="0">
                <a:ea typeface="华文新魏" pitchFamily="2" charset="-122"/>
              </a:rPr>
              <a:t> and parts selection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4332103" y="3241087"/>
            <a:ext cx="649287" cy="647700"/>
          </a:xfrm>
          <a:prstGeom prst="rightArrow">
            <a:avLst>
              <a:gd name="adj1" fmla="val 50000"/>
              <a:gd name="adj2" fmla="val 25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327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903" y="1228137"/>
            <a:ext cx="6524625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14178" y="2337800"/>
            <a:ext cx="1439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gyroscope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242953" y="3704637"/>
            <a:ext cx="865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LCD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19665" y="5185775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processor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11153" y="5938250"/>
            <a:ext cx="1728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battery, holder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50790" y="4753975"/>
            <a:ext cx="1049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charger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674753" y="1334500"/>
            <a:ext cx="3714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I/O (buttons, speaker, vibratory motor, USB port)</a:t>
            </a:r>
          </a:p>
        </p:txBody>
      </p:sp>
    </p:spTree>
    <p:extLst>
      <p:ext uri="{BB962C8B-B14F-4D97-AF65-F5344CB8AC3E}">
        <p14:creationId xmlns:p14="http://schemas.microsoft.com/office/powerpoint/2010/main" val="2558548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395536" y="332656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Processor</a:t>
            </a:r>
          </a:p>
        </p:txBody>
      </p:sp>
      <p:sp>
        <p:nvSpPr>
          <p:cNvPr id="33795" name="TextBox 10"/>
          <p:cNvSpPr txBox="1">
            <a:spLocks noChangeArrowheads="1"/>
          </p:cNvSpPr>
          <p:nvPr/>
        </p:nvSpPr>
        <p:spPr bwMode="auto">
          <a:xfrm>
            <a:off x="1090613" y="5069483"/>
            <a:ext cx="2447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development board</a:t>
            </a:r>
          </a:p>
        </p:txBody>
      </p:sp>
      <p:sp>
        <p:nvSpPr>
          <p:cNvPr id="33796" name="TextBox 10"/>
          <p:cNvSpPr txBox="1">
            <a:spLocks noChangeArrowheads="1"/>
          </p:cNvSpPr>
          <p:nvPr/>
        </p:nvSpPr>
        <p:spPr bwMode="auto">
          <a:xfrm>
            <a:off x="5410200" y="4945658"/>
            <a:ext cx="2665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dev board JTAG-USB</a:t>
            </a:r>
          </a:p>
        </p:txBody>
      </p:sp>
      <p:pic>
        <p:nvPicPr>
          <p:cNvPr id="337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700808"/>
            <a:ext cx="4243388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0" t="12596" r="7643" b="9930"/>
          <a:stretch>
            <a:fillRect/>
          </a:stretch>
        </p:blipFill>
        <p:spPr bwMode="auto">
          <a:xfrm>
            <a:off x="514350" y="1515071"/>
            <a:ext cx="3757613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1619672" y="5805264"/>
            <a:ext cx="57100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Texas Instruments MSP430 </a:t>
            </a:r>
            <a:r>
              <a:rPr lang="en-US" altLang="en-US" sz="1800" dirty="0" smtClean="0">
                <a:hlinkClick r:id="rId5"/>
              </a:rPr>
              <a:t>selection</a:t>
            </a:r>
            <a:r>
              <a:rPr lang="en-US" altLang="en-US" sz="1800" dirty="0" smtClean="0"/>
              <a:t> guide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5179382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 dirty="0" smtClean="0">
                <a:latin typeface="Verdana" pitchFamily="34" charset="0"/>
              </a:rPr>
              <a:t>Motivation</a:t>
            </a:r>
            <a:endParaRPr lang="en-US" sz="2400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Calibri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81000" y="772894"/>
            <a:ext cx="8305800" cy="537073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1033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3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E1C8F3-0E45-4AF3-8C5E-18243250F550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3</a:t>
            </a:fld>
            <a:endParaRPr lang="en-US" dirty="0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400" y="838200"/>
            <a:ext cx="81534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Verdana" pitchFamily="34" charset="0"/>
              </a:rPr>
              <a:t>Prevalence of obesity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2000" dirty="0" smtClean="0">
                <a:latin typeface="Verdana" pitchFamily="34" charset="0"/>
              </a:rPr>
              <a:t>Worldwide: 1.9 billion adults (39%) are overweight and 650 million adults (13%) are obese </a:t>
            </a:r>
            <a:r>
              <a:rPr lang="en-US" altLang="zh-CN" sz="1400" dirty="0" smtClean="0">
                <a:latin typeface="Verdana" pitchFamily="34" charset="0"/>
              </a:rPr>
              <a:t>(WHO 2016)</a:t>
            </a:r>
            <a:r>
              <a:rPr lang="en-US" sz="2000" dirty="0" smtClean="0">
                <a:latin typeface="Verdana" pitchFamily="34" charset="0"/>
              </a:rPr>
              <a:t>. </a:t>
            </a:r>
            <a:r>
              <a:rPr lang="en-US" sz="2000" dirty="0" smtClean="0">
                <a:latin typeface="Verdana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Verdana" pitchFamily="34" charset="0"/>
                <a:hlinkClick r:id="rId4"/>
              </a:rPr>
              <a:t>Meter</a:t>
            </a:r>
            <a:r>
              <a:rPr lang="en-US" sz="2000" dirty="0">
                <a:solidFill>
                  <a:prstClr val="black"/>
                </a:solidFill>
                <a:latin typeface="Verdana" pitchFamily="34" charset="0"/>
                <a:hlinkClick r:id="rId4"/>
              </a:rPr>
              <a:t>.</a:t>
            </a:r>
            <a:endParaRPr lang="en-US" sz="2000" dirty="0" smtClean="0">
              <a:latin typeface="Verdana" pitchFamily="34" charset="0"/>
            </a:endParaRP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2000" dirty="0" smtClean="0">
                <a:latin typeface="Verdana" pitchFamily="34" charset="0"/>
              </a:rPr>
              <a:t>USA: 37.7% of adults are obese and 17.2% of children are obese </a:t>
            </a:r>
            <a:r>
              <a:rPr lang="en-US" sz="1400" dirty="0" smtClean="0">
                <a:latin typeface="Verdana" pitchFamily="34" charset="0"/>
              </a:rPr>
              <a:t>(Ogden et al. 2016)</a:t>
            </a:r>
            <a:r>
              <a:rPr lang="en-US" sz="2000" dirty="0" smtClean="0">
                <a:latin typeface="Verdana" pitchFamily="34" charset="0"/>
              </a:rPr>
              <a:t>.</a:t>
            </a:r>
          </a:p>
          <a:p>
            <a:endParaRPr lang="en-US" sz="2400" dirty="0" smtClean="0">
              <a:latin typeface="Verdana" pitchFamily="34" charset="0"/>
            </a:endParaRPr>
          </a:p>
          <a:p>
            <a:pPr>
              <a:buFont typeface="Arial" charset="0"/>
              <a:buChar char="•"/>
            </a:pPr>
            <a:endParaRPr lang="en-US" sz="2800" dirty="0"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08304" y="4142203"/>
            <a:ext cx="13789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</a:t>
            </a:r>
          </a:p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NIDDK, 2018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Figure showing trends in overweight, obesity, and extreme obesity among US men and women from 1960 to 1962 and 2013 to 2014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16491" r="1544" b="13743"/>
          <a:stretch/>
        </p:blipFill>
        <p:spPr bwMode="auto">
          <a:xfrm>
            <a:off x="456337" y="2446403"/>
            <a:ext cx="6846511" cy="368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4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323528" y="260648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LCD</a:t>
            </a:r>
          </a:p>
        </p:txBody>
      </p:sp>
      <p:sp>
        <p:nvSpPr>
          <p:cNvPr id="34819" name="TextBox 10"/>
          <p:cNvSpPr txBox="1">
            <a:spLocks noChangeArrowheads="1"/>
          </p:cNvSpPr>
          <p:nvPr/>
        </p:nvSpPr>
        <p:spPr bwMode="auto">
          <a:xfrm>
            <a:off x="650003" y="5157192"/>
            <a:ext cx="30707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surfboard and </a:t>
            </a:r>
            <a:r>
              <a:rPr lang="en-US" altLang="en-US" sz="1800" dirty="0" smtClean="0"/>
              <a:t>custom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breakout </a:t>
            </a:r>
            <a:r>
              <a:rPr lang="en-US" altLang="en-US" sz="1800" dirty="0"/>
              <a:t>board</a:t>
            </a:r>
          </a:p>
        </p:txBody>
      </p:sp>
      <p:pic>
        <p:nvPicPr>
          <p:cNvPr id="348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t="12770" r="11452" b="4314"/>
          <a:stretch>
            <a:fillRect/>
          </a:stretch>
        </p:blipFill>
        <p:spPr bwMode="auto">
          <a:xfrm rot="5400000">
            <a:off x="297824" y="1419789"/>
            <a:ext cx="3775075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2060" y="408520"/>
            <a:ext cx="4150061" cy="4986326"/>
          </a:xfrm>
          <a:prstGeom prst="rect">
            <a:avLst/>
          </a:prstGeom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5148064" y="5199197"/>
            <a:ext cx="30707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2</a:t>
            </a:r>
            <a:r>
              <a:rPr lang="en-US" altLang="en-US" sz="1800" baseline="30000" dirty="0" smtClean="0"/>
              <a:t>nd</a:t>
            </a:r>
            <a:r>
              <a:rPr lang="en-US" altLang="en-US" sz="1800" dirty="0" smtClean="0"/>
              <a:t> gen custom LCD design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t</a:t>
            </a:r>
            <a:r>
              <a:rPr lang="en-US" altLang="en-US" sz="1800" dirty="0" smtClean="0"/>
              <a:t>op row 7 </a:t>
            </a:r>
            <a:r>
              <a:rPr lang="en-US" altLang="en-US" sz="1800" dirty="0" err="1" smtClean="0"/>
              <a:t>seg</a:t>
            </a:r>
            <a:r>
              <a:rPr lang="en-US" altLang="en-US" sz="1800" dirty="0" smtClean="0"/>
              <a:t> (values), bottom row 16 </a:t>
            </a:r>
            <a:r>
              <a:rPr lang="en-US" altLang="en-US" sz="1800" dirty="0" err="1" smtClean="0"/>
              <a:t>seg</a:t>
            </a:r>
            <a:r>
              <a:rPr lang="en-US" altLang="en-US" sz="1800" dirty="0" smtClean="0"/>
              <a:t> (units)</a:t>
            </a:r>
            <a:endParaRPr lang="en-US" altLang="en-US" sz="1800" dirty="0"/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682564" y="5292562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rgbClr val="FF0000"/>
                </a:solidFill>
              </a:rPr>
              <a:t>pins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flipH="1" flipV="1">
            <a:off x="3491632" y="3281979"/>
            <a:ext cx="659245" cy="201058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9241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395536" y="332656"/>
            <a:ext cx="251975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Gyroscope</a:t>
            </a:r>
          </a:p>
        </p:txBody>
      </p:sp>
      <p:pic>
        <p:nvPicPr>
          <p:cNvPr id="3584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4" t="14508" r="4308" b="14400"/>
          <a:stretch>
            <a:fillRect/>
          </a:stretch>
        </p:blipFill>
        <p:spPr bwMode="auto">
          <a:xfrm>
            <a:off x="397562" y="1268760"/>
            <a:ext cx="5233987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10"/>
          <p:cNvSpPr txBox="1">
            <a:spLocks noChangeArrowheads="1"/>
          </p:cNvSpPr>
          <p:nvPr/>
        </p:nvSpPr>
        <p:spPr bwMode="auto">
          <a:xfrm>
            <a:off x="373749" y="486921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typically follow “application circuit” from manual</a:t>
            </a:r>
          </a:p>
        </p:txBody>
      </p:sp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04864"/>
            <a:ext cx="2533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6156176" y="4365104"/>
            <a:ext cx="25202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2</a:t>
            </a:r>
            <a:r>
              <a:rPr lang="en-US" altLang="en-US" sz="1800" baseline="30000" dirty="0" smtClean="0"/>
              <a:t>nd</a:t>
            </a:r>
            <a:r>
              <a:rPr lang="en-US" altLang="en-US" sz="1800" dirty="0" smtClean="0"/>
              <a:t> gen includes accelerometer,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u</a:t>
            </a:r>
            <a:r>
              <a:rPr lang="en-US" altLang="en-US" sz="1800" dirty="0" smtClean="0"/>
              <a:t>sed for pedometer function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6491022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370509" y="260648"/>
            <a:ext cx="231536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Battery</a:t>
            </a:r>
          </a:p>
        </p:txBody>
      </p:sp>
      <p:sp>
        <p:nvSpPr>
          <p:cNvPr id="36867" name="TextBox 10"/>
          <p:cNvSpPr txBox="1">
            <a:spLocks noChangeArrowheads="1"/>
          </p:cNvSpPr>
          <p:nvPr/>
        </p:nvSpPr>
        <p:spPr bwMode="auto">
          <a:xfrm>
            <a:off x="1434133" y="4981923"/>
            <a:ext cx="2503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How long will it run?</a:t>
            </a:r>
          </a:p>
        </p:txBody>
      </p:sp>
      <p:pic>
        <p:nvPicPr>
          <p:cNvPr id="3686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5771" r="9431" b="28458"/>
          <a:stretch>
            <a:fillRect/>
          </a:stretch>
        </p:blipFill>
        <p:spPr bwMode="auto">
          <a:xfrm>
            <a:off x="5292080" y="1271952"/>
            <a:ext cx="3413545" cy="25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t="11304" r="14162" b="5257"/>
          <a:stretch>
            <a:fillRect/>
          </a:stretch>
        </p:blipFill>
        <p:spPr bwMode="auto">
          <a:xfrm>
            <a:off x="395536" y="1268760"/>
            <a:ext cx="4344987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10"/>
          <p:cNvSpPr txBox="1">
            <a:spLocks noChangeArrowheads="1"/>
          </p:cNvSpPr>
          <p:nvPr/>
        </p:nvSpPr>
        <p:spPr bwMode="auto">
          <a:xfrm>
            <a:off x="5747902" y="3877497"/>
            <a:ext cx="2501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What can you wear?</a:t>
            </a:r>
          </a:p>
        </p:txBody>
      </p:sp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924" y="4381182"/>
            <a:ext cx="3257956" cy="223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528193" y="5691422"/>
            <a:ext cx="33472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1</a:t>
            </a:r>
            <a:r>
              <a:rPr lang="en-US" altLang="en-US" sz="1800" baseline="30000" dirty="0" smtClean="0"/>
              <a:t>st</a:t>
            </a:r>
            <a:r>
              <a:rPr lang="en-US" altLang="en-US" sz="1800" dirty="0" smtClean="0"/>
              <a:t> gen used coin package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2</a:t>
            </a:r>
            <a:r>
              <a:rPr lang="en-US" altLang="en-US" sz="1800" baseline="30000" dirty="0" smtClean="0"/>
              <a:t>nd</a:t>
            </a:r>
            <a:r>
              <a:rPr lang="en-US" altLang="en-US" sz="1800" dirty="0" smtClean="0"/>
              <a:t> gen used square package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(wearables industry)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0189878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395536" y="332656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Design stages</a:t>
            </a:r>
          </a:p>
        </p:txBody>
      </p:sp>
      <p:sp>
        <p:nvSpPr>
          <p:cNvPr id="37891" name="AutoShape 3"/>
          <p:cNvSpPr>
            <a:spLocks noChangeArrowheads="1"/>
          </p:cNvSpPr>
          <p:nvPr/>
        </p:nvSpPr>
        <p:spPr bwMode="auto">
          <a:xfrm>
            <a:off x="4509599" y="2492896"/>
            <a:ext cx="649287" cy="647700"/>
          </a:xfrm>
          <a:prstGeom prst="rightArrow">
            <a:avLst>
              <a:gd name="adj1" fmla="val 50000"/>
              <a:gd name="adj2" fmla="val 25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37892" name="Picture 4" descr="Wii sen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72" y="1340768"/>
            <a:ext cx="4197879" cy="316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Circuit_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86" y="1495946"/>
            <a:ext cx="3753701" cy="286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10"/>
          <p:cNvSpPr txBox="1">
            <a:spLocks noChangeArrowheads="1"/>
          </p:cNvSpPr>
          <p:nvPr/>
        </p:nvSpPr>
        <p:spPr bwMode="auto">
          <a:xfrm>
            <a:off x="1257420" y="4581128"/>
            <a:ext cx="206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Breadboard</a:t>
            </a:r>
          </a:p>
        </p:txBody>
      </p:sp>
      <p:sp>
        <p:nvSpPr>
          <p:cNvPr id="37895" name="TextBox 10"/>
          <p:cNvSpPr txBox="1">
            <a:spLocks noChangeArrowheads="1"/>
          </p:cNvSpPr>
          <p:nvPr/>
        </p:nvSpPr>
        <p:spPr bwMode="auto">
          <a:xfrm>
            <a:off x="5895763" y="4581128"/>
            <a:ext cx="206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Circuit diagrams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94" y="5358997"/>
            <a:ext cx="19875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eeea-logo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239" y="5462115"/>
            <a:ext cx="24193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5769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395536" y="332656"/>
            <a:ext cx="403192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Design stages</a:t>
            </a:r>
          </a:p>
        </p:txBody>
      </p:sp>
      <p:sp>
        <p:nvSpPr>
          <p:cNvPr id="38915" name="AutoShape 3"/>
          <p:cNvSpPr>
            <a:spLocks noChangeArrowheads="1"/>
          </p:cNvSpPr>
          <p:nvPr/>
        </p:nvSpPr>
        <p:spPr bwMode="auto">
          <a:xfrm>
            <a:off x="3276600" y="2212181"/>
            <a:ext cx="649288" cy="647700"/>
          </a:xfrm>
          <a:prstGeom prst="rightArrow">
            <a:avLst>
              <a:gd name="adj1" fmla="val 50000"/>
              <a:gd name="adj2" fmla="val 25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38916" name="Picture 4" descr="Circuit_de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564481"/>
            <a:ext cx="252095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PCB-layo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62" b="45454"/>
          <a:stretch>
            <a:fillRect/>
          </a:stretch>
        </p:blipFill>
        <p:spPr bwMode="auto">
          <a:xfrm>
            <a:off x="3997325" y="1637506"/>
            <a:ext cx="216058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boa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708944"/>
            <a:ext cx="2087562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Box 10"/>
          <p:cNvSpPr txBox="1">
            <a:spLocks noChangeArrowheads="1"/>
          </p:cNvSpPr>
          <p:nvPr/>
        </p:nvSpPr>
        <p:spPr bwMode="auto">
          <a:xfrm>
            <a:off x="757238" y="3653631"/>
            <a:ext cx="206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Circuit diagrams</a:t>
            </a:r>
          </a:p>
        </p:txBody>
      </p:sp>
      <p:sp>
        <p:nvSpPr>
          <p:cNvPr id="38920" name="TextBox 10"/>
          <p:cNvSpPr txBox="1">
            <a:spLocks noChangeArrowheads="1"/>
          </p:cNvSpPr>
          <p:nvPr/>
        </p:nvSpPr>
        <p:spPr bwMode="auto">
          <a:xfrm>
            <a:off x="3708400" y="3653631"/>
            <a:ext cx="4968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Printed circuit board (PCB) &amp; manufacturing</a:t>
            </a:r>
          </a:p>
        </p:txBody>
      </p:sp>
      <p:pic>
        <p:nvPicPr>
          <p:cNvPr id="38922" name="Picture 11" descr="eeea-logo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869160"/>
            <a:ext cx="24193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7" name="Picture 1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63" y="4994793"/>
            <a:ext cx="3314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0736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500856" y="527050"/>
            <a:ext cx="407114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Bite counter PCB</a:t>
            </a:r>
          </a:p>
        </p:txBody>
      </p:sp>
      <p:pic>
        <p:nvPicPr>
          <p:cNvPr id="4198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0" t="23422" r="15590" b="29420"/>
          <a:stretch>
            <a:fillRect/>
          </a:stretch>
        </p:blipFill>
        <p:spPr bwMode="auto">
          <a:xfrm>
            <a:off x="415165" y="1612164"/>
            <a:ext cx="4012819" cy="354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8" t="29579" r="8344" b="14638"/>
          <a:stretch>
            <a:fillRect/>
          </a:stretch>
        </p:blipFill>
        <p:spPr bwMode="auto">
          <a:xfrm>
            <a:off x="4716462" y="1675953"/>
            <a:ext cx="3887986" cy="348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2345531" y="1391905"/>
            <a:ext cx="2403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gyroscope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6888969" y="3864966"/>
            <a:ext cx="2228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processor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1816496" y="2918618"/>
            <a:ext cx="1439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LCD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5075238" y="3101182"/>
            <a:ext cx="1441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battery</a:t>
            </a: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7747000" y="2380009"/>
            <a:ext cx="14398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USB port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5966474" y="4725144"/>
            <a:ext cx="21605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USB-RS232 bridge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832067" y="1799590"/>
            <a:ext cx="18007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speaker</a:t>
            </a: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2822538" y="4571207"/>
            <a:ext cx="1960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buttons</a:t>
            </a: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857470" y="5155982"/>
            <a:ext cx="1439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JTAG</a:t>
            </a:r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6588126" y="1383565"/>
            <a:ext cx="1878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charger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875465" y="2918619"/>
            <a:ext cx="431800" cy="17113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2"/>
          </p:cNvCxnSpPr>
          <p:nvPr/>
        </p:nvCxnSpPr>
        <p:spPr>
          <a:xfrm flipH="1">
            <a:off x="7307265" y="1968340"/>
            <a:ext cx="220264" cy="21373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3269985" y="5811936"/>
            <a:ext cx="2371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1</a:t>
            </a:r>
            <a:r>
              <a:rPr lang="en-US" altLang="en-US" sz="1800" baseline="30000" dirty="0" smtClean="0"/>
              <a:t>st</a:t>
            </a:r>
            <a:r>
              <a:rPr lang="en-US" altLang="en-US" sz="1800" dirty="0" smtClean="0"/>
              <a:t> gen PCB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407745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410264" y="404664"/>
            <a:ext cx="3743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Design stages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3175017" y="5844928"/>
            <a:ext cx="29047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Industrial designer</a:t>
            </a:r>
            <a:endParaRPr lang="en-US" altLang="en-US" sz="1800" dirty="0"/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319" y="5301208"/>
            <a:ext cx="25241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0" t="18884" r="6451" b="33471"/>
          <a:stretch/>
        </p:blipFill>
        <p:spPr>
          <a:xfrm>
            <a:off x="0" y="1268760"/>
            <a:ext cx="8814627" cy="37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366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410264" y="404664"/>
            <a:ext cx="3743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Design stages</a:t>
            </a:r>
          </a:p>
        </p:txBody>
      </p:sp>
      <p:pic>
        <p:nvPicPr>
          <p:cNvPr id="39940" name="Picture 4" descr="bo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84" y="2708920"/>
            <a:ext cx="2087562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10"/>
          <p:cNvSpPr txBox="1">
            <a:spLocks noChangeArrowheads="1"/>
          </p:cNvSpPr>
          <p:nvPr/>
        </p:nvSpPr>
        <p:spPr bwMode="auto">
          <a:xfrm>
            <a:off x="933376" y="5413990"/>
            <a:ext cx="206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PCB design</a:t>
            </a:r>
            <a:endParaRPr lang="en-US" altLang="en-US" sz="1800" dirty="0"/>
          </a:p>
        </p:txBody>
      </p:sp>
      <p:sp>
        <p:nvSpPr>
          <p:cNvPr id="39942" name="TextBox 10"/>
          <p:cNvSpPr txBox="1">
            <a:spLocks noChangeArrowheads="1"/>
          </p:cNvSpPr>
          <p:nvPr/>
        </p:nvSpPr>
        <p:spPr bwMode="auto">
          <a:xfrm>
            <a:off x="4906528" y="5886042"/>
            <a:ext cx="352993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Molding and case production</a:t>
            </a:r>
          </a:p>
        </p:txBody>
      </p:sp>
      <p:pic>
        <p:nvPicPr>
          <p:cNvPr id="39943" name="Picture 8" descr="mold-dra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80111" y="2631281"/>
            <a:ext cx="19304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820780"/>
            <a:ext cx="31908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229415" y="1879406"/>
            <a:ext cx="29047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Industrial designer</a:t>
            </a:r>
            <a:endParaRPr lang="en-US" altLang="en-US" sz="1800" dirty="0"/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95036"/>
            <a:ext cx="25241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eeea-logo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72446"/>
            <a:ext cx="24193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V="1">
            <a:off x="3275856" y="2195459"/>
            <a:ext cx="1066616" cy="2376263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572000" y="2248738"/>
            <a:ext cx="576064" cy="247640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770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410264" y="404664"/>
            <a:ext cx="3743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Design stages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3" y="1484784"/>
            <a:ext cx="798050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2074645" y="5989930"/>
            <a:ext cx="5040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Molds cost $10k (1</a:t>
            </a:r>
            <a:r>
              <a:rPr lang="en-US" altLang="en-US" sz="1800" baseline="30000" dirty="0" smtClean="0"/>
              <a:t>st</a:t>
            </a:r>
            <a:r>
              <a:rPr lang="en-US" altLang="en-US" sz="1800" dirty="0" smtClean="0"/>
              <a:t> gen), $40k (2</a:t>
            </a:r>
            <a:r>
              <a:rPr lang="en-US" altLang="en-US" sz="1800" baseline="30000" dirty="0" smtClean="0"/>
              <a:t>nd</a:t>
            </a:r>
            <a:r>
              <a:rPr lang="en-US" altLang="en-US" sz="1800" dirty="0" smtClean="0"/>
              <a:t> gen)</a:t>
            </a:r>
            <a:endParaRPr lang="en-US" altLang="en-US" sz="18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779912" y="3717032"/>
            <a:ext cx="2520280" cy="224772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3675"/>
            <a:ext cx="31908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8144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384175" y="332656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Design stages</a:t>
            </a:r>
          </a:p>
        </p:txBody>
      </p:sp>
      <p:sp>
        <p:nvSpPr>
          <p:cNvPr id="40963" name="AutoShape 3"/>
          <p:cNvSpPr>
            <a:spLocks noChangeArrowheads="1"/>
          </p:cNvSpPr>
          <p:nvPr/>
        </p:nvSpPr>
        <p:spPr bwMode="auto">
          <a:xfrm>
            <a:off x="2695426" y="2556835"/>
            <a:ext cx="649287" cy="647700"/>
          </a:xfrm>
          <a:prstGeom prst="rightArrow">
            <a:avLst>
              <a:gd name="adj1" fmla="val 50000"/>
              <a:gd name="adj2" fmla="val 25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40964" name="TextBox 10"/>
          <p:cNvSpPr txBox="1">
            <a:spLocks noChangeArrowheads="1"/>
          </p:cNvSpPr>
          <p:nvPr/>
        </p:nvSpPr>
        <p:spPr bwMode="auto">
          <a:xfrm>
            <a:off x="536426" y="3998285"/>
            <a:ext cx="206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PCB, case</a:t>
            </a:r>
          </a:p>
        </p:txBody>
      </p:sp>
      <p:sp>
        <p:nvSpPr>
          <p:cNvPr id="40965" name="TextBox 10"/>
          <p:cNvSpPr txBox="1">
            <a:spLocks noChangeArrowheads="1"/>
          </p:cNvSpPr>
          <p:nvPr/>
        </p:nvSpPr>
        <p:spPr bwMode="auto">
          <a:xfrm>
            <a:off x="5902176" y="4780922"/>
            <a:ext cx="2371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Assembly</a:t>
            </a:r>
          </a:p>
        </p:txBody>
      </p:sp>
      <p:pic>
        <p:nvPicPr>
          <p:cNvPr id="40966" name="Picture 7" descr="watch-c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10397" r="13287" b="10397"/>
          <a:stretch>
            <a:fillRect/>
          </a:stretch>
        </p:blipFill>
        <p:spPr bwMode="auto">
          <a:xfrm>
            <a:off x="536426" y="1837697"/>
            <a:ext cx="20224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8" descr="ban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88" y="1837697"/>
            <a:ext cx="21605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61460"/>
            <a:ext cx="1863725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"/>
          <p:cNvPicPr>
            <a:picLocks noChangeAspect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13" y="4355472"/>
            <a:ext cx="19875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468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Costs</a:t>
            </a:r>
            <a:endParaRPr lang="en-US" sz="2400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81000" y="772894"/>
            <a:ext cx="8305800" cy="537073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033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42" name="Date Placeholder 2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E15FBB-FFB3-4DDF-A463-C5A1048449FD}" type="datetime1">
              <a:rPr lang="en-US">
                <a:solidFill>
                  <a:prstClr val="black">
                    <a:tint val="75000"/>
                  </a:prstClr>
                </a:solidFill>
                <a:latin typeface="Calibri" pitchFamily="34" charset="0"/>
                <a:ea typeface="ＭＳ Ｐゴシック" pitchFamily="34" charset="-128"/>
              </a:rPr>
              <a:pPr/>
              <a:t>4/17/2018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43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E1C8F3-0E45-4AF3-8C5E-18243250F5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itchFamily="34" charset="0"/>
                <a:ea typeface="ＭＳ Ｐゴシック" pitchFamily="34" charset="-128"/>
              </a:rPr>
              <a:pPr/>
              <a:t>4</a:t>
            </a:fld>
            <a:endParaRPr lang="en-US" dirty="0" smtClean="0">
              <a:solidFill>
                <a:prstClr val="black">
                  <a:tint val="75000"/>
                </a:prst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2050" name="Picture 2" descr="Bar graph of preventable causes of de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7" y="2164510"/>
            <a:ext cx="5686425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31985" y="5811407"/>
            <a:ext cx="69562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(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Mokdad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 et al, Actual causes of death in the United States, 2004, JAMA)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400" y="838200"/>
            <a:ext cx="815340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  <a:latin typeface="Verdana" pitchFamily="34" charset="0"/>
              </a:rPr>
              <a:t>Comorbidities:  </a:t>
            </a:r>
            <a:r>
              <a:rPr lang="en-US" altLang="zh-CN" sz="2000" dirty="0">
                <a:solidFill>
                  <a:prstClr val="black"/>
                </a:solidFill>
                <a:latin typeface="Verdana" pitchFamily="34" charset="0"/>
              </a:rPr>
              <a:t>Diabetes, heart disease, high blood pressure, stroke, and higher rates of certain cancers </a:t>
            </a:r>
            <a:r>
              <a:rPr lang="en-US" altLang="zh-CN" sz="1400" dirty="0">
                <a:solidFill>
                  <a:prstClr val="black"/>
                </a:solidFill>
                <a:latin typeface="Verdana" pitchFamily="34" charset="0"/>
              </a:rPr>
              <a:t>(Wellman et al. 2002)</a:t>
            </a:r>
            <a:endParaRPr lang="en-US" sz="2400" dirty="0">
              <a:solidFill>
                <a:prstClr val="black"/>
              </a:solidFill>
              <a:latin typeface="Verdana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Verdana" pitchFamily="34" charset="0"/>
              </a:rPr>
              <a:t>Annual medical cost in the United States:  </a:t>
            </a:r>
            <a:r>
              <a:rPr lang="en-US" altLang="zh-CN" sz="2000" dirty="0">
                <a:solidFill>
                  <a:prstClr val="black"/>
                </a:solidFill>
                <a:latin typeface="Verdana" pitchFamily="34" charset="0"/>
              </a:rPr>
              <a:t>$147 billion in 2008 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(Finkelstein et al. 2009)</a:t>
            </a:r>
          </a:p>
        </p:txBody>
      </p:sp>
    </p:spTree>
    <p:extLst>
      <p:ext uri="{BB962C8B-B14F-4D97-AF65-F5344CB8AC3E}">
        <p14:creationId xmlns:p14="http://schemas.microsoft.com/office/powerpoint/2010/main" val="15574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251520" y="116632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Design stages</a:t>
            </a:r>
          </a:p>
        </p:txBody>
      </p:sp>
      <p:sp>
        <p:nvSpPr>
          <p:cNvPr id="40964" name="TextBox 10"/>
          <p:cNvSpPr txBox="1">
            <a:spLocks noChangeArrowheads="1"/>
          </p:cNvSpPr>
          <p:nvPr/>
        </p:nvSpPr>
        <p:spPr bwMode="auto">
          <a:xfrm>
            <a:off x="6736444" y="2905725"/>
            <a:ext cx="20882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Package design and manufacturing</a:t>
            </a:r>
            <a:endParaRPr lang="en-US" altLang="en-US" sz="1800" dirty="0"/>
          </a:p>
        </p:txBody>
      </p:sp>
      <p:pic>
        <p:nvPicPr>
          <p:cNvPr id="40969" name="Picture 1"/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444" y="4509120"/>
            <a:ext cx="19875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2807" r="47216" b="14029"/>
          <a:stretch/>
        </p:blipFill>
        <p:spPr>
          <a:xfrm rot="5400000">
            <a:off x="974346" y="566116"/>
            <a:ext cx="4854625" cy="5971881"/>
          </a:xfrm>
          <a:prstGeom prst="rect">
            <a:avLst/>
          </a:prstGeom>
        </p:spPr>
      </p:pic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93198"/>
            <a:ext cx="1952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4442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johnbarban.com/wp-content/uploads/2010/06/EnergyExpendi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607" y="2376065"/>
            <a:ext cx="6211425" cy="34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Energy Measures</a:t>
            </a:r>
            <a:endParaRPr lang="en-US" sz="2400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81000" y="772894"/>
            <a:ext cx="8305800" cy="537073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033" name="Picture 11" descr="academicSymbolWdm_copur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42" name="Date Placeholder 2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E15FBB-FFB3-4DDF-A463-C5A1048449FD}" type="datetime1">
              <a:rPr lang="en-US">
                <a:solidFill>
                  <a:prstClr val="black">
                    <a:tint val="75000"/>
                  </a:prstClr>
                </a:solidFill>
                <a:latin typeface="Calibri" pitchFamily="34" charset="0"/>
                <a:ea typeface="ＭＳ Ｐゴシック" pitchFamily="34" charset="-128"/>
              </a:rPr>
              <a:pPr/>
              <a:t>4/17/2018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43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E1C8F3-0E45-4AF3-8C5E-18243250F5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itchFamily="34" charset="0"/>
                <a:ea typeface="ＭＳ Ｐゴシック" pitchFamily="34" charset="-128"/>
              </a:rPr>
              <a:pPr/>
              <a:t>5</a:t>
            </a:fld>
            <a:endParaRPr lang="en-US" dirty="0" smtClean="0">
              <a:solidFill>
                <a:prstClr val="black">
                  <a:tint val="75000"/>
                </a:prst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104538"/>
              </p:ext>
            </p:extLst>
          </p:nvPr>
        </p:nvGraphicFramePr>
        <p:xfrm>
          <a:off x="609464" y="1151929"/>
          <a:ext cx="784887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436"/>
                <a:gridCol w="39244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Energy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Intake (Calories</a:t>
                      </a:r>
                      <a:r>
                        <a:rPr lang="en-US" sz="1600" baseline="0" dirty="0" smtClean="0"/>
                        <a:t> or Joules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Energy Expenditure (Calories</a:t>
                      </a:r>
                      <a:r>
                        <a:rPr lang="en-US" sz="1600" baseline="0" dirty="0" smtClean="0"/>
                        <a:t> or Joules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r>
                        <a:rPr lang="en-US" sz="1600" baseline="0" dirty="0" smtClean="0"/>
                        <a:t>nergy absorbed through food intake.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Homeostasis (body maintenance)</a:t>
                      </a:r>
                      <a:r>
                        <a:rPr lang="en-US" sz="1600" baseline="0" dirty="0" smtClean="0"/>
                        <a:t>, exercise.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769704" y="5210162"/>
            <a:ext cx="266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&lt;- weight change -&gt;</a:t>
            </a:r>
          </a:p>
        </p:txBody>
      </p:sp>
    </p:spTree>
    <p:extLst>
      <p:ext uri="{BB962C8B-B14F-4D97-AF65-F5344CB8AC3E}">
        <p14:creationId xmlns:p14="http://schemas.microsoft.com/office/powerpoint/2010/main" val="4039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Clinical Tools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27345" y="4221088"/>
            <a:ext cx="24640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Calorimetry Chamber</a:t>
            </a:r>
          </a:p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(measures EE)</a:t>
            </a:r>
          </a:p>
        </p:txBody>
      </p:sp>
      <p:pic>
        <p:nvPicPr>
          <p:cNvPr id="12" name="Picture 5" descr="http://www.iaea.org/newscenter/features/nutrition/brochure_images/drink1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99428"/>
            <a:ext cx="2724604" cy="2643390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Picture 2" descr="http://michigantoday.umich.edu/2013/01/health_bi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99428"/>
            <a:ext cx="2871723" cy="2616697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60" y="1412775"/>
            <a:ext cx="2590369" cy="261669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82064" y="4229417"/>
            <a:ext cx="22005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Bomb Calorimeter</a:t>
            </a:r>
          </a:p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(measures EI if exact same serving fully consumed)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286434" y="4229417"/>
            <a:ext cx="25943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Doubly Labeled Water</a:t>
            </a:r>
          </a:p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(measures EE directly, EI indirectly*)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267744" y="5948192"/>
            <a:ext cx="44984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*Over a week, EI – EE = weight change</a:t>
            </a:r>
          </a:p>
        </p:txBody>
      </p:sp>
    </p:spTree>
    <p:extLst>
      <p:ext uri="{BB962C8B-B14F-4D97-AF65-F5344CB8AC3E}">
        <p14:creationId xmlns:p14="http://schemas.microsoft.com/office/powerpoint/2010/main" val="351315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Free-Living Tools: EE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339752" y="5877272"/>
            <a:ext cx="47525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EE:  physical activity monitors, pedometers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5058" y="5839222"/>
            <a:ext cx="457200" cy="476250"/>
          </a:xfrm>
        </p:spPr>
        <p:txBody>
          <a:bodyPr/>
          <a:lstStyle/>
          <a:p>
            <a:fld id="{727EAB29-7738-43D8-893C-15BB350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6" descr="http://pal.colostate.edu/images/calibSho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09" y="1199416"/>
            <a:ext cx="2376264" cy="21086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Picture 4" descr="related-product-SenseWe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9416"/>
            <a:ext cx="2160240" cy="204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ttps://encrypted-tbn3.gstatic.com/images?q=tbn:ANd9GcTKDBxInmgaSfI1IFjU-azbgxS9uN4R2mSWZYFOuVkcJwqmu5gm6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27826"/>
            <a:ext cx="1815671" cy="2137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AutoShape 2" descr="Image result for fitbi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0" name="Picture 4" descr="http://static1.fitbit.com/simple.b-cssdisabled-jpg.h2f0993b588176bd2b87971e00508562f.pack?items=%2Fcontent%2Fassets%2Fchargehr%2Fimages%2Ffeatures%2Fdetails%2Fdetail-02-b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34" y="3488128"/>
            <a:ext cx="3439245" cy="22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pedomet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61925"/>
            <a:ext cx="2184365" cy="214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77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Free-Living Tools: EI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187624" y="4149080"/>
            <a:ext cx="65269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EI:  food diary, manual counting, database-assisted logs</a:t>
            </a:r>
          </a:p>
        </p:txBody>
      </p:sp>
      <p:pic>
        <p:nvPicPr>
          <p:cNvPr id="13" name="Picture 11" descr="woman_reading_food_labe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29088"/>
            <a:ext cx="1913637" cy="287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food-diary.jpg"/>
          <p:cNvPicPr>
            <a:picLocks noChangeAspect="1"/>
          </p:cNvPicPr>
          <p:nvPr/>
        </p:nvPicPr>
        <p:blipFill>
          <a:blip r:embed="rId3" cstate="print"/>
          <a:srcRect b="4987"/>
          <a:stretch>
            <a:fillRect/>
          </a:stretch>
        </p:blipFill>
        <p:spPr bwMode="auto">
          <a:xfrm>
            <a:off x="3214686" y="1580894"/>
            <a:ext cx="2714625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44962" y="5226524"/>
            <a:ext cx="76052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Problem #2:  Underestimation/underreporting bias (dozens of studies have found it ranges 10-50%, evaluated using doubly labeled water)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5058" y="5839222"/>
            <a:ext cx="457200" cy="476250"/>
          </a:xfrm>
        </p:spPr>
        <p:txBody>
          <a:bodyPr/>
          <a:lstStyle/>
          <a:p>
            <a:fld id="{727EAB29-7738-43D8-893C-15BB350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 descr="http://3.bp.blogspot.com/-MX_5-0WxH7U/UTYe-i3u87I/AAAAAAAAAeM/VjjrgC_nKqc/s1600/iOS5_device_ho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66762"/>
            <a:ext cx="20002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44962" y="6021288"/>
            <a:ext cx="76052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b="1" dirty="0">
                <a:solidFill>
                  <a:prstClr val="black"/>
                </a:solidFill>
                <a:latin typeface="Calibri" pitchFamily="34" charset="0"/>
              </a:rPr>
              <a:t>Challenge:  Develop body-worn sensors similar to activity monitors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44962" y="4728527"/>
            <a:ext cx="76052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Problem #1:  Compliance (not easy to use for long period of time)</a:t>
            </a:r>
          </a:p>
        </p:txBody>
      </p:sp>
    </p:spTree>
    <p:extLst>
      <p:ext uri="{BB962C8B-B14F-4D97-AF65-F5344CB8AC3E}">
        <p14:creationId xmlns:p14="http://schemas.microsoft.com/office/powerpoint/2010/main" val="380380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Verdana" pitchFamily="34" charset="0"/>
              </a:rPr>
              <a:t>Wearable sensor-based approaches</a:t>
            </a: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Calibri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81000" y="772894"/>
            <a:ext cx="8305800" cy="537073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3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E1C8F3-0E45-4AF3-8C5E-18243250F550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9</a:t>
            </a:fld>
            <a:endParaRPr lang="en-US" dirty="0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9" name="Picture 11" descr="academicSymbolWdm_copu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77244" y="4551690"/>
            <a:ext cx="2838772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en-US" sz="2000" dirty="0" smtClean="0">
                <a:latin typeface="+mn-lt"/>
              </a:rPr>
              <a:t>Lanyard camera</a:t>
            </a:r>
          </a:p>
          <a:p>
            <a:pPr lvl="1"/>
            <a:r>
              <a:rPr lang="en-US" sz="1400" dirty="0" smtClean="0">
                <a:latin typeface="+mn-lt"/>
              </a:rPr>
              <a:t>(e.g. Gemming et al. 2013)</a:t>
            </a:r>
          </a:p>
          <a:p>
            <a:pPr lvl="1"/>
            <a:r>
              <a:rPr lang="en-US" sz="2000" dirty="0" smtClean="0">
                <a:latin typeface="+mn-lt"/>
              </a:rPr>
              <a:t>Video record eating activities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3568" y="1052736"/>
            <a:ext cx="3740224" cy="2752130"/>
            <a:chOff x="4574850" y="827070"/>
            <a:chExt cx="3740224" cy="2752130"/>
          </a:xfrm>
        </p:grpSpPr>
        <p:pic>
          <p:nvPicPr>
            <p:cNvPr id="75778" name="Picture 2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982" y="1060569"/>
              <a:ext cx="2048256" cy="1433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77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312" y="827070"/>
              <a:ext cx="1196236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4574850" y="2655870"/>
              <a:ext cx="3740224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/>
              <a:r>
                <a:rPr lang="en-US" sz="2000" dirty="0">
                  <a:latin typeface="+mn-lt"/>
                </a:rPr>
                <a:t>Throat and </a:t>
              </a:r>
              <a:r>
                <a:rPr lang="en-US" sz="2000" dirty="0" smtClean="0">
                  <a:latin typeface="+mn-lt"/>
                </a:rPr>
                <a:t>ear</a:t>
              </a:r>
            </a:p>
            <a:p>
              <a:pPr marL="0" lvl="1"/>
              <a:r>
                <a:rPr lang="en-US" sz="1400" dirty="0" smtClean="0">
                  <a:latin typeface="+mn-lt"/>
                </a:rPr>
                <a:t>(e.g</a:t>
              </a:r>
              <a:r>
                <a:rPr lang="en-US" sz="1400" dirty="0">
                  <a:latin typeface="+mn-lt"/>
                </a:rPr>
                <a:t>. </a:t>
              </a:r>
              <a:r>
                <a:rPr lang="en-US" sz="1400" dirty="0" err="1">
                  <a:latin typeface="+mn-lt"/>
                </a:rPr>
                <a:t>Sazonov</a:t>
              </a:r>
              <a:r>
                <a:rPr lang="en-US" sz="1400" dirty="0">
                  <a:latin typeface="+mn-lt"/>
                </a:rPr>
                <a:t> et al. 2010)</a:t>
              </a:r>
            </a:p>
            <a:p>
              <a:r>
                <a:rPr lang="en-US" altLang="en-US" sz="2000" dirty="0" smtClean="0">
                  <a:latin typeface="+mn-lt"/>
                </a:rPr>
                <a:t>Detect swallows, chewing sounds</a:t>
              </a:r>
              <a:endParaRPr lang="en-US" altLang="en-US" sz="2000" dirty="0">
                <a:latin typeface="+mn-lt"/>
              </a:endParaRP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463913" y="4659411"/>
            <a:ext cx="279079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b="1" dirty="0" smtClean="0">
                <a:latin typeface="Calibri" pitchFamily="34" charset="0"/>
              </a:rPr>
              <a:t>Free-living challenges:</a:t>
            </a:r>
            <a:r>
              <a:rPr lang="en-US" altLang="en-US" sz="2000" dirty="0" smtClean="0">
                <a:latin typeface="Calibri" pitchFamily="34" charset="0"/>
              </a:rPr>
              <a:t>  Accuracy, compliance (social stigma, comfort, ruggedness, battery life)</a:t>
            </a:r>
            <a:endParaRPr lang="en-US" altLang="en-US" sz="2000" dirty="0">
              <a:latin typeface="Calibri" pitchFamily="34" charset="0"/>
            </a:endParaRPr>
          </a:p>
        </p:txBody>
      </p:sp>
      <p:pic>
        <p:nvPicPr>
          <p:cNvPr id="1026" name="Picture 2" descr="http://www.clarity-centre.org/sensecam2010/images/revue/wearingrevu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9080"/>
            <a:ext cx="16383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902345" y="3343201"/>
            <a:ext cx="293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000" dirty="0" smtClean="0">
                <a:latin typeface="Calibri" panose="020F0502020204030204" pitchFamily="34" charset="0"/>
              </a:rPr>
              <a:t>Glasses</a:t>
            </a:r>
          </a:p>
          <a:p>
            <a:pPr marL="0" lvl="1"/>
            <a:r>
              <a:rPr lang="en-US" sz="1400" dirty="0" smtClean="0">
                <a:latin typeface="Calibri" panose="020F0502020204030204" pitchFamily="34" charset="0"/>
              </a:rPr>
              <a:t>(e.g</a:t>
            </a:r>
            <a:r>
              <a:rPr lang="en-US" sz="1400" dirty="0">
                <a:latin typeface="Calibri" panose="020F0502020204030204" pitchFamily="34" charset="0"/>
              </a:rPr>
              <a:t>. Kleinberg et al. </a:t>
            </a:r>
            <a:r>
              <a:rPr lang="en-US" sz="1400" dirty="0" smtClean="0">
                <a:latin typeface="Calibri" panose="020F0502020204030204" pitchFamily="34" charset="0"/>
              </a:rPr>
              <a:t>2015)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altLang="en-US" sz="2000" dirty="0" smtClean="0">
                <a:latin typeface="Calibri" pitchFamily="34" charset="0"/>
              </a:rPr>
              <a:t>Head movements</a:t>
            </a:r>
            <a:endParaRPr lang="en-US" altLang="en-US" sz="2000" dirty="0">
              <a:latin typeface="Calibri" pitchFamily="34" charset="0"/>
            </a:endParaRPr>
          </a:p>
        </p:txBody>
      </p:sp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235" y="1040555"/>
            <a:ext cx="3397475" cy="225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05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3_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3_Capsule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1729</TotalTime>
  <Words>1309</Words>
  <Application>Microsoft Office PowerPoint</Application>
  <PresentationFormat>On-screen Show (4:3)</PresentationFormat>
  <Paragraphs>230</Paragraphs>
  <Slides>40</Slides>
  <Notes>21</Notes>
  <HiddenSlides>0</HiddenSlides>
  <MMClips>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3_Capsules</vt:lpstr>
      <vt:lpstr>3_Office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PowerPoint Presentation</vt:lpstr>
      <vt:lpstr>Outline</vt:lpstr>
      <vt:lpstr>PowerPoint Presentation</vt:lpstr>
      <vt:lpstr>PowerPoint Presentation</vt:lpstr>
      <vt:lpstr>PowerPoint Presentation</vt:lpstr>
      <vt:lpstr>Clinical Tools</vt:lpstr>
      <vt:lpstr>Free-Living Tools: EE</vt:lpstr>
      <vt:lpstr>Free-Living Tools: EI</vt:lpstr>
      <vt:lpstr>PowerPoint Presentation</vt:lpstr>
      <vt:lpstr>PowerPoint Presentation</vt:lpstr>
      <vt:lpstr>Outline</vt:lpstr>
      <vt:lpstr>Wrist Roll Motion</vt:lpstr>
      <vt:lpstr>Algorithm</vt:lpstr>
      <vt:lpstr>PowerPoint Presentation</vt:lpstr>
      <vt:lpstr>Cafeteria Experiment</vt:lpstr>
      <vt:lpstr>Cafeteria Experiment</vt:lpstr>
      <vt:lpstr>Cafeteria Demo</vt:lpstr>
      <vt:lpstr>Bite Counting Accuracy</vt:lpstr>
      <vt:lpstr>Outline</vt:lpstr>
      <vt:lpstr>PowerPoint Presentation</vt:lpstr>
      <vt:lpstr>Bite-to-Calorie Correlation</vt:lpstr>
      <vt:lpstr>Correlation Test</vt:lpstr>
      <vt:lpstr>Correlation Comparison</vt:lpstr>
      <vt:lpstr>Converting Bites to Calories</vt:lpstr>
      <vt:lpstr>Calories in Cafeteria Meals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Hoover</dc:creator>
  <cp:lastModifiedBy>Adam Hoover</cp:lastModifiedBy>
  <cp:revision>99</cp:revision>
  <dcterms:created xsi:type="dcterms:W3CDTF">1601-01-01T00:00:00Z</dcterms:created>
  <dcterms:modified xsi:type="dcterms:W3CDTF">2018-04-17T19:02:39Z</dcterms:modified>
</cp:coreProperties>
</file>