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3" r:id="rId9"/>
    <p:sldId id="266" r:id="rId10"/>
    <p:sldId id="272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48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3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4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95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7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5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7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9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7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82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822B-34C3-4051-91FF-8FB284E6A7CC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9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4822B-34C3-4051-91FF-8FB284E6A7CC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FBAF0-74AD-48DD-8621-9FA7E796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6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76600" y="1066800"/>
            <a:ext cx="2754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Adam Hoover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77624" y="228600"/>
            <a:ext cx="81015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Introduction to Embedded Computing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133600"/>
            <a:ext cx="289560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50" y="4114800"/>
            <a:ext cx="19431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218122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343400"/>
            <a:ext cx="1524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462462"/>
            <a:ext cx="222885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3276600" y="2667000"/>
            <a:ext cx="22860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132712" y="2895600"/>
            <a:ext cx="4030088" cy="15668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061781" y="3124200"/>
            <a:ext cx="1738819" cy="15668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073815" y="3679184"/>
            <a:ext cx="0" cy="6642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35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180975"/>
            <a:ext cx="24506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Data </a:t>
            </a:r>
            <a:r>
              <a:rPr lang="en-US" sz="4000" dirty="0" smtClean="0"/>
              <a:t>Types</a:t>
            </a:r>
            <a:endParaRPr lang="en-US" sz="4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84017" y="1400144"/>
            <a:ext cx="371877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Fixed point: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n spans - to + in 2</a:t>
            </a:r>
            <a:r>
              <a:rPr lang="en-US" sz="2000" baseline="30000" dirty="0"/>
              <a:t>n</a:t>
            </a:r>
            <a:endParaRPr lang="en-US" sz="2000" dirty="0" smtClean="0"/>
          </a:p>
          <a:p>
            <a:r>
              <a:rPr lang="en-US" sz="2000" dirty="0" smtClean="0"/>
              <a:t>	decimal point fixed</a:t>
            </a:r>
          </a:p>
          <a:p>
            <a:r>
              <a:rPr lang="en-US" sz="2000" dirty="0" smtClean="0"/>
              <a:t>	example: 2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2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 2</a:t>
            </a:r>
            <a:r>
              <a:rPr lang="en-US" sz="2000" baseline="30000" dirty="0" smtClean="0"/>
              <a:t>0</a:t>
            </a:r>
            <a:r>
              <a:rPr lang="en-US" sz="2000" dirty="0" smtClean="0"/>
              <a:t> 2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2</a:t>
            </a:r>
            <a:r>
              <a:rPr lang="en-US" sz="2000" baseline="30000" dirty="0" smtClean="0"/>
              <a:t>-2</a:t>
            </a:r>
            <a:r>
              <a:rPr lang="en-US" sz="2000" dirty="0" smtClean="0"/>
              <a:t>  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10831" y="942945"/>
            <a:ext cx="1798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What is 10011?</a:t>
            </a: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382991" y="1952655"/>
            <a:ext cx="638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4.75</a:t>
            </a:r>
            <a:endParaRPr lang="en-US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84017" y="2819400"/>
            <a:ext cx="35229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Signed</a:t>
            </a:r>
            <a:r>
              <a:rPr lang="en-US" sz="2000" dirty="0" smtClean="0"/>
              <a:t> fixed point: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as above,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bit =&gt; sign</a:t>
            </a:r>
            <a:endParaRPr lang="en-US" sz="2000" baseline="30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382991" y="3031360"/>
            <a:ext cx="716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-0.75</a:t>
            </a:r>
            <a:endParaRPr lang="en-US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84017" y="3686144"/>
            <a:ext cx="431925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Floating point</a:t>
            </a:r>
            <a:r>
              <a:rPr lang="en-US" sz="2000" dirty="0" smtClean="0"/>
              <a:t>: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sign bit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s bits for significand</a:t>
            </a:r>
          </a:p>
          <a:p>
            <a:r>
              <a:rPr lang="en-US" sz="2000" dirty="0" smtClean="0"/>
              <a:t>	e bits for exponent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formula varies but basic idea is</a:t>
            </a:r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number = (sign) 1.s × 2</a:t>
            </a:r>
            <a:r>
              <a:rPr lang="en-US" sz="2000" baseline="30000" dirty="0" smtClean="0"/>
              <a:t>e</a:t>
            </a:r>
            <a:r>
              <a:rPr lang="en-US" sz="2000" dirty="0" smtClean="0"/>
              <a:t> </a:t>
            </a:r>
            <a:endParaRPr lang="en-US" sz="2000" baseline="30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228243" y="4455585"/>
            <a:ext cx="1879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-1.00 </a:t>
            </a:r>
            <a:r>
              <a:rPr lang="en-US" sz="2000" dirty="0"/>
              <a:t>× 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 = -8.0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5424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180975"/>
            <a:ext cx="24506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Data </a:t>
            </a:r>
            <a:r>
              <a:rPr lang="en-US" sz="4000" dirty="0" smtClean="0"/>
              <a:t>Types</a:t>
            </a:r>
            <a:endParaRPr lang="en-US" sz="4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84017" y="1400144"/>
            <a:ext cx="63003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ASCII</a:t>
            </a:r>
            <a:r>
              <a:rPr lang="en-US" sz="2000" dirty="0" smtClean="0"/>
              <a:t>: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7-bit patterns of alphanumeric and control signals</a:t>
            </a:r>
          </a:p>
          <a:p>
            <a:r>
              <a:rPr lang="en-US" sz="2000" dirty="0" smtClean="0"/>
              <a:t>	examples: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0100 0001 =&gt; 65 =&gt; A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0101 1101 =&gt; 93 =&gt; a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0000 1001 =&gt; 9 =&gt; horizontal tab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0831" y="942945"/>
            <a:ext cx="1798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What is 10011?</a:t>
            </a: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172200" y="2369640"/>
            <a:ext cx="21579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5/8 of a character?</a:t>
            </a:r>
            <a:endParaRPr lang="en-US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84017" y="3686144"/>
            <a:ext cx="535364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UNICODE</a:t>
            </a:r>
            <a:r>
              <a:rPr lang="en-US" sz="2000" dirty="0" smtClean="0"/>
              <a:t>: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32-bit patterns (all language symbols)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example: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0000 0011 1100 0000 =&gt; 03C0 (hex) =&gt; </a:t>
            </a:r>
            <a:r>
              <a:rPr lang="el-GR" sz="2000" dirty="0" smtClean="0"/>
              <a:t>π</a:t>
            </a:r>
            <a:endParaRPr lang="en-US" sz="2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172200" y="4286310"/>
            <a:ext cx="2287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5/32 of a character?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7814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180975"/>
            <a:ext cx="24506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Data </a:t>
            </a:r>
            <a:r>
              <a:rPr lang="en-US" sz="4000" dirty="0" smtClean="0"/>
              <a:t>Types</a:t>
            </a:r>
            <a:endParaRPr lang="en-US" sz="4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84017" y="1200089"/>
            <a:ext cx="4415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Sound</a:t>
            </a:r>
            <a:r>
              <a:rPr lang="en-US" sz="2000" dirty="0" smtClean="0"/>
              <a:t>:  </a:t>
            </a:r>
            <a:r>
              <a:rPr lang="en-US" sz="2000" dirty="0" smtClean="0"/>
              <a:t>air pressure measured over time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7877"/>
            <a:ext cx="7696200" cy="514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031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180975"/>
            <a:ext cx="24506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Data </a:t>
            </a:r>
            <a:r>
              <a:rPr lang="en-US" sz="4000" dirty="0" smtClean="0"/>
              <a:t>Types</a:t>
            </a:r>
            <a:endParaRPr lang="en-US" sz="4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84017" y="1200089"/>
            <a:ext cx="1907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Digitizing sound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699" y="1776431"/>
            <a:ext cx="4127873" cy="317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V="1">
            <a:off x="1997099" y="3681430"/>
            <a:ext cx="0" cy="208597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225699" y="3681430"/>
            <a:ext cx="0" cy="208597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53935" y="5689586"/>
            <a:ext cx="16153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Sampling rate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1821" y="3241217"/>
            <a:ext cx="11453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Bit depth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960809" y="2928984"/>
            <a:ext cx="4572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60809" y="3109988"/>
            <a:ext cx="4572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27759" y="1450704"/>
            <a:ext cx="339840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Design choices include: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Sampling rate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44 KHz common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Bit depth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8, 16, 24, 32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Encoding: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Pulse code modulation (PCM)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differential PCM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#channels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1 =&gt; mono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2 =&gt; stereo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6 or 7 </a:t>
            </a:r>
            <a:r>
              <a:rPr lang="en-US" sz="2000" dirty="0"/>
              <a:t>=&gt; </a:t>
            </a:r>
            <a:r>
              <a:rPr lang="en-US" sz="2000" dirty="0" smtClean="0"/>
              <a:t>surround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963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180975"/>
            <a:ext cx="24506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Data </a:t>
            </a:r>
            <a:r>
              <a:rPr lang="en-US" sz="4000" dirty="0" smtClean="0"/>
              <a:t>Types</a:t>
            </a:r>
            <a:endParaRPr lang="en-US" sz="4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84017" y="1200089"/>
            <a:ext cx="787061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Image</a:t>
            </a:r>
            <a:r>
              <a:rPr lang="en-US" sz="2000" dirty="0" smtClean="0"/>
              <a:t>:  </a:t>
            </a:r>
            <a:r>
              <a:rPr lang="en-US" sz="2000" dirty="0" smtClean="0"/>
              <a:t>visible light measured over space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similar phenomenon to sound, but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(a) much faster!  390-700 nm waves =&gt; 430-790 </a:t>
            </a:r>
            <a:r>
              <a:rPr lang="en-US" sz="2000" dirty="0" err="1"/>
              <a:t>t</a:t>
            </a:r>
            <a:r>
              <a:rPr lang="en-US" sz="2000" dirty="0" err="1" smtClean="0"/>
              <a:t>eraHz</a:t>
            </a:r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	      computing circuits cannot sample this fast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      instead, accumulate total power during open shutter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4017" y="3124200"/>
            <a:ext cx="72845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	</a:t>
            </a:r>
            <a:r>
              <a:rPr lang="en-US" sz="2000" dirty="0" smtClean="0"/>
              <a:t>	(b) many more channels!  480x640, 1024x768, etc.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      digitize each channel separately into “pixel”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48" y="2015697"/>
            <a:ext cx="1979828" cy="1979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72" y="3995525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200400" y="4488171"/>
            <a:ext cx="5791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Design choices include: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Wavelength frequencies (RGB, greyscale, IR)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Raster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Sampling rate (for video)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Pixel encoding (lots of choices)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5502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2862" y="180975"/>
            <a:ext cx="32024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Data Type Axis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033589"/>
              </p:ext>
            </p:extLst>
          </p:nvPr>
        </p:nvGraphicFramePr>
        <p:xfrm>
          <a:off x="192862" y="888860"/>
          <a:ext cx="8798740" cy="4816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338"/>
                <a:gridCol w="2112158"/>
                <a:gridCol w="1759748"/>
                <a:gridCol w="1766894"/>
                <a:gridCol w="1752602"/>
              </a:tblGrid>
              <a:tr h="7875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 product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Computing components</a:t>
                      </a:r>
                      <a:endParaRPr lang="en-US" dirty="0"/>
                    </a:p>
                  </a:txBody>
                  <a:tcPr/>
                </a:tc>
              </a:tr>
              <a:tr h="554231">
                <a:tc>
                  <a:txBody>
                    <a:bodyPr/>
                    <a:lstStyle/>
                    <a:p>
                      <a:r>
                        <a:rPr lang="en-US" dirty="0" smtClean="0"/>
                        <a:t>Boolean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Elevator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Push</a:t>
                      </a:r>
                      <a:r>
                        <a:rPr lang="en-US" baseline="0" dirty="0" smtClean="0"/>
                        <a:t> buttons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On/off lights</a:t>
                      </a:r>
                      <a:endParaRPr lang="en-US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US" dirty="0" smtClean="0"/>
                        <a:t>Different types of processors, memories,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buses,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compression,</a:t>
                      </a:r>
                      <a:r>
                        <a:rPr lang="en-US" baseline="0" dirty="0" smtClean="0"/>
                        <a:t> operating systems, and I/O interfacing</a:t>
                      </a:r>
                      <a:endParaRPr lang="en-US" dirty="0"/>
                    </a:p>
                  </a:txBody>
                  <a:tcPr anchor="ctr"/>
                </a:tc>
              </a:tr>
              <a:tr h="554231">
                <a:tc>
                  <a:txBody>
                    <a:bodyPr/>
                    <a:lstStyle/>
                    <a:p>
                      <a:r>
                        <a:rPr lang="en-US" dirty="0" smtClean="0"/>
                        <a:t>Numeric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Clock, pedometer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0-9 keypad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Segmented display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4231">
                <a:tc>
                  <a:txBody>
                    <a:bodyPr/>
                    <a:lstStyle/>
                    <a:p>
                      <a:r>
                        <a:rPr lang="en-US" dirty="0" smtClean="0"/>
                        <a:t>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Airport</a:t>
                      </a:r>
                      <a:r>
                        <a:rPr lang="en-US" baseline="0" dirty="0" smtClean="0"/>
                        <a:t> departures, highway message boards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Dot</a:t>
                      </a:r>
                      <a:r>
                        <a:rPr lang="en-US" baseline="0" dirty="0" smtClean="0"/>
                        <a:t> matrix display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4231">
                <a:tc>
                  <a:txBody>
                    <a:bodyPr/>
                    <a:lstStyle/>
                    <a:p>
                      <a:r>
                        <a:rPr lang="en-US" dirty="0" smtClean="0"/>
                        <a:t>Transaction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ATM (banking), cash 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Keypad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Text display (font)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4231"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Smoke alarm, answering machine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Speakers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4231">
                <a:tc>
                  <a:txBody>
                    <a:bodyPr/>
                    <a:lstStyle/>
                    <a:p>
                      <a:r>
                        <a:rPr lang="en-US" dirty="0" smtClean="0"/>
                        <a:t>Image/video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Video player, smartphone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Camera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Graphics display (pixels)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1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2979" y="190500"/>
            <a:ext cx="55404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Computing Fundamentals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105400"/>
            <a:ext cx="1814111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46" y="2895600"/>
            <a:ext cx="144165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1524000"/>
            <a:ext cx="1295400" cy="1244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73" y="4857750"/>
            <a:ext cx="1168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090863"/>
            <a:ext cx="1694962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746" y="1403660"/>
            <a:ext cx="1414138" cy="1485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640777" y="1336506"/>
            <a:ext cx="283071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All these devices include: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Processor(s)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Memory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Input/output (I/O)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29401" y="3429000"/>
            <a:ext cx="39501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All computations use: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Binary data (1’s and 0’s)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Fetch/Decode/Execute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Instruction Set Architecture (ISA)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10200" y="5505510"/>
            <a:ext cx="22980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How do they differ?</a:t>
            </a:r>
          </a:p>
        </p:txBody>
      </p:sp>
    </p:spTree>
    <p:extLst>
      <p:ext uri="{BB962C8B-B14F-4D97-AF65-F5344CB8AC3E}">
        <p14:creationId xmlns:p14="http://schemas.microsoft.com/office/powerpoint/2010/main" val="375586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1614" y="190500"/>
            <a:ext cx="26606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Design Axes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01914" y="919470"/>
            <a:ext cx="4771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Suppose you have a travel problem…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76400"/>
            <a:ext cx="1905000" cy="98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245" y="3048000"/>
            <a:ext cx="1222626" cy="1162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00246"/>
            <a:ext cx="1734271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172063"/>
            <a:ext cx="1467270" cy="914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548" y="4321950"/>
            <a:ext cx="1334162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5516630" y="2489381"/>
            <a:ext cx="341600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Transportation modes differ in: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Cost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Fuel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Origination/Destination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943475"/>
            <a:ext cx="1843713" cy="115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059" y="4800629"/>
            <a:ext cx="217714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363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4774" y="238125"/>
            <a:ext cx="56998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Distance as the design </a:t>
            </a:r>
            <a:r>
              <a:rPr lang="en-US" sz="4000" dirty="0" smtClean="0"/>
              <a:t>axis</a:t>
            </a:r>
            <a:endParaRPr lang="en-US" sz="4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275" y="3153470"/>
            <a:ext cx="1301564" cy="67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692" y="3204990"/>
            <a:ext cx="912347" cy="867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264" y="3232967"/>
            <a:ext cx="1087275" cy="588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268703"/>
            <a:ext cx="978116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364" y="2649797"/>
            <a:ext cx="973370" cy="1299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105263" y="4343400"/>
            <a:ext cx="26455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Distance to be travelled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150" y="2343307"/>
            <a:ext cx="1369979" cy="86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150" y="3299547"/>
            <a:ext cx="1674779" cy="93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>
            <a:off x="1369692" y="4333875"/>
            <a:ext cx="7306042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8578" y="3284819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mode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6558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0761" y="190500"/>
            <a:ext cx="50699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Computing Design Axes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105400"/>
            <a:ext cx="1814111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46" y="2895600"/>
            <a:ext cx="144165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1524000"/>
            <a:ext cx="1295400" cy="1244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73" y="4857750"/>
            <a:ext cx="1168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090863"/>
            <a:ext cx="1694962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746" y="1403660"/>
            <a:ext cx="1414138" cy="1485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495800" y="1403660"/>
            <a:ext cx="421487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Differences could include: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“Processing power”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Processor clock speed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Computations/second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Memory bandwidth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# processing </a:t>
            </a:r>
            <a:r>
              <a:rPr lang="en-US" sz="2000" dirty="0" smtClean="0"/>
              <a:t>elements </a:t>
            </a:r>
            <a:r>
              <a:rPr lang="en-US" sz="2000" dirty="0" smtClean="0"/>
              <a:t>(cores)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“Display power”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Frame rate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Triangles/second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Screen size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48200" y="5533995"/>
            <a:ext cx="3839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These are classic axes for desktops,</a:t>
            </a:r>
          </a:p>
          <a:p>
            <a:r>
              <a:rPr lang="en-US" sz="2000" dirty="0"/>
              <a:t>l</a:t>
            </a:r>
            <a:r>
              <a:rPr lang="en-US" sz="2000" dirty="0" smtClean="0"/>
              <a:t>aptops, etc.</a:t>
            </a:r>
          </a:p>
        </p:txBody>
      </p:sp>
    </p:spTree>
    <p:extLst>
      <p:ext uri="{BB962C8B-B14F-4D97-AF65-F5344CB8AC3E}">
        <p14:creationId xmlns:p14="http://schemas.microsoft.com/office/powerpoint/2010/main" val="372761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2862" y="180975"/>
            <a:ext cx="32024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Data Type Axis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861796"/>
              </p:ext>
            </p:extLst>
          </p:nvPr>
        </p:nvGraphicFramePr>
        <p:xfrm>
          <a:off x="192862" y="888860"/>
          <a:ext cx="3519496" cy="4730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338"/>
                <a:gridCol w="2112158"/>
              </a:tblGrid>
              <a:tr h="7875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 product</a:t>
                      </a:r>
                      <a:endParaRPr lang="en-US" dirty="0"/>
                    </a:p>
                  </a:txBody>
                  <a:tcPr/>
                </a:tc>
              </a:tr>
              <a:tr h="554231">
                <a:tc>
                  <a:txBody>
                    <a:bodyPr/>
                    <a:lstStyle/>
                    <a:p>
                      <a:r>
                        <a:rPr lang="en-US" dirty="0" smtClean="0"/>
                        <a:t>Boolean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4231">
                <a:tc>
                  <a:txBody>
                    <a:bodyPr/>
                    <a:lstStyle/>
                    <a:p>
                      <a:r>
                        <a:rPr lang="en-US" dirty="0" smtClean="0"/>
                        <a:t>Numeric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4231">
                <a:tc>
                  <a:txBody>
                    <a:bodyPr/>
                    <a:lstStyle/>
                    <a:p>
                      <a:r>
                        <a:rPr lang="en-US" dirty="0" smtClean="0"/>
                        <a:t>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554231">
                <a:tc>
                  <a:txBody>
                    <a:bodyPr/>
                    <a:lstStyle/>
                    <a:p>
                      <a:r>
                        <a:rPr lang="en-US" dirty="0" smtClean="0"/>
                        <a:t>Transaction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554231"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554231">
                <a:tc>
                  <a:txBody>
                    <a:bodyPr/>
                    <a:lstStyle/>
                    <a:p>
                      <a:r>
                        <a:rPr lang="en-US" dirty="0" smtClean="0"/>
                        <a:t>Image/video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49" y="258669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736" y="4495800"/>
            <a:ext cx="29051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50" y="2534303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399" y="4333875"/>
            <a:ext cx="24193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037" y="638828"/>
            <a:ext cx="1326538" cy="177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600200" y="1714500"/>
            <a:ext cx="1037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</a:t>
            </a:r>
            <a:r>
              <a:rPr lang="en-US" sz="2000" dirty="0" smtClean="0"/>
              <a:t>levator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810278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609725" y="2277098"/>
            <a:ext cx="20288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Clock, pedometer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47678" y="4988093"/>
            <a:ext cx="13968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Video player,</a:t>
            </a:r>
          </a:p>
          <a:p>
            <a:r>
              <a:rPr lang="en-US" dirty="0" smtClean="0"/>
              <a:t>smartphone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40820" y="2819400"/>
            <a:ext cx="19930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Airport departures,</a:t>
            </a:r>
          </a:p>
          <a:p>
            <a:r>
              <a:rPr lang="en-US" dirty="0" smtClean="0"/>
              <a:t>highway message</a:t>
            </a:r>
          </a:p>
          <a:p>
            <a:r>
              <a:rPr lang="en-US" dirty="0" smtClean="0"/>
              <a:t>boards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51639" y="3723290"/>
            <a:ext cx="16029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ATM (banking),</a:t>
            </a:r>
          </a:p>
          <a:p>
            <a:r>
              <a:rPr lang="en-US" dirty="0"/>
              <a:t>c</a:t>
            </a:r>
            <a:r>
              <a:rPr lang="en-US" dirty="0" smtClean="0"/>
              <a:t>ash register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38153" y="4349918"/>
            <a:ext cx="1670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Smoke alarm,</a:t>
            </a:r>
          </a:p>
          <a:p>
            <a:r>
              <a:rPr lang="en-US" dirty="0"/>
              <a:t>s</a:t>
            </a:r>
            <a:r>
              <a:rPr lang="en-US" dirty="0" smtClean="0"/>
              <a:t>urround sound</a:t>
            </a:r>
          </a:p>
        </p:txBody>
      </p:sp>
    </p:spTree>
    <p:extLst>
      <p:ext uri="{BB962C8B-B14F-4D97-AF65-F5344CB8AC3E}">
        <p14:creationId xmlns:p14="http://schemas.microsoft.com/office/powerpoint/2010/main" val="209015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1" grpId="0"/>
      <p:bldP spid="12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2862" y="180975"/>
            <a:ext cx="32024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Data Type Axis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279261"/>
              </p:ext>
            </p:extLst>
          </p:nvPr>
        </p:nvGraphicFramePr>
        <p:xfrm>
          <a:off x="192862" y="888860"/>
          <a:ext cx="8798740" cy="4816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338"/>
                <a:gridCol w="2112158"/>
                <a:gridCol w="1759748"/>
                <a:gridCol w="1766894"/>
                <a:gridCol w="1752602"/>
              </a:tblGrid>
              <a:tr h="7875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 product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Computing components</a:t>
                      </a:r>
                      <a:endParaRPr lang="en-US" dirty="0"/>
                    </a:p>
                  </a:txBody>
                  <a:tcPr/>
                </a:tc>
              </a:tr>
              <a:tr h="554231">
                <a:tc>
                  <a:txBody>
                    <a:bodyPr/>
                    <a:lstStyle/>
                    <a:p>
                      <a:r>
                        <a:rPr lang="en-US" dirty="0" smtClean="0"/>
                        <a:t>Boolean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Elevator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lang="en-US" sz="7200" dirty="0"/>
                    </a:p>
                  </a:txBody>
                  <a:tcPr anchor="ctr"/>
                </a:tc>
              </a:tr>
              <a:tr h="554231">
                <a:tc>
                  <a:txBody>
                    <a:bodyPr/>
                    <a:lstStyle/>
                    <a:p>
                      <a:r>
                        <a:rPr lang="en-US" dirty="0" smtClean="0"/>
                        <a:t>Numeric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Clock, pedometer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4231">
                <a:tc>
                  <a:txBody>
                    <a:bodyPr/>
                    <a:lstStyle/>
                    <a:p>
                      <a:r>
                        <a:rPr lang="en-US" dirty="0" smtClean="0"/>
                        <a:t>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Airport</a:t>
                      </a:r>
                      <a:r>
                        <a:rPr lang="en-US" baseline="0" dirty="0" smtClean="0"/>
                        <a:t> departures, highway message boards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4231">
                <a:tc>
                  <a:txBody>
                    <a:bodyPr/>
                    <a:lstStyle/>
                    <a:p>
                      <a:r>
                        <a:rPr lang="en-US" dirty="0" smtClean="0"/>
                        <a:t>Transaction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ATM (banking), cash 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4231"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Smoke alarm, answering machine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4231">
                <a:tc>
                  <a:txBody>
                    <a:bodyPr/>
                    <a:lstStyle/>
                    <a:p>
                      <a:r>
                        <a:rPr lang="en-US" dirty="0" smtClean="0"/>
                        <a:t>Image/video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Video player, smartphone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62375" y="1724025"/>
            <a:ext cx="1415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Push buttons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508059" y="1762095"/>
            <a:ext cx="1359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On/off lights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62375" y="2333565"/>
            <a:ext cx="1544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Switches, dials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508059" y="2198727"/>
            <a:ext cx="1246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Segmented</a:t>
            </a:r>
          </a:p>
          <a:p>
            <a:r>
              <a:rPr lang="en-US" dirty="0" smtClean="0"/>
              <a:t>display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762375" y="3114615"/>
            <a:ext cx="1071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Keyboard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508059" y="2960727"/>
            <a:ext cx="1181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Dot matrix</a:t>
            </a:r>
          </a:p>
          <a:p>
            <a:r>
              <a:rPr lang="en-US" dirty="0" smtClean="0"/>
              <a:t>display</a:t>
            </a: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762375" y="3876615"/>
            <a:ext cx="873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Keypad</a:t>
            </a:r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508059" y="3810000"/>
            <a:ext cx="12679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Text display</a:t>
            </a:r>
          </a:p>
          <a:p>
            <a:r>
              <a:rPr lang="en-US" dirty="0" smtClean="0"/>
              <a:t>(font)</a:t>
            </a:r>
            <a:endParaRPr lang="en-US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762375" y="4584501"/>
            <a:ext cx="13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Microphone</a:t>
            </a: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5508059" y="4536906"/>
            <a:ext cx="1016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Speakers</a:t>
            </a:r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762375" y="5192643"/>
            <a:ext cx="9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Camera</a:t>
            </a:r>
            <a:endParaRPr lang="en-US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5508059" y="5038755"/>
            <a:ext cx="1703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Graphics display</a:t>
            </a:r>
          </a:p>
          <a:p>
            <a:r>
              <a:rPr lang="en-US" dirty="0" smtClean="0"/>
              <a:t>(pixels)</a:t>
            </a:r>
            <a:endParaRPr lang="en-US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7848600" y="3035408"/>
            <a:ext cx="612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?</a:t>
            </a:r>
            <a:endParaRPr lang="en-US" sz="7200" dirty="0" smtClean="0"/>
          </a:p>
        </p:txBody>
      </p:sp>
    </p:spTree>
    <p:extLst>
      <p:ext uri="{BB962C8B-B14F-4D97-AF65-F5344CB8AC3E}">
        <p14:creationId xmlns:p14="http://schemas.microsoft.com/office/powerpoint/2010/main" val="13310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180975"/>
            <a:ext cx="24506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Data </a:t>
            </a:r>
            <a:r>
              <a:rPr lang="en-US" sz="4000" dirty="0" smtClean="0"/>
              <a:t>Types</a:t>
            </a:r>
            <a:endParaRPr lang="en-US" sz="4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84017" y="1400144"/>
            <a:ext cx="20952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Boolean: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0 </a:t>
            </a:r>
            <a:r>
              <a:rPr lang="en-US" sz="2000" dirty="0" smtClean="0"/>
              <a:t>=&gt; false</a:t>
            </a:r>
          </a:p>
          <a:p>
            <a:r>
              <a:rPr lang="en-US" sz="2000" dirty="0" smtClean="0"/>
              <a:t>	1 </a:t>
            </a:r>
            <a:r>
              <a:rPr lang="en-US" sz="2000" dirty="0" smtClean="0"/>
              <a:t>=&gt; true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0831" y="942945"/>
            <a:ext cx="1798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What is 10011?</a:t>
            </a: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529448" y="1752600"/>
            <a:ext cx="800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TFFTT</a:t>
            </a:r>
            <a:endParaRPr lang="en-US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84017" y="2705069"/>
            <a:ext cx="25330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Unsigned</a:t>
            </a:r>
            <a:r>
              <a:rPr lang="en-US" sz="2000" dirty="0" smtClean="0"/>
              <a:t> magnitude: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each bit</a:t>
            </a:r>
            <a:r>
              <a:rPr lang="en-US" sz="2000" dirty="0" smtClean="0"/>
              <a:t> =&gt; 2</a:t>
            </a:r>
            <a:r>
              <a:rPr lang="en-US" sz="2000" baseline="30000" dirty="0" smtClean="0"/>
              <a:t>n</a:t>
            </a:r>
            <a:endParaRPr lang="en-US" sz="2000" baseline="30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382992" y="2705069"/>
            <a:ext cx="13484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1+2+16=19</a:t>
            </a:r>
            <a:endParaRPr lang="en-US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84017" y="3686144"/>
            <a:ext cx="32349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igned magnitude: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bit =&gt; sign</a:t>
            </a:r>
            <a:endParaRPr lang="en-US" sz="2000" dirty="0" smtClean="0"/>
          </a:p>
          <a:p>
            <a:r>
              <a:rPr lang="en-US" sz="2000" dirty="0" smtClean="0"/>
              <a:t>	remaining bits =&gt; 2</a:t>
            </a:r>
            <a:r>
              <a:rPr lang="en-US" sz="2000" baseline="30000" dirty="0" smtClean="0"/>
              <a:t>n</a:t>
            </a:r>
            <a:endParaRPr lang="en-US" sz="2000" baseline="30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664159" y="3886200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-3</a:t>
            </a:r>
            <a:endParaRPr lang="en-US" sz="2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84017" y="5048219"/>
            <a:ext cx="51709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Two’s complement: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positive integers =&gt; unsigned mag</a:t>
            </a:r>
            <a:endParaRPr lang="en-US" sz="2000" dirty="0" smtClean="0"/>
          </a:p>
          <a:p>
            <a:r>
              <a:rPr lang="en-US" sz="2000" dirty="0" smtClean="0"/>
              <a:t>	negative integers =&gt; reverse bits, add 1</a:t>
            </a:r>
            <a:endParaRPr lang="en-US" sz="2000" baseline="30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5943600" y="5155940"/>
            <a:ext cx="25042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01100</a:t>
            </a:r>
            <a:r>
              <a:rPr lang="en-US" sz="2000" dirty="0" smtClean="0"/>
              <a:t>+00001 = 01101</a:t>
            </a:r>
            <a:endParaRPr lang="en-US" sz="20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275169" y="5556050"/>
            <a:ext cx="16482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-(1+4+8) = -13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0621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180975"/>
            <a:ext cx="24506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Data </a:t>
            </a:r>
            <a:r>
              <a:rPr lang="en-US" sz="4000" dirty="0" smtClean="0"/>
              <a:t>Types</a:t>
            </a:r>
            <a:endParaRPr lang="en-US" sz="4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11530" y="1676398"/>
            <a:ext cx="571092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Makes addition/subtraction easy.</a:t>
            </a:r>
          </a:p>
          <a:p>
            <a:r>
              <a:rPr lang="en-US" sz="2000" dirty="0" smtClean="0"/>
              <a:t>Positive/negative numbers handled the same.</a:t>
            </a:r>
          </a:p>
          <a:p>
            <a:r>
              <a:rPr lang="en-US" sz="2000" dirty="0" smtClean="0"/>
              <a:t>Example: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5 + (-2) = 3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5 =&gt; 00101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+2 =&gt; 00010</a:t>
            </a:r>
          </a:p>
          <a:p>
            <a:r>
              <a:rPr lang="en-US" sz="2000" dirty="0" smtClean="0"/>
              <a:t>	-2 =&gt; 11101 + 00001 =&gt; 11110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5 + (-2) =&gt; 00101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+ 11110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   ---------</a:t>
            </a:r>
          </a:p>
          <a:p>
            <a:r>
              <a:rPr lang="en-US" sz="2000" dirty="0"/>
              <a:t>	 </a:t>
            </a:r>
            <a:r>
              <a:rPr lang="en-US" sz="2000" dirty="0" smtClean="0"/>
              <a:t>              1  00011   (throw away carry bit) = 3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/>
              <a:t>	</a:t>
            </a: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2000" y="1000034"/>
            <a:ext cx="3300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Why use two’s complement?</a:t>
            </a:r>
            <a:endParaRPr lang="en-US" sz="2000" dirty="0" smtClean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743200"/>
            <a:ext cx="268605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Straight Arrow Connector 15"/>
          <p:cNvCxnSpPr/>
          <p:nvPr/>
        </p:nvCxnSpPr>
        <p:spPr>
          <a:xfrm>
            <a:off x="6222452" y="1447798"/>
            <a:ext cx="864148" cy="1295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654526" y="1828800"/>
            <a:ext cx="1575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ircuit in chip</a:t>
            </a:r>
            <a:endParaRPr lang="en-US" sz="20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1277123" y="5657385"/>
            <a:ext cx="65897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Comput</a:t>
            </a:r>
            <a:r>
              <a:rPr lang="en-US" sz="2000" dirty="0" smtClean="0"/>
              <a:t>ing </a:t>
            </a:r>
            <a:r>
              <a:rPr lang="en-US" sz="2000" dirty="0" smtClean="0"/>
              <a:t>chips customized to work with different data types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2562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514</Words>
  <Application>Microsoft Office PowerPoint</Application>
  <PresentationFormat>On-screen Show (4:3)</PresentationFormat>
  <Paragraphs>224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Clemson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ahoover</dc:creator>
  <cp:lastModifiedBy>Adam Hoover</cp:lastModifiedBy>
  <cp:revision>36</cp:revision>
  <dcterms:created xsi:type="dcterms:W3CDTF">2013-02-14T19:20:12Z</dcterms:created>
  <dcterms:modified xsi:type="dcterms:W3CDTF">2017-01-12T00:26:04Z</dcterms:modified>
</cp:coreProperties>
</file>