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74" r:id="rId5"/>
    <p:sldId id="277" r:id="rId6"/>
    <p:sldId id="273" r:id="rId7"/>
    <p:sldId id="269" r:id="rId8"/>
    <p:sldId id="278" r:id="rId9"/>
    <p:sldId id="275" r:id="rId10"/>
    <p:sldId id="272" r:id="rId11"/>
    <p:sldId id="279" r:id="rId12"/>
    <p:sldId id="282" r:id="rId13"/>
    <p:sldId id="283" r:id="rId14"/>
    <p:sldId id="280" r:id="rId15"/>
    <p:sldId id="281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c2rta.com/files/jta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7630" y="5102377"/>
            <a:ext cx="5782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Chip and Circuit Board Debugging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1274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JTAG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3239" y="381000"/>
            <a:ext cx="234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JTAG pins</a:t>
            </a:r>
            <a:endParaRPr lang="en-US" sz="4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47" y="1408748"/>
            <a:ext cx="36004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6733" y="5486400"/>
            <a:ext cx="595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TDI = input	TDO = output</a:t>
            </a:r>
          </a:p>
          <a:p>
            <a:r>
              <a:rPr lang="en-US" dirty="0" smtClean="0"/>
              <a:t>TCK = clock	TMS = test mode select (turn JTAG on/off)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77000" y="2813595"/>
            <a:ext cx="2363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Input/output voltages</a:t>
            </a:r>
          </a:p>
          <a:p>
            <a:r>
              <a:rPr lang="en-US" dirty="0" smtClean="0"/>
              <a:t>Shifted</a:t>
            </a:r>
            <a:r>
              <a:rPr lang="en-US" dirty="0" smtClean="0"/>
              <a:t> </a:t>
            </a:r>
            <a:r>
              <a:rPr lang="en-US" dirty="0" smtClean="0"/>
              <a:t>through latches</a:t>
            </a:r>
          </a:p>
          <a:p>
            <a:r>
              <a:rPr lang="en-US" dirty="0" smtClean="0"/>
              <a:t>on pins around the</a:t>
            </a:r>
          </a:p>
          <a:p>
            <a:r>
              <a:rPr lang="en-US" dirty="0" smtClean="0"/>
              <a:t>boundary of the chip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0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0998"/>
            <a:ext cx="3427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Multiple chips</a:t>
            </a:r>
            <a:endParaRPr lang="en-US" sz="4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5638800"/>
            <a:ext cx="232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chips in series</a:t>
            </a: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80184"/>
            <a:ext cx="4381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864" y="380997"/>
            <a:ext cx="1744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Details</a:t>
            </a:r>
            <a:endParaRPr lang="en-US" sz="4400" dirty="0" smtClean="0"/>
          </a:p>
        </p:txBody>
      </p:sp>
      <p:pic>
        <p:nvPicPr>
          <p:cNvPr id="20482" name="Picture 2" descr="http://www.freepatentsonline.com/7047467-0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8290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19600" y="3352800"/>
            <a:ext cx="1057182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782" y="3734872"/>
            <a:ext cx="347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bits to form JTAG instruction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09982" y="3957900"/>
            <a:ext cx="1057182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67164" y="4339972"/>
            <a:ext cx="247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Execute JTAG instruction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6992" y="1737669"/>
            <a:ext cx="1588008" cy="1310331"/>
            <a:chOff x="316992" y="1737669"/>
            <a:chExt cx="1588008" cy="1310331"/>
          </a:xfrm>
        </p:grpSpPr>
        <p:sp>
          <p:nvSpPr>
            <p:cNvPr id="8" name="TextBox 7"/>
            <p:cNvSpPr txBox="1"/>
            <p:nvPr/>
          </p:nvSpPr>
          <p:spPr>
            <a:xfrm>
              <a:off x="316992" y="2072717"/>
              <a:ext cx="14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Shift in/out </a:t>
              </a:r>
            </a:p>
            <a:p>
              <a:r>
                <a:rPr lang="en-US" dirty="0" smtClean="0"/>
                <a:t>1 bit at a time</a:t>
              </a:r>
            </a:p>
          </p:txBody>
        </p: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>
              <a:off x="1062293" y="2719048"/>
              <a:ext cx="842707" cy="328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219200" y="1737669"/>
              <a:ext cx="685800" cy="3289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48200" y="5105400"/>
            <a:ext cx="3927646" cy="1155579"/>
            <a:chOff x="4648200" y="5105400"/>
            <a:chExt cx="3927646" cy="1155579"/>
          </a:xfrm>
        </p:grpSpPr>
        <p:cxnSp>
          <p:nvCxnSpPr>
            <p:cNvPr id="21" name="Straight Arrow Connector 20"/>
            <p:cNvCxnSpPr/>
            <p:nvPr/>
          </p:nvCxnSpPr>
          <p:spPr>
            <a:xfrm flipH="1" flipV="1">
              <a:off x="4648200" y="5105400"/>
              <a:ext cx="1752600" cy="50924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0" y="5614648"/>
              <a:ext cx="2479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Dual-use some pins for</a:t>
              </a:r>
            </a:p>
            <a:p>
              <a:r>
                <a:rPr lang="en-US" dirty="0"/>
                <a:t>m</a:t>
              </a:r>
              <a:r>
                <a:rPr lang="en-US" dirty="0" smtClean="0"/>
                <a:t>ore debugging options</a:t>
              </a:r>
              <a:endParaRPr lang="en-US" dirty="0" smtClean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614608" y="1150438"/>
            <a:ext cx="3196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default instructions:</a:t>
            </a:r>
          </a:p>
          <a:p>
            <a:r>
              <a:rPr lang="en-US" dirty="0" smtClean="0"/>
              <a:t>BYPASS (TDO = TDI)</a:t>
            </a:r>
          </a:p>
          <a:p>
            <a:r>
              <a:rPr lang="en-US" dirty="0" smtClean="0"/>
              <a:t>SAMPLE/PRELOAD</a:t>
            </a:r>
          </a:p>
          <a:p>
            <a:r>
              <a:rPr lang="en-US" dirty="0" smtClean="0"/>
              <a:t>IDCODE</a:t>
            </a:r>
            <a:r>
              <a:rPr lang="en-US" dirty="0"/>
              <a:t> </a:t>
            </a:r>
            <a:r>
              <a:rPr lang="en-US" dirty="0" smtClean="0"/>
              <a:t>(chip ID)</a:t>
            </a:r>
          </a:p>
          <a:p>
            <a:r>
              <a:rPr lang="en-US" dirty="0" smtClean="0"/>
              <a:t>INTEST (run internally hold pins)</a:t>
            </a:r>
          </a:p>
          <a:p>
            <a:r>
              <a:rPr lang="en-US" dirty="0" smtClean="0"/>
              <a:t>CLAMP/HIGHZ (voltage test)</a:t>
            </a:r>
          </a:p>
          <a:p>
            <a:r>
              <a:rPr lang="en-US" dirty="0" smtClean="0"/>
              <a:t>RUNBIST (built-in self test)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402" y="4042196"/>
            <a:ext cx="82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(slow!)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96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037" y="380998"/>
            <a:ext cx="3647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JTAG variations</a:t>
            </a:r>
            <a:endParaRPr lang="en-US" sz="44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00751"/>
              </p:ext>
            </p:extLst>
          </p:nvPr>
        </p:nvGraphicFramePr>
        <p:xfrm>
          <a:off x="1295400" y="1371600"/>
          <a:ext cx="6477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962150"/>
                <a:gridCol w="1981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#pins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AT91 ARM Thumb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megaAVR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Atmel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tinyAVR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debugWIRE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 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8051 (small)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Silicon Labs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8051 (larger)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eZ80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Freescale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MC68HC12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Freescale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MPC500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Nexus 5001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 Micro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STR710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LSI Logic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MiniRISC</a:t>
                      </a:r>
                      <a:r>
                        <a:rPr lang="en-US" dirty="0" smtClean="0"/>
                        <a:t> MIPS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Toshiba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TX system MIPS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EJTAG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8772"/>
            <a:ext cx="5902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On a development board</a:t>
            </a:r>
            <a:endParaRPr lang="en-US" sz="4400" dirty="0" smtClean="0"/>
          </a:p>
        </p:txBody>
      </p:sp>
      <p:pic>
        <p:nvPicPr>
          <p:cNvPr id="18434" name="Picture 2" descr="http://www.hitechglobal.com/images/ARM9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64" y="1447800"/>
            <a:ext cx="6900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127743" y="1905000"/>
            <a:ext cx="756144" cy="457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88771"/>
            <a:ext cx="3186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On a product</a:t>
            </a:r>
            <a:endParaRPr lang="en-US" sz="4400" dirty="0" smtClean="0"/>
          </a:p>
        </p:txBody>
      </p:sp>
      <p:pic>
        <p:nvPicPr>
          <p:cNvPr id="19458" name="Picture 2" descr="http://www.rwhitby.net/wrt54gs/JP1-IDC-Conn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03894" y="969797"/>
            <a:ext cx="15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hrough-holes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header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78513" y="2514600"/>
            <a:ext cx="1512287" cy="304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58000" y="1369609"/>
            <a:ext cx="228600" cy="91639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145" y="4660936"/>
            <a:ext cx="315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Low-level (non-processor chips)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7253" y="381000"/>
            <a:ext cx="4402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Software </a:t>
            </a:r>
            <a:r>
              <a:rPr lang="en-US" sz="4400" dirty="0" smtClean="0"/>
              <a:t>interface</a:t>
            </a:r>
            <a:endParaRPr lang="en-US" sz="4400" dirty="0" smtClean="0"/>
          </a:p>
        </p:txBody>
      </p:sp>
      <p:pic>
        <p:nvPicPr>
          <p:cNvPr id="21506" name="Picture 2" descr="http://jtag-support.com/wp-content/uploads/2011/05/SPII_3.0.1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5" y="1765336"/>
            <a:ext cx="4048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oftware.intel.com/sites/default/files/styles/large/public/LinuxKernelDebug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765336"/>
            <a:ext cx="37306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6005" y="4577924"/>
            <a:ext cx="2897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IDE for processor</a:t>
            </a:r>
          </a:p>
          <a:p>
            <a:r>
              <a:rPr lang="en-US" dirty="0"/>
              <a:t>p</a:t>
            </a:r>
            <a:r>
              <a:rPr lang="en-US" dirty="0" smtClean="0"/>
              <a:t>rogramming and debugging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95599" y="5650057"/>
            <a:ext cx="2951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Custom, anything in-between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3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295400"/>
            <a:ext cx="498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1980’s </a:t>
            </a:r>
            <a:r>
              <a:rPr lang="en-US" dirty="0" smtClean="0"/>
              <a:t>explosion of </a:t>
            </a:r>
            <a:r>
              <a:rPr lang="en-US" dirty="0" smtClean="0"/>
              <a:t>embedded computing products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</p:txBody>
      </p:sp>
      <p:pic>
        <p:nvPicPr>
          <p:cNvPr id="8194" name="Picture 2" descr="http://www.bbc.co.uk/electricdreams/images/about/198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2481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hotos1.blogger.com/blogger2/7282/4255/400/LCDcalcula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livbit.com/article/wp-content/uploads/2009/08/matryoshkamobilep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495800"/>
            <a:ext cx="4191000" cy="2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farm5.static.flickr.com/4054/4365150889_6a096722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05373"/>
            <a:ext cx="2377633" cy="17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75782"/>
            <a:ext cx="465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production of chips … how to test in bulk?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</p:txBody>
      </p:sp>
      <p:pic>
        <p:nvPicPr>
          <p:cNvPr id="2056" name="Picture 8" descr="http://news.cnet.com/i/bto/20100209/ibm-power-7-chip-wafer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0918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3.gstatic.com/images?q=tbn:ANd9GcQ9FGtvQTKHtpActarAFAamwccgCyb8SdQMoITeML_h1T-RX-Pm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16" y="2866382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3800" y="5685782"/>
            <a:ext cx="500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</a:t>
            </a:r>
            <a:r>
              <a:rPr lang="en-US" dirty="0"/>
              <a:t>production of products … how to test in bulk?</a:t>
            </a:r>
          </a:p>
        </p:txBody>
      </p:sp>
    </p:spTree>
    <p:extLst>
      <p:ext uri="{BB962C8B-B14F-4D97-AF65-F5344CB8AC3E}">
        <p14:creationId xmlns:p14="http://schemas.microsoft.com/office/powerpoint/2010/main" val="1670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336" y="1441704"/>
            <a:ext cx="528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Chip fails in a product … how to find which part failed?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</p:txBody>
      </p:sp>
      <p:pic>
        <p:nvPicPr>
          <p:cNvPr id="6" name="Picture 2" descr="http://cdn.overclock.net/3/3c/3c0332c8_SAM_087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133600"/>
            <a:ext cx="5315005" cy="398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229" y="1263134"/>
            <a:ext cx="592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product development … how to debug/observe code?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</p:txBody>
      </p:sp>
      <p:pic>
        <p:nvPicPr>
          <p:cNvPr id="13314" name="Picture 2" descr="http://www.ece.gatech.edu/academic/courses/ece4007/09spring/ece4007l04/dk2/images/ProjectProgress/MattDebuggingCodeWithDan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19" y="1786652"/>
            <a:ext cx="6299113" cy="47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7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Stw1bdKO6GKrUwZ0j7ZQY8PIIUO2zfm6ClF4qic5EEctDG6gr1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34732" cy="42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80999"/>
            <a:ext cx="598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How to see inside a chip?</a:t>
            </a:r>
            <a:endParaRPr lang="en-US" sz="4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47799" y="5791200"/>
            <a:ext cx="630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see traces, detect breaks	</a:t>
            </a:r>
            <a:r>
              <a:rPr lang="en-US" dirty="0"/>
              <a:t>	</a:t>
            </a:r>
            <a:r>
              <a:rPr lang="en-US" dirty="0" smtClean="0"/>
              <a:t>How to test functionality?</a:t>
            </a:r>
            <a:endParaRPr lang="en-US" dirty="0" smtClean="0"/>
          </a:p>
          <a:p>
            <a:r>
              <a:rPr lang="en-US" dirty="0" smtClean="0"/>
              <a:t>Used for inspection			Non-break failures?</a:t>
            </a:r>
          </a:p>
        </p:txBody>
      </p:sp>
    </p:spTree>
    <p:extLst>
      <p:ext uri="{BB962C8B-B14F-4D97-AF65-F5344CB8AC3E}">
        <p14:creationId xmlns:p14="http://schemas.microsoft.com/office/powerpoint/2010/main" val="17480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0.gstatic.com/images?q=tbn:ANd9GcQ3DrNmL-A16YN0qd8iHYfpChXdfoceI0aN3V_Qe9vcfzgG-9of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6092541" cy="45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48000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Oscilloscope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0999"/>
            <a:ext cx="5989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How to see inside a chip?</a:t>
            </a:r>
            <a:endParaRPr lang="en-US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66190" y="5867400"/>
            <a:ext cx="597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Pins getting smaller </a:t>
            </a:r>
            <a:r>
              <a:rPr lang="en-US" dirty="0"/>
              <a:t>and smaller	</a:t>
            </a:r>
            <a:r>
              <a:rPr lang="en-US" dirty="0" smtClean="0"/>
              <a:t>Lots </a:t>
            </a:r>
            <a:r>
              <a:rPr lang="en-US" dirty="0"/>
              <a:t>of pins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Pins underneath the chips		How to affect, record?</a:t>
            </a:r>
          </a:p>
        </p:txBody>
      </p:sp>
    </p:spTree>
    <p:extLst>
      <p:ext uri="{BB962C8B-B14F-4D97-AF65-F5344CB8AC3E}">
        <p14:creationId xmlns:p14="http://schemas.microsoft.com/office/powerpoint/2010/main" val="6872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32680"/>
            <a:ext cx="66157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Dedicate some pins to test and debug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voltages from other pins or circuitry inside chip via debug pins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When turned on, in debug mode; when turned off, operate normally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380999"/>
            <a:ext cx="4582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Boundary Scanning</a:t>
            </a:r>
            <a:endParaRPr lang="en-US" sz="4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37528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32680"/>
            <a:ext cx="7439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Industry manufacturers were all making custom solutions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JTAG = Joint Test Action Group</a:t>
            </a:r>
          </a:p>
          <a:p>
            <a:endParaRPr lang="en-US" dirty="0"/>
          </a:p>
          <a:p>
            <a:r>
              <a:rPr lang="en-US" dirty="0" smtClean="0"/>
              <a:t>IEEE </a:t>
            </a:r>
            <a:r>
              <a:rPr lang="en-US" dirty="0"/>
              <a:t>1149.1 Standard </a:t>
            </a:r>
            <a:r>
              <a:rPr lang="en-US" b="1" dirty="0"/>
              <a:t>Test Access Port </a:t>
            </a:r>
            <a:r>
              <a:rPr lang="en-US" b="1" dirty="0" smtClean="0"/>
              <a:t>(TAP) and </a:t>
            </a:r>
            <a:r>
              <a:rPr lang="en-US" b="1" dirty="0"/>
              <a:t>Boundary-Scan </a:t>
            </a:r>
            <a:r>
              <a:rPr lang="en-US" b="1" dirty="0" smtClean="0"/>
              <a:t>Architecture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(mouthful, let’s just call it JTAG)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28990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Background</a:t>
            </a:r>
          </a:p>
        </p:txBody>
      </p:sp>
      <p:pic>
        <p:nvPicPr>
          <p:cNvPr id="9220" name="Picture 4" descr="https://encrypted-tbn0.gstatic.com/images?q=tbn:ANd9GcSuiLWdvMPmGWV8Qaabuhwsk3Z5ZSJcDVKQTWzU4RiSVrKmoIg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0"/>
          <a:stretch/>
        </p:blipFill>
        <p:spPr bwMode="auto">
          <a:xfrm>
            <a:off x="2590800" y="3962400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333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ahoover</cp:lastModifiedBy>
  <cp:revision>15</cp:revision>
  <dcterms:created xsi:type="dcterms:W3CDTF">2013-02-14T19:20:12Z</dcterms:created>
  <dcterms:modified xsi:type="dcterms:W3CDTF">2013-03-07T20:08:25Z</dcterms:modified>
</cp:coreProperties>
</file>