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12" r:id="rId4"/>
    <p:sldId id="295" r:id="rId5"/>
    <p:sldId id="296" r:id="rId6"/>
    <p:sldId id="297" r:id="rId7"/>
    <p:sldId id="259" r:id="rId8"/>
    <p:sldId id="267" r:id="rId9"/>
    <p:sldId id="268" r:id="rId10"/>
    <p:sldId id="269" r:id="rId11"/>
    <p:sldId id="299" r:id="rId12"/>
    <p:sldId id="300" r:id="rId13"/>
    <p:sldId id="298" r:id="rId14"/>
    <p:sldId id="305" r:id="rId15"/>
    <p:sldId id="302" r:id="rId16"/>
    <p:sldId id="306" r:id="rId17"/>
    <p:sldId id="308" r:id="rId18"/>
    <p:sldId id="260" r:id="rId19"/>
    <p:sldId id="262" r:id="rId20"/>
    <p:sldId id="261" r:id="rId21"/>
    <p:sldId id="277" r:id="rId22"/>
    <p:sldId id="279" r:id="rId23"/>
    <p:sldId id="281" r:id="rId24"/>
    <p:sldId id="282" r:id="rId25"/>
    <p:sldId id="284" r:id="rId26"/>
    <p:sldId id="313" r:id="rId27"/>
    <p:sldId id="309" r:id="rId28"/>
    <p:sldId id="310" r:id="rId29"/>
    <p:sldId id="31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1" autoAdjust="0"/>
    <p:restoredTop sz="83084" autoAdjust="0"/>
  </p:normalViewPr>
  <p:slideViewPr>
    <p:cSldViewPr snapToGrid="0">
      <p:cViewPr>
        <p:scale>
          <a:sx n="74" d="100"/>
          <a:sy n="74" d="100"/>
        </p:scale>
        <p:origin x="1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6712-B778-4624-BDE2-C2423FF10F6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1EB-D605-4827-BFE0-D94664BEE1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903817" y="3810000"/>
            <a:ext cx="10428816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47801"/>
            <a:ext cx="10363200" cy="1470025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500" y="6394616"/>
            <a:ext cx="1505358" cy="37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6712-B778-4624-BDE2-C2423FF10F6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1EB-D605-4827-BFE0-D94664BE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9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6712-B778-4624-BDE2-C2423FF10F6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1EB-D605-4827-BFE0-D94664BE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1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6712-B778-4624-BDE2-C2423FF10F6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1EB-D605-4827-BFE0-D94664BE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6712-B778-4624-BDE2-C2423FF10F6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1EB-D605-4827-BFE0-D94664BE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7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6712-B778-4624-BDE2-C2423FF10F6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1EB-D605-4827-BFE0-D94664BE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1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923" y="0"/>
            <a:ext cx="10515600" cy="6776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6712-B778-4624-BDE2-C2423FF10F6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1EB-D605-4827-BFE0-D94664BE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6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83502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6712-B778-4624-BDE2-C2423FF10F6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1EB-D605-4827-BFE0-D94664BE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7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6712-B778-4624-BDE2-C2423FF10F6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1EB-D605-4827-BFE0-D94664BE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6712-B778-4624-BDE2-C2423FF10F6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1EB-D605-4827-BFE0-D94664BE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6712-B778-4624-BDE2-C2423FF10F6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651EB-D605-4827-BFE0-D94664BE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895"/>
            <a:ext cx="10515600" cy="99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2229"/>
            <a:ext cx="10515600" cy="467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06712-B778-4624-BDE2-C2423FF10F63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651EB-D605-4827-BFE0-D94664BEE1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838200" y="1029382"/>
            <a:ext cx="10515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4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2956"/>
            <a:ext cx="9144000" cy="212593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Fast and Accurate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PoseSLAM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Combining 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and Global State Spaces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4037470"/>
            <a:ext cx="9144000" cy="2102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Arial" panose="020B0604020202020204" pitchFamily="34" charset="0"/>
              </a:rPr>
              <a:t>Brian Peasley and Stan Birchfield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Arial" panose="020B0604020202020204" pitchFamily="34" charset="0"/>
              </a:rPr>
              <a:t>Microsoft Robotics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Arial" panose="020B0604020202020204" pitchFamily="34" charset="0"/>
              </a:rPr>
              <a:t>Clemson University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356676"/>
            <a:ext cx="1352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73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209800" y="39211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Relative state space (RSS)</a:t>
            </a:r>
            <a:endParaRPr lang="en-US" sz="2000" b="1" dirty="0"/>
          </a:p>
        </p:txBody>
      </p:sp>
      <p:sp>
        <p:nvSpPr>
          <p:cNvPr id="37" name="Isosceles Triangle 36"/>
          <p:cNvSpPr/>
          <p:nvPr/>
        </p:nvSpPr>
        <p:spPr bwMode="auto">
          <a:xfrm rot="5400000">
            <a:off x="3830399" y="6326694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 rot="2700000">
            <a:off x="5640151" y="6269444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 rot="2700000">
            <a:off x="6497354" y="5412195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 rot="2700000">
            <a:off x="7410673" y="4393021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44" name="Straight Arrow Connector 43"/>
          <p:cNvCxnSpPr>
            <a:stCxn id="37" idx="0"/>
            <a:endCxn id="40" idx="2"/>
          </p:cNvCxnSpPr>
          <p:nvPr/>
        </p:nvCxnSpPr>
        <p:spPr bwMode="auto">
          <a:xfrm flipV="1">
            <a:off x="4216162" y="6560056"/>
            <a:ext cx="1303614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40" idx="0"/>
            <a:endCxn id="42" idx="3"/>
          </p:cNvCxnSpPr>
          <p:nvPr/>
        </p:nvCxnSpPr>
        <p:spPr bwMode="auto">
          <a:xfrm flipV="1">
            <a:off x="5957564" y="5810569"/>
            <a:ext cx="527179" cy="52722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42" idx="0"/>
            <a:endCxn id="43" idx="3"/>
          </p:cNvCxnSpPr>
          <p:nvPr/>
        </p:nvCxnSpPr>
        <p:spPr bwMode="auto">
          <a:xfrm flipV="1">
            <a:off x="6814767" y="4791396"/>
            <a:ext cx="583295" cy="68914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7196525" y="5590633"/>
                <a:ext cx="2283061" cy="91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525" y="5590633"/>
                <a:ext cx="2283061" cy="9121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838325" y="1146460"/>
            <a:ext cx="508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Relative </a:t>
            </a:r>
            <a:r>
              <a:rPr lang="en-US" sz="2400" b="1" dirty="0"/>
              <a:t>State Space (</a:t>
            </a:r>
            <a:r>
              <a:rPr lang="el-GR" sz="2400" b="1" dirty="0"/>
              <a:t>Δ</a:t>
            </a:r>
            <a:r>
              <a:rPr lang="en-US" sz="2400" b="1" dirty="0"/>
              <a:t>x, </a:t>
            </a:r>
            <a:r>
              <a:rPr lang="el-GR" sz="2400" b="1" dirty="0"/>
              <a:t>Δ </a:t>
            </a:r>
            <a:r>
              <a:rPr lang="en-US" sz="2400" b="1" dirty="0"/>
              <a:t>y, </a:t>
            </a:r>
            <a:r>
              <a:rPr lang="el-GR" sz="2400" b="1" dirty="0"/>
              <a:t>Δ θ</a:t>
            </a:r>
            <a:r>
              <a:rPr lang="en-US" sz="2400" b="1" dirty="0"/>
              <a:t>) </a:t>
            </a:r>
          </a:p>
        </p:txBody>
      </p:sp>
      <p:sp>
        <p:nvSpPr>
          <p:cNvPr id="49" name="Isosceles Triangle 48"/>
          <p:cNvSpPr/>
          <p:nvPr/>
        </p:nvSpPr>
        <p:spPr bwMode="auto">
          <a:xfrm rot="5400000">
            <a:off x="2928982" y="2791082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0" name="Isosceles Triangle 49"/>
          <p:cNvSpPr/>
          <p:nvPr/>
        </p:nvSpPr>
        <p:spPr bwMode="auto">
          <a:xfrm rot="5400000">
            <a:off x="4738734" y="2791082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1" name="Isosceles Triangle 50"/>
          <p:cNvSpPr/>
          <p:nvPr/>
        </p:nvSpPr>
        <p:spPr bwMode="auto">
          <a:xfrm rot="5400000">
            <a:off x="6434137" y="2791083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 rot="5400000">
            <a:off x="8185656" y="2810134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53" name="Straight Arrow Connector 52"/>
          <p:cNvCxnSpPr>
            <a:stCxn id="49" idx="0"/>
            <a:endCxn id="50" idx="3"/>
          </p:cNvCxnSpPr>
          <p:nvPr/>
        </p:nvCxnSpPr>
        <p:spPr bwMode="auto">
          <a:xfrm>
            <a:off x="3314746" y="3024444"/>
            <a:ext cx="1343027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50" idx="0"/>
            <a:endCxn id="51" idx="3"/>
          </p:cNvCxnSpPr>
          <p:nvPr/>
        </p:nvCxnSpPr>
        <p:spPr bwMode="auto">
          <a:xfrm>
            <a:off x="5124497" y="3024445"/>
            <a:ext cx="1228678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51" idx="0"/>
            <a:endCxn id="52" idx="3"/>
          </p:cNvCxnSpPr>
          <p:nvPr/>
        </p:nvCxnSpPr>
        <p:spPr bwMode="auto">
          <a:xfrm>
            <a:off x="6819900" y="3024446"/>
            <a:ext cx="1284794" cy="1905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2390776" y="182273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76" y="1822735"/>
                <a:ext cx="1091709" cy="8249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/>
              <p:cNvSpPr txBox="1"/>
              <p:nvPr/>
            </p:nvSpPr>
            <p:spPr>
              <a:xfrm>
                <a:off x="4015667" y="1822735"/>
                <a:ext cx="1108830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67" y="1822735"/>
                <a:ext cx="1108830" cy="8249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5829301" y="182273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822735"/>
                <a:ext cx="1091709" cy="8249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7550279" y="182273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79" y="1822735"/>
                <a:ext cx="1091709" cy="8249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2390776" y="367058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76" y="3670585"/>
                <a:ext cx="1091709" cy="8249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4015667" y="3670585"/>
                <a:ext cx="1214628" cy="824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67" y="3670585"/>
                <a:ext cx="1214628" cy="8249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5829301" y="367058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3670585"/>
                <a:ext cx="1091709" cy="8249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7550279" y="367058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79" y="3670585"/>
                <a:ext cx="1091709" cy="8249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4717474" y="4208319"/>
            <a:ext cx="342900" cy="3277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2" grpId="0" animBg="1"/>
      <p:bldP spid="43" grpId="0" animBg="1"/>
      <p:bldP spid="29" grpId="0"/>
      <p:bldP spid="60" grpId="0"/>
      <p:bldP spid="61" grpId="0"/>
      <p:bldP spid="62" grpId="0"/>
      <p:bldP spid="63" grpId="0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209800" y="39211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Proposed approach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8324" y="1208138"/>
            <a:ext cx="8829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Two Phases:</a:t>
            </a:r>
            <a:endParaRPr lang="en-US" sz="2000" b="1" u="sng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Non-Stochastic </a:t>
            </a:r>
            <a:r>
              <a:rPr lang="en-US" sz="2000" b="1" dirty="0"/>
              <a:t>Gradient Descent with Relative State Space </a:t>
            </a:r>
            <a:r>
              <a:rPr lang="en-US" sz="2000" b="1" dirty="0">
                <a:solidFill>
                  <a:srgbClr val="00B050"/>
                </a:solidFill>
              </a:rPr>
              <a:t>(POReSS)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/>
              <a:t>RSS allows </a:t>
            </a:r>
            <a:r>
              <a:rPr lang="en-US" sz="2000" dirty="0" smtClean="0"/>
              <a:t>many poses </a:t>
            </a:r>
            <a:r>
              <a:rPr lang="en-US" sz="2000" dirty="0"/>
              <a:t>to be a</a:t>
            </a:r>
            <a:r>
              <a:rPr lang="en-US" sz="2000" dirty="0" smtClean="0"/>
              <a:t>ffected </a:t>
            </a:r>
            <a:r>
              <a:rPr lang="en-US" sz="2000" dirty="0"/>
              <a:t>in each iteration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 err="1" smtClean="0"/>
              <a:t>nSGD</a:t>
            </a:r>
            <a:r>
              <a:rPr lang="en-US" sz="2000" dirty="0" smtClean="0"/>
              <a:t> </a:t>
            </a:r>
            <a:r>
              <a:rPr lang="en-US" sz="2000" dirty="0"/>
              <a:t>prevents </a:t>
            </a:r>
            <a:r>
              <a:rPr lang="en-US" sz="2000" dirty="0" smtClean="0"/>
              <a:t>being </a:t>
            </a:r>
            <a:r>
              <a:rPr lang="en-US" sz="2000" dirty="0"/>
              <a:t>trapped in local minima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/>
              <a:t>Result: </a:t>
            </a:r>
            <a:r>
              <a:rPr lang="en-US" sz="2000" dirty="0" smtClean="0"/>
              <a:t> Quickly </a:t>
            </a:r>
            <a:r>
              <a:rPr lang="en-US" sz="2000" dirty="0"/>
              <a:t>gets to a “good” solution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/>
              <a:t>Drawback: </a:t>
            </a:r>
            <a:r>
              <a:rPr lang="en-US" sz="2000" dirty="0" smtClean="0"/>
              <a:t> Long </a:t>
            </a:r>
            <a:r>
              <a:rPr lang="en-US" sz="2000" dirty="0"/>
              <a:t>time to convergence</a:t>
            </a:r>
          </a:p>
          <a:p>
            <a:pPr marL="1085850" lvl="1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Gauss-Seidel with Global State Space </a:t>
            </a:r>
            <a:r>
              <a:rPr lang="en-US" sz="2000" b="1" dirty="0">
                <a:solidFill>
                  <a:srgbClr val="00B050"/>
                </a:solidFill>
              </a:rPr>
              <a:t>(Graph-Seidel)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 smtClean="0"/>
              <a:t>Initialize using output </a:t>
            </a:r>
            <a:r>
              <a:rPr lang="en-US" sz="2000" dirty="0"/>
              <a:t>from POReSS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/>
              <a:t>GSS only changes one pose at a time in each iteration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/>
              <a:t>Gauss-Seidel allows for quick calculations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/>
              <a:t>Result: </a:t>
            </a:r>
            <a:r>
              <a:rPr lang="en-US" sz="2000" dirty="0" smtClean="0"/>
              <a:t> Fast </a:t>
            </a:r>
            <a:r>
              <a:rPr lang="en-US" sz="2000" dirty="0"/>
              <a:t>“fine tuning”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876697" y="6381206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82685" y="6381206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57897" y="5771606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135085" y="5187426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4" name="Straight Connector 3"/>
          <p:cNvCxnSpPr>
            <a:stCxn id="2" idx="6"/>
            <a:endCxn id="6" idx="2"/>
          </p:cNvCxnSpPr>
          <p:nvPr/>
        </p:nvCxnSpPr>
        <p:spPr bwMode="auto">
          <a:xfrm>
            <a:off x="2181497" y="6533606"/>
            <a:ext cx="80118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6" idx="7"/>
            <a:endCxn id="7" idx="3"/>
          </p:cNvCxnSpPr>
          <p:nvPr/>
        </p:nvCxnSpPr>
        <p:spPr bwMode="auto">
          <a:xfrm flipV="1">
            <a:off x="3242848" y="6031769"/>
            <a:ext cx="659686" cy="39407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7" idx="1"/>
            <a:endCxn id="8" idx="5"/>
          </p:cNvCxnSpPr>
          <p:nvPr/>
        </p:nvCxnSpPr>
        <p:spPr bwMode="auto">
          <a:xfrm flipH="1" flipV="1">
            <a:off x="3395248" y="5447589"/>
            <a:ext cx="507286" cy="36865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" idx="7"/>
            <a:endCxn id="8" idx="3"/>
          </p:cNvCxnSpPr>
          <p:nvPr/>
        </p:nvCxnSpPr>
        <p:spPr bwMode="auto">
          <a:xfrm flipV="1">
            <a:off x="2136860" y="5447589"/>
            <a:ext cx="1042862" cy="97825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5394961" y="6412783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00949" y="6412783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577149" y="5223357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269781" y="5364889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20" name="Straight Connector 19"/>
          <p:cNvCxnSpPr>
            <a:stCxn id="16" idx="6"/>
            <a:endCxn id="17" idx="2"/>
          </p:cNvCxnSpPr>
          <p:nvPr/>
        </p:nvCxnSpPr>
        <p:spPr bwMode="auto">
          <a:xfrm>
            <a:off x="5699761" y="6565183"/>
            <a:ext cx="80118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7" idx="0"/>
            <a:endCxn id="18" idx="4"/>
          </p:cNvCxnSpPr>
          <p:nvPr/>
        </p:nvCxnSpPr>
        <p:spPr bwMode="auto">
          <a:xfrm flipV="1">
            <a:off x="6653349" y="5528157"/>
            <a:ext cx="76200" cy="88462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19" idx="6"/>
          </p:cNvCxnSpPr>
          <p:nvPr/>
        </p:nvCxnSpPr>
        <p:spPr bwMode="auto">
          <a:xfrm flipH="1">
            <a:off x="5574581" y="5375757"/>
            <a:ext cx="1002568" cy="14153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6" idx="0"/>
            <a:endCxn id="19" idx="4"/>
          </p:cNvCxnSpPr>
          <p:nvPr/>
        </p:nvCxnSpPr>
        <p:spPr bwMode="auto">
          <a:xfrm flipH="1" flipV="1">
            <a:off x="5422181" y="5669689"/>
            <a:ext cx="125180" cy="74309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8190412" y="6332215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9296400" y="6332215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9302387" y="5258192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8190412" y="5258192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48" name="Straight Connector 47"/>
          <p:cNvCxnSpPr>
            <a:stCxn id="44" idx="6"/>
            <a:endCxn id="45" idx="2"/>
          </p:cNvCxnSpPr>
          <p:nvPr/>
        </p:nvCxnSpPr>
        <p:spPr bwMode="auto">
          <a:xfrm>
            <a:off x="8495212" y="6484615"/>
            <a:ext cx="80118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5" idx="0"/>
            <a:endCxn id="46" idx="4"/>
          </p:cNvCxnSpPr>
          <p:nvPr/>
        </p:nvCxnSpPr>
        <p:spPr bwMode="auto">
          <a:xfrm flipV="1">
            <a:off x="9448801" y="5562993"/>
            <a:ext cx="5987" cy="76922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6" idx="2"/>
            <a:endCxn id="47" idx="6"/>
          </p:cNvCxnSpPr>
          <p:nvPr/>
        </p:nvCxnSpPr>
        <p:spPr bwMode="auto">
          <a:xfrm flipH="1">
            <a:off x="8495213" y="5410592"/>
            <a:ext cx="80717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44" idx="0"/>
            <a:endCxn id="47" idx="4"/>
          </p:cNvCxnSpPr>
          <p:nvPr/>
        </p:nvCxnSpPr>
        <p:spPr bwMode="auto">
          <a:xfrm flipV="1">
            <a:off x="8342812" y="5562993"/>
            <a:ext cx="0" cy="769223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4343401" y="6031769"/>
            <a:ext cx="926381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7086601" y="5980262"/>
            <a:ext cx="926381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648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845575" y="392113"/>
            <a:ext cx="104811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Pose </a:t>
            </a:r>
            <a:r>
              <a:rPr lang="en-US" sz="3200" b="1" dirty="0"/>
              <a:t>Optimization using a Relative State Space (POReSS)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1422" y="1161554"/>
                <a:ext cx="45166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Δ</m:t>
                      </m:r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Ω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𝐽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Ω</m:t>
                      </m:r>
                      <m:r>
                        <a:rPr lang="en-US" sz="2400" i="1">
                          <a:latin typeface="Cambria Math"/>
                        </a:rPr>
                        <m:t>𝑟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22" y="1161554"/>
                <a:ext cx="4516696" cy="461665"/>
              </a:xfrm>
              <a:prstGeom prst="rect">
                <a:avLst/>
              </a:prstGeom>
              <a:blipFill rotWithShape="0">
                <a:blip r:embed="rId2"/>
                <a:stretch>
                  <a:fillRect r="-8243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72439" y="2341412"/>
                <a:ext cx="3760132" cy="476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Δ</m:t>
                      </m:r>
                      <m:r>
                        <a:rPr lang="en-US" sz="2400" b="1" i="1">
                          <a:latin typeface="Cambria Math"/>
                        </a:rPr>
                        <m:t>𝒙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𝑎𝑏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𝑎𝑏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439" y="2341412"/>
                <a:ext cx="3760132" cy="476477"/>
              </a:xfrm>
              <a:prstGeom prst="rect">
                <a:avLst/>
              </a:prstGeom>
              <a:blipFill rotWithShape="0">
                <a:blip r:embed="rId3"/>
                <a:stretch>
                  <a:fillRect r="-94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90452" y="1864173"/>
            <a:ext cx="650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nSGD</a:t>
            </a:r>
            <a:r>
              <a:rPr lang="en-US" sz="2400" b="1" dirty="0" smtClean="0"/>
              <a:t> only considers one edge at a time: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83359" y="3225638"/>
            <a:ext cx="41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55611" y="3947586"/>
                <a:ext cx="3535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𝐈</m:t>
                                </m:r>
                              </m:e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𝐈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⋯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611" y="3947586"/>
                <a:ext cx="353513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57145" y="431691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a+1        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33" y="5399131"/>
            <a:ext cx="4232144" cy="63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36622" y="3225638"/>
            <a:ext cx="41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RSS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52505" y="4660467"/>
            <a:ext cx="4191047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(between consecutive nodes)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63133" y="3947586"/>
                <a:ext cx="3535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𝐈</m:t>
                                </m:r>
                              </m:e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𝐈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⋯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133" y="3947586"/>
                <a:ext cx="353513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864667" y="431691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a+1        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99769" y="6057696"/>
            <a:ext cx="4191047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(between non-consecutive nodes)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/>
      <p:bldP spid="15" grpId="0"/>
      <p:bldP spid="22" grpId="0"/>
      <p:bldP spid="29" grpId="0"/>
      <p:bldP spid="24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edges affect states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151272" y="3394415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257260" y="3394415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32472" y="2784815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09660" y="2200635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8" name="Straight Connector 7"/>
          <p:cNvCxnSpPr>
            <a:stCxn id="4" idx="6"/>
            <a:endCxn id="5" idx="2"/>
          </p:cNvCxnSpPr>
          <p:nvPr/>
        </p:nvCxnSpPr>
        <p:spPr bwMode="auto">
          <a:xfrm>
            <a:off x="1456072" y="3546815"/>
            <a:ext cx="801188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5" idx="7"/>
            <a:endCxn id="6" idx="3"/>
          </p:cNvCxnSpPr>
          <p:nvPr/>
        </p:nvCxnSpPr>
        <p:spPr bwMode="auto">
          <a:xfrm flipV="1">
            <a:off x="2517423" y="3044978"/>
            <a:ext cx="659686" cy="39407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6" idx="1"/>
            <a:endCxn id="7" idx="5"/>
          </p:cNvCxnSpPr>
          <p:nvPr/>
        </p:nvCxnSpPr>
        <p:spPr bwMode="auto">
          <a:xfrm flipH="1" flipV="1">
            <a:off x="2669823" y="2460798"/>
            <a:ext cx="507286" cy="36865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4" idx="7"/>
            <a:endCxn id="7" idx="3"/>
          </p:cNvCxnSpPr>
          <p:nvPr/>
        </p:nvCxnSpPr>
        <p:spPr bwMode="auto">
          <a:xfrm flipV="1">
            <a:off x="1411435" y="2460798"/>
            <a:ext cx="1042862" cy="97825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361175" y="3242015"/>
            <a:ext cx="926381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57217" y="360377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12632" y="361433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endParaRPr lang="en-US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84872" y="29293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  <a:endParaRPr lang="en-US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714460" y="191033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  <a:endParaRPr lang="en-US" b="1" baseline="-25000" dirty="0"/>
          </a:p>
        </p:txBody>
      </p:sp>
      <p:sp>
        <p:nvSpPr>
          <p:cNvPr id="19" name="Freeform 18"/>
          <p:cNvSpPr/>
          <p:nvPr/>
        </p:nvSpPr>
        <p:spPr>
          <a:xfrm>
            <a:off x="1181134" y="1647509"/>
            <a:ext cx="3197401" cy="2733324"/>
          </a:xfrm>
          <a:custGeom>
            <a:avLst/>
            <a:gdLst>
              <a:gd name="connsiteX0" fmla="*/ 393291 w 3188994"/>
              <a:gd name="connsiteY0" fmla="*/ 3189012 h 3189012"/>
              <a:gd name="connsiteX1" fmla="*/ 2949678 w 3188994"/>
              <a:gd name="connsiteY1" fmla="*/ 2422096 h 3189012"/>
              <a:gd name="connsiteX2" fmla="*/ 2969342 w 3188994"/>
              <a:gd name="connsiteY2" fmla="*/ 524471 h 3189012"/>
              <a:gd name="connsiteX3" fmla="*/ 1976284 w 3188994"/>
              <a:gd name="connsiteY3" fmla="*/ 3361 h 3189012"/>
              <a:gd name="connsiteX4" fmla="*/ 648929 w 3188994"/>
              <a:gd name="connsiteY4" fmla="*/ 347490 h 3189012"/>
              <a:gd name="connsiteX5" fmla="*/ 0 w 3188994"/>
              <a:gd name="connsiteY5" fmla="*/ 1232393 h 3189012"/>
              <a:gd name="connsiteX0" fmla="*/ 275303 w 3197401"/>
              <a:gd name="connsiteY0" fmla="*/ 2618741 h 2618741"/>
              <a:gd name="connsiteX1" fmla="*/ 2949678 w 3197401"/>
              <a:gd name="connsiteY1" fmla="*/ 2422096 h 2618741"/>
              <a:gd name="connsiteX2" fmla="*/ 2969342 w 3197401"/>
              <a:gd name="connsiteY2" fmla="*/ 524471 h 2618741"/>
              <a:gd name="connsiteX3" fmla="*/ 1976284 w 3197401"/>
              <a:gd name="connsiteY3" fmla="*/ 3361 h 2618741"/>
              <a:gd name="connsiteX4" fmla="*/ 648929 w 3197401"/>
              <a:gd name="connsiteY4" fmla="*/ 347490 h 2618741"/>
              <a:gd name="connsiteX5" fmla="*/ 0 w 3197401"/>
              <a:gd name="connsiteY5" fmla="*/ 1232393 h 2618741"/>
              <a:gd name="connsiteX0" fmla="*/ 275303 w 3197401"/>
              <a:gd name="connsiteY0" fmla="*/ 2618741 h 2733324"/>
              <a:gd name="connsiteX1" fmla="*/ 2949678 w 3197401"/>
              <a:gd name="connsiteY1" fmla="*/ 2422096 h 2733324"/>
              <a:gd name="connsiteX2" fmla="*/ 2969342 w 3197401"/>
              <a:gd name="connsiteY2" fmla="*/ 524471 h 2733324"/>
              <a:gd name="connsiteX3" fmla="*/ 1976284 w 3197401"/>
              <a:gd name="connsiteY3" fmla="*/ 3361 h 2733324"/>
              <a:gd name="connsiteX4" fmla="*/ 648929 w 3197401"/>
              <a:gd name="connsiteY4" fmla="*/ 347490 h 2733324"/>
              <a:gd name="connsiteX5" fmla="*/ 0 w 3197401"/>
              <a:gd name="connsiteY5" fmla="*/ 1232393 h 273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7401" h="2733324">
                <a:moveTo>
                  <a:pt x="275303" y="2618741"/>
                </a:moveTo>
                <a:cubicBezTo>
                  <a:pt x="1328993" y="2811290"/>
                  <a:pt x="2500672" y="2771141"/>
                  <a:pt x="2949678" y="2422096"/>
                </a:cubicBezTo>
                <a:cubicBezTo>
                  <a:pt x="3398684" y="2073051"/>
                  <a:pt x="3131574" y="927593"/>
                  <a:pt x="2969342" y="524471"/>
                </a:cubicBezTo>
                <a:cubicBezTo>
                  <a:pt x="2807110" y="121349"/>
                  <a:pt x="2363019" y="32858"/>
                  <a:pt x="1976284" y="3361"/>
                </a:cubicBezTo>
                <a:cubicBezTo>
                  <a:pt x="1589549" y="-26136"/>
                  <a:pt x="978310" y="142651"/>
                  <a:pt x="648929" y="347490"/>
                </a:cubicBezTo>
                <a:cubicBezTo>
                  <a:pt x="319548" y="552329"/>
                  <a:pt x="0" y="1232393"/>
                  <a:pt x="0" y="1232393"/>
                </a:cubicBezTo>
              </a:path>
            </a:pathLst>
          </a:custGeom>
          <a:noFill/>
          <a:ln w="50800">
            <a:solidFill>
              <a:srgbClr val="7030A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6056375" y="3089615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7592356" y="3242015"/>
            <a:ext cx="926381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7287556" y="3089615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8823537" y="3242015"/>
            <a:ext cx="926381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8518737" y="3089615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25" name="Straight Arrow Connector 24"/>
          <p:cNvCxnSpPr>
            <a:stCxn id="20" idx="4"/>
            <a:endCxn id="26" idx="4"/>
          </p:cNvCxnSpPr>
          <p:nvPr/>
        </p:nvCxnSpPr>
        <p:spPr bwMode="auto">
          <a:xfrm rot="16200000" flipH="1">
            <a:off x="8047715" y="1555475"/>
            <a:ext cx="12700" cy="3677880"/>
          </a:xfrm>
          <a:prstGeom prst="bentConnector3">
            <a:avLst>
              <a:gd name="adj1" fmla="val 3227024"/>
            </a:avLst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9734255" y="3089615"/>
            <a:ext cx="304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58127" y="255969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  <a:r>
              <a:rPr lang="en-US" sz="2800" b="1" baseline="-25000" dirty="0" smtClean="0"/>
              <a:t>0</a:t>
            </a:r>
            <a:endParaRPr lang="en-US" b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7193174" y="255969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  <a:r>
              <a:rPr lang="en-US" sz="2800" b="1" baseline="-25000" dirty="0" smtClean="0"/>
              <a:t>1</a:t>
            </a:r>
            <a:endParaRPr lang="en-US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8450175" y="255969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  <a:r>
              <a:rPr lang="en-US" sz="2800" b="1" baseline="-25000" dirty="0" smtClean="0"/>
              <a:t>2</a:t>
            </a:r>
            <a:endParaRPr lang="en-US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9648653" y="2559690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  <a:r>
              <a:rPr lang="en-US" sz="2800" b="1" baseline="-25000" dirty="0" smtClean="0"/>
              <a:t>3</a:t>
            </a:r>
            <a:endParaRPr lang="en-US" b="1" baseline="-25000" dirty="0"/>
          </a:p>
        </p:txBody>
      </p:sp>
      <p:sp>
        <p:nvSpPr>
          <p:cNvPr id="34" name="Right Arrow 33"/>
          <p:cNvSpPr/>
          <p:nvPr/>
        </p:nvSpPr>
        <p:spPr>
          <a:xfrm>
            <a:off x="4710108" y="2956072"/>
            <a:ext cx="805394" cy="5907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626986" y="3614338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r>
              <a:rPr lang="en-US" sz="2800" b="1" baseline="-25000" dirty="0" smtClean="0"/>
              <a:t>01</a:t>
            </a:r>
            <a:endParaRPr lang="en-US" b="1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788960" y="3158100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r>
              <a:rPr lang="en-US" sz="2800" b="1" baseline="-25000" dirty="0" smtClean="0"/>
              <a:t>12</a:t>
            </a:r>
            <a:endParaRPr lang="en-US" b="1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2827741" y="2160250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r>
              <a:rPr lang="en-US" sz="2800" b="1" baseline="-25000" dirty="0" smtClean="0"/>
              <a:t>23</a:t>
            </a:r>
            <a:endParaRPr lang="en-US" b="1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1506427" y="2350393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r>
              <a:rPr lang="en-US" sz="2800" b="1" baseline="-25000" dirty="0" smtClean="0"/>
              <a:t>30</a:t>
            </a:r>
            <a:endParaRPr lang="en-US" b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462193" y="2663979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r>
              <a:rPr lang="en-US" sz="2800" b="1" baseline="-25000" dirty="0" smtClean="0"/>
              <a:t>01</a:t>
            </a:r>
            <a:endParaRPr lang="en-US" b="1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7682254" y="2663979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r>
              <a:rPr lang="en-US" sz="2800" b="1" baseline="-25000" dirty="0" smtClean="0"/>
              <a:t>12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8921779" y="2663979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r>
              <a:rPr lang="en-US" sz="2800" b="1" baseline="-25000" dirty="0" smtClean="0"/>
              <a:t>23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836967" y="3699214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r>
              <a:rPr lang="en-US" sz="2800" b="1" baseline="-25000" dirty="0" smtClean="0"/>
              <a:t>03</a:t>
            </a:r>
            <a:endParaRPr lang="en-US" b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6504305" y="4579746"/>
            <a:ext cx="3534750" cy="2103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</a:t>
            </a:r>
            <a:r>
              <a:rPr lang="en-US" sz="2800" b="1" baseline="-25000" dirty="0" smtClean="0"/>
              <a:t>01 </a:t>
            </a:r>
            <a:r>
              <a:rPr lang="en-US" sz="2800" b="1" dirty="0" smtClean="0"/>
              <a:t>affects x</a:t>
            </a:r>
            <a:r>
              <a:rPr lang="en-US" sz="2800" b="1" baseline="-25000" dirty="0" smtClean="0"/>
              <a:t>1</a:t>
            </a:r>
          </a:p>
          <a:p>
            <a:r>
              <a:rPr lang="en-US" sz="2800" b="1" dirty="0" smtClean="0"/>
              <a:t>e</a:t>
            </a:r>
            <a:r>
              <a:rPr lang="en-US" sz="2800" b="1" baseline="-25000" dirty="0" smtClean="0"/>
              <a:t>12</a:t>
            </a:r>
            <a:r>
              <a:rPr lang="en-US" sz="2800" b="1" dirty="0" smtClean="0"/>
              <a:t> affects x</a:t>
            </a:r>
            <a:r>
              <a:rPr lang="en-US" sz="2800" b="1" baseline="-25000" dirty="0" smtClean="0"/>
              <a:t>2</a:t>
            </a:r>
          </a:p>
          <a:p>
            <a:r>
              <a:rPr lang="en-US" sz="2800" b="1" dirty="0" smtClean="0"/>
              <a:t>e</a:t>
            </a:r>
            <a:r>
              <a:rPr lang="en-US" sz="2800" b="1" baseline="-25000" dirty="0" smtClean="0"/>
              <a:t>23</a:t>
            </a:r>
            <a:r>
              <a:rPr lang="en-US" sz="2800" b="1" dirty="0" smtClean="0"/>
              <a:t> affects x</a:t>
            </a:r>
            <a:r>
              <a:rPr lang="en-US" sz="2800" b="1" baseline="-25000" dirty="0"/>
              <a:t>3</a:t>
            </a:r>
            <a:endParaRPr lang="en-US" sz="2800" b="1" baseline="-25000" dirty="0" smtClean="0"/>
          </a:p>
          <a:p>
            <a:r>
              <a:rPr lang="en-US" sz="2800" b="1" dirty="0" smtClean="0"/>
              <a:t>e</a:t>
            </a:r>
            <a:r>
              <a:rPr lang="en-US" sz="2800" b="1" baseline="-25000" dirty="0" smtClean="0"/>
              <a:t>03</a:t>
            </a:r>
            <a:r>
              <a:rPr lang="en-US" sz="2800" b="1" dirty="0" smtClean="0"/>
              <a:t> affects x</a:t>
            </a:r>
            <a:r>
              <a:rPr lang="en-US" sz="2800" b="1" baseline="-25000" dirty="0" smtClean="0"/>
              <a:t>0</a:t>
            </a:r>
            <a:r>
              <a:rPr lang="en-US" sz="2800" b="1" dirty="0" smtClean="0"/>
              <a:t>, x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, x</a:t>
            </a:r>
            <a:r>
              <a:rPr lang="en-US" sz="2800" b="1" baseline="-25000" dirty="0"/>
              <a:t>2</a:t>
            </a:r>
            <a:r>
              <a:rPr lang="en-US" sz="2800" b="1" dirty="0" smtClean="0"/>
              <a:t>, x</a:t>
            </a:r>
            <a:r>
              <a:rPr lang="en-US" sz="2800" b="1" baseline="-25000" dirty="0" smtClean="0"/>
              <a:t>3</a:t>
            </a:r>
            <a:endParaRPr lang="en-US" sz="2800" b="1" dirty="0" smtClean="0"/>
          </a:p>
          <a:p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7190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392113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Gauss-Seidel</a:t>
            </a:r>
            <a:endParaRPr lang="en-US" sz="2000" b="1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582654" y="1913979"/>
            <a:ext cx="2286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582654" y="1913979"/>
            <a:ext cx="0" cy="182444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82654" y="3738425"/>
            <a:ext cx="2286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 rot="10800000">
            <a:off x="5527931" y="1913979"/>
            <a:ext cx="228600" cy="1824446"/>
            <a:chOff x="4515394" y="2000794"/>
            <a:chExt cx="228600" cy="1824446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4515394" y="2000794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515394" y="2000794"/>
              <a:ext cx="0" cy="182444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515394" y="3825240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Straight Connector 28"/>
          <p:cNvCxnSpPr/>
          <p:nvPr/>
        </p:nvCxnSpPr>
        <p:spPr bwMode="auto">
          <a:xfrm>
            <a:off x="6015609" y="1913979"/>
            <a:ext cx="2286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015609" y="1913979"/>
            <a:ext cx="0" cy="182444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015609" y="3738425"/>
            <a:ext cx="2286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Group 31"/>
          <p:cNvGrpSpPr/>
          <p:nvPr/>
        </p:nvGrpSpPr>
        <p:grpSpPr>
          <a:xfrm rot="10800000">
            <a:off x="6451038" y="1913980"/>
            <a:ext cx="228600" cy="1824446"/>
            <a:chOff x="4515394" y="2000794"/>
            <a:chExt cx="228600" cy="1824446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4515394" y="2000794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515394" y="2000794"/>
              <a:ext cx="0" cy="182444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515394" y="3825240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6" name="Straight Connector 35"/>
          <p:cNvCxnSpPr/>
          <p:nvPr/>
        </p:nvCxnSpPr>
        <p:spPr bwMode="auto">
          <a:xfrm>
            <a:off x="7549408" y="1913980"/>
            <a:ext cx="2286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7549408" y="1913980"/>
            <a:ext cx="0" cy="182444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549408" y="3738426"/>
            <a:ext cx="2286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9" name="Group 38"/>
          <p:cNvGrpSpPr/>
          <p:nvPr/>
        </p:nvGrpSpPr>
        <p:grpSpPr>
          <a:xfrm rot="10800000">
            <a:off x="7984837" y="1913981"/>
            <a:ext cx="228600" cy="1824446"/>
            <a:chOff x="4515394" y="2000794"/>
            <a:chExt cx="228600" cy="1824446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4515394" y="2000794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515394" y="2000794"/>
              <a:ext cx="0" cy="182444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515394" y="3825240"/>
              <a:ext cx="2286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Equal 15"/>
          <p:cNvSpPr/>
          <p:nvPr/>
        </p:nvSpPr>
        <p:spPr bwMode="auto">
          <a:xfrm>
            <a:off x="6907151" y="2610665"/>
            <a:ext cx="457200" cy="304800"/>
          </a:xfrm>
          <a:prstGeom prst="mathEqual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03437" y="374822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34688" y="3748224"/>
            <a:ext cx="917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x</a:t>
            </a:r>
            <a:endParaRPr lang="en-US" sz="4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549408" y="374822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</a:t>
            </a:r>
          </a:p>
        </p:txBody>
      </p:sp>
      <p:sp>
        <p:nvSpPr>
          <p:cNvPr id="49" name="Rounded Rectangle 48"/>
          <p:cNvSpPr/>
          <p:nvPr/>
        </p:nvSpPr>
        <p:spPr bwMode="auto">
          <a:xfrm rot="2340244">
            <a:off x="3325540" y="2723319"/>
            <a:ext cx="2671701" cy="19057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 rot="5400000">
            <a:off x="6988795" y="2522494"/>
            <a:ext cx="1767839" cy="616132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8084" y="1946640"/>
            <a:ext cx="185738" cy="1857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65775" y="1953779"/>
            <a:ext cx="185738" cy="1857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772945" y="2339542"/>
            <a:ext cx="185738" cy="1857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72997" y="2341923"/>
            <a:ext cx="185738" cy="1857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375404" y="2796744"/>
            <a:ext cx="185738" cy="1857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694404" y="2548592"/>
            <a:ext cx="185738" cy="1857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901574" y="2934355"/>
            <a:ext cx="185738" cy="1857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301626" y="2936736"/>
            <a:ext cx="185738" cy="1857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04033" y="3391557"/>
            <a:ext cx="185738" cy="1857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950987" y="3457309"/>
            <a:ext cx="185738" cy="1857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251927" y="5034916"/>
                <a:ext cx="3235437" cy="1856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Row i: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𝒊𝒊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27" y="5034916"/>
                <a:ext cx="3235437" cy="1856727"/>
              </a:xfrm>
              <a:prstGeom prst="rect">
                <a:avLst/>
              </a:prstGeom>
              <a:blipFill rotWithShape="0">
                <a:blip r:embed="rId2"/>
                <a:stretch>
                  <a:fillRect l="-2825" t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7135751" y="4661911"/>
                <a:ext cx="3442737" cy="2560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A is sparse, so solve</a:t>
                </a:r>
              </a:p>
              <a:p>
                <a:endParaRPr lang="en-US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𝒊𝒊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 ≠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𝒊𝒋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en-US" sz="2000" b="1" dirty="0" smtClean="0"/>
              </a:p>
              <a:p>
                <a:endParaRPr lang="en-US" sz="2000" b="1" dirty="0" smtClean="0"/>
              </a:p>
              <a:p>
                <a:endParaRPr lang="en-US" sz="2000" b="1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751" y="4661911"/>
                <a:ext cx="3442737" cy="2560509"/>
              </a:xfrm>
              <a:prstGeom prst="rect">
                <a:avLst/>
              </a:prstGeom>
              <a:blipFill rotWithShape="0">
                <a:blip r:embed="rId3"/>
                <a:stretch>
                  <a:fillRect l="-372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369460" y="1232726"/>
            <a:ext cx="1135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Repeat:  Linearize about current estimate, then solve Ax=b.    </a:t>
            </a:r>
            <a:r>
              <a:rPr lang="en-US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 A is updated each time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08" y="2088151"/>
            <a:ext cx="10662652" cy="1772186"/>
          </a:xfrm>
          <a:prstGeom prst="rect">
            <a:avLst/>
          </a:prstGeom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392113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Graph-Seidel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727037" y="3935852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48813" y="3935850"/>
            <a:ext cx="917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x</a:t>
            </a:r>
            <a:endParaRPr lang="en-US" sz="4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682883" y="3955448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</a:t>
            </a:r>
          </a:p>
        </p:txBody>
      </p:sp>
      <p:sp>
        <p:nvSpPr>
          <p:cNvPr id="49" name="Rounded Rectangle 48"/>
          <p:cNvSpPr/>
          <p:nvPr/>
        </p:nvSpPr>
        <p:spPr bwMode="auto">
          <a:xfrm rot="1729748">
            <a:off x="1014644" y="2710834"/>
            <a:ext cx="3536792" cy="462986"/>
          </a:xfrm>
          <a:prstGeom prst="round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 rot="5400000">
            <a:off x="7919694" y="67120"/>
            <a:ext cx="1767839" cy="5843321"/>
          </a:xfrm>
          <a:prstGeom prst="roundRect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19308" y="2088151"/>
            <a:ext cx="753490" cy="40591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58635" y="2494066"/>
            <a:ext cx="753490" cy="40591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753955" y="2531264"/>
            <a:ext cx="753490" cy="40591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124986" y="3410714"/>
            <a:ext cx="753490" cy="405915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1847850" y="4950102"/>
                <a:ext cx="85685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A: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  Diagonal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: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Connectivity of node (sum of off-diagonals)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       Off-diagonal:  Connectivity between nodes </a:t>
                </a:r>
                <a:br>
                  <a:rPr lang="en-US" sz="2400" b="1" dirty="0" smtClean="0">
                    <a:solidFill>
                      <a:srgbClr val="00B050"/>
                    </a:solidFill>
                  </a:rPr>
                </a:br>
                <a:r>
                  <a:rPr lang="en-US" sz="2400" b="1" dirty="0" smtClean="0">
                    <a:solidFill>
                      <a:srgbClr val="00B050"/>
                    </a:solidFill>
                  </a:rPr>
                  <a:t>                                 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</m:t>
                    </m:r>
                  </m:oMath>
                </a14:m>
                <a:r>
                  <a:rPr lang="en-US" sz="2400" b="1" dirty="0" smtClean="0">
                    <a:solidFill>
                      <a:srgbClr val="00B050"/>
                    </a:solidFill>
                  </a:rPr>
                  <a:t> if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connected, 0 otherwise)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b="1" dirty="0"/>
              </a:p>
              <a:p>
                <a:r>
                  <a:rPr lang="en-US" sz="2400" b="1" dirty="0" smtClean="0"/>
                  <a:t>b: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sz="2400" b="1" dirty="0" smtClean="0">
                    <a:solidFill>
                      <a:srgbClr val="00B0F0"/>
                    </a:solidFill>
                  </a:rPr>
                  <a:t>Sum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of edges in </a:t>
                </a:r>
                <a:r>
                  <a:rPr lang="en-US" sz="2400" b="1" dirty="0" smtClean="0">
                    <a:solidFill>
                      <a:srgbClr val="00B0F0"/>
                    </a:solidFill>
                  </a:rPr>
                  <a:t>minus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sum of edges out</a:t>
                </a: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850" y="4950102"/>
                <a:ext cx="8568583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067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470" y="5740610"/>
            <a:ext cx="2263032" cy="4233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72501" y="1254676"/>
            <a:ext cx="9458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Do not linearize!  </a:t>
            </a:r>
            <a:r>
              <a:rPr lang="en-US" sz="2400" b="1" dirty="0" smtClean="0">
                <a:solidFill>
                  <a:srgbClr val="7030A0"/>
                </a:solidFill>
              </a:rPr>
              <a:t>Instead assume </a:t>
            </a:r>
            <a:r>
              <a:rPr lang="en-US" sz="2400" b="1" dirty="0" err="1" smtClean="0">
                <a:solidFill>
                  <a:srgbClr val="7030A0"/>
                </a:solidFill>
                <a:latin typeface="Symbol" panose="05050102010706020507" pitchFamily="18" charset="2"/>
              </a:rPr>
              <a:t>q</a:t>
            </a:r>
            <a:r>
              <a:rPr lang="en-US" sz="2400" b="1" dirty="0" err="1">
                <a:solidFill>
                  <a:srgbClr val="7030A0"/>
                </a:solidFill>
              </a:rPr>
              <a:t>s</a:t>
            </a:r>
            <a:r>
              <a:rPr lang="en-US" sz="2400" b="1" dirty="0" smtClean="0">
                <a:solidFill>
                  <a:srgbClr val="7030A0"/>
                </a:solidFill>
              </a:rPr>
              <a:t> are constant </a:t>
            </a:r>
            <a:r>
              <a:rPr lang="en-US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  </a:t>
            </a:r>
            <a:r>
              <a:rPr lang="en-US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A remains constant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392113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Refining the estimate using a Global State Space (Graph-Seidel)</a:t>
            </a:r>
            <a:endParaRPr lang="en-US" sz="2000" b="1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353" y="2345431"/>
            <a:ext cx="7469055" cy="962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1501" y="3934401"/>
                <a:ext cx="3130279" cy="11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𝑑𝑖𝑎𝑔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)∈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𝑖𝑏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3934401"/>
                <a:ext cx="3130279" cy="11190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143875" y="3625321"/>
                <a:ext cx="2237698" cy="103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  <m:r>
                            <a:rPr lang="en-US" sz="2400" i="1">
                              <a:latin typeface="Cambria Math"/>
                            </a:rPr>
                            <m:t>)∈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75" y="3625321"/>
                <a:ext cx="2237698" cy="10366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 bwMode="auto">
          <a:xfrm>
            <a:off x="4876799" y="2364048"/>
            <a:ext cx="2790826" cy="932035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4311016" y="2369978"/>
            <a:ext cx="318134" cy="878046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3771900" y="2377121"/>
            <a:ext cx="428625" cy="87090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48" y="5105661"/>
            <a:ext cx="4513066" cy="12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>
            <a:stCxn id="81" idx="0"/>
            <a:endCxn id="79" idx="2"/>
          </p:cNvCxnSpPr>
          <p:nvPr/>
        </p:nvCxnSpPr>
        <p:spPr bwMode="auto">
          <a:xfrm flipH="1" flipV="1">
            <a:off x="4470083" y="3248024"/>
            <a:ext cx="1906798" cy="185763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>
            <a:stCxn id="9" idx="3"/>
            <a:endCxn id="80" idx="2"/>
          </p:cNvCxnSpPr>
          <p:nvPr/>
        </p:nvCxnSpPr>
        <p:spPr bwMode="auto">
          <a:xfrm flipV="1">
            <a:off x="3701780" y="3248024"/>
            <a:ext cx="284433" cy="1245922"/>
          </a:xfrm>
          <a:prstGeom prst="bentConnector2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Elbow Connector 21"/>
          <p:cNvCxnSpPr>
            <a:stCxn id="78" idx="1"/>
            <a:endCxn id="77" idx="2"/>
          </p:cNvCxnSpPr>
          <p:nvPr/>
        </p:nvCxnSpPr>
        <p:spPr bwMode="auto">
          <a:xfrm rot="10800000">
            <a:off x="6376881" y="3307456"/>
            <a:ext cx="1766994" cy="836180"/>
          </a:xfrm>
          <a:prstGeom prst="bentConnector2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301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8" grpId="0"/>
      <p:bldP spid="13" grpId="0" animBg="1"/>
      <p:bldP spid="79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4527923" y="2227608"/>
            <a:ext cx="1772729" cy="1799026"/>
            <a:chOff x="3003922" y="2227608"/>
            <a:chExt cx="1772729" cy="1799026"/>
          </a:xfrm>
        </p:grpSpPr>
        <p:sp>
          <p:nvSpPr>
            <p:cNvPr id="48" name="Oval 47"/>
            <p:cNvSpPr/>
            <p:nvPr/>
          </p:nvSpPr>
          <p:spPr bwMode="auto">
            <a:xfrm>
              <a:off x="3148149" y="3721834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254137" y="3721834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4471851" y="2227608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3003922" y="2450774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cxnSp>
          <p:nvCxnSpPr>
            <p:cNvPr id="59" name="Straight Connector 58"/>
            <p:cNvCxnSpPr>
              <a:stCxn id="48" idx="6"/>
              <a:endCxn id="53" idx="2"/>
            </p:cNvCxnSpPr>
            <p:nvPr/>
          </p:nvCxnSpPr>
          <p:spPr bwMode="auto">
            <a:xfrm>
              <a:off x="3452949" y="3874234"/>
              <a:ext cx="801188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>
              <a:stCxn id="53" idx="0"/>
              <a:endCxn id="56" idx="4"/>
            </p:cNvCxnSpPr>
            <p:nvPr/>
          </p:nvCxnSpPr>
          <p:spPr bwMode="auto">
            <a:xfrm flipV="1">
              <a:off x="4406537" y="2532408"/>
              <a:ext cx="217714" cy="118942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>
              <a:stCxn id="56" idx="2"/>
              <a:endCxn id="58" idx="6"/>
            </p:cNvCxnSpPr>
            <p:nvPr/>
          </p:nvCxnSpPr>
          <p:spPr bwMode="auto">
            <a:xfrm flipH="1">
              <a:off x="3308722" y="2380008"/>
              <a:ext cx="1163129" cy="223166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>
              <a:stCxn id="48" idx="0"/>
              <a:endCxn id="58" idx="4"/>
            </p:cNvCxnSpPr>
            <p:nvPr/>
          </p:nvCxnSpPr>
          <p:spPr bwMode="auto">
            <a:xfrm flipH="1" flipV="1">
              <a:off x="3156322" y="2755574"/>
              <a:ext cx="144227" cy="96626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" name="Straight Arrow Connector 4"/>
          <p:cNvCxnSpPr>
            <a:endCxn id="65" idx="1"/>
          </p:cNvCxnSpPr>
          <p:nvPr/>
        </p:nvCxnSpPr>
        <p:spPr bwMode="auto">
          <a:xfrm>
            <a:off x="6165669" y="3248298"/>
            <a:ext cx="1454640" cy="11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620309" y="3064820"/>
                <a:ext cx="956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𝐴𝑥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309" y="3064820"/>
                <a:ext cx="956544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373497" y="3165621"/>
                <a:ext cx="9565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𝐴𝑥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97" y="3165621"/>
                <a:ext cx="95654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65" idx="3"/>
            <a:endCxn id="66" idx="1"/>
          </p:cNvCxnSpPr>
          <p:nvPr/>
        </p:nvCxnSpPr>
        <p:spPr bwMode="auto">
          <a:xfrm flipH="1">
            <a:off x="4373497" y="3249487"/>
            <a:ext cx="4203356" cy="100801"/>
          </a:xfrm>
          <a:prstGeom prst="bentConnector5">
            <a:avLst>
              <a:gd name="adj1" fmla="val -5439"/>
              <a:gd name="adj2" fmla="val 1589903"/>
              <a:gd name="adj3" fmla="val 105439"/>
            </a:avLst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135542" y="2857845"/>
            <a:ext cx="2293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Form linear system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26691" y="4876800"/>
            <a:ext cx="229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Compute new state</a:t>
            </a:r>
          </a:p>
          <a:p>
            <a:r>
              <a:rPr lang="en-US" sz="1400" dirty="0"/>
              <a:t>Using Graph-Seidel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4527923" y="2265752"/>
            <a:ext cx="1672045" cy="1760883"/>
            <a:chOff x="2995749" y="2265751"/>
            <a:chExt cx="1672045" cy="1760883"/>
          </a:xfrm>
        </p:grpSpPr>
        <p:sp>
          <p:nvSpPr>
            <p:cNvPr id="114" name="Oval 113"/>
            <p:cNvSpPr/>
            <p:nvPr/>
          </p:nvSpPr>
          <p:spPr bwMode="auto">
            <a:xfrm>
              <a:off x="3148149" y="3721834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4254137" y="3721834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4362994" y="2265751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2995749" y="2652134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cxnSp>
          <p:nvCxnSpPr>
            <p:cNvPr id="118" name="Straight Connector 117"/>
            <p:cNvCxnSpPr>
              <a:stCxn id="114" idx="6"/>
              <a:endCxn id="115" idx="2"/>
            </p:cNvCxnSpPr>
            <p:nvPr/>
          </p:nvCxnSpPr>
          <p:spPr bwMode="auto">
            <a:xfrm>
              <a:off x="3452949" y="3874234"/>
              <a:ext cx="801188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15" idx="0"/>
              <a:endCxn id="116" idx="4"/>
            </p:cNvCxnSpPr>
            <p:nvPr/>
          </p:nvCxnSpPr>
          <p:spPr bwMode="auto">
            <a:xfrm flipV="1">
              <a:off x="4406537" y="2570551"/>
              <a:ext cx="108857" cy="1151283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116" idx="2"/>
              <a:endCxn id="117" idx="6"/>
            </p:cNvCxnSpPr>
            <p:nvPr/>
          </p:nvCxnSpPr>
          <p:spPr bwMode="auto">
            <a:xfrm flipH="1">
              <a:off x="3300549" y="2418151"/>
              <a:ext cx="1062445" cy="386383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>
              <a:stCxn id="114" idx="0"/>
              <a:endCxn id="117" idx="4"/>
            </p:cNvCxnSpPr>
            <p:nvPr/>
          </p:nvCxnSpPr>
          <p:spPr bwMode="auto">
            <a:xfrm flipH="1" flipV="1">
              <a:off x="3148149" y="2956934"/>
              <a:ext cx="152400" cy="7649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0" name="Group 129"/>
          <p:cNvGrpSpPr/>
          <p:nvPr/>
        </p:nvGrpSpPr>
        <p:grpSpPr>
          <a:xfrm>
            <a:off x="4604122" y="2491591"/>
            <a:ext cx="1486988" cy="1526900"/>
            <a:chOff x="3071949" y="2499734"/>
            <a:chExt cx="1486988" cy="1526900"/>
          </a:xfrm>
        </p:grpSpPr>
        <p:sp>
          <p:nvSpPr>
            <p:cNvPr id="131" name="Oval 130"/>
            <p:cNvSpPr/>
            <p:nvPr/>
          </p:nvSpPr>
          <p:spPr bwMode="auto">
            <a:xfrm>
              <a:off x="3148149" y="3721834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4254137" y="3721834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254137" y="2499734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3071949" y="2603561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cxnSp>
          <p:nvCxnSpPr>
            <p:cNvPr id="135" name="Straight Connector 134"/>
            <p:cNvCxnSpPr>
              <a:stCxn id="131" idx="6"/>
              <a:endCxn id="132" idx="2"/>
            </p:cNvCxnSpPr>
            <p:nvPr/>
          </p:nvCxnSpPr>
          <p:spPr bwMode="auto">
            <a:xfrm>
              <a:off x="3452949" y="3874234"/>
              <a:ext cx="801188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>
              <a:stCxn id="132" idx="0"/>
              <a:endCxn id="133" idx="4"/>
            </p:cNvCxnSpPr>
            <p:nvPr/>
          </p:nvCxnSpPr>
          <p:spPr bwMode="auto">
            <a:xfrm flipV="1">
              <a:off x="4406537" y="2804534"/>
              <a:ext cx="0" cy="91730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>
              <a:stCxn id="133" idx="2"/>
              <a:endCxn id="134" idx="6"/>
            </p:cNvCxnSpPr>
            <p:nvPr/>
          </p:nvCxnSpPr>
          <p:spPr bwMode="auto">
            <a:xfrm flipH="1">
              <a:off x="3376749" y="2652134"/>
              <a:ext cx="877388" cy="103827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>
              <a:stCxn id="131" idx="0"/>
              <a:endCxn id="134" idx="4"/>
            </p:cNvCxnSpPr>
            <p:nvPr/>
          </p:nvCxnSpPr>
          <p:spPr bwMode="auto">
            <a:xfrm flipH="1" flipV="1">
              <a:off x="3224349" y="2908361"/>
              <a:ext cx="76200" cy="813473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3" name="Group 142"/>
          <p:cNvGrpSpPr/>
          <p:nvPr/>
        </p:nvGrpSpPr>
        <p:grpSpPr>
          <a:xfrm>
            <a:off x="4680322" y="2603175"/>
            <a:ext cx="1410788" cy="1423073"/>
            <a:chOff x="3148149" y="2603561"/>
            <a:chExt cx="1410788" cy="1423073"/>
          </a:xfrm>
        </p:grpSpPr>
        <p:sp>
          <p:nvSpPr>
            <p:cNvPr id="144" name="Oval 143"/>
            <p:cNvSpPr/>
            <p:nvPr/>
          </p:nvSpPr>
          <p:spPr bwMode="auto">
            <a:xfrm>
              <a:off x="3148149" y="3721834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254137" y="3721834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244321" y="2603561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3148149" y="2603561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  <p:cxnSp>
          <p:nvCxnSpPr>
            <p:cNvPr id="148" name="Straight Connector 147"/>
            <p:cNvCxnSpPr>
              <a:stCxn id="144" idx="6"/>
              <a:endCxn id="145" idx="2"/>
            </p:cNvCxnSpPr>
            <p:nvPr/>
          </p:nvCxnSpPr>
          <p:spPr bwMode="auto">
            <a:xfrm>
              <a:off x="3452949" y="3874234"/>
              <a:ext cx="801188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>
              <a:stCxn id="145" idx="0"/>
              <a:endCxn id="146" idx="4"/>
            </p:cNvCxnSpPr>
            <p:nvPr/>
          </p:nvCxnSpPr>
          <p:spPr bwMode="auto">
            <a:xfrm flipH="1" flipV="1">
              <a:off x="4396721" y="2908361"/>
              <a:ext cx="9816" cy="813473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146" idx="2"/>
              <a:endCxn id="147" idx="6"/>
            </p:cNvCxnSpPr>
            <p:nvPr/>
          </p:nvCxnSpPr>
          <p:spPr bwMode="auto">
            <a:xfrm flipH="1">
              <a:off x="3452949" y="2755961"/>
              <a:ext cx="791372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>
              <a:stCxn id="144" idx="0"/>
              <a:endCxn id="147" idx="4"/>
            </p:cNvCxnSpPr>
            <p:nvPr/>
          </p:nvCxnSpPr>
          <p:spPr bwMode="auto">
            <a:xfrm flipV="1">
              <a:off x="3300549" y="2908361"/>
              <a:ext cx="0" cy="813473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0" y="392113"/>
            <a:ext cx="1219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Refining the estimate using a Global State Space (Graph-Seidel)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4484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1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-1656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Results: Manhattan world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50" y="1404937"/>
            <a:ext cx="2012228" cy="259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250" y="4116545"/>
            <a:ext cx="2100263" cy="2515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70" y="1481136"/>
            <a:ext cx="1994980" cy="2555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157" y="4141365"/>
            <a:ext cx="2203605" cy="24904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21711" y="1306671"/>
            <a:ext cx="3117540" cy="540845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344024" y="2831179"/>
            <a:ext cx="27168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On Manhattan World, </a:t>
            </a:r>
          </a:p>
          <a:p>
            <a: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our approach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faster and more </a:t>
            </a:r>
            <a:b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</a:br>
            <a: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powerful than TORO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sym typeface="Wingdings" panose="05000000000000000000" pitchFamily="2" charset="2"/>
              </a:rPr>
              <a:t>f</a:t>
            </a:r>
            <a: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aster and </a:t>
            </a:r>
            <a:b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</a:br>
            <a: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comparable with g2o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5" y="1201700"/>
            <a:ext cx="2057400" cy="50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Performance comparison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73349"/>
            <a:ext cx="4972050" cy="278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5073" y="5032671"/>
            <a:ext cx="3638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(Manhattan world dataset)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86650" y="5032671"/>
            <a:ext cx="360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(corrupted square dataset)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52625" y="1503586"/>
            <a:ext cx="2426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Residual vs. </a:t>
            </a:r>
            <a:r>
              <a:rPr lang="en-US" sz="2400" b="1" smtClean="0">
                <a:solidFill>
                  <a:srgbClr val="00B050"/>
                </a:solidFill>
              </a:rPr>
              <a:t>time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32994" y="1503586"/>
            <a:ext cx="2907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dirty="0" smtClean="0">
                <a:solidFill>
                  <a:srgbClr val="00B050"/>
                </a:solidFill>
              </a:rPr>
              <a:t>ime vs. size of graph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34443" y="5734645"/>
            <a:ext cx="6458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Our approach combines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Minimization capability of g2o (with faster convergence)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Simplicity of TORO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039" y="2110235"/>
            <a:ext cx="4839761" cy="27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6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/>
              <a:t>PoseSLAM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1486"/>
            <a:ext cx="9991478" cy="5175477"/>
          </a:xfrm>
        </p:spPr>
        <p:txBody>
          <a:bodyPr/>
          <a:lstStyle/>
          <a:p>
            <a:r>
              <a:rPr lang="en-US" dirty="0" smtClean="0"/>
              <a:t>Problem:  Given a sequence of robot poses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and loop closure(s), update the poses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999460" y="4920503"/>
            <a:ext cx="34345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26731" y="4927312"/>
            <a:ext cx="34345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 rot="5400000">
            <a:off x="2665225" y="4794797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848686" y="4911711"/>
            <a:ext cx="343456" cy="144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419742" y="4410563"/>
            <a:ext cx="35588" cy="3275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482011" y="3844508"/>
            <a:ext cx="35588" cy="3275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548212" y="3267366"/>
            <a:ext cx="35588" cy="3275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V="1">
            <a:off x="4135199" y="2858157"/>
            <a:ext cx="162280" cy="4287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3475531" y="2599661"/>
            <a:ext cx="162280" cy="4287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V="1">
            <a:off x="2827045" y="2359807"/>
            <a:ext cx="162280" cy="4287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2431947" y="2646411"/>
            <a:ext cx="162280" cy="4287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V="1">
            <a:off x="2189877" y="3298421"/>
            <a:ext cx="162280" cy="4287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 flipV="1">
            <a:off x="1944691" y="3951332"/>
            <a:ext cx="162280" cy="4287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Isosceles Triangle 57"/>
          <p:cNvSpPr/>
          <p:nvPr/>
        </p:nvSpPr>
        <p:spPr>
          <a:xfrm rot="5400000">
            <a:off x="3243970" y="4810708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rot="5400000">
            <a:off x="3810683" y="4807315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355957">
            <a:off x="4402883" y="4175417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355957">
            <a:off x="4465659" y="3610227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 rot="355957">
            <a:off x="4340271" y="4750148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/>
          <p:cNvSpPr/>
          <p:nvPr/>
        </p:nvSpPr>
        <p:spPr>
          <a:xfrm rot="17387736">
            <a:off x="4476349" y="3082448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/>
          <p:cNvSpPr/>
          <p:nvPr/>
        </p:nvSpPr>
        <p:spPr>
          <a:xfrm rot="17387736">
            <a:off x="3822291" y="2823551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 rot="17387736">
            <a:off x="3161112" y="2577181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 rot="11852292">
            <a:off x="2559404" y="2412141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 rot="11934032">
            <a:off x="2322629" y="3075574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 rot="11934032">
            <a:off x="2074131" y="3723843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/>
          <p:cNvSpPr/>
          <p:nvPr/>
        </p:nvSpPr>
        <p:spPr>
          <a:xfrm rot="6608862">
            <a:off x="1900090" y="4330453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485970" y="3971963"/>
            <a:ext cx="2278252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Symbol" panose="05050102010706020507" pitchFamily="18" charset="2"/>
              </a:rPr>
              <a:t>d</a:t>
            </a:r>
            <a:r>
              <a:rPr lang="en-US" sz="2000" b="1" baseline="-25000" dirty="0" smtClean="0"/>
              <a:t>ab </a:t>
            </a:r>
            <a:r>
              <a:rPr lang="en-US" sz="2000" b="1" dirty="0" smtClean="0"/>
              <a:t>= (</a:t>
            </a:r>
            <a:r>
              <a:rPr lang="en-US" sz="2000" b="1" dirty="0" err="1" smtClean="0">
                <a:latin typeface="Symbol" panose="05050102010706020507" pitchFamily="18" charset="2"/>
              </a:rPr>
              <a:t>d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ab</a:t>
            </a:r>
            <a:r>
              <a:rPr lang="en-US" sz="2000" b="1" dirty="0" err="1" smtClean="0"/>
              <a:t>,</a:t>
            </a:r>
            <a:r>
              <a:rPr lang="en-US" sz="2000" b="1" dirty="0" err="1" smtClean="0">
                <a:latin typeface="Symbol" panose="05050102010706020507" pitchFamily="18" charset="2"/>
              </a:rPr>
              <a:t>d</a:t>
            </a:r>
            <a:r>
              <a:rPr lang="en-US" sz="2000" b="1" dirty="0" err="1" smtClean="0"/>
              <a:t>y</a:t>
            </a:r>
            <a:r>
              <a:rPr lang="en-US" sz="2000" b="1" baseline="-25000" dirty="0" err="1" smtClean="0"/>
              <a:t>ab</a:t>
            </a:r>
            <a:r>
              <a:rPr lang="en-US" sz="2000" b="1" dirty="0" err="1" smtClean="0"/>
              <a:t>,</a:t>
            </a:r>
            <a:r>
              <a:rPr lang="en-US" sz="2000" b="1" dirty="0" err="1" smtClean="0">
                <a:latin typeface="Symbol" panose="05050102010706020507" pitchFamily="18" charset="2"/>
              </a:rPr>
              <a:t>dq</a:t>
            </a:r>
            <a:r>
              <a:rPr lang="en-US" sz="2000" b="1" baseline="-25000" dirty="0" err="1" smtClean="0"/>
              <a:t>ab</a:t>
            </a:r>
            <a:r>
              <a:rPr lang="en-US" sz="2000" b="1" dirty="0" smtClean="0"/>
              <a:t>)</a:t>
            </a:r>
            <a:endParaRPr lang="en-US" sz="2000" b="1" baseline="-25000" dirty="0"/>
          </a:p>
          <a:p>
            <a:endParaRPr lang="en-US" sz="2000" b="1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2983938" y="4041998"/>
            <a:ext cx="1447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</a:t>
            </a:r>
            <a:r>
              <a:rPr lang="en-US" sz="2000" b="1" baseline="-25000" dirty="0" smtClean="0"/>
              <a:t>a</a:t>
            </a:r>
            <a:r>
              <a:rPr lang="en-US" sz="2000" b="1" dirty="0" smtClean="0"/>
              <a:t>=(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a</a:t>
            </a:r>
            <a:r>
              <a:rPr lang="en-US" sz="2000" b="1" dirty="0" err="1" smtClean="0"/>
              <a:t>,y</a:t>
            </a:r>
            <a:r>
              <a:rPr lang="en-US" sz="2000" b="1" baseline="-25000" dirty="0" err="1" smtClean="0"/>
              <a:t>a</a:t>
            </a:r>
            <a:r>
              <a:rPr lang="en-US" sz="2000" b="1" dirty="0" err="1" smtClean="0"/>
              <a:t>,</a:t>
            </a:r>
            <a:r>
              <a:rPr lang="en-US" sz="2000" b="1" dirty="0" err="1" smtClean="0">
                <a:latin typeface="Symbol" panose="05050102010706020507" pitchFamily="18" charset="2"/>
              </a:rPr>
              <a:t>q</a:t>
            </a:r>
            <a:r>
              <a:rPr lang="en-US" sz="2000" b="1" baseline="-25000" dirty="0" err="1" smtClean="0"/>
              <a:t>a</a:t>
            </a:r>
            <a:r>
              <a:rPr lang="en-US" sz="2000" b="1" dirty="0" smtClean="0"/>
              <a:t>)</a:t>
            </a:r>
            <a:endParaRPr lang="en-US" sz="2000" b="1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152318" y="4714411"/>
            <a:ext cx="1895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rror caused by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</a:rPr>
              <a:t>ensor drift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 rot="18588914">
            <a:off x="1811723" y="4398804"/>
            <a:ext cx="402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{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9" name="Straight Arrow Connector 78"/>
          <p:cNvCxnSpPr>
            <a:stCxn id="70" idx="0"/>
          </p:cNvCxnSpPr>
          <p:nvPr/>
        </p:nvCxnSpPr>
        <p:spPr>
          <a:xfrm>
            <a:off x="2081712" y="4487636"/>
            <a:ext cx="512515" cy="379425"/>
          </a:xfrm>
          <a:prstGeom prst="straightConnector1">
            <a:avLst/>
          </a:prstGeom>
          <a:ln w="254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97129" y="2524273"/>
            <a:ext cx="1542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l</a:t>
            </a:r>
            <a:r>
              <a:rPr lang="en-US" sz="2000" b="1" dirty="0" smtClean="0">
                <a:solidFill>
                  <a:srgbClr val="7030A0"/>
                </a:solidFill>
              </a:rPr>
              <a:t>oop closure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edge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84889" y="4886537"/>
            <a:ext cx="67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start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97593" y="4107664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end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99511" y="3495572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p</a:t>
            </a:r>
            <a:r>
              <a:rPr lang="en-US" sz="2000" b="1" baseline="-25000" dirty="0" err="1"/>
              <a:t>b</a:t>
            </a:r>
            <a:r>
              <a:rPr lang="en-US" sz="2000" b="1" dirty="0" smtClean="0"/>
              <a:t>=(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b</a:t>
            </a:r>
            <a:r>
              <a:rPr lang="en-US" sz="2000" b="1" dirty="0" err="1" smtClean="0"/>
              <a:t>,y</a:t>
            </a:r>
            <a:r>
              <a:rPr lang="en-US" sz="2000" b="1" baseline="-25000" dirty="0" err="1" smtClean="0"/>
              <a:t>b</a:t>
            </a:r>
            <a:r>
              <a:rPr lang="en-US" sz="2000" b="1" dirty="0" err="1" smtClean="0"/>
              <a:t>,</a:t>
            </a:r>
            <a:r>
              <a:rPr lang="en-US" sz="2000" b="1" dirty="0" err="1" smtClean="0">
                <a:latin typeface="Symbol" panose="05050102010706020507" pitchFamily="18" charset="2"/>
              </a:rPr>
              <a:t>q</a:t>
            </a:r>
            <a:r>
              <a:rPr lang="en-US" sz="2000" b="1" baseline="-25000" dirty="0" err="1"/>
              <a:t>b</a:t>
            </a:r>
            <a:r>
              <a:rPr lang="en-US" sz="2000" b="1" dirty="0" smtClean="0"/>
              <a:t>)</a:t>
            </a:r>
            <a:endParaRPr lang="en-US" sz="2000" b="1" baseline="-25000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0060585" y="4710686"/>
            <a:ext cx="34345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9487856" y="4717495"/>
            <a:ext cx="34345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Isosceles Triangle 72"/>
          <p:cNvSpPr/>
          <p:nvPr/>
        </p:nvSpPr>
        <p:spPr>
          <a:xfrm rot="5400000">
            <a:off x="8726350" y="4584980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8909811" y="4701894"/>
            <a:ext cx="343456" cy="144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Isosceles Triangle 77"/>
          <p:cNvSpPr/>
          <p:nvPr/>
        </p:nvSpPr>
        <p:spPr>
          <a:xfrm rot="5400000">
            <a:off x="9305095" y="4600891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/>
          <p:cNvSpPr/>
          <p:nvPr/>
        </p:nvSpPr>
        <p:spPr>
          <a:xfrm rot="5400000">
            <a:off x="9871808" y="4597498"/>
            <a:ext cx="143727" cy="2338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16200000">
            <a:off x="9588123" y="3858174"/>
            <a:ext cx="1722740" cy="159638"/>
            <a:chOff x="8896000" y="6379800"/>
            <a:chExt cx="1722740" cy="159638"/>
          </a:xfrm>
        </p:grpSpPr>
        <p:cxnSp>
          <p:nvCxnSpPr>
            <p:cNvPr id="90" name="Straight Arrow Connector 89"/>
            <p:cNvCxnSpPr/>
            <p:nvPr/>
          </p:nvCxnSpPr>
          <p:spPr>
            <a:xfrm flipV="1">
              <a:off x="10275284" y="6460457"/>
              <a:ext cx="34345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9702555" y="6467266"/>
              <a:ext cx="34345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Isosceles Triangle 91"/>
            <p:cNvSpPr/>
            <p:nvPr/>
          </p:nvSpPr>
          <p:spPr>
            <a:xfrm rot="5400000">
              <a:off x="8941049" y="6334751"/>
              <a:ext cx="143727" cy="2338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9124510" y="6451665"/>
              <a:ext cx="343456" cy="144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Isosceles Triangle 93"/>
            <p:cNvSpPr/>
            <p:nvPr/>
          </p:nvSpPr>
          <p:spPr>
            <a:xfrm rot="5400000">
              <a:off x="9519794" y="6350662"/>
              <a:ext cx="143727" cy="2338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/>
          </p:nvSpPr>
          <p:spPr>
            <a:xfrm rot="5400000">
              <a:off x="10086507" y="6347269"/>
              <a:ext cx="143727" cy="2338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 rot="10800000">
            <a:off x="8782782" y="2928025"/>
            <a:ext cx="1722740" cy="159638"/>
            <a:chOff x="8896000" y="6379800"/>
            <a:chExt cx="1722740" cy="159638"/>
          </a:xfrm>
        </p:grpSpPr>
        <p:cxnSp>
          <p:nvCxnSpPr>
            <p:cNvPr id="97" name="Straight Arrow Connector 96"/>
            <p:cNvCxnSpPr/>
            <p:nvPr/>
          </p:nvCxnSpPr>
          <p:spPr>
            <a:xfrm flipV="1">
              <a:off x="10275284" y="6460457"/>
              <a:ext cx="34345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9702555" y="6467266"/>
              <a:ext cx="34345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Isosceles Triangle 98"/>
            <p:cNvSpPr/>
            <p:nvPr/>
          </p:nvSpPr>
          <p:spPr>
            <a:xfrm rot="5400000">
              <a:off x="8941049" y="6334751"/>
              <a:ext cx="143727" cy="2338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9124510" y="6451665"/>
              <a:ext cx="343456" cy="144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Isosceles Triangle 100"/>
            <p:cNvSpPr/>
            <p:nvPr/>
          </p:nvSpPr>
          <p:spPr>
            <a:xfrm rot="5400000">
              <a:off x="9519794" y="6350662"/>
              <a:ext cx="143727" cy="2338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Isosceles Triangle 101"/>
            <p:cNvSpPr/>
            <p:nvPr/>
          </p:nvSpPr>
          <p:spPr>
            <a:xfrm rot="5400000">
              <a:off x="10086507" y="6347269"/>
              <a:ext cx="143727" cy="2338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 rot="5400000">
            <a:off x="7852163" y="3701358"/>
            <a:ext cx="1722740" cy="159638"/>
            <a:chOff x="8896000" y="6379800"/>
            <a:chExt cx="1722740" cy="159638"/>
          </a:xfrm>
        </p:grpSpPr>
        <p:cxnSp>
          <p:nvCxnSpPr>
            <p:cNvPr id="104" name="Straight Arrow Connector 103"/>
            <p:cNvCxnSpPr/>
            <p:nvPr/>
          </p:nvCxnSpPr>
          <p:spPr>
            <a:xfrm flipV="1">
              <a:off x="10275284" y="6460457"/>
              <a:ext cx="34345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9702555" y="6467266"/>
              <a:ext cx="343456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Isosceles Triangle 105"/>
            <p:cNvSpPr/>
            <p:nvPr/>
          </p:nvSpPr>
          <p:spPr>
            <a:xfrm rot="5400000">
              <a:off x="8941049" y="6334751"/>
              <a:ext cx="143727" cy="2338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9124510" y="6451665"/>
              <a:ext cx="343456" cy="144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Isosceles Triangle 107"/>
            <p:cNvSpPr/>
            <p:nvPr/>
          </p:nvSpPr>
          <p:spPr>
            <a:xfrm rot="5400000">
              <a:off x="9519794" y="6350662"/>
              <a:ext cx="143727" cy="2338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Isosceles Triangle 108"/>
            <p:cNvSpPr/>
            <p:nvPr/>
          </p:nvSpPr>
          <p:spPr>
            <a:xfrm rot="5400000">
              <a:off x="10086507" y="6347269"/>
              <a:ext cx="143727" cy="2338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5737149" y="2500418"/>
            <a:ext cx="1813984" cy="96327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68499" y="5613274"/>
            <a:ext cx="383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Initial (noisy) pose estimates</a:t>
            </a:r>
            <a:endParaRPr lang="en-US" sz="24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8223595" y="5612576"/>
            <a:ext cx="2781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Final pose estimates</a:t>
            </a:r>
            <a:endParaRPr lang="en-US" sz="2400" b="1" dirty="0"/>
          </a:p>
        </p:txBody>
      </p:sp>
      <p:sp>
        <p:nvSpPr>
          <p:cNvPr id="23" name="Arc 22"/>
          <p:cNvSpPr/>
          <p:nvPr/>
        </p:nvSpPr>
        <p:spPr>
          <a:xfrm rot="577405">
            <a:off x="230042" y="2942100"/>
            <a:ext cx="2172683" cy="3057438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5928651" y="2320893"/>
            <a:ext cx="112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Update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518092" y="3376036"/>
            <a:ext cx="2533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r</a:t>
            </a:r>
            <a:r>
              <a:rPr lang="en-US" sz="2000" b="1" dirty="0" smtClean="0">
                <a:solidFill>
                  <a:srgbClr val="7030A0"/>
                </a:solidFill>
              </a:rPr>
              <a:t>elative measurement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</a:rPr>
              <a:t>b</a:t>
            </a:r>
            <a:r>
              <a:rPr lang="en-US" sz="2000" b="1" dirty="0" smtClean="0">
                <a:solidFill>
                  <a:srgbClr val="7030A0"/>
                </a:solidFill>
              </a:rPr>
              <a:t>etween a and b: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787417" y="3245735"/>
            <a:ext cx="1217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p</a:t>
            </a:r>
            <a:r>
              <a:rPr lang="en-US" sz="2000" b="1" dirty="0" smtClean="0">
                <a:solidFill>
                  <a:srgbClr val="7030A0"/>
                </a:solidFill>
              </a:rPr>
              <a:t>ose at a: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797000" y="3808235"/>
            <a:ext cx="122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p</a:t>
            </a:r>
            <a:r>
              <a:rPr lang="en-US" sz="2000" b="1" dirty="0" smtClean="0">
                <a:solidFill>
                  <a:srgbClr val="7030A0"/>
                </a:solidFill>
              </a:rPr>
              <a:t>ose at b: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64572" y="5493651"/>
            <a:ext cx="6519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On parking lot data (Blanco et al. AR 2009), our approach 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faster and more powerful than TORO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sym typeface="Wingdings" panose="05000000000000000000" pitchFamily="2" charset="2"/>
              </a:rPr>
              <a:t>m</a:t>
            </a:r>
            <a:r>
              <a:rPr lang="en-US" sz="20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ore powerful than g2o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5618" y="-1656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Results:  Parking lot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91" y="1159909"/>
            <a:ext cx="2079331" cy="5440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2" y="1872010"/>
            <a:ext cx="8214860" cy="35191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89182" y="1771651"/>
            <a:ext cx="3083593" cy="340042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209800" y="392113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Graph-Seidel</a:t>
            </a:r>
            <a:endParaRPr lang="en-US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008041"/>
            <a:ext cx="4495800" cy="422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905001"/>
            <a:ext cx="41433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209800" y="39211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Results:  Simple square</a:t>
            </a:r>
            <a:endParaRPr 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02" y="1346221"/>
            <a:ext cx="4399396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77" y="3840409"/>
            <a:ext cx="543364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7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209800" y="39211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Rotational version (</a:t>
            </a:r>
            <a:r>
              <a:rPr lang="en-US" sz="3600" b="1" dirty="0" err="1" smtClean="0"/>
              <a:t>rPOReSS</a:t>
            </a:r>
            <a:r>
              <a:rPr lang="en-US" sz="3600" b="1" dirty="0" smtClean="0"/>
              <a:t>)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33450" y="1543051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Majority of drift is caused by rotational errors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Remove rotational drift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Treat (</a:t>
            </a:r>
            <a:r>
              <a:rPr lang="en-US" sz="2000" b="1" dirty="0" err="1"/>
              <a:t>x,y</a:t>
            </a:r>
            <a:r>
              <a:rPr lang="en-US" sz="2000" b="1" dirty="0"/>
              <a:t>) components of poses as </a:t>
            </a:r>
            <a:r>
              <a:rPr lang="en-US" sz="2000" b="1" dirty="0" smtClean="0"/>
              <a:t>constants</a:t>
            </a:r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Greatly reduces complexity of Jacobian derivation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20094"/>
            <a:ext cx="4876800" cy="536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2" y="4204455"/>
            <a:ext cx="4361658" cy="10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209800" y="39211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Results of </a:t>
            </a:r>
            <a:r>
              <a:rPr lang="en-US" sz="3600" b="1" dirty="0" err="1" smtClean="0"/>
              <a:t>rPOReSS</a:t>
            </a:r>
            <a:r>
              <a:rPr lang="en-US" sz="3600" b="1" dirty="0" smtClean="0"/>
              <a:t>:  Intel dataset</a:t>
            </a:r>
            <a:endParaRPr lang="en-US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486371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kaspar.informatik.uni-freiburg.de/~slamEvaluation/datasets/images/intel_rela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50" y="1828800"/>
            <a:ext cx="420411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209800" y="39211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Incremental version (</a:t>
            </a:r>
            <a:r>
              <a:rPr lang="en-US" sz="3600" b="1" dirty="0" err="1" smtClean="0"/>
              <a:t>irPOReSS</a:t>
            </a:r>
            <a:r>
              <a:rPr lang="en-US" sz="3600" b="1" dirty="0" smtClean="0"/>
              <a:t>)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1381" y="1695450"/>
            <a:ext cx="7376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Incremental</a:t>
            </a:r>
            <a:r>
              <a:rPr lang="en-US" sz="2400" b="1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Rotational POReSS can be run incrementally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Goal is to keep graph “close” to optimized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Run Graph-Seidel whenever a fully optimized graph is </a:t>
            </a:r>
            <a:r>
              <a:rPr lang="en-US" sz="2400" b="1" dirty="0" smtClean="0"/>
              <a:t>desired</a:t>
            </a: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(Note:  Further </a:t>
            </a:r>
            <a:r>
              <a:rPr lang="en-US" sz="2400" b="1" dirty="0"/>
              <a:t>iterations of POReSS will undo fine adjustments made by </a:t>
            </a:r>
            <a:r>
              <a:rPr lang="en-US" sz="2400" b="1" dirty="0" smtClean="0"/>
              <a:t>Graph-Seidel)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83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3" name="manhattanIncrement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601" y="1100137"/>
            <a:ext cx="7067550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8"/>
            <a:ext cx="11144250" cy="50890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Introduced a new method for graph optimization for loop closure</a:t>
            </a:r>
          </a:p>
          <a:p>
            <a:r>
              <a:rPr lang="en-US" dirty="0" smtClean="0"/>
              <a:t>Two phases:</a:t>
            </a:r>
          </a:p>
          <a:p>
            <a:pPr lvl="1"/>
            <a:r>
              <a:rPr lang="en-US" dirty="0" err="1" smtClean="0"/>
              <a:t>POReSS</a:t>
            </a:r>
            <a:r>
              <a:rPr lang="en-US" dirty="0" smtClean="0"/>
              <a:t> uses </a:t>
            </a:r>
          </a:p>
          <a:p>
            <a:pPr lvl="2"/>
            <a:r>
              <a:rPr lang="en-US" dirty="0" smtClean="0"/>
              <a:t>relative state space</a:t>
            </a:r>
          </a:p>
          <a:p>
            <a:pPr lvl="2"/>
            <a:r>
              <a:rPr lang="en-US" dirty="0" smtClean="0"/>
              <a:t>non-stochastic gradient descent</a:t>
            </a:r>
          </a:p>
          <a:p>
            <a:pPr marL="914400" lvl="2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    fast but rough convergence</a:t>
            </a:r>
            <a:endParaRPr lang="en-US" dirty="0" smtClean="0"/>
          </a:p>
          <a:p>
            <a:pPr lvl="1"/>
            <a:r>
              <a:rPr lang="en-US" dirty="0" smtClean="0"/>
              <a:t>Graph-Seidel </a:t>
            </a:r>
          </a:p>
          <a:p>
            <a:pPr lvl="2"/>
            <a:r>
              <a:rPr lang="en-US" dirty="0" smtClean="0"/>
              <a:t>does not linearize about current estimate</a:t>
            </a:r>
          </a:p>
          <a:p>
            <a:pPr lvl="2"/>
            <a:r>
              <a:rPr lang="en-US" dirty="0" smtClean="0"/>
              <a:t>instead assumes orientation constant</a:t>
            </a:r>
          </a:p>
          <a:p>
            <a:pPr marL="914400" lvl="2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    very fast iterations, refines estimate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 linear algebra needed!  ~100 lines of C++ code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Natural extensions: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rotational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incremental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Future work: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Landmarks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3D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4" name="intel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0325" y="1178719"/>
            <a:ext cx="6924675" cy="51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3" name="manhattan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6525" y="1073943"/>
            <a:ext cx="7115175" cy="53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1486"/>
            <a:ext cx="9991478" cy="5175477"/>
          </a:xfrm>
        </p:spPr>
        <p:txBody>
          <a:bodyPr/>
          <a:lstStyle/>
          <a:p>
            <a:r>
              <a:rPr lang="en-US" dirty="0" smtClean="0"/>
              <a:t>Key:  Formulate as graph</a:t>
            </a:r>
          </a:p>
          <a:p>
            <a:pPr lvl="1"/>
            <a:r>
              <a:rPr lang="en-US" dirty="0" smtClean="0"/>
              <a:t>Nodes = poses</a:t>
            </a:r>
          </a:p>
          <a:p>
            <a:pPr lvl="1"/>
            <a:r>
              <a:rPr lang="en-US" dirty="0" smtClean="0"/>
              <a:t>Edges = relative pose measurements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Solution:  Minimize an objective function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831" y="3572375"/>
            <a:ext cx="4591050" cy="10191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858" y="5150116"/>
            <a:ext cx="3238500" cy="5810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427" y="1097859"/>
            <a:ext cx="1962150" cy="428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6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/>
              <a:t>PoseSLAM</a:t>
            </a:r>
            <a:r>
              <a:rPr lang="en-US" b="1" dirty="0" smtClean="0"/>
              <a:t> as graph optimization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04956" y="3537505"/>
            <a:ext cx="723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t</a:t>
            </a:r>
            <a:r>
              <a:rPr lang="en-US" sz="2000" b="1" dirty="0" smtClean="0">
                <a:solidFill>
                  <a:srgbClr val="00B050"/>
                </a:solidFill>
              </a:rPr>
              <a:t>otal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error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1298" y="3078965"/>
            <a:ext cx="4153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residual for single edge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1204" y="4391495"/>
            <a:ext cx="1350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i</a:t>
            </a:r>
            <a:r>
              <a:rPr lang="en-US" sz="2000" b="1" dirty="0" smtClean="0">
                <a:solidFill>
                  <a:srgbClr val="00B050"/>
                </a:solidFill>
              </a:rPr>
              <a:t>nfo matrix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6382" y="5958888"/>
            <a:ext cx="1670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observed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measurement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546134" y="5652264"/>
            <a:ext cx="1" cy="28098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75843" y="5958888"/>
            <a:ext cx="1201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predicted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by model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532574" y="5652264"/>
            <a:ext cx="1" cy="28098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46338" y="3053384"/>
            <a:ext cx="70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state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343891" y="4158351"/>
            <a:ext cx="1" cy="28098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600923" y="3409221"/>
            <a:ext cx="1" cy="28098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924346" y="3409221"/>
            <a:ext cx="1" cy="28098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502" y="1833766"/>
            <a:ext cx="1181100" cy="533400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>
          <a:xfrm flipH="1" flipV="1">
            <a:off x="10192799" y="1499087"/>
            <a:ext cx="1" cy="28098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676489" y="5823020"/>
            <a:ext cx="3155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Question:  How does state x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relate to poses p?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PoseSLAM</a:t>
            </a:r>
            <a:r>
              <a:rPr lang="en-US" dirty="0" smtClean="0"/>
              <a:t> as nonlinear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little math,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becomes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4165317"/>
            <a:ext cx="4724400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248897"/>
            <a:ext cx="4591050" cy="1019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5771" y="5033916"/>
            <a:ext cx="1105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</a:rPr>
              <a:t>Jacobian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847740" y="4682632"/>
            <a:ext cx="1" cy="28098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1562" y="5024352"/>
            <a:ext cx="1112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current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state</a:t>
            </a:r>
            <a:br>
              <a:rPr lang="en-US" sz="2000" b="1" dirty="0" smtClean="0">
                <a:solidFill>
                  <a:srgbClr val="00B050"/>
                </a:solidFill>
              </a:rPr>
            </a:br>
            <a:r>
              <a:rPr lang="en-US" sz="2000" b="1" dirty="0" smtClean="0">
                <a:solidFill>
                  <a:srgbClr val="00B050"/>
                </a:solidFill>
              </a:rPr>
              <a:t>estimate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362011" y="4673068"/>
            <a:ext cx="1" cy="28098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64430" y="5021110"/>
            <a:ext cx="12726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increment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to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state</a:t>
            </a:r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estimate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14417" y="4673068"/>
            <a:ext cx="319839" cy="27774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7611" y="3355006"/>
            <a:ext cx="63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</a:t>
            </a:r>
            <a:endParaRPr lang="en-US" sz="4800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8359" y="3355006"/>
            <a:ext cx="63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x</a:t>
            </a:r>
            <a:endParaRPr lang="en-US" sz="4800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3586" y="3355006"/>
            <a:ext cx="63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=</a:t>
            </a:r>
            <a:endParaRPr lang="en-US" sz="4800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4512" y="3355006"/>
            <a:ext cx="63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b</a:t>
            </a:r>
            <a:endParaRPr lang="en-US" sz="4800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5555" y="4165316"/>
            <a:ext cx="2012804" cy="649303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13366" y="4147203"/>
            <a:ext cx="1878159" cy="649303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98359" y="4165843"/>
            <a:ext cx="552405" cy="649303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8625" y="6259431"/>
            <a:ext cx="1123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Repeatedly solve this linear system till convergence</a:t>
            </a:r>
            <a:endParaRPr lang="en-US" sz="4400" b="1" kern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952625"/>
            <a:ext cx="5357813" cy="3684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Update based on single edge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Drawback: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Requires many </a:t>
            </a:r>
            <a:r>
              <a:rPr lang="en-US" dirty="0" smtClean="0"/>
              <a:t>iterations*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*With </a:t>
            </a:r>
            <a:r>
              <a:rPr lang="en-US" sz="2000" dirty="0" smtClean="0"/>
              <a:t>global </a:t>
            </a:r>
            <a:r>
              <a:rPr lang="en-US" sz="2000" dirty="0" smtClean="0"/>
              <a:t>state space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05535" y="2889306"/>
            <a:ext cx="246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here                            </a:t>
            </a:r>
            <a:br>
              <a:rPr lang="en-US" sz="2000" dirty="0" smtClean="0"/>
            </a:br>
            <a:r>
              <a:rPr lang="en-US" sz="2000" dirty="0" smtClean="0"/>
              <a:t>is learning rate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09775"/>
            <a:ext cx="5157787" cy="36845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Solve the equation directly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Drawback: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Solving equation requires external sparse linear algebra package (e.g., CHOLMOD)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3016" y="2892121"/>
            <a:ext cx="2781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here                            </a:t>
            </a:r>
            <a:br>
              <a:rPr lang="en-US" sz="2000" dirty="0" smtClean="0"/>
            </a:br>
            <a:r>
              <a:rPr lang="en-US" sz="2000" dirty="0" smtClean="0"/>
              <a:t>is preconditioning matrix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28713"/>
            <a:ext cx="5157787" cy="82391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Use sparse linear algebra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28713"/>
            <a:ext cx="5183188" cy="82391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Perform gradient descent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73" y="2492383"/>
            <a:ext cx="2539501" cy="437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319" y="2928342"/>
            <a:ext cx="2026980" cy="337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712" y="2469832"/>
            <a:ext cx="3549660" cy="482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985" y="2927776"/>
            <a:ext cx="446852" cy="3926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52264" y="5823672"/>
            <a:ext cx="5210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Example:  </a:t>
            </a:r>
            <a:r>
              <a:rPr lang="en-US" sz="2000" b="1" dirty="0" smtClean="0">
                <a:solidFill>
                  <a:srgbClr val="FF0000"/>
                </a:solidFill>
              </a:rPr>
              <a:t>TORO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(Olson et al. ICRA 2006; </a:t>
            </a:r>
            <a:r>
              <a:rPr lang="en-US" sz="2000" b="1" dirty="0" err="1" smtClean="0"/>
              <a:t>Grisetti</a:t>
            </a:r>
            <a:r>
              <a:rPr lang="en-US" sz="2000" b="1" dirty="0" smtClean="0"/>
              <a:t> et al. RSS 2007)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84922" y="5823671"/>
            <a:ext cx="3180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Example:  </a:t>
            </a:r>
            <a:r>
              <a:rPr lang="en-US" sz="2000" b="1" dirty="0" smtClean="0">
                <a:solidFill>
                  <a:srgbClr val="FF0000"/>
                </a:solidFill>
              </a:rPr>
              <a:t>g2o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(</a:t>
            </a:r>
            <a:r>
              <a:rPr lang="en-US" sz="2000" b="1" dirty="0" err="1" smtClean="0"/>
              <a:t>Kummerle</a:t>
            </a:r>
            <a:r>
              <a:rPr lang="en-US" sz="2000" b="1" dirty="0" smtClean="0"/>
              <a:t> et al. ICRA 2011)</a:t>
            </a:r>
            <a:endParaRPr lang="en-US" sz="2000" b="1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How to solve linear system?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12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887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Choosing the state space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1069182"/>
            <a:ext cx="32573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Global state space (GSS)</a:t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b="1" dirty="0" smtClean="0"/>
              <a:t>allows fine adjustments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9525" y="1081088"/>
            <a:ext cx="400923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Incremental state space (ISS)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simple </a:t>
            </a:r>
            <a:r>
              <a:rPr lang="en-US" b="1" dirty="0" err="1" smtClean="0">
                <a:solidFill>
                  <a:prstClr val="black"/>
                </a:solidFill>
              </a:rPr>
              <a:t>Jacobian</a:t>
            </a:r>
            <a:r>
              <a:rPr lang="en-US" b="1" dirty="0" smtClean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decoupled </a:t>
            </a:r>
            <a:r>
              <a:rPr lang="en-US" b="1" dirty="0" smtClean="0">
                <a:solidFill>
                  <a:prstClr val="black"/>
                </a:solidFill>
              </a:rPr>
              <a:t>parameters,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slow convergence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6518" y="1115776"/>
            <a:ext cx="41546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Relative state space (RSS)</a:t>
            </a:r>
            <a:br>
              <a:rPr lang="en-US" sz="2400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simple </a:t>
            </a:r>
            <a:r>
              <a:rPr lang="en-US" b="1" dirty="0" err="1">
                <a:solidFill>
                  <a:prstClr val="black"/>
                </a:solidFill>
              </a:rPr>
              <a:t>Jacobian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smtClean="0">
                <a:solidFill>
                  <a:prstClr val="black"/>
                </a:solidFill>
              </a:rPr>
              <a:t>coupled parameters,</a:t>
            </a:r>
            <a:endParaRPr lang="en-US" b="1" dirty="0">
              <a:solidFill>
                <a:srgbClr val="00B050"/>
              </a:solidFill>
            </a:endParaRPr>
          </a:p>
          <a:p>
            <a:pPr lvl="0" algn="ctr"/>
            <a:r>
              <a:rPr lang="en-US" b="1" dirty="0" smtClean="0">
                <a:solidFill>
                  <a:prstClr val="black"/>
                </a:solidFill>
              </a:rPr>
              <a:t>fast convergence</a:t>
            </a:r>
          </a:p>
          <a:p>
            <a:pPr lvl="0" algn="ctr"/>
            <a:r>
              <a:rPr lang="en-US" b="1" dirty="0" smtClean="0">
                <a:solidFill>
                  <a:prstClr val="black"/>
                </a:solidFill>
              </a:rPr>
              <a:t>       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95" y="2626079"/>
            <a:ext cx="1724025" cy="1000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506" y="2626078"/>
            <a:ext cx="1114425" cy="100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868" y="2626078"/>
            <a:ext cx="3314700" cy="971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095" y="4398669"/>
            <a:ext cx="885825" cy="342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346" y="4417719"/>
            <a:ext cx="1657350" cy="323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55578" y="2020595"/>
            <a:ext cx="239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(Olson et al. ICRA 2006)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78885" y="2020595"/>
            <a:ext cx="158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(our approach)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9019" y="5881686"/>
            <a:ext cx="2819400" cy="5905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2574" y="5872161"/>
            <a:ext cx="2819400" cy="5905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0065" y="2351827"/>
            <a:ext cx="65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state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067976" y="2707664"/>
            <a:ext cx="1" cy="28098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06178" y="3479637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pose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608376" y="3272962"/>
            <a:ext cx="1" cy="28098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9500" y="3788128"/>
            <a:ext cx="44958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209800" y="39211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Global state space (GSS)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38325" y="114646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Global State Space (x, y, </a:t>
            </a:r>
            <a:r>
              <a:rPr lang="el-GR" sz="2400" b="1" dirty="0"/>
              <a:t>θ</a:t>
            </a:r>
            <a:r>
              <a:rPr lang="en-US" sz="2400" b="1" dirty="0"/>
              <a:t>) </a:t>
            </a:r>
          </a:p>
        </p:txBody>
      </p:sp>
      <p:sp>
        <p:nvSpPr>
          <p:cNvPr id="4" name="Isosceles Triangle 3"/>
          <p:cNvSpPr/>
          <p:nvPr/>
        </p:nvSpPr>
        <p:spPr bwMode="auto">
          <a:xfrm rot="5400000">
            <a:off x="2928982" y="2791082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390776" y="182273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76" y="1822735"/>
                <a:ext cx="1091709" cy="8249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015667" y="1822735"/>
                <a:ext cx="1108830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67" y="1822735"/>
                <a:ext cx="1108830" cy="8249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Isosceles Triangle 13"/>
          <p:cNvSpPr/>
          <p:nvPr/>
        </p:nvSpPr>
        <p:spPr bwMode="auto">
          <a:xfrm rot="5400000">
            <a:off x="4738734" y="2791082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29301" y="1822735"/>
                <a:ext cx="1091709" cy="823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822735"/>
                <a:ext cx="1091709" cy="8238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550279" y="182273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79" y="1822735"/>
                <a:ext cx="1091709" cy="8249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Isosceles Triangle 18"/>
          <p:cNvSpPr/>
          <p:nvPr/>
        </p:nvSpPr>
        <p:spPr bwMode="auto">
          <a:xfrm rot="5400000">
            <a:off x="6434137" y="2791083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5400000">
            <a:off x="8185656" y="2810134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9" name="Straight Arrow Connector 8"/>
          <p:cNvCxnSpPr>
            <a:stCxn id="4" idx="0"/>
            <a:endCxn id="14" idx="3"/>
          </p:cNvCxnSpPr>
          <p:nvPr/>
        </p:nvCxnSpPr>
        <p:spPr bwMode="auto">
          <a:xfrm>
            <a:off x="3314746" y="3024444"/>
            <a:ext cx="1343027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4" idx="0"/>
            <a:endCxn id="19" idx="3"/>
          </p:cNvCxnSpPr>
          <p:nvPr/>
        </p:nvCxnSpPr>
        <p:spPr bwMode="auto">
          <a:xfrm>
            <a:off x="5124497" y="3024445"/>
            <a:ext cx="1228678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  <a:endCxn id="21" idx="3"/>
          </p:cNvCxnSpPr>
          <p:nvPr/>
        </p:nvCxnSpPr>
        <p:spPr bwMode="auto">
          <a:xfrm>
            <a:off x="6819900" y="3024446"/>
            <a:ext cx="1284794" cy="1905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Isosceles Triangle 25"/>
          <p:cNvSpPr/>
          <p:nvPr/>
        </p:nvSpPr>
        <p:spPr bwMode="auto">
          <a:xfrm rot="5400000">
            <a:off x="2967082" y="4638932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390776" y="367058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76" y="3670585"/>
                <a:ext cx="1091709" cy="8249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015667" y="3670585"/>
                <a:ext cx="1214628" cy="824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67" y="3670585"/>
                <a:ext cx="1214628" cy="8249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Isosceles Triangle 28"/>
          <p:cNvSpPr/>
          <p:nvPr/>
        </p:nvSpPr>
        <p:spPr bwMode="auto">
          <a:xfrm rot="2088450">
            <a:off x="4783051" y="4592868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829301" y="3670585"/>
                <a:ext cx="1108829" cy="823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3670585"/>
                <a:ext cx="1108829" cy="8238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550279" y="367058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79" y="3670585"/>
                <a:ext cx="1091709" cy="8249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Isosceles Triangle 31"/>
          <p:cNvSpPr/>
          <p:nvPr/>
        </p:nvSpPr>
        <p:spPr bwMode="auto">
          <a:xfrm rot="5400000">
            <a:off x="6472237" y="4638933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3" name="Isosceles Triangle 32"/>
          <p:cNvSpPr/>
          <p:nvPr/>
        </p:nvSpPr>
        <p:spPr bwMode="auto">
          <a:xfrm rot="5400000">
            <a:off x="8223756" y="4657984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34" name="Straight Arrow Connector 33"/>
          <p:cNvCxnSpPr>
            <a:stCxn id="26" idx="0"/>
            <a:endCxn id="29" idx="2"/>
          </p:cNvCxnSpPr>
          <p:nvPr/>
        </p:nvCxnSpPr>
        <p:spPr bwMode="auto">
          <a:xfrm>
            <a:off x="3352845" y="4872294"/>
            <a:ext cx="1324266" cy="5855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29" idx="5"/>
            <a:endCxn id="32" idx="3"/>
          </p:cNvCxnSpPr>
          <p:nvPr/>
        </p:nvCxnSpPr>
        <p:spPr bwMode="auto">
          <a:xfrm>
            <a:off x="4998017" y="4869727"/>
            <a:ext cx="1393258" cy="25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2" idx="0"/>
            <a:endCxn id="33" idx="3"/>
          </p:cNvCxnSpPr>
          <p:nvPr/>
        </p:nvCxnSpPr>
        <p:spPr bwMode="auto">
          <a:xfrm>
            <a:off x="6858000" y="4872296"/>
            <a:ext cx="1284794" cy="1905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032578" y="5931512"/>
                <a:ext cx="962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578" y="5931512"/>
                <a:ext cx="962315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717474" y="4208319"/>
            <a:ext cx="342900" cy="3277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 animBg="1"/>
      <p:bldP spid="3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209800" y="392114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Incremental state space (ISS)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38325" y="1146460"/>
            <a:ext cx="508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Incremental State Space (</a:t>
            </a:r>
            <a:r>
              <a:rPr lang="el-GR" sz="2400" b="1" dirty="0"/>
              <a:t>Δ</a:t>
            </a:r>
            <a:r>
              <a:rPr lang="en-US" sz="2400" b="1" dirty="0"/>
              <a:t>x, </a:t>
            </a:r>
            <a:r>
              <a:rPr lang="el-GR" sz="2400" b="1" dirty="0"/>
              <a:t>Δ </a:t>
            </a:r>
            <a:r>
              <a:rPr lang="en-US" sz="2400" b="1" dirty="0"/>
              <a:t>y, </a:t>
            </a:r>
            <a:r>
              <a:rPr lang="el-GR" sz="2400" b="1" dirty="0"/>
              <a:t>Δ θ</a:t>
            </a:r>
            <a:r>
              <a:rPr lang="en-US" sz="2400" b="1" dirty="0"/>
              <a:t>) </a:t>
            </a:r>
          </a:p>
        </p:txBody>
      </p:sp>
      <p:sp>
        <p:nvSpPr>
          <p:cNvPr id="4" name="Isosceles Triangle 3"/>
          <p:cNvSpPr/>
          <p:nvPr/>
        </p:nvSpPr>
        <p:spPr bwMode="auto">
          <a:xfrm rot="5400000">
            <a:off x="2928982" y="2791082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rot="5400000">
            <a:off x="4738734" y="2791082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 rot="5400000">
            <a:off x="6434137" y="2791083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rot="5400000">
            <a:off x="8185656" y="2810134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9" name="Straight Arrow Connector 8"/>
          <p:cNvCxnSpPr>
            <a:stCxn id="4" idx="0"/>
            <a:endCxn id="14" idx="3"/>
          </p:cNvCxnSpPr>
          <p:nvPr/>
        </p:nvCxnSpPr>
        <p:spPr bwMode="auto">
          <a:xfrm>
            <a:off x="3314746" y="3024444"/>
            <a:ext cx="1343027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4" idx="0"/>
            <a:endCxn id="19" idx="3"/>
          </p:cNvCxnSpPr>
          <p:nvPr/>
        </p:nvCxnSpPr>
        <p:spPr bwMode="auto">
          <a:xfrm>
            <a:off x="5124497" y="3024445"/>
            <a:ext cx="1228678" cy="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9" idx="0"/>
            <a:endCxn id="21" idx="3"/>
          </p:cNvCxnSpPr>
          <p:nvPr/>
        </p:nvCxnSpPr>
        <p:spPr bwMode="auto">
          <a:xfrm>
            <a:off x="6819900" y="3024446"/>
            <a:ext cx="1284794" cy="1905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Isosceles Triangle 36"/>
          <p:cNvSpPr/>
          <p:nvPr/>
        </p:nvSpPr>
        <p:spPr bwMode="auto">
          <a:xfrm rot="5400000">
            <a:off x="2965350" y="4618299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 rot="2700000">
            <a:off x="4775103" y="4553207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 rot="2700000">
            <a:off x="6470506" y="4553208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 rot="2700000">
            <a:off x="8222025" y="4572259"/>
            <a:ext cx="304800" cy="4667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cxnSp>
        <p:nvCxnSpPr>
          <p:cNvPr id="44" name="Straight Arrow Connector 43"/>
          <p:cNvCxnSpPr>
            <a:stCxn id="37" idx="0"/>
            <a:endCxn id="40" idx="2"/>
          </p:cNvCxnSpPr>
          <p:nvPr/>
        </p:nvCxnSpPr>
        <p:spPr bwMode="auto">
          <a:xfrm flipV="1">
            <a:off x="3351114" y="4843819"/>
            <a:ext cx="1303615" cy="784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40" idx="5"/>
            <a:endCxn id="42" idx="2"/>
          </p:cNvCxnSpPr>
          <p:nvPr/>
        </p:nvCxnSpPr>
        <p:spPr bwMode="auto">
          <a:xfrm>
            <a:off x="4981385" y="4840451"/>
            <a:ext cx="1368747" cy="33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42" idx="5"/>
            <a:endCxn id="43" idx="2"/>
          </p:cNvCxnSpPr>
          <p:nvPr/>
        </p:nvCxnSpPr>
        <p:spPr bwMode="auto">
          <a:xfrm>
            <a:off x="6676788" y="4840452"/>
            <a:ext cx="1424863" cy="2241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7453458" y="5718463"/>
                <a:ext cx="1293623" cy="912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𝐩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458" y="5718463"/>
                <a:ext cx="1293623" cy="9121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390776" y="182273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76" y="1822735"/>
                <a:ext cx="1091709" cy="8249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015667" y="1822735"/>
                <a:ext cx="1108830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67" y="1822735"/>
                <a:ext cx="1108830" cy="8249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829301" y="182273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822735"/>
                <a:ext cx="1091709" cy="8249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550279" y="182273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79" y="1822735"/>
                <a:ext cx="1091709" cy="8249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390776" y="367058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76" y="3670585"/>
                <a:ext cx="1091709" cy="82490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4015667" y="3670585"/>
                <a:ext cx="1214628" cy="824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67" y="3670585"/>
                <a:ext cx="1214628" cy="8249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829301" y="367058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3670585"/>
                <a:ext cx="1091709" cy="8249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7550279" y="3670585"/>
                <a:ext cx="1091709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79" y="3670585"/>
                <a:ext cx="1091709" cy="82490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4717474" y="4208319"/>
            <a:ext cx="342900" cy="3277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2" grpId="0" animBg="1"/>
      <p:bldP spid="43" grpId="0" animBg="1"/>
      <p:bldP spid="47" grpId="0"/>
      <p:bldP spid="32" grpId="0"/>
      <p:bldP spid="33" grpId="0"/>
      <p:bldP spid="34" grpId="0"/>
      <p:bldP spid="35" grpId="0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6499</TotalTime>
  <Words>779</Words>
  <Application>Microsoft Office PowerPoint</Application>
  <PresentationFormat>Widescreen</PresentationFormat>
  <Paragraphs>239</Paragraphs>
  <Slides>29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 Unicode MS</vt:lpstr>
      <vt:lpstr>Arial</vt:lpstr>
      <vt:lpstr>Calibri</vt:lpstr>
      <vt:lpstr>Cambria Math</vt:lpstr>
      <vt:lpstr>Symbol</vt:lpstr>
      <vt:lpstr>Wingdings</vt:lpstr>
      <vt:lpstr>Office Theme</vt:lpstr>
      <vt:lpstr>Fast and Accurate PoseSLAM  by Combining  Relative and Global State Spaces</vt:lpstr>
      <vt:lpstr>PoseSLAM</vt:lpstr>
      <vt:lpstr>Video</vt:lpstr>
      <vt:lpstr>PoseSLAM as graph optimization</vt:lpstr>
      <vt:lpstr>PoseSLAM as nonlinear minimization</vt:lpstr>
      <vt:lpstr>How to solve linear system?</vt:lpstr>
      <vt:lpstr>Choosing the state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edges affect states</vt:lpstr>
      <vt:lpstr>PowerPoint Presentation</vt:lpstr>
      <vt:lpstr>PowerPoint Presentation</vt:lpstr>
      <vt:lpstr>PowerPoint Presentation</vt:lpstr>
      <vt:lpstr>PowerPoint Presentation</vt:lpstr>
      <vt:lpstr>Results: Manhattan world</vt:lpstr>
      <vt:lpstr>Performance comparison</vt:lpstr>
      <vt:lpstr>Results:  Parking 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Conclusion</vt:lpstr>
      <vt:lpstr>Thanks!</vt:lpstr>
      <vt:lpstr>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and Accurate PoseSLAM  by Combining  Relative and Global State Spaces</dc:title>
  <dc:creator>Stan Birchfield</dc:creator>
  <cp:lastModifiedBy>Stan Birchfield</cp:lastModifiedBy>
  <cp:revision>51</cp:revision>
  <dcterms:created xsi:type="dcterms:W3CDTF">2014-05-21T19:22:25Z</dcterms:created>
  <dcterms:modified xsi:type="dcterms:W3CDTF">2014-06-03T03:32:36Z</dcterms:modified>
</cp:coreProperties>
</file>