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2" r:id="rId2"/>
    <p:sldId id="360" r:id="rId3"/>
    <p:sldId id="361" r:id="rId4"/>
    <p:sldId id="336" r:id="rId5"/>
    <p:sldId id="344" r:id="rId6"/>
    <p:sldId id="362" r:id="rId7"/>
    <p:sldId id="301" r:id="rId8"/>
    <p:sldId id="303" r:id="rId9"/>
    <p:sldId id="304" r:id="rId10"/>
    <p:sldId id="353" r:id="rId11"/>
    <p:sldId id="324" r:id="rId12"/>
    <p:sldId id="351" r:id="rId13"/>
    <p:sldId id="305" r:id="rId14"/>
    <p:sldId id="352" r:id="rId15"/>
    <p:sldId id="363" r:id="rId16"/>
    <p:sldId id="330" r:id="rId17"/>
    <p:sldId id="328" r:id="rId18"/>
    <p:sldId id="329" r:id="rId19"/>
    <p:sldId id="358" r:id="rId20"/>
    <p:sldId id="348" r:id="rId21"/>
    <p:sldId id="359" r:id="rId22"/>
    <p:sldId id="349" r:id="rId23"/>
    <p:sldId id="354" r:id="rId24"/>
    <p:sldId id="357" r:id="rId25"/>
    <p:sldId id="319" r:id="rId26"/>
    <p:sldId id="343" r:id="rId27"/>
    <p:sldId id="339" r:id="rId28"/>
    <p:sldId id="335" r:id="rId29"/>
    <p:sldId id="356" r:id="rId30"/>
    <p:sldId id="36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02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52" autoAdjust="0"/>
    <p:restoredTop sz="98063" autoAdjust="0"/>
  </p:normalViewPr>
  <p:slideViewPr>
    <p:cSldViewPr>
      <p:cViewPr>
        <p:scale>
          <a:sx n="100" d="100"/>
          <a:sy n="100" d="100"/>
        </p:scale>
        <p:origin x="576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01047-5116-2F4B-A1F5-37BCE54014CA}" type="doc">
      <dgm:prSet loTypeId="urn:microsoft.com/office/officeart/2005/8/layout/process1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16596A8-929E-9F43-B727-2A884446FF98}">
      <dgm:prSet custT="1"/>
      <dgm:spPr/>
      <dgm:t>
        <a:bodyPr/>
        <a:lstStyle/>
        <a:p>
          <a:r>
            <a:rPr lang="en-US" sz="1400" dirty="0" smtClean="0"/>
            <a:t>Line &amp; groove silicon stamp</a:t>
          </a:r>
          <a:endParaRPr lang="en-US" sz="1400" dirty="0"/>
        </a:p>
      </dgm:t>
    </dgm:pt>
    <dgm:pt modelId="{2D9DDAD6-DF3E-7C40-B588-CF28026D2C29}" type="parTrans" cxnId="{31656D5E-460A-8740-AF74-9B4AF9FE3BCA}">
      <dgm:prSet/>
      <dgm:spPr/>
      <dgm:t>
        <a:bodyPr/>
        <a:lstStyle/>
        <a:p>
          <a:endParaRPr lang="en-US" sz="2000"/>
        </a:p>
      </dgm:t>
    </dgm:pt>
    <dgm:pt modelId="{46761308-C3E7-1D42-95A9-E8C29381191D}" type="sibTrans" cxnId="{31656D5E-460A-8740-AF74-9B4AF9FE3BCA}">
      <dgm:prSet custT="1"/>
      <dgm:spPr/>
      <dgm:t>
        <a:bodyPr/>
        <a:lstStyle/>
        <a:p>
          <a:endParaRPr lang="en-US" sz="2000"/>
        </a:p>
      </dgm:t>
    </dgm:pt>
    <dgm:pt modelId="{C1671E73-3EAB-B047-8643-B7A6124D6EBA}">
      <dgm:prSet custT="1"/>
      <dgm:spPr/>
      <dgm:t>
        <a:bodyPr/>
        <a:lstStyle/>
        <a:p>
          <a:r>
            <a:rPr lang="en-US" sz="1400" dirty="0" smtClean="0"/>
            <a:t>Thermal embossing</a:t>
          </a:r>
          <a:endParaRPr lang="en-US" sz="1400" dirty="0"/>
        </a:p>
      </dgm:t>
    </dgm:pt>
    <dgm:pt modelId="{F87C471E-587F-6541-8389-D49B1126C2D5}" type="parTrans" cxnId="{66F4B201-7BFE-6A4E-853D-14655527A48E}">
      <dgm:prSet/>
      <dgm:spPr/>
      <dgm:t>
        <a:bodyPr/>
        <a:lstStyle/>
        <a:p>
          <a:endParaRPr lang="en-US" sz="2000"/>
        </a:p>
      </dgm:t>
    </dgm:pt>
    <dgm:pt modelId="{4514AB38-65DF-8649-B7D3-084C88476F96}" type="sibTrans" cxnId="{66F4B201-7BFE-6A4E-853D-14655527A48E}">
      <dgm:prSet/>
      <dgm:spPr/>
      <dgm:t>
        <a:bodyPr/>
        <a:lstStyle/>
        <a:p>
          <a:endParaRPr lang="en-US" sz="2000"/>
        </a:p>
      </dgm:t>
    </dgm:pt>
    <dgm:pt modelId="{B965631F-507D-7C4D-9407-7980FFBC6544}" type="pres">
      <dgm:prSet presAssocID="{3C801047-5116-2F4B-A1F5-37BCE5401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344706-FEF4-694D-9C85-6100196F9114}" type="pres">
      <dgm:prSet presAssocID="{C16596A8-929E-9F43-B727-2A884446FF9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0D25C-5B95-DE4E-AE5D-AF21040D6F08}" type="pres">
      <dgm:prSet presAssocID="{46761308-C3E7-1D42-95A9-E8C29381191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1F9DDD0-1504-724D-A1AF-BE831852BCFF}" type="pres">
      <dgm:prSet presAssocID="{46761308-C3E7-1D42-95A9-E8C29381191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09479AD-E689-6E4A-B4DF-04BF6CB3E3C8}" type="pres">
      <dgm:prSet presAssocID="{C1671E73-3EAB-B047-8643-B7A6124D6EB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4B201-7BFE-6A4E-853D-14655527A48E}" srcId="{3C801047-5116-2F4B-A1F5-37BCE54014CA}" destId="{C1671E73-3EAB-B047-8643-B7A6124D6EBA}" srcOrd="1" destOrd="0" parTransId="{F87C471E-587F-6541-8389-D49B1126C2D5}" sibTransId="{4514AB38-65DF-8649-B7D3-084C88476F96}"/>
    <dgm:cxn modelId="{1DDECDF3-857F-DD4E-B7ED-2D06617550B4}" type="presOf" srcId="{3C801047-5116-2F4B-A1F5-37BCE54014CA}" destId="{B965631F-507D-7C4D-9407-7980FFBC6544}" srcOrd="0" destOrd="0" presId="urn:microsoft.com/office/officeart/2005/8/layout/process1"/>
    <dgm:cxn modelId="{1DF14508-E2CA-174A-ACC6-7B32D7CD1023}" type="presOf" srcId="{46761308-C3E7-1D42-95A9-E8C29381191D}" destId="{8F20D25C-5B95-DE4E-AE5D-AF21040D6F08}" srcOrd="0" destOrd="0" presId="urn:microsoft.com/office/officeart/2005/8/layout/process1"/>
    <dgm:cxn modelId="{24CE5C31-FFDA-744B-B7B8-3BA45E868687}" type="presOf" srcId="{C16596A8-929E-9F43-B727-2A884446FF98}" destId="{44344706-FEF4-694D-9C85-6100196F9114}" srcOrd="0" destOrd="0" presId="urn:microsoft.com/office/officeart/2005/8/layout/process1"/>
    <dgm:cxn modelId="{31656D5E-460A-8740-AF74-9B4AF9FE3BCA}" srcId="{3C801047-5116-2F4B-A1F5-37BCE54014CA}" destId="{C16596A8-929E-9F43-B727-2A884446FF98}" srcOrd="0" destOrd="0" parTransId="{2D9DDAD6-DF3E-7C40-B588-CF28026D2C29}" sibTransId="{46761308-C3E7-1D42-95A9-E8C29381191D}"/>
    <dgm:cxn modelId="{2FCE134E-70E6-994B-9CBA-BAFC52520537}" type="presOf" srcId="{C1671E73-3EAB-B047-8643-B7A6124D6EBA}" destId="{B09479AD-E689-6E4A-B4DF-04BF6CB3E3C8}" srcOrd="0" destOrd="0" presId="urn:microsoft.com/office/officeart/2005/8/layout/process1"/>
    <dgm:cxn modelId="{B9626A06-1295-9444-91CC-FFE3E2B8A961}" type="presOf" srcId="{46761308-C3E7-1D42-95A9-E8C29381191D}" destId="{D1F9DDD0-1504-724D-A1AF-BE831852BCFF}" srcOrd="1" destOrd="0" presId="urn:microsoft.com/office/officeart/2005/8/layout/process1"/>
    <dgm:cxn modelId="{8BF045EA-33D9-DA43-8645-CE5BA8BCDB11}" type="presParOf" srcId="{B965631F-507D-7C4D-9407-7980FFBC6544}" destId="{44344706-FEF4-694D-9C85-6100196F9114}" srcOrd="0" destOrd="0" presId="urn:microsoft.com/office/officeart/2005/8/layout/process1"/>
    <dgm:cxn modelId="{463D346D-2205-8D46-BD15-38CBEB87A093}" type="presParOf" srcId="{B965631F-507D-7C4D-9407-7980FFBC6544}" destId="{8F20D25C-5B95-DE4E-AE5D-AF21040D6F08}" srcOrd="1" destOrd="0" presId="urn:microsoft.com/office/officeart/2005/8/layout/process1"/>
    <dgm:cxn modelId="{A18B4FC9-0DA0-4740-BC09-8E2F7E0AB957}" type="presParOf" srcId="{8F20D25C-5B95-DE4E-AE5D-AF21040D6F08}" destId="{D1F9DDD0-1504-724D-A1AF-BE831852BCFF}" srcOrd="0" destOrd="0" presId="urn:microsoft.com/office/officeart/2005/8/layout/process1"/>
    <dgm:cxn modelId="{E45BD3CB-F98F-C042-BA39-2275D171F882}" type="presParOf" srcId="{B965631F-507D-7C4D-9407-7980FFBC6544}" destId="{B09479AD-E689-6E4A-B4DF-04BF6CB3E3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801047-5116-2F4B-A1F5-37BCE54014CA}" type="doc">
      <dgm:prSet loTypeId="urn:microsoft.com/office/officeart/2005/8/layout/process1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16596A8-929E-9F43-B727-2A884446FF98}">
      <dgm:prSet custT="1"/>
      <dgm:spPr/>
      <dgm:t>
        <a:bodyPr/>
        <a:lstStyle/>
        <a:p>
          <a:r>
            <a:rPr lang="en-US" sz="1400" dirty="0" smtClean="0"/>
            <a:t>PEGDE (5 </a:t>
          </a:r>
          <a:r>
            <a:rPr lang="en-US" sz="1400" dirty="0" err="1" smtClean="0"/>
            <a:t>wt</a:t>
          </a:r>
          <a:r>
            <a:rPr lang="en-US" sz="1400" dirty="0" smtClean="0"/>
            <a:t>% and 15 </a:t>
          </a:r>
          <a:r>
            <a:rPr lang="en-US" sz="1400" dirty="0" err="1" smtClean="0"/>
            <a:t>wt</a:t>
          </a:r>
          <a:r>
            <a:rPr lang="en-US" sz="1400" dirty="0" smtClean="0"/>
            <a:t>%)  </a:t>
          </a:r>
          <a:endParaRPr lang="en-US" sz="1400" dirty="0"/>
        </a:p>
      </dgm:t>
    </dgm:pt>
    <dgm:pt modelId="{2D9DDAD6-DF3E-7C40-B588-CF28026D2C29}" type="parTrans" cxnId="{31656D5E-460A-8740-AF74-9B4AF9FE3BCA}">
      <dgm:prSet/>
      <dgm:spPr/>
      <dgm:t>
        <a:bodyPr/>
        <a:lstStyle/>
        <a:p>
          <a:endParaRPr lang="en-US" sz="2000"/>
        </a:p>
      </dgm:t>
    </dgm:pt>
    <dgm:pt modelId="{46761308-C3E7-1D42-95A9-E8C29381191D}" type="sibTrans" cxnId="{31656D5E-460A-8740-AF74-9B4AF9FE3BCA}">
      <dgm:prSet custT="1"/>
      <dgm:spPr/>
      <dgm:t>
        <a:bodyPr/>
        <a:lstStyle/>
        <a:p>
          <a:endParaRPr lang="en-US" sz="2000"/>
        </a:p>
      </dgm:t>
    </dgm:pt>
    <dgm:pt modelId="{C1671E73-3EAB-B047-8643-B7A6124D6EBA}">
      <dgm:prSet custT="1"/>
      <dgm:spPr/>
      <dgm:t>
        <a:bodyPr/>
        <a:lstStyle/>
        <a:p>
          <a:r>
            <a:rPr lang="en-US" sz="1600" dirty="0" smtClean="0"/>
            <a:t>Reaction</a:t>
          </a:r>
          <a:endParaRPr lang="en-US" sz="1600" dirty="0"/>
        </a:p>
      </dgm:t>
    </dgm:pt>
    <dgm:pt modelId="{F87C471E-587F-6541-8389-D49B1126C2D5}" type="parTrans" cxnId="{66F4B201-7BFE-6A4E-853D-14655527A48E}">
      <dgm:prSet/>
      <dgm:spPr/>
      <dgm:t>
        <a:bodyPr/>
        <a:lstStyle/>
        <a:p>
          <a:endParaRPr lang="en-US" sz="2000"/>
        </a:p>
      </dgm:t>
    </dgm:pt>
    <dgm:pt modelId="{4514AB38-65DF-8649-B7D3-084C88476F96}" type="sibTrans" cxnId="{66F4B201-7BFE-6A4E-853D-14655527A48E}">
      <dgm:prSet/>
      <dgm:spPr/>
      <dgm:t>
        <a:bodyPr/>
        <a:lstStyle/>
        <a:p>
          <a:endParaRPr lang="en-US" sz="2000"/>
        </a:p>
      </dgm:t>
    </dgm:pt>
    <dgm:pt modelId="{B965631F-507D-7C4D-9407-7980FFBC6544}" type="pres">
      <dgm:prSet presAssocID="{3C801047-5116-2F4B-A1F5-37BCE5401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344706-FEF4-694D-9C85-6100196F9114}" type="pres">
      <dgm:prSet presAssocID="{C16596A8-929E-9F43-B727-2A884446FF9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0D25C-5B95-DE4E-AE5D-AF21040D6F08}" type="pres">
      <dgm:prSet presAssocID="{46761308-C3E7-1D42-95A9-E8C29381191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1F9DDD0-1504-724D-A1AF-BE831852BCFF}" type="pres">
      <dgm:prSet presAssocID="{46761308-C3E7-1D42-95A9-E8C29381191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09479AD-E689-6E4A-B4DF-04BF6CB3E3C8}" type="pres">
      <dgm:prSet presAssocID="{C1671E73-3EAB-B047-8643-B7A6124D6EBA}" presName="node" presStyleLbl="node1" presStyleIdx="1" presStyleCnt="2" custLinFactNeighborX="2723" custLinFactNeighborY="-1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4B201-7BFE-6A4E-853D-14655527A48E}" srcId="{3C801047-5116-2F4B-A1F5-37BCE54014CA}" destId="{C1671E73-3EAB-B047-8643-B7A6124D6EBA}" srcOrd="1" destOrd="0" parTransId="{F87C471E-587F-6541-8389-D49B1126C2D5}" sibTransId="{4514AB38-65DF-8649-B7D3-084C88476F96}"/>
    <dgm:cxn modelId="{31656D5E-460A-8740-AF74-9B4AF9FE3BCA}" srcId="{3C801047-5116-2F4B-A1F5-37BCE54014CA}" destId="{C16596A8-929E-9F43-B727-2A884446FF98}" srcOrd="0" destOrd="0" parTransId="{2D9DDAD6-DF3E-7C40-B588-CF28026D2C29}" sibTransId="{46761308-C3E7-1D42-95A9-E8C29381191D}"/>
    <dgm:cxn modelId="{C8E8FED4-76E4-A545-A44F-7ABAC54C7030}" type="presOf" srcId="{46761308-C3E7-1D42-95A9-E8C29381191D}" destId="{D1F9DDD0-1504-724D-A1AF-BE831852BCFF}" srcOrd="1" destOrd="0" presId="urn:microsoft.com/office/officeart/2005/8/layout/process1"/>
    <dgm:cxn modelId="{02658DD6-37D8-564A-B2D5-55A72FEE6021}" type="presOf" srcId="{46761308-C3E7-1D42-95A9-E8C29381191D}" destId="{8F20D25C-5B95-DE4E-AE5D-AF21040D6F08}" srcOrd="0" destOrd="0" presId="urn:microsoft.com/office/officeart/2005/8/layout/process1"/>
    <dgm:cxn modelId="{04D5B921-BDFF-CA4F-BC80-3C604884F633}" type="presOf" srcId="{C1671E73-3EAB-B047-8643-B7A6124D6EBA}" destId="{B09479AD-E689-6E4A-B4DF-04BF6CB3E3C8}" srcOrd="0" destOrd="0" presId="urn:microsoft.com/office/officeart/2005/8/layout/process1"/>
    <dgm:cxn modelId="{F4C5E3FE-CDEE-9648-8844-4045B5B51F2A}" type="presOf" srcId="{3C801047-5116-2F4B-A1F5-37BCE54014CA}" destId="{B965631F-507D-7C4D-9407-7980FFBC6544}" srcOrd="0" destOrd="0" presId="urn:microsoft.com/office/officeart/2005/8/layout/process1"/>
    <dgm:cxn modelId="{934C4C93-62B0-5F4A-9F78-49794D743787}" type="presOf" srcId="{C16596A8-929E-9F43-B727-2A884446FF98}" destId="{44344706-FEF4-694D-9C85-6100196F9114}" srcOrd="0" destOrd="0" presId="urn:microsoft.com/office/officeart/2005/8/layout/process1"/>
    <dgm:cxn modelId="{8B3A3D19-ED9D-4C45-A926-AE62B9BE03FF}" type="presParOf" srcId="{B965631F-507D-7C4D-9407-7980FFBC6544}" destId="{44344706-FEF4-694D-9C85-6100196F9114}" srcOrd="0" destOrd="0" presId="urn:microsoft.com/office/officeart/2005/8/layout/process1"/>
    <dgm:cxn modelId="{4940751A-9CE6-3943-A7B5-CDF0D59B4759}" type="presParOf" srcId="{B965631F-507D-7C4D-9407-7980FFBC6544}" destId="{8F20D25C-5B95-DE4E-AE5D-AF21040D6F08}" srcOrd="1" destOrd="0" presId="urn:microsoft.com/office/officeart/2005/8/layout/process1"/>
    <dgm:cxn modelId="{7BBF88A3-EEAD-6C45-B43B-096FF4394F9C}" type="presParOf" srcId="{8F20D25C-5B95-DE4E-AE5D-AF21040D6F08}" destId="{D1F9DDD0-1504-724D-A1AF-BE831852BCFF}" srcOrd="0" destOrd="0" presId="urn:microsoft.com/office/officeart/2005/8/layout/process1"/>
    <dgm:cxn modelId="{507AFF3C-77B5-7B41-91E1-44488153413D}" type="presParOf" srcId="{B965631F-507D-7C4D-9407-7980FFBC6544}" destId="{B09479AD-E689-6E4A-B4DF-04BF6CB3E3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44706-FEF4-694D-9C85-6100196F9114}">
      <dsp:nvSpPr>
        <dsp:cNvPr id="0" name=""/>
        <dsp:cNvSpPr/>
      </dsp:nvSpPr>
      <dsp:spPr>
        <a:xfrm>
          <a:off x="632" y="0"/>
          <a:ext cx="1347855" cy="629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Line &amp; groove silicon stamp</a:t>
          </a:r>
          <a:endParaRPr lang="en-US" sz="1400" kern="1200" dirty="0"/>
        </a:p>
      </dsp:txBody>
      <dsp:txXfrm>
        <a:off x="19075" y="18443"/>
        <a:ext cx="1310969" cy="592789"/>
      </dsp:txXfrm>
    </dsp:sp>
    <dsp:sp modelId="{8F20D25C-5B95-DE4E-AE5D-AF21040D6F08}">
      <dsp:nvSpPr>
        <dsp:cNvPr id="0" name=""/>
        <dsp:cNvSpPr/>
      </dsp:nvSpPr>
      <dsp:spPr>
        <a:xfrm>
          <a:off x="1483272" y="147703"/>
          <a:ext cx="285745" cy="3342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483272" y="214557"/>
        <a:ext cx="200022" cy="200560"/>
      </dsp:txXfrm>
    </dsp:sp>
    <dsp:sp modelId="{B09479AD-E689-6E4A-B4DF-04BF6CB3E3C8}">
      <dsp:nvSpPr>
        <dsp:cNvPr id="0" name=""/>
        <dsp:cNvSpPr/>
      </dsp:nvSpPr>
      <dsp:spPr>
        <a:xfrm>
          <a:off x="1887629" y="0"/>
          <a:ext cx="1347855" cy="629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Thermal embossing</a:t>
          </a:r>
          <a:endParaRPr lang="en-US" sz="1400" kern="1200" dirty="0"/>
        </a:p>
      </dsp:txBody>
      <dsp:txXfrm>
        <a:off x="1906072" y="18443"/>
        <a:ext cx="1310969" cy="59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44706-FEF4-694D-9C85-6100196F9114}">
      <dsp:nvSpPr>
        <dsp:cNvPr id="0" name=""/>
        <dsp:cNvSpPr/>
      </dsp:nvSpPr>
      <dsp:spPr>
        <a:xfrm>
          <a:off x="671" y="0"/>
          <a:ext cx="1432828" cy="61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PEGDE (5 </a:t>
          </a:r>
          <a:r>
            <a:rPr lang="en-US" sz="1400" kern="1200" dirty="0" err="1" smtClean="0"/>
            <a:t>wt</a:t>
          </a:r>
          <a:r>
            <a:rPr lang="en-US" sz="1400" kern="1200" dirty="0" smtClean="0"/>
            <a:t>% and 15 </a:t>
          </a:r>
          <a:r>
            <a:rPr lang="en-US" sz="1400" kern="1200" dirty="0" err="1" smtClean="0"/>
            <a:t>wt</a:t>
          </a:r>
          <a:r>
            <a:rPr lang="en-US" sz="1400" kern="1200" dirty="0" smtClean="0"/>
            <a:t>%)  </a:t>
          </a:r>
          <a:endParaRPr lang="en-US" sz="1400" kern="1200" dirty="0"/>
        </a:p>
      </dsp:txBody>
      <dsp:txXfrm>
        <a:off x="18650" y="17979"/>
        <a:ext cx="1396870" cy="577888"/>
      </dsp:txXfrm>
    </dsp:sp>
    <dsp:sp modelId="{8F20D25C-5B95-DE4E-AE5D-AF21040D6F08}">
      <dsp:nvSpPr>
        <dsp:cNvPr id="0" name=""/>
        <dsp:cNvSpPr/>
      </dsp:nvSpPr>
      <dsp:spPr>
        <a:xfrm>
          <a:off x="1576951" y="129252"/>
          <a:ext cx="304115" cy="355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576951" y="200320"/>
        <a:ext cx="212881" cy="213205"/>
      </dsp:txXfrm>
    </dsp:sp>
    <dsp:sp modelId="{B09479AD-E689-6E4A-B4DF-04BF6CB3E3C8}">
      <dsp:nvSpPr>
        <dsp:cNvPr id="0" name=""/>
        <dsp:cNvSpPr/>
      </dsp:nvSpPr>
      <dsp:spPr>
        <a:xfrm>
          <a:off x="2007304" y="0"/>
          <a:ext cx="1432828" cy="613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Reaction</a:t>
          </a:r>
          <a:endParaRPr lang="en-US" sz="1600" kern="1200" dirty="0"/>
        </a:p>
      </dsp:txBody>
      <dsp:txXfrm>
        <a:off x="2025283" y="17979"/>
        <a:ext cx="1396870" cy="577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63B7EB-2BD9-48E9-940D-EFDE81AB9CDA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F24B53-728C-4A1E-9167-E705E198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8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3.	Avoid mixing sentence and </a:t>
            </a:r>
            <a:r>
              <a:rPr lang="en-US" sz="12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nonsentence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items in a bulleted list. </a:t>
            </a:r>
            <a:endParaRPr lang="en-US" sz="1200" kern="120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1F51-A791-45F9-B937-6FCD639D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1A72-98D8-416F-A9E1-2271A171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797F-D3CC-43D0-86C9-CC34B064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E39-7760-4965-A314-EAA90DDD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6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BB4-C7B3-40A8-A93D-115487D90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6200" y="76200"/>
            <a:ext cx="2667000" cy="44196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 err="1" smtClean="0"/>
              <a:t>Wordmark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A973-F3B4-48DC-B40A-EE55E95A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6A0E-0A5C-4D3C-A70F-C17D36C1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2309-1370-4A4A-AC85-656B0B382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9872-BD58-4A03-951C-59BB4F8D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6B30-D742-4D6F-A979-68739F7BC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7615-3BF2-4CFC-920B-B7288450F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3137-1E0F-4189-9A15-A6F11C78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38EA21-BB3A-42D0-9E4B-9FF7548A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2209800"/>
            <a:ext cx="845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 dirty="0">
              <a:solidFill>
                <a:srgbClr val="F4702F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39624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+mn-lt"/>
              </a:rPr>
              <a:t>Zuo Zhou</a:t>
            </a:r>
            <a:r>
              <a:rPr lang="en-US" sz="1400" baseline="30000" dirty="0"/>
              <a:t>1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David A. Ladner</a:t>
            </a:r>
            <a:r>
              <a:rPr lang="en-US" sz="1400" baseline="30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Negin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Kananizadeh</a:t>
            </a:r>
            <a:r>
              <a:rPr lang="en-US" sz="1400" baseline="30000" dirty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Sapna</a:t>
            </a:r>
            <a:r>
              <a:rPr lang="en-US" sz="1400" dirty="0">
                <a:latin typeface="+mn-lt"/>
              </a:rPr>
              <a:t> Sarupria</a:t>
            </a:r>
            <a:r>
              <a:rPr lang="en-US" sz="1400" baseline="30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, Scott M. Husson</a:t>
            </a:r>
            <a:r>
              <a:rPr lang="en-US" sz="1400" baseline="30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Illenia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Battiato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</a:t>
            </a:r>
          </a:p>
          <a:p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>
                <a:latin typeface="+mn-lt"/>
              </a:rPr>
              <a:t>Clemson University</a:t>
            </a:r>
          </a:p>
          <a:p>
            <a:pPr algn="ctr"/>
            <a:r>
              <a:rPr lang="en-US" sz="1400" baseline="30000" dirty="0"/>
              <a:t>2</a:t>
            </a:r>
            <a:r>
              <a:rPr lang="en-US" sz="1400" dirty="0" smtClean="0">
                <a:latin typeface="+mn-lt"/>
              </a:rPr>
              <a:t>Stanford University</a:t>
            </a:r>
            <a:endParaRPr lang="en-US" sz="1400" dirty="0">
              <a:latin typeface="+mn-lt"/>
            </a:endParaRPr>
          </a:p>
        </p:txBody>
      </p:sp>
      <p:pic>
        <p:nvPicPr>
          <p:cNvPr id="5" name="Picture 4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385352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Concentration polarization modeling for </a:t>
            </a:r>
            <a:r>
              <a:rPr lang="en-US" altLang="zh-CN" sz="2400" b="1" dirty="0" smtClean="0"/>
              <a:t>reverse osmosis</a:t>
            </a:r>
            <a:r>
              <a:rPr lang="en-US" altLang="zh-CN" sz="2400" b="1" dirty="0"/>
              <a:t> </a:t>
            </a:r>
            <a:r>
              <a:rPr lang="en-US" sz="2400" b="1" dirty="0" smtClean="0"/>
              <a:t>membranes </a:t>
            </a:r>
            <a:r>
              <a:rPr lang="en-US" sz="2400" b="1" dirty="0"/>
              <a:t>with engineered surface features</a:t>
            </a:r>
            <a:endParaRPr lang="en-US" sz="2400" i="1" kern="1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786" t="37959" r="9351" b="34948"/>
          <a:stretch/>
        </p:blipFill>
        <p:spPr>
          <a:xfrm>
            <a:off x="3133524" y="4473175"/>
            <a:ext cx="2921015" cy="78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786" t="37958" r="9351" b="34949"/>
          <a:stretch/>
        </p:blipFill>
        <p:spPr>
          <a:xfrm>
            <a:off x="6059905" y="3428999"/>
            <a:ext cx="3048000" cy="756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786" t="36454" r="9351" b="34948"/>
          <a:stretch/>
        </p:blipFill>
        <p:spPr>
          <a:xfrm>
            <a:off x="3048651" y="3397994"/>
            <a:ext cx="3005888" cy="78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786" t="36453" r="9351" b="35701"/>
          <a:stretch/>
        </p:blipFill>
        <p:spPr>
          <a:xfrm>
            <a:off x="36529" y="3434697"/>
            <a:ext cx="2943292" cy="751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8786" t="35700" r="9351" b="34949"/>
          <a:stretch/>
        </p:blipFill>
        <p:spPr>
          <a:xfrm>
            <a:off x="5983705" y="2193821"/>
            <a:ext cx="3124200" cy="840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8786" t="34948" r="9351" b="34948"/>
          <a:stretch/>
        </p:blipFill>
        <p:spPr>
          <a:xfrm>
            <a:off x="3029250" y="2250903"/>
            <a:ext cx="2954455" cy="815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8786" t="37958" r="8786" b="37206"/>
          <a:stretch/>
        </p:blipFill>
        <p:spPr>
          <a:xfrm>
            <a:off x="-1" y="2364515"/>
            <a:ext cx="2976598" cy="709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9351" t="39464" r="8786" b="34948"/>
          <a:stretch/>
        </p:blipFill>
        <p:spPr>
          <a:xfrm>
            <a:off x="59074" y="4613095"/>
            <a:ext cx="2920747" cy="72090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84758" y="795009"/>
            <a:ext cx="1717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Patterns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3999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3186" y="190020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36358" y="191257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21332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7791" y="31342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3063" y="307360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3279" y="425541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7791" y="41857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4304"/>
              </p:ext>
            </p:extLst>
          </p:nvPr>
        </p:nvGraphicFramePr>
        <p:xfrm>
          <a:off x="1143000" y="1420210"/>
          <a:ext cx="6787244" cy="268481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47056">
                  <a:extLst>
                    <a:ext uri="{9D8B030D-6E8A-4147-A177-3AD203B41FA5}">
                      <a16:colId xmlns:a16="http://schemas.microsoft.com/office/drawing/2014/main" val="345677102"/>
                    </a:ext>
                  </a:extLst>
                </a:gridCol>
                <a:gridCol w="1367972">
                  <a:extLst>
                    <a:ext uri="{9D8B030D-6E8A-4147-A177-3AD203B41FA5}">
                      <a16:colId xmlns:a16="http://schemas.microsoft.com/office/drawing/2014/main" val="2194993004"/>
                    </a:ext>
                  </a:extLst>
                </a:gridCol>
                <a:gridCol w="1631044">
                  <a:extLst>
                    <a:ext uri="{9D8B030D-6E8A-4147-A177-3AD203B41FA5}">
                      <a16:colId xmlns:a16="http://schemas.microsoft.com/office/drawing/2014/main" val="907589011"/>
                    </a:ext>
                  </a:extLst>
                </a:gridCol>
                <a:gridCol w="1420586">
                  <a:extLst>
                    <a:ext uri="{9D8B030D-6E8A-4147-A177-3AD203B41FA5}">
                      <a16:colId xmlns:a16="http://schemas.microsoft.com/office/drawing/2014/main" val="2905567723"/>
                    </a:ext>
                  </a:extLst>
                </a:gridCol>
                <a:gridCol w="1420586">
                  <a:extLst>
                    <a:ext uri="{9D8B030D-6E8A-4147-A177-3AD203B41FA5}">
                      <a16:colId xmlns:a16="http://schemas.microsoft.com/office/drawing/2014/main" val="2691483801"/>
                    </a:ext>
                  </a:extLst>
                </a:gridCol>
              </a:tblGrid>
              <a:tr h="824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 Length, </a:t>
                      </a:r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(µm)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 Height, </a:t>
                      </a:r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(= 0.5·</a:t>
                      </a:r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(µm)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Between-Feature Distance, </a:t>
                      </a:r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(= </a:t>
                      </a:r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(µm)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Length, </a:t>
                      </a:r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(µm)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Width, </a:t>
                      </a:r>
                      <a:r>
                        <a:rPr lang="en-US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(µm)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extLst>
                  <a:ext uri="{0D108BD9-81ED-4DB2-BD59-A6C34878D82A}">
                    <a16:rowId xmlns:a16="http://schemas.microsoft.com/office/drawing/2014/main" val="562721269"/>
                  </a:ext>
                </a:extLst>
              </a:tr>
              <a:tr h="3282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extLst>
                  <a:ext uri="{0D108BD9-81ED-4DB2-BD59-A6C34878D82A}">
                    <a16:rowId xmlns:a16="http://schemas.microsoft.com/office/drawing/2014/main" val="886047431"/>
                  </a:ext>
                </a:extLst>
              </a:tr>
              <a:tr h="3282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en-US" sz="13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extLst>
                  <a:ext uri="{0D108BD9-81ED-4DB2-BD59-A6C34878D82A}">
                    <a16:rowId xmlns:a16="http://schemas.microsoft.com/office/drawing/2014/main" val="780092919"/>
                  </a:ext>
                </a:extLst>
              </a:tr>
              <a:tr h="3282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32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</a:t>
                      </a:r>
                      <a:endParaRPr lang="en-US" sz="13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extLst>
                  <a:ext uri="{0D108BD9-81ED-4DB2-BD59-A6C34878D82A}">
                    <a16:rowId xmlns:a16="http://schemas.microsoft.com/office/drawing/2014/main" val="3207220378"/>
                  </a:ext>
                </a:extLst>
              </a:tr>
              <a:tr h="3282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1024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512</a:t>
                      </a:r>
                      <a:endParaRPr lang="en-US" sz="13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extLst>
                  <a:ext uri="{0D108BD9-81ED-4DB2-BD59-A6C34878D82A}">
                    <a16:rowId xmlns:a16="http://schemas.microsoft.com/office/drawing/2014/main" val="1642254158"/>
                  </a:ext>
                </a:extLst>
              </a:tr>
              <a:tr h="3282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512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256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512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4096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2048</a:t>
                      </a:r>
                      <a:endParaRPr lang="en-US" sz="13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510" marR="76510" marT="0" marB="0"/>
                </a:tc>
                <a:extLst>
                  <a:ext uri="{0D108BD9-81ED-4DB2-BD59-A6C34878D82A}">
                    <a16:rowId xmlns:a16="http://schemas.microsoft.com/office/drawing/2014/main" val="372286458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643007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Pattern Sizes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76979"/>
            <a:ext cx="6096000" cy="2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" y="2259323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Pattern length: 2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" y="3658613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Pattern length: 8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0998" y="5438001"/>
            <a:ext cx="177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Pattern length: 32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16007" y="3069887"/>
            <a:ext cx="177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Pattern length: 128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5789849"/>
            <a:ext cx="177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Pattern length: 512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µm</a:t>
            </a:r>
            <a:endParaRPr lang="en-US" sz="12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643007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Pattern Sizes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8222" t="28927" r="8786" b="29680"/>
          <a:stretch/>
        </p:blipFill>
        <p:spPr>
          <a:xfrm>
            <a:off x="4048124" y="3793625"/>
            <a:ext cx="4965191" cy="1857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8222" t="28927" r="8786" b="29680"/>
          <a:stretch/>
        </p:blipFill>
        <p:spPr>
          <a:xfrm>
            <a:off x="4048125" y="1486303"/>
            <a:ext cx="4029075" cy="15074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8222" t="28927" r="8786" b="29680"/>
          <a:stretch/>
        </p:blipFill>
        <p:spPr>
          <a:xfrm>
            <a:off x="266700" y="4123491"/>
            <a:ext cx="3162300" cy="1183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8222" t="28927" r="8786" b="29680"/>
          <a:stretch/>
        </p:blipFill>
        <p:spPr>
          <a:xfrm>
            <a:off x="295275" y="2784188"/>
            <a:ext cx="2159896" cy="808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8222" t="28927" r="8786" b="29680"/>
          <a:stretch/>
        </p:blipFill>
        <p:spPr>
          <a:xfrm>
            <a:off x="609600" y="1659277"/>
            <a:ext cx="1152525" cy="4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72200" y="6858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CP Factor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1255" y="2131874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/>
              </a:rPr>
              <a:t>The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Concentration Polarization Factor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(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CP factor) 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can be defined as a ratio of </a:t>
            </a:r>
            <a:r>
              <a:rPr lang="en-US" b="1" dirty="0" smtClean="0">
                <a:solidFill>
                  <a:srgbClr val="222222"/>
                </a:solidFill>
                <a:latin typeface="Roboto"/>
              </a:rPr>
              <a:t>salt concentration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at the membrane surface 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(</a:t>
            </a:r>
            <a:r>
              <a:rPr lang="en-US" dirty="0" smtClean="0"/>
              <a:t>C</a:t>
            </a:r>
            <a:r>
              <a:rPr lang="en-US" baseline="-25000" dirty="0" smtClean="0"/>
              <a:t>m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) to </a:t>
            </a:r>
            <a:r>
              <a:rPr lang="en-US" b="1" dirty="0" smtClean="0">
                <a:solidFill>
                  <a:srgbClr val="222222"/>
                </a:solidFill>
                <a:latin typeface="Roboto"/>
              </a:rPr>
              <a:t>bulk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 concentration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).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21255" y="4910036"/>
            <a:ext cx="327603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Flat 512 membrane CP factor = 1.86</a:t>
            </a:r>
            <a:endParaRPr lang="en-US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04024" y="619883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Concentration profile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781461" y="3873306"/>
            <a:ext cx="657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+mj-lt"/>
                <a:cs typeface="Times New Roman" panose="02020603050405020304" pitchFamily="18" charset="0"/>
              </a:rPr>
              <a:t>mol</a:t>
            </a:r>
            <a:r>
              <a:rPr lang="en-US" sz="1000" dirty="0">
                <a:latin typeface="+mj-lt"/>
                <a:cs typeface="Times New Roman" panose="02020603050405020304" pitchFamily="18" charset="0"/>
              </a:rPr>
              <a:t>/m</a:t>
            </a:r>
            <a:r>
              <a:rPr lang="en-US" sz="10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en-US" sz="10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43383" y="976425"/>
            <a:ext cx="423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  <a:cs typeface="Times New Roman" panose="02020603050405020304" pitchFamily="18" charset="0"/>
              </a:rPr>
              <a:t>m/s</a:t>
            </a:r>
            <a:endParaRPr lang="en-US" sz="1000" dirty="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2" y="1828800"/>
            <a:ext cx="2773404" cy="1502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90" y="1219200"/>
            <a:ext cx="499210" cy="23768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35216" y="352035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Velocity profile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7" y="4115516"/>
            <a:ext cx="3200644" cy="21738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231" y="4197350"/>
            <a:ext cx="428625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62563" y="4039919"/>
                <a:ext cx="1670329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563" y="4039919"/>
                <a:ext cx="1670329" cy="567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0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34516" y="6096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Velocity Normalization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19200" y="4974776"/>
                <a:ext cx="2920992" cy="579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974776"/>
                <a:ext cx="2920992" cy="5791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0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572000" cy="428442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9906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4702F"/>
                </a:solidFill>
                <a:latin typeface="+mj-lt"/>
              </a:rPr>
              <a:t>Numerical Solutions without Velocity Adjustment</a:t>
            </a:r>
            <a:endParaRPr lang="en-US" sz="24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96143"/>
            <a:ext cx="4606850" cy="43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19400" y="90625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4702F"/>
                </a:solidFill>
                <a:latin typeface="+mj-lt"/>
              </a:rPr>
              <a:t>Numerical Solutions vs. Sherwood Correlation</a:t>
            </a:r>
            <a:endParaRPr lang="en-US" sz="2400" dirty="0">
              <a:solidFill>
                <a:srgbClr val="F4702F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600" y="2209800"/>
            <a:ext cx="1929084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Sherwood correlation 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5302888" y="2764937"/>
            <a:ext cx="3210507" cy="256244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415259" y="2999255"/>
                <a:ext cx="3054041" cy="773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=1.85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𝑆𝑐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0.275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59" y="2999255"/>
                <a:ext cx="3054041" cy="773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7624" y="3888989"/>
                <a:ext cx="929229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𝑆h𝐷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624" y="3888989"/>
                <a:ext cx="929229" cy="849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93942" y="4658359"/>
                <a:ext cx="1376595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942" y="4658359"/>
                <a:ext cx="1376595" cy="565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0825"/>
            <a:ext cx="504150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16674" y="660609"/>
            <a:ext cx="3546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CP Results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4724400" cy="5376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8599" r="83874" b="8607"/>
          <a:stretch/>
        </p:blipFill>
        <p:spPr>
          <a:xfrm>
            <a:off x="6553200" y="5502275"/>
            <a:ext cx="128026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05400" y="6858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4702F"/>
                </a:solidFill>
                <a:latin typeface="+mj-lt"/>
              </a:rPr>
              <a:t>Normalized CP Factor</a:t>
            </a:r>
            <a:endParaRPr lang="en-US" sz="24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3" t="17316" r="1359" b="28572"/>
          <a:stretch/>
        </p:blipFill>
        <p:spPr>
          <a:xfrm>
            <a:off x="6553200" y="2436166"/>
            <a:ext cx="1447800" cy="190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9"/>
          <a:stretch/>
        </p:blipFill>
        <p:spPr>
          <a:xfrm>
            <a:off x="1981200" y="1219199"/>
            <a:ext cx="4297612" cy="43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3600" y="533400"/>
            <a:ext cx="2174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Streamlines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8180832" cy="50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46086"/>
            <a:ext cx="8170332" cy="3864114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4800" y="838200"/>
            <a:ext cx="4286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4702F"/>
                </a:solidFill>
                <a:latin typeface="+mj-lt"/>
              </a:rPr>
              <a:t>Overall Approach</a:t>
            </a:r>
          </a:p>
        </p:txBody>
      </p:sp>
    </p:spTree>
    <p:extLst>
      <p:ext uri="{BB962C8B-B14F-4D97-AF65-F5344CB8AC3E}">
        <p14:creationId xmlns:p14="http://schemas.microsoft.com/office/powerpoint/2010/main" val="9268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24400" y="660609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Permeate Flux Results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28" t="43227" r="30805" b="37206"/>
          <a:stretch/>
        </p:blipFill>
        <p:spPr>
          <a:xfrm>
            <a:off x="762000" y="2305050"/>
            <a:ext cx="2286000" cy="606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310" t="7855" r="2576" b="7855"/>
          <a:stretch/>
        </p:blipFill>
        <p:spPr>
          <a:xfrm>
            <a:off x="7820025" y="1905000"/>
            <a:ext cx="714375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045" t="42475" r="30804" b="37206"/>
          <a:stretch/>
        </p:blipFill>
        <p:spPr>
          <a:xfrm>
            <a:off x="3172326" y="2302714"/>
            <a:ext cx="2286000" cy="599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220" t="41721" r="27418" b="35701"/>
          <a:stretch/>
        </p:blipFill>
        <p:spPr>
          <a:xfrm>
            <a:off x="5482389" y="2302714"/>
            <a:ext cx="2286000" cy="601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8221" t="41721" r="27982" b="35701"/>
          <a:stretch/>
        </p:blipFill>
        <p:spPr>
          <a:xfrm>
            <a:off x="762000" y="3219450"/>
            <a:ext cx="2286000" cy="639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8221" t="41721" r="27417" b="35701"/>
          <a:stretch/>
        </p:blipFill>
        <p:spPr>
          <a:xfrm>
            <a:off x="3176337" y="3207418"/>
            <a:ext cx="2310063" cy="607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8467" t="42897" r="27734" b="35701"/>
          <a:stretch/>
        </p:blipFill>
        <p:spPr>
          <a:xfrm>
            <a:off x="5498728" y="3166373"/>
            <a:ext cx="2269661" cy="571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8221" t="43226" r="27417" b="35701"/>
          <a:stretch/>
        </p:blipFill>
        <p:spPr>
          <a:xfrm>
            <a:off x="3139902" y="4118454"/>
            <a:ext cx="2334731" cy="573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10480" t="44732" r="34192" b="36454"/>
          <a:stretch/>
        </p:blipFill>
        <p:spPr>
          <a:xfrm>
            <a:off x="762000" y="4109614"/>
            <a:ext cx="2286000" cy="6147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64035" y="164347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m/s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13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6858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4702F"/>
                </a:solidFill>
                <a:latin typeface="+mj-lt"/>
              </a:rPr>
              <a:t>Normalized Permeate Flux</a:t>
            </a:r>
            <a:endParaRPr lang="en-US" sz="24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361" b="-1948"/>
          <a:stretch/>
        </p:blipFill>
        <p:spPr>
          <a:xfrm>
            <a:off x="31898" y="1752600"/>
            <a:ext cx="3672161" cy="3418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3" t="17316" r="1359" b="28572"/>
          <a:stretch/>
        </p:blipFill>
        <p:spPr>
          <a:xfrm>
            <a:off x="3787740" y="2528334"/>
            <a:ext cx="1407945" cy="1866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88" b="2381"/>
          <a:stretch/>
        </p:blipFill>
        <p:spPr>
          <a:xfrm>
            <a:off x="5279366" y="1776683"/>
            <a:ext cx="3667932" cy="34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57200" y="1219200"/>
            <a:ext cx="4792426" cy="1520582"/>
            <a:chOff x="669984" y="2231994"/>
            <a:chExt cx="4686838" cy="196263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2819" t="33256" r="5685" b="20447"/>
            <a:stretch/>
          </p:blipFill>
          <p:spPr>
            <a:xfrm>
              <a:off x="1630765" y="2231994"/>
              <a:ext cx="3726057" cy="1475284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2049375" y="3487062"/>
              <a:ext cx="3254969" cy="707566"/>
              <a:chOff x="2209800" y="3155748"/>
              <a:chExt cx="2819400" cy="56638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578102" y="3352800"/>
                <a:ext cx="260990" cy="355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209800" y="3200400"/>
                <a:ext cx="5994" cy="5217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228671" y="3155748"/>
                <a:ext cx="2800529" cy="30881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669984" y="2819400"/>
              <a:ext cx="922191" cy="762000"/>
              <a:chOff x="754209" y="2819400"/>
              <a:chExt cx="922191" cy="762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066800" y="2819400"/>
                <a:ext cx="6096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66800" y="3581400"/>
                <a:ext cx="6096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754209" y="2918218"/>
                    <a:ext cx="609140" cy="4767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z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209" y="2918218"/>
                    <a:ext cx="609140" cy="47670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843" t="-9836" r="-980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/>
              <p:nvPr/>
            </p:nvCxnSpPr>
            <p:spPr>
              <a:xfrm flipV="1">
                <a:off x="1447800" y="2879582"/>
                <a:ext cx="0" cy="6256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2226934" y="3392902"/>
              <a:ext cx="762000" cy="31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accent2"/>
                  </a:solidFill>
                  <a:latin typeface="Adobe Garamond Pro" panose="02020502060506020403" pitchFamily="18" charset="0"/>
                </a:rPr>
                <a:t>h=256 </a:t>
              </a:r>
              <a:r>
                <a:rPr lang="en-US" sz="11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µm</a:t>
              </a:r>
              <a:endParaRPr lang="en-US" sz="1100" dirty="0">
                <a:solidFill>
                  <a:schemeClr val="accent2"/>
                </a:solidFill>
                <a:latin typeface="Adobe Garamond Pro" panose="02020502060506020403" pitchFamily="18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319055" y="3158216"/>
              <a:ext cx="6920" cy="6517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6858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4702F"/>
                </a:solidFill>
                <a:latin typeface="+mj-lt"/>
              </a:rPr>
              <a:t>Definition of Roughness </a:t>
            </a:r>
            <a:endParaRPr lang="en-US" sz="2400" dirty="0">
              <a:solidFill>
                <a:srgbClr val="F4702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52043" y="1210681"/>
                <a:ext cx="2054409" cy="92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43" y="1210681"/>
                <a:ext cx="2054409" cy="9272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25462" y="1963283"/>
                <a:ext cx="3724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 = evaluation length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the profile height function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462" y="1963283"/>
                <a:ext cx="3724678" cy="646331"/>
              </a:xfrm>
              <a:prstGeom prst="rect">
                <a:avLst/>
              </a:prstGeom>
              <a:blipFill>
                <a:blip r:embed="rId5"/>
                <a:stretch>
                  <a:fillRect l="-1309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846805" y="2923242"/>
            <a:ext cx="5580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anose="02040503050406030204" pitchFamily="18" charset="0"/>
              </a:rPr>
              <a:t>Roughness </a:t>
            </a:r>
            <a:r>
              <a:rPr lang="en-US" sz="1400" dirty="0" smtClean="0">
                <a:latin typeface="Cambria" panose="02040503050406030204" pitchFamily="18" charset="0"/>
              </a:rPr>
              <a:t>= 128 </a:t>
            </a:r>
            <a:r>
              <a:rPr lang="en-US" sz="1400" dirty="0" smtClean="0">
                <a:latin typeface="Cambria" panose="02040503050406030204" pitchFamily="18" charset="0"/>
                <a:cs typeface="Calibri" panose="020F0502020204030204" pitchFamily="34" charset="0"/>
              </a:rPr>
              <a:t>µm</a:t>
            </a:r>
          </a:p>
          <a:p>
            <a:r>
              <a:rPr lang="en-US" sz="1400" b="1" dirty="0" smtClean="0">
                <a:latin typeface="Cambria" panose="02040503050406030204" pitchFamily="18" charset="0"/>
                <a:cs typeface="Calibri" panose="020F0502020204030204" pitchFamily="34" charset="0"/>
              </a:rPr>
              <a:t>Roughness normalized to pattern height </a:t>
            </a:r>
            <a:r>
              <a:rPr lang="en-US" sz="1400" dirty="0" smtClean="0">
                <a:latin typeface="Cambria" panose="02040503050406030204" pitchFamily="18" charset="0"/>
                <a:cs typeface="Calibri" panose="020F0502020204030204" pitchFamily="34" charset="0"/>
              </a:rPr>
              <a:t>= 128 µm/256 µm = 0.5</a:t>
            </a:r>
            <a:r>
              <a:rPr lang="en-US" altLang="zh-CN" sz="1400" dirty="0" smtClean="0">
                <a:latin typeface="Cambria" panose="02040503050406030204" pitchFamily="18" charset="0"/>
                <a:cs typeface="Calibri" panose="020F0502020204030204" pitchFamily="34" charset="0"/>
              </a:rPr>
              <a:t>0</a:t>
            </a:r>
            <a:endParaRPr lang="en-US" sz="14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0388" y="4434873"/>
            <a:ext cx="3708435" cy="1810352"/>
            <a:chOff x="810388" y="4434873"/>
            <a:chExt cx="3708435" cy="181035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6"/>
            <a:srcRect t="35910" b="33927"/>
            <a:stretch/>
          </p:blipFill>
          <p:spPr>
            <a:xfrm>
              <a:off x="810388" y="4434873"/>
              <a:ext cx="3708435" cy="839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846805" y="5291118"/>
              <a:ext cx="3209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mbria" panose="02040503050406030204" pitchFamily="18" charset="0"/>
                </a:rPr>
                <a:t>Roughness </a:t>
              </a:r>
              <a:r>
                <a:rPr lang="en-US" sz="1400" dirty="0" smtClean="0">
                  <a:latin typeface="Cambria" panose="02040503050406030204" pitchFamily="18" charset="0"/>
                </a:rPr>
                <a:t>= 1</a:t>
              </a:r>
              <a:r>
                <a:rPr lang="en-US" altLang="zh-CN" sz="1400" dirty="0" smtClean="0">
                  <a:latin typeface="Cambria" panose="02040503050406030204" pitchFamily="18" charset="0"/>
                </a:rPr>
                <a:t>03</a:t>
              </a:r>
              <a:r>
                <a:rPr lang="en-US" sz="1400" dirty="0" smtClean="0">
                  <a:latin typeface="Cambria" panose="02040503050406030204" pitchFamily="18" charset="0"/>
                </a:rPr>
                <a:t> </a:t>
              </a:r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µm</a:t>
              </a:r>
            </a:p>
            <a:p>
              <a:r>
                <a:rPr lang="en-US" sz="1400" b="1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Roughness normalized to pattern height </a:t>
              </a:r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= 1</a:t>
              </a:r>
              <a:r>
                <a:rPr lang="en-US" altLang="zh-CN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03</a:t>
              </a:r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 µm/256 µm = </a:t>
              </a:r>
              <a:r>
                <a:rPr lang="en-US" altLang="zh-CN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0.40</a:t>
              </a:r>
              <a:endParaRPr lang="en-US" sz="14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lang="en-US" sz="14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18823" y="4308121"/>
            <a:ext cx="4021837" cy="1937104"/>
            <a:chOff x="4518823" y="4308121"/>
            <a:chExt cx="4021837" cy="193710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7"/>
            <a:srcRect l="1" t="35526" r="828" b="33730"/>
            <a:stretch/>
          </p:blipFill>
          <p:spPr>
            <a:xfrm>
              <a:off x="4518823" y="4308121"/>
              <a:ext cx="4021837" cy="935311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036288" y="5291118"/>
              <a:ext cx="32096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mbria" panose="02040503050406030204" pitchFamily="18" charset="0"/>
                </a:rPr>
                <a:t>Roughness </a:t>
              </a:r>
              <a:r>
                <a:rPr lang="en-US" sz="1400" dirty="0" smtClean="0">
                  <a:latin typeface="Cambria" panose="02040503050406030204" pitchFamily="18" charset="0"/>
                </a:rPr>
                <a:t>= </a:t>
              </a:r>
              <a:r>
                <a:rPr lang="en-US" altLang="zh-CN" sz="1400" dirty="0" smtClean="0">
                  <a:latin typeface="Cambria" panose="02040503050406030204" pitchFamily="18" charset="0"/>
                </a:rPr>
                <a:t>84</a:t>
              </a:r>
              <a:r>
                <a:rPr lang="en-US" sz="1400" dirty="0" smtClean="0">
                  <a:latin typeface="Cambria" panose="02040503050406030204" pitchFamily="18" charset="0"/>
                </a:rPr>
                <a:t> </a:t>
              </a:r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µm</a:t>
              </a:r>
            </a:p>
            <a:p>
              <a:r>
                <a:rPr lang="en-US" sz="1400" b="1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Roughness normalized to pattern height </a:t>
              </a:r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= </a:t>
              </a:r>
              <a:r>
                <a:rPr lang="en-US" altLang="zh-CN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84</a:t>
              </a:r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 µm/256 µm = </a:t>
              </a:r>
              <a:r>
                <a:rPr lang="en-US" altLang="zh-CN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0.33</a:t>
              </a:r>
              <a:endParaRPr lang="en-US" sz="14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sz="1400" dirty="0" smtClean="0"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endParaRPr lang="en-US" sz="1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3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35869" y="785105"/>
            <a:ext cx="463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4702F"/>
                </a:solidFill>
                <a:latin typeface="+mj-lt"/>
              </a:rPr>
              <a:t>Roughness vs. Boundary Layer Thickness</a:t>
            </a:r>
            <a:endParaRPr lang="en-US" dirty="0">
              <a:solidFill>
                <a:srgbClr val="F4702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399" y="1883949"/>
            <a:ext cx="3276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Roughness normalized to pattern height</a:t>
            </a:r>
            <a:r>
              <a:rPr lang="en-US" sz="1600" dirty="0" smtClean="0"/>
              <a:t>: total roughness (Ra) projected to pattern height.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Boundary layer thickness (BLT): </a:t>
            </a:r>
            <a:r>
              <a:rPr lang="en-US" sz="1600" dirty="0" smtClean="0"/>
              <a:t>BLT is calculated through diffusion coefficient and mass transfer coefficient. 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7" y="1274536"/>
            <a:ext cx="4684777" cy="3871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4219" y="4251304"/>
                <a:ext cx="793359" cy="795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19" y="4251304"/>
                <a:ext cx="793359" cy="795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6705599" y="4191000"/>
            <a:ext cx="1066801" cy="70721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57600" y="838200"/>
            <a:ext cx="5365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4702F"/>
                </a:solidFill>
                <a:latin typeface="+mj-lt"/>
              </a:rPr>
              <a:t>Roughness vs. Average Boundary Layer Thickness</a:t>
            </a:r>
            <a:endParaRPr lang="en-US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721018" cy="39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5334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Conclusions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E39-7760-4965-A314-EAA90DDD768D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/>
                <a:cs typeface="Arial"/>
              </a:rPr>
              <a:t>Lower average shear stress gives higher CP</a:t>
            </a:r>
            <a:r>
              <a:rPr lang="en-US" altLang="zh-CN" sz="2000" dirty="0" smtClean="0">
                <a:latin typeface="Arial"/>
                <a:cs typeface="Arial"/>
              </a:rPr>
              <a:t>.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In general, adding patterns does not decrease CP.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The fouling mitigation seen in experiments is likely due to other factors.</a:t>
            </a:r>
          </a:p>
          <a:p>
            <a:pPr lvl="1"/>
            <a:endParaRPr lang="en-US" altLang="zh-CN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Adding patterns increased roughness, and therefore decreased mass transfer coefficient and increased boundary layer thickness. </a:t>
            </a:r>
          </a:p>
        </p:txBody>
      </p:sp>
    </p:spTree>
    <p:extLst>
      <p:ext uri="{BB962C8B-B14F-4D97-AF65-F5344CB8AC3E}">
        <p14:creationId xmlns:p14="http://schemas.microsoft.com/office/powerpoint/2010/main" val="28448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E39-7760-4965-A314-EAA90DDD768D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1200" y="5334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Future Work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5662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Future studies will also use particle tracing.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93237"/>
            <a:ext cx="2872175" cy="215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074433" cy="2340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3908212"/>
            <a:ext cx="2872175" cy="2154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67" y="4100438"/>
            <a:ext cx="2643666" cy="19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8E39-7760-4965-A314-EAA90DDD768D}" type="slidenum">
              <a:rPr lang="en-US" smtClean="0"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8064366" cy="3813998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181600" y="7620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Overall Approach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8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6756" y="6019800"/>
            <a:ext cx="551277" cy="274320"/>
          </a:xfrm>
        </p:spPr>
        <p:txBody>
          <a:bodyPr/>
          <a:lstStyle/>
          <a:p>
            <a:fld id="{570205D7-1618-1F45-9D63-03B36BBEDE4B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898" y="1331064"/>
            <a:ext cx="8539619" cy="175895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800600" y="635294"/>
            <a:ext cx="3543300" cy="51435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dirty="0">
              <a:solidFill>
                <a:srgbClr val="F470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98" y="1331064"/>
            <a:ext cx="3755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Xie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Clemson U.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altLang="zh-CN" sz="1600" dirty="0" err="1">
                <a:latin typeface="Arial" pitchFamily="34" charset="0"/>
                <a:cs typeface="Arial" pitchFamily="34" charset="0"/>
              </a:rPr>
              <a:t>Rasna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dirty="0" err="1">
                <a:latin typeface="Arial" pitchFamily="34" charset="0"/>
                <a:cs typeface="Arial" pitchFamily="34" charset="0"/>
              </a:rPr>
              <a:t>Sharmin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, Clemson U.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14313" indent="-214313">
              <a:buFont typeface="Arial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Illenia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Battiato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Stanford U.</a:t>
            </a:r>
          </a:p>
          <a:p>
            <a:pPr marL="214313" indent="-214313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14313" indent="-214313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14313" indent="-214313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14313" indent="-214313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52209" y="1674823"/>
            <a:ext cx="4390186" cy="1071439"/>
            <a:chOff x="532349" y="2362200"/>
            <a:chExt cx="4382212" cy="1094345"/>
          </a:xfrm>
        </p:grpSpPr>
        <p:pic>
          <p:nvPicPr>
            <p:cNvPr id="9" name="Picture 8" descr="NSF logo, green letters on gold, blue and green earth cen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2349" y="2362200"/>
              <a:ext cx="1114241" cy="109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999088" y="2362200"/>
              <a:ext cx="2915473" cy="982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National </a:t>
              </a:r>
              <a:r>
                <a:rPr lang="en-US" sz="1600" i="1" dirty="0"/>
                <a:t>Science Foundation </a:t>
              </a:r>
              <a:endParaRPr lang="en-US" sz="1600" i="1" dirty="0" smtClean="0"/>
            </a:p>
            <a:p>
              <a:r>
                <a:rPr lang="en-US" sz="1600" dirty="0" smtClean="0"/>
                <a:t>Grant No. CBET-1236070</a:t>
              </a:r>
            </a:p>
            <a:p>
              <a:r>
                <a:rPr lang="de-DE" sz="1600" dirty="0" smtClean="0"/>
                <a:t>Grant </a:t>
              </a:r>
              <a:r>
                <a:rPr lang="de-DE" sz="1600" dirty="0" err="1" smtClean="0"/>
                <a:t>No</a:t>
              </a:r>
              <a:r>
                <a:rPr lang="de-DE" sz="1600" dirty="0" smtClean="0"/>
                <a:t>. CBET-1534304 </a:t>
              </a:r>
              <a:endParaRPr lang="de-DE" sz="1600" dirty="0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5334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Acknowledgements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56920"/>
            <a:ext cx="5209351" cy="34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8200" y="6096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Supplemental Materials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51743"/>
              </p:ext>
            </p:extLst>
          </p:nvPr>
        </p:nvGraphicFramePr>
        <p:xfrm>
          <a:off x="304800" y="2514600"/>
          <a:ext cx="8686800" cy="889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489738939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74361699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03508317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7159348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331739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2942684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31631159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471753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Flat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LG Rectangle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LG Trapezoid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LG Triangle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LG Circle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Rectangular pillar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Pyramid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Circular pillar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9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1.56E-05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1.11E-05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1.22E-05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1.32E-05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1.25E-05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1.08E-05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1.39E-05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1.18E-05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0197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981200"/>
            <a:ext cx="294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for each geometry (m/s)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39044"/>
            <a:ext cx="852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flow: all the 512 um models maintain the same total flow: </a:t>
            </a:r>
            <a:r>
              <a:rPr lang="en-US" b="1" dirty="0" smtClean="0"/>
              <a:t>1.31E-10 m</a:t>
            </a:r>
            <a:r>
              <a:rPr lang="en-US" b="1" baseline="30000" dirty="0" smtClean="0"/>
              <a:t>3</a:t>
            </a:r>
            <a:r>
              <a:rPr lang="en-US" b="1" dirty="0" smtClean="0"/>
              <a:t>/s.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1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0E1495-7E1B-BF40-A3C4-8BEAD329B94B}"/>
              </a:ext>
            </a:extLst>
          </p:cNvPr>
          <p:cNvSpPr txBox="1">
            <a:spLocks/>
          </p:cNvSpPr>
          <p:nvPr/>
        </p:nvSpPr>
        <p:spPr>
          <a:xfrm>
            <a:off x="-228600" y="4648200"/>
            <a:ext cx="8915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Motivation from experiments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579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488563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5" r="49706"/>
          <a:stretch/>
        </p:blipFill>
        <p:spPr>
          <a:xfrm>
            <a:off x="794986" y="3886200"/>
            <a:ext cx="3384107" cy="1713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94" r="14993"/>
          <a:stretch/>
        </p:blipFill>
        <p:spPr>
          <a:xfrm>
            <a:off x="4724400" y="3810000"/>
            <a:ext cx="3440133" cy="1733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97" y="1143083"/>
            <a:ext cx="8983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Membrane: </a:t>
            </a:r>
            <a:r>
              <a:rPr lang="en-US" sz="2100" dirty="0"/>
              <a:t>Polyamide thin-film composite nanofiltration membrane.</a:t>
            </a:r>
            <a:endParaRPr lang="en-US" sz="2400" b="1" dirty="0"/>
          </a:p>
          <a:p>
            <a:endParaRPr lang="en-US" sz="21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8416012"/>
              </p:ext>
            </p:extLst>
          </p:nvPr>
        </p:nvGraphicFramePr>
        <p:xfrm>
          <a:off x="942976" y="2854868"/>
          <a:ext cx="3236117" cy="62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21308" y="1910447"/>
            <a:ext cx="253146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Nanoscale patterning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15990431"/>
              </p:ext>
            </p:extLst>
          </p:nvPr>
        </p:nvGraphicFramePr>
        <p:xfrm>
          <a:off x="4664285" y="2870697"/>
          <a:ext cx="3440133" cy="61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1910447"/>
            <a:ext cx="209544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Chemical coating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825161" y="5717015"/>
            <a:ext cx="274320" cy="274320"/>
          </a:xfrm>
        </p:spPr>
        <p:txBody>
          <a:bodyPr/>
          <a:lstStyle/>
          <a:p>
            <a:fld id="{570205D7-1618-1F45-9D63-03B36BBEDE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0" t="48483"/>
          <a:stretch/>
        </p:blipFill>
        <p:spPr bwMode="auto">
          <a:xfrm>
            <a:off x="4419600" y="1676400"/>
            <a:ext cx="44196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3910641" cy="33701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" y="54864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dirty="0" smtClean="0"/>
              <a:t> </a:t>
            </a:r>
            <a:r>
              <a:rPr lang="en-US" altLang="zh-CN" sz="1000" dirty="0" err="1"/>
              <a:t>Weinman</a:t>
            </a:r>
            <a:r>
              <a:rPr lang="en-US" altLang="zh-CN" sz="1000" dirty="0"/>
              <a:t> &amp; </a:t>
            </a:r>
            <a:r>
              <a:rPr lang="en-US" altLang="zh-CN" sz="1000" dirty="0" err="1"/>
              <a:t>Husson</a:t>
            </a:r>
            <a:r>
              <a:rPr lang="en-US" altLang="zh-CN" sz="1000" dirty="0"/>
              <a:t>, </a:t>
            </a:r>
            <a:r>
              <a:rPr lang="en-US" altLang="zh-CN" sz="1000" i="1" dirty="0"/>
              <a:t>Journal of Membrane Science </a:t>
            </a:r>
            <a:r>
              <a:rPr lang="en-US" altLang="zh-CN" sz="1000" dirty="0"/>
              <a:t>513 (2016) 146–154 </a:t>
            </a:r>
          </a:p>
          <a:p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327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6E12EF-7BEA-F042-8FE7-65115AC8D9A4}"/>
              </a:ext>
            </a:extLst>
          </p:cNvPr>
          <p:cNvSpPr txBox="1">
            <a:spLocks/>
          </p:cNvSpPr>
          <p:nvPr/>
        </p:nvSpPr>
        <p:spPr>
          <a:xfrm>
            <a:off x="-152400" y="5105400"/>
            <a:ext cx="76962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Modeling methods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888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4351699" y="2667000"/>
            <a:ext cx="47923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Pct val="75000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This research is to study concentration polarization (CP) on patterned membranes. </a:t>
            </a:r>
          </a:p>
          <a:p>
            <a:pPr eaLnBrk="0" hangingPunct="0">
              <a:buSzPct val="75000"/>
              <a:defRPr/>
            </a:pPr>
            <a:endParaRPr lang="en-US" sz="2000" dirty="0" smtClean="0">
              <a:latin typeface="+mn-lt"/>
              <a:cs typeface="Times New Roman" pitchFamily="18" charset="0"/>
            </a:endParaRPr>
          </a:p>
          <a:p>
            <a:pPr eaLnBrk="0" hangingPunct="0">
              <a:buSzPct val="75000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The goal is to learn the mechanisms behind CP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development.</a:t>
            </a:r>
          </a:p>
          <a:p>
            <a:pPr indent="119063" eaLnBrk="0" hangingPunct="0">
              <a:buSzPct val="75000"/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7000" y="648406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Goals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3" descr="C:\Users\Student\Desktop\poster\2d PLOT\cs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86601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udent\Desktop\poster\2d PLOT\c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505200" cy="11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7"/>
          <p:cNvGrpSpPr/>
          <p:nvPr/>
        </p:nvGrpSpPr>
        <p:grpSpPr>
          <a:xfrm>
            <a:off x="228600" y="3276600"/>
            <a:ext cx="1290530" cy="276999"/>
            <a:chOff x="304184" y="2359340"/>
            <a:chExt cx="1290530" cy="276999"/>
          </a:xfrm>
        </p:grpSpPr>
        <p:sp>
          <p:nvSpPr>
            <p:cNvPr id="10" name="TextBox 18"/>
            <p:cNvSpPr txBox="1"/>
            <p:nvPr/>
          </p:nvSpPr>
          <p:spPr>
            <a:xfrm>
              <a:off x="304184" y="2359340"/>
              <a:ext cx="946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membrane</a:t>
              </a:r>
              <a:endParaRPr lang="en-US" sz="1200" dirty="0"/>
            </a:p>
          </p:txBody>
        </p:sp>
        <p:cxnSp>
          <p:nvCxnSpPr>
            <p:cNvPr id="11" name="Straight Arrow Connector 19"/>
            <p:cNvCxnSpPr/>
            <p:nvPr/>
          </p:nvCxnSpPr>
          <p:spPr>
            <a:xfrm>
              <a:off x="1090179" y="2497839"/>
              <a:ext cx="504535" cy="13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/>
          <p:cNvGrpSpPr/>
          <p:nvPr/>
        </p:nvGrpSpPr>
        <p:grpSpPr>
          <a:xfrm>
            <a:off x="152400" y="4267200"/>
            <a:ext cx="1290530" cy="276999"/>
            <a:chOff x="304184" y="2359340"/>
            <a:chExt cx="1290530" cy="276999"/>
          </a:xfrm>
        </p:grpSpPr>
        <p:sp>
          <p:nvSpPr>
            <p:cNvPr id="14" name="TextBox 18"/>
            <p:cNvSpPr txBox="1"/>
            <p:nvPr/>
          </p:nvSpPr>
          <p:spPr>
            <a:xfrm>
              <a:off x="304184" y="2359340"/>
              <a:ext cx="946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membrane</a:t>
              </a:r>
              <a:endParaRPr lang="en-US" sz="1200" dirty="0"/>
            </a:p>
          </p:txBody>
        </p:sp>
        <p:cxnSp>
          <p:nvCxnSpPr>
            <p:cNvPr id="15" name="Straight Arrow Connector 19"/>
            <p:cNvCxnSpPr/>
            <p:nvPr/>
          </p:nvCxnSpPr>
          <p:spPr>
            <a:xfrm>
              <a:off x="1090179" y="2497839"/>
              <a:ext cx="504535" cy="13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00600" y="743052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Model Introduction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295400"/>
                <a:ext cx="8610600" cy="5155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Introduction</a:t>
                </a:r>
              </a:p>
              <a:p>
                <a:pPr algn="just"/>
                <a:r>
                  <a:rPr lang="en-US" sz="900" dirty="0" smtClean="0">
                    <a:latin typeface="+mj-lt"/>
                    <a:cs typeface="Times New Roman" pitchFamily="18" charset="0"/>
                  </a:rPr>
                  <a:t> </a:t>
                </a:r>
                <a:endParaRPr lang="en-US" sz="100" dirty="0" smtClean="0">
                  <a:latin typeface="+mj-lt"/>
                  <a:cs typeface="Times New Roman" pitchFamily="18" charset="0"/>
                </a:endParaRP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Computational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fluid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dynamics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(CFD)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uses numerical analysis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to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analyze fluid flow problems. 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All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the models are built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with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COMSOL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Multiphysics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(version 5.3).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Governing equations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r>
                  <a:rPr lang="en-US" sz="2000" dirty="0">
                    <a:solidFill>
                      <a:srgbClr val="F4702F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F4702F"/>
                    </a:solidFill>
                    <a:latin typeface="+mj-lt"/>
                    <a:cs typeface="Times New Roman" pitchFamily="18" charset="0"/>
                  </a:rPr>
                  <a:t> 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Conservation 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of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momentum</a:t>
                </a:r>
              </a:p>
              <a:p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  Conservation of mass </a:t>
                </a:r>
              </a:p>
              <a:p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  </a:t>
                </a:r>
              </a:p>
              <a:p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  Convection diffusion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𝛻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 smtClean="0">
                  <a:latin typeface="+mj-lt"/>
                  <a:cs typeface="Times New Roman" pitchFamily="18" charset="0"/>
                </a:endParaRPr>
              </a:p>
              <a:p>
                <a:pPr algn="just"/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   </a:t>
                </a:r>
                <a:endParaRPr lang="en-US" sz="20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610600" cy="5155257"/>
              </a:xfrm>
              <a:prstGeom prst="rect">
                <a:avLst/>
              </a:prstGeom>
              <a:blipFill>
                <a:blip r:embed="rId3"/>
                <a:stretch>
                  <a:fillRect l="-637" t="-592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16653"/>
              </p:ext>
            </p:extLst>
          </p:nvPr>
        </p:nvGraphicFramePr>
        <p:xfrm>
          <a:off x="2971798" y="3894324"/>
          <a:ext cx="3453640" cy="60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4" imgW="2260440" imgH="393480" progId="Equation.DSMT4">
                  <p:embed/>
                </p:oleObj>
              </mc:Choice>
              <mc:Fallback>
                <p:oleObj name="Equation" r:id="rId4" imgW="226044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98" y="3894324"/>
                        <a:ext cx="3453640" cy="601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88491"/>
              </p:ext>
            </p:extLst>
          </p:nvPr>
        </p:nvGraphicFramePr>
        <p:xfrm>
          <a:off x="3886200" y="4863185"/>
          <a:ext cx="997647" cy="33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6" imgW="533160" imgH="177480" progId="Equation.DSMT4">
                  <p:embed/>
                </p:oleObj>
              </mc:Choice>
              <mc:Fallback>
                <p:oleObj name="Equation" r:id="rId6" imgW="53316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63185"/>
                        <a:ext cx="997647" cy="331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33528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1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18605" y="4603211"/>
            <a:ext cx="256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Laminar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Convective-diffusion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19828"/>
              </p:ext>
            </p:extLst>
          </p:nvPr>
        </p:nvGraphicFramePr>
        <p:xfrm>
          <a:off x="1616330" y="5415705"/>
          <a:ext cx="5791200" cy="1127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694935008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60091685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580047412"/>
                    </a:ext>
                  </a:extLst>
                </a:gridCol>
              </a:tblGrid>
              <a:tr h="2976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71908"/>
                  </a:ext>
                </a:extLst>
              </a:tr>
              <a:tr h="2536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5.24·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[m/(</a:t>
                      </a:r>
                      <a:r>
                        <a:rPr lang="en-US" sz="1400" dirty="0" err="1" smtClean="0">
                          <a:latin typeface="+mj-lt"/>
                          <a:cs typeface="Times New Roman" panose="02020603050405020304" pitchFamily="18" charset="0"/>
                        </a:rPr>
                        <a:t>s·Pa</a:t>
                      </a:r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)]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Permeability coefficient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0718"/>
                  </a:ext>
                </a:extLst>
              </a:tr>
              <a:tr h="2536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400" baseline="-25000" dirty="0" err="1" smtClean="0">
                          <a:latin typeface="+mj-lt"/>
                          <a:cs typeface="Times New Roman" panose="02020603050405020304" pitchFamily="18" charset="0"/>
                        </a:rPr>
                        <a:t>os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4872[Pa·m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 smtClean="0">
                          <a:latin typeface="+mj-lt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  <a:cs typeface="Times New Roman" panose="02020603050405020304" pitchFamily="18" charset="0"/>
                        </a:rPr>
                        <a:t>Osmotic coefficient</a:t>
                      </a:r>
                      <a:endParaRPr lang="en-US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264731"/>
                  </a:ext>
                </a:extLst>
              </a:tr>
            </a:tbl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6B30-D742-4D6F-A979-68739F7BCD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6330" y="499366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2726645" y="1143000"/>
            <a:ext cx="4283755" cy="2964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4266" y="2556664"/>
            <a:ext cx="185308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boundary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0.1m/s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Inflow concentration: 25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36128"/>
            <a:ext cx="17965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 boundary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2800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1717" y="3922629"/>
            <a:ext cx="19432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Permeate: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-Δπ)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π=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743052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4702F"/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rgbClr val="F4702F"/>
                </a:solidFill>
                <a:latin typeface="+mj-lt"/>
              </a:rPr>
              <a:t>D Conceptual Model  </a:t>
            </a:r>
            <a:endParaRPr lang="en-US" sz="2800" dirty="0">
              <a:solidFill>
                <a:srgbClr val="F470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7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36042</TotalTime>
  <Words>688</Words>
  <Application>Microsoft Office PowerPoint</Application>
  <PresentationFormat>On-screen Show (4:3)</PresentationFormat>
  <Paragraphs>241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Roboto</vt:lpstr>
      <vt:lpstr>SimSun</vt:lpstr>
      <vt:lpstr>Adobe Garamond Pro</vt:lpstr>
      <vt:lpstr>Arial</vt:lpstr>
      <vt:lpstr>Calibri</vt:lpstr>
      <vt:lpstr>Cambria</vt:lpstr>
      <vt:lpstr>Cambria Math</vt:lpstr>
      <vt:lpstr>Times New Roman</vt:lpstr>
      <vt:lpstr>Verdana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 Plan</dc:title>
  <dc:creator>Student Affairs</dc:creator>
  <cp:lastModifiedBy>Zuo Zhou</cp:lastModifiedBy>
  <cp:revision>478</cp:revision>
  <dcterms:created xsi:type="dcterms:W3CDTF">2011-11-14T16:54:31Z</dcterms:created>
  <dcterms:modified xsi:type="dcterms:W3CDTF">2019-05-10T17:07:57Z</dcterms:modified>
</cp:coreProperties>
</file>