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35"/>
  </p:notesMasterIdLst>
  <p:sldIdLst>
    <p:sldId id="256" r:id="rId2"/>
    <p:sldId id="297" r:id="rId3"/>
    <p:sldId id="292" r:id="rId4"/>
    <p:sldId id="299" r:id="rId5"/>
    <p:sldId id="300" r:id="rId6"/>
    <p:sldId id="301" r:id="rId7"/>
    <p:sldId id="304" r:id="rId8"/>
    <p:sldId id="305" r:id="rId9"/>
    <p:sldId id="293" r:id="rId10"/>
    <p:sldId id="298" r:id="rId11"/>
    <p:sldId id="307" r:id="rId12"/>
    <p:sldId id="309" r:id="rId13"/>
    <p:sldId id="303" r:id="rId14"/>
    <p:sldId id="306" r:id="rId15"/>
    <p:sldId id="302" r:id="rId16"/>
    <p:sldId id="294" r:id="rId17"/>
    <p:sldId id="308" r:id="rId18"/>
    <p:sldId id="296" r:id="rId19"/>
    <p:sldId id="284" r:id="rId20"/>
    <p:sldId id="285" r:id="rId21"/>
    <p:sldId id="263" r:id="rId22"/>
    <p:sldId id="264" r:id="rId23"/>
    <p:sldId id="273" r:id="rId24"/>
    <p:sldId id="262" r:id="rId25"/>
    <p:sldId id="265" r:id="rId26"/>
    <p:sldId id="267" r:id="rId27"/>
    <p:sldId id="269" r:id="rId28"/>
    <p:sldId id="279" r:id="rId29"/>
    <p:sldId id="282" r:id="rId30"/>
    <p:sldId id="271" r:id="rId31"/>
    <p:sldId id="288" r:id="rId32"/>
    <p:sldId id="311" r:id="rId33"/>
    <p:sldId id="31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22D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3" autoAdjust="0"/>
    <p:restoredTop sz="85233" autoAdjust="0"/>
  </p:normalViewPr>
  <p:slideViewPr>
    <p:cSldViewPr snapToGrid="0">
      <p:cViewPr varScale="1">
        <p:scale>
          <a:sx n="73" d="100"/>
          <a:sy n="73" d="100"/>
        </p:scale>
        <p:origin x="117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0E1DF-6730-4479-8FE2-7BE3610EC18F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82AA2-6113-42E8-8ED3-5B5AB1C3C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59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EDUSC: episcopal</a:t>
            </a:r>
            <a:r>
              <a:rPr lang="en-US" baseline="0" dirty="0"/>
              <a:t> diocese of upper south Carolina: </a:t>
            </a:r>
            <a:endParaRPr lang="en-US" dirty="0"/>
          </a:p>
          <a:p>
            <a:r>
              <a:rPr lang="en-US" dirty="0"/>
              <a:t>1000 feet to the</a:t>
            </a:r>
            <a:r>
              <a:rPr lang="en-US" baseline="0" dirty="0"/>
              <a:t> treatment building. More to the cisterns.</a:t>
            </a:r>
          </a:p>
          <a:p>
            <a:r>
              <a:rPr lang="en-US" baseline="0" dirty="0"/>
              <a:t>4000 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2AA2-6113-42E8-8ED3-5B5AB1C3CC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04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AKA erosion chlorinator.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82AA2-6113-42E8-8ED3-5B5AB1C3CC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60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2009: Jeff </a:t>
            </a:r>
            <a:r>
              <a:rPr lang="en-US" dirty="0" err="1"/>
              <a:t>Plumbly</a:t>
            </a:r>
            <a:r>
              <a:rPr lang="en-US" dirty="0"/>
              <a:t> started the</a:t>
            </a:r>
            <a:r>
              <a:rPr lang="en-US" baseline="0" dirty="0"/>
              <a:t> work on treatment system</a:t>
            </a:r>
            <a:endParaRPr lang="en-US" dirty="0"/>
          </a:p>
          <a:p>
            <a:r>
              <a:rPr lang="en-US" dirty="0"/>
              <a:t>2013: cartridge filters and UV. Treatment (chlorination; </a:t>
            </a:r>
            <a:r>
              <a:rPr lang="en-US" dirty="0" err="1"/>
              <a:t>accutab</a:t>
            </a:r>
            <a:r>
              <a:rPr lang="en-US" dirty="0"/>
              <a:t>)</a:t>
            </a:r>
          </a:p>
          <a:p>
            <a:r>
              <a:rPr lang="en-US" dirty="0"/>
              <a:t>June 2014:</a:t>
            </a:r>
            <a:r>
              <a:rPr lang="en-US" baseline="0" dirty="0"/>
              <a:t> built water testing lab</a:t>
            </a:r>
          </a:p>
          <a:p>
            <a:r>
              <a:rPr lang="en-US" dirty="0"/>
              <a:t>June 2014: </a:t>
            </a:r>
            <a:r>
              <a:rPr lang="en-US" dirty="0" err="1"/>
              <a:t>Accutab</a:t>
            </a:r>
            <a:r>
              <a:rPr lang="en-US" baseline="0" dirty="0"/>
              <a:t> (didn’t work well)</a:t>
            </a:r>
          </a:p>
          <a:p>
            <a:r>
              <a:rPr lang="en-US" baseline="0" dirty="0"/>
              <a:t>June 2015: tablets inserted in the old filter housings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2AA2-6113-42E8-8ED3-5B5AB1C3CC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3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2AA2-6113-42E8-8ED3-5B5AB1C3CC4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9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2AA2-6113-42E8-8ED3-5B5AB1C3CC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76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40997-4118-49C3-A43A-A49D01A2C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332275-46FE-4663-91BA-CCFFD9219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EDFD9-1A47-4A46-A21A-9A00B7CF1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C658F-1AB5-4C06-BCA2-CC96AFAD5F3B}" type="datetime1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916A9-F756-4F13-8496-630DDF2F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C6AD1-7763-4715-843E-C75F19F6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480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35290-6F69-4C01-8982-E744E8D4B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4F2092-D7BF-4AA2-B921-63B253347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F80F5-E2CE-4827-B6BC-ACB57EC40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2138-4E31-4048-8514-1CFD980C75C6}" type="datetime1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D5B01-E5CE-4A18-B1FB-041BFFE93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CD85D-6CD7-4638-A4DD-C803EAC2C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15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83BC6B-F710-42BD-9278-9DF4D151FA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C5B463-B1CC-497A-ADC6-2E5E58C24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825C9-13A0-4282-AD97-21B7D3F5D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DF85F-A054-4D48-BA8D-AE0A794F7D4C}" type="datetime1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6F0DE-1BDF-4464-81CE-DB441622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DD756-F499-4066-9BDB-7236FC79C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317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0637D-D5F9-4847-A1F0-5E9C5DD7E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9B423-F4CA-4DE0-A2F9-C8666D141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B8469-4662-41B8-A0F2-44F37E5E1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425A-D38C-4C48-9502-44575BA1AB48}" type="datetime1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77FE5-BDBC-445E-8B03-0464BD9A9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FA93B-6980-432D-BBA5-3B43ED4C5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40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D6F7D-BFFF-4A4F-9E2A-91E77C9BE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7CD67-C13C-43AC-9C69-1C19A5704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31F7F-4A5C-4DCF-A6F6-EA6718258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05A9D-A07D-4B40-9974-C3E88FF716B5}" type="datetime1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B037B-9B71-4DAA-A05C-06303BC43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13F0-F00C-46D9-B256-863F3F5F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31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61768-4D00-486A-93B0-3F9CE9C22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21F94-163A-4401-98E3-0A479BCDB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62178-6F5E-42EE-B85A-9E953B120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A4BDC-33C8-4A4E-9570-73D2C73E1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A4608-0112-42F2-9C40-BD8DF4566FF5}" type="datetime1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6A77A-18A7-4C49-B588-298217F18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A5F4C-9EAA-4ED5-AB1D-BF9E3B8B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4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3BB84-B2FB-485F-B621-ED28B8515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4B58E-FA27-4DE4-B031-851C7AEB7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1B583-F2F1-42F9-A409-D221EEE35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7796B-06AC-4568-BFA2-1314A534EC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93A818-03C9-48F2-BEE1-6225D9F706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9B0E85-E8CA-46A3-9299-F5BD919D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8EC-7E88-40BD-9C0F-EF08905C8EFD}" type="datetime1">
              <a:rPr lang="en-US" smtClean="0"/>
              <a:t>5/14/2019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C654EE-8A1D-440F-AF9D-CA2D7C49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6721EA-7E8E-4804-94EA-E8B8B60E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7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8BDAA-C0BB-435C-A6C2-77D9F46A5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D59F26-6FFA-4467-B6F1-DFD09FC2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F038-342D-4BA8-9E1F-9FFAAF85855E}" type="datetime1">
              <a:rPr lang="en-US" smtClean="0"/>
              <a:t>5/14/2019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437E8-E689-4C9C-80C1-E0086F31F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137BD-57AC-49F1-8A58-D1FEB5908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0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604421-9C98-4E03-B9F7-CAC4D1496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DB9CE-C6A3-4B96-8A25-FFF0589CBD16}" type="datetime1">
              <a:rPr lang="en-US" smtClean="0"/>
              <a:t>5/14/2019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A9D888-1B67-4344-A3A6-28D212521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76080-2434-4AD1-A1E6-6B35F522B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68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4BCC7-C61E-4C6E-92A6-720EE4A34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3A332-C2D6-4026-9B69-EF52884EA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BF0614-BCD9-4884-B174-780115F64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31199-C6EC-4193-8CAE-D4CD96026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A676E-100B-4AF8-AC41-55986C729D34}" type="datetime1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0D693-3F48-48C5-BFA0-62A88FD1A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36E602-04E1-4F24-9A4C-563B1AEA6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1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E2112-2435-4782-B56D-09A04A199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FB27CC-BA18-46BE-B737-2DD8B9E3EC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DFDAD-54D5-44EC-953A-D0C2CF00F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1EC7E-70CF-4F76-8F78-CF03B8D9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91BC-7AF2-4B9D-8ACB-CCEC342AED88}" type="datetime1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E8EE2-887B-402C-8044-D4067806C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0135D-49AF-4730-922F-E3FE3990B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49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21B9CA-0AB4-4E84-BB1E-0433140C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44" y="136525"/>
            <a:ext cx="11766740" cy="9544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AE2EB-6BAA-4D91-8F0C-1BABD8B09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5444" y="1308632"/>
            <a:ext cx="11766740" cy="4868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3C289-51E8-4EE7-B67A-6E7C6F3AF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5444" y="63946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7D6EF-A1EE-4122-9AB4-F33E9C30C0C4}" type="datetime1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BB114-F0F4-498F-8A21-535F63C823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F2F77-29C9-458D-92D1-FCF238705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8984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841D8-8CAF-4726-B14D-C89AAD1D2E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61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0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2C5257-3032-463A-9F08-9C3A381E5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"/>
            <a:ext cx="12166484" cy="4521877"/>
          </a:xfrm>
          <a:prstGeom prst="rect">
            <a:avLst/>
          </a:prstGeom>
          <a:ln w="381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3617E2-7674-4496-A418-22D464DF2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541" y="4591599"/>
            <a:ext cx="10081362" cy="1562545"/>
          </a:xfrm>
        </p:spPr>
        <p:txBody>
          <a:bodyPr anchor="t">
            <a:noAutofit/>
          </a:bodyPr>
          <a:lstStyle/>
          <a:p>
            <a:r>
              <a:rPr lang="en-US" sz="3200" b="1" dirty="0">
                <a:latin typeface="Arial Narrow" panose="020B0606020202030204" pitchFamily="34" charset="0"/>
              </a:rPr>
              <a:t>Computational modeling to improve chlorinator design in a Haitian drinking water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F97ABF-D378-4C22-881F-6A11C86A1B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1242" y="5816063"/>
            <a:ext cx="9144000" cy="1002751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Arial Narrow" panose="020B0606020202030204" pitchFamily="34" charset="0"/>
              </a:rPr>
              <a:t>Ashley Martin, Colby Cash, and David A. Ladner</a:t>
            </a:r>
          </a:p>
          <a:p>
            <a:pPr algn="l"/>
            <a:r>
              <a:rPr lang="en-US" dirty="0">
                <a:latin typeface="Arial Narrow" panose="020B0606020202030204" pitchFamily="34" charset="0"/>
              </a:rPr>
              <a:t>AEESP Conference, Tempe, Arizona. May 16,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8A7A14-2A39-4100-9866-78D202713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3678" y="6017217"/>
            <a:ext cx="2388095" cy="50604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D64AC-DB6C-46CF-8778-195002BD1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23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7405"/>
            <a:ext cx="12166484" cy="4521877"/>
          </a:xfrm>
          <a:prstGeom prst="rect">
            <a:avLst/>
          </a:prstGeom>
          <a:ln w="38100"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17BC21-B6CE-4147-9138-CF930E53B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1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3" y="0"/>
            <a:ext cx="10287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B1343E-6AF2-4069-9CA2-EECA31DB3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05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0"/>
            <a:ext cx="10343477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2C199-52E5-4DBA-844C-30D70C535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18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CD3DA-8C97-44DA-B7F5-4445A7DD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Chlorination has taken several forms at different times.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DD9D224-18E6-479C-8520-5F6A6B0E2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8703" y="1510486"/>
            <a:ext cx="4637891" cy="4637829"/>
          </a:xfrm>
          <a:prstGeom prst="rect">
            <a:avLst/>
          </a:prstGeom>
        </p:spPr>
      </p:pic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7B174108-1D10-4326-8924-2C0625BFF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98" y="1207828"/>
            <a:ext cx="5948134" cy="50564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0116B0-20B7-4200-AA0A-2BAE3DF11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06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95148" cy="4596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355" y="2606040"/>
            <a:ext cx="6377940" cy="425196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C37558-359D-49A7-A449-667851F7A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13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02884-E1A6-4D54-A0C6-E05CED4C2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most recently installed chlorinator is a tablet feeder built to handle the high system pressure (&gt;100 psi).</a:t>
            </a:r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16F7B64F-DEA8-4411-87A4-B59C74118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97" y="1993354"/>
            <a:ext cx="6651915" cy="338146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8808C8-D030-4F5B-890F-32C4EB022A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507" y="1282889"/>
            <a:ext cx="4427677" cy="54181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06D67F-55D0-4E9E-BA1A-C9147393C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41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3BD64E-991D-428D-A380-479FD9C978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365" y="1302926"/>
            <a:ext cx="7054819" cy="4938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230" y="923929"/>
            <a:ext cx="4297368" cy="579754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D51821D-0DAE-40EE-8D1F-45692DADF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chlorine measurements are taken every other day.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0A5D9-520C-4AAD-8F1A-761699A8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08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0"/>
            <a:ext cx="8991184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9FFEC3-F4D0-411F-ABEB-2F26727F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55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D61CCC-AF82-4EBB-A29C-6C940ABC8B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295" y="941067"/>
            <a:ext cx="7987792" cy="580112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3A125A-EEA2-47CD-BD20-3A90EAB3F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Achieving stable chlorine concentrations has been challenging.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4E67C-F4F7-42BA-A74D-D9F0386D0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34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444" y="136525"/>
            <a:ext cx="11766740" cy="954458"/>
          </a:xfrm>
        </p:spPr>
        <p:txBody>
          <a:bodyPr>
            <a:normAutofit fontScale="90000"/>
          </a:bodyPr>
          <a:lstStyle/>
          <a:p>
            <a:r>
              <a:rPr lang="en-US" dirty="0"/>
              <a:t>We are investigating mass transport within the tablet feeder to achieve consistent chlorine doses.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862" y="2468880"/>
            <a:ext cx="4133260" cy="24950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Flow through the chlorinator</a:t>
            </a:r>
          </a:p>
          <a:p>
            <a:r>
              <a:rPr lang="en-US" dirty="0"/>
              <a:t>Dissolution of chlorine tablets </a:t>
            </a:r>
          </a:p>
          <a:p>
            <a:r>
              <a:rPr lang="en-US" dirty="0"/>
              <a:t>Transport of free chlorine</a:t>
            </a:r>
          </a:p>
        </p:txBody>
      </p:sp>
      <p:pic>
        <p:nvPicPr>
          <p:cNvPr id="4" name="Content Placeholder 4" descr="Screen Clipping">
            <a:extLst>
              <a:ext uri="{FF2B5EF4-FFF2-40B4-BE49-F238E27FC236}">
                <a16:creationId xmlns:a16="http://schemas.microsoft.com/office/drawing/2014/main" id="{7569C44B-9E94-43B4-9A22-C9FB99470A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12" y="1353550"/>
            <a:ext cx="6489933" cy="536792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DA26F2-C26E-4EBC-B476-3FFD83A1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48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EDD460-ED41-473E-9DE4-592026DC3093}"/>
              </a:ext>
            </a:extLst>
          </p:cNvPr>
          <p:cNvGrpSpPr/>
          <p:nvPr/>
        </p:nvGrpSpPr>
        <p:grpSpPr>
          <a:xfrm>
            <a:off x="2181043" y="1190300"/>
            <a:ext cx="7875542" cy="5428874"/>
            <a:chOff x="971550" y="92394"/>
            <a:chExt cx="9544050" cy="6579032"/>
          </a:xfrm>
        </p:grpSpPr>
        <p:pic>
          <p:nvPicPr>
            <p:cNvPr id="2" name="Picture 2" descr="https://geology.com/world/haiti-map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550" y="92394"/>
              <a:ext cx="9544050" cy="6579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F4B8E80-22D7-48A0-B977-C6E058C8C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68093" y="3265465"/>
              <a:ext cx="406108" cy="406712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97EEF85B-D1D7-435B-AECB-04BA2F276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Clemson Engineers for Developing Countries (CEDC) has worked in </a:t>
            </a:r>
            <a:r>
              <a:rPr lang="en-US" dirty="0" err="1"/>
              <a:t>Cange</a:t>
            </a:r>
            <a:r>
              <a:rPr lang="en-US" dirty="0"/>
              <a:t>, Haiti, since 2009.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26D91-328B-4024-81C1-D46CDB1C3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65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Mathematical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212" y="1377360"/>
            <a:ext cx="4927899" cy="4351338"/>
          </a:xfrm>
        </p:spPr>
        <p:txBody>
          <a:bodyPr>
            <a:normAutofit/>
          </a:bodyPr>
          <a:lstStyle/>
          <a:p>
            <a:r>
              <a:rPr lang="en-US" sz="2000" dirty="0"/>
              <a:t>Conservation of Mass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Conservation of Momentum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Dissolved Mass in Fluid</a:t>
            </a:r>
          </a:p>
          <a:p>
            <a:endParaRPr lang="en-US" sz="20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8178146"/>
              </p:ext>
            </p:extLst>
          </p:nvPr>
        </p:nvGraphicFramePr>
        <p:xfrm>
          <a:off x="1659736" y="1802098"/>
          <a:ext cx="2096874" cy="718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Equation" r:id="rId4" imgW="1167893" imgH="393529" progId="Equation.DSMT4">
                  <p:embed/>
                </p:oleObj>
              </mc:Choice>
              <mc:Fallback>
                <p:oleObj name="Equation" r:id="rId4" imgW="1167893" imgH="393529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9736" y="1802098"/>
                        <a:ext cx="2096874" cy="718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586331"/>
              </p:ext>
            </p:extLst>
          </p:nvPr>
        </p:nvGraphicFramePr>
        <p:xfrm>
          <a:off x="1659736" y="3159754"/>
          <a:ext cx="3521361" cy="656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Equation" r:id="rId6" imgW="2145369" imgH="393529" progId="Equation.DSMT4">
                  <p:embed/>
                </p:oleObj>
              </mc:Choice>
              <mc:Fallback>
                <p:oleObj name="Equation" r:id="rId6" imgW="2145369" imgH="393529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9736" y="3159754"/>
                        <a:ext cx="3521361" cy="6562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3527737"/>
              </p:ext>
            </p:extLst>
          </p:nvPr>
        </p:nvGraphicFramePr>
        <p:xfrm>
          <a:off x="1659736" y="4551549"/>
          <a:ext cx="3128852" cy="704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Equation" r:id="rId8" imgW="1777680" imgH="393480" progId="Equation.DSMT4">
                  <p:embed/>
                </p:oleObj>
              </mc:Choice>
              <mc:Fallback>
                <p:oleObj name="Equation" r:id="rId8" imgW="1777680" imgH="393480" progId="Equation.DSMT4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9736" y="4551549"/>
                        <a:ext cx="3128852" cy="7041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6697809" y="1802098"/>
            <a:ext cx="47339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Important Boundary Conditions</a:t>
            </a:r>
          </a:p>
          <a:p>
            <a:pPr lvl="1"/>
            <a:r>
              <a:rPr lang="en-US" sz="2000" dirty="0"/>
              <a:t>Higher initial concentration at tablet surface</a:t>
            </a:r>
          </a:p>
          <a:p>
            <a:pPr lvl="1"/>
            <a:r>
              <a:rPr lang="en-US" sz="2000" dirty="0"/>
              <a:t>Inlet </a:t>
            </a:r>
          </a:p>
          <a:p>
            <a:pPr lvl="1"/>
            <a:r>
              <a:rPr lang="en-US" sz="2000" dirty="0"/>
              <a:t>Outlet</a:t>
            </a:r>
          </a:p>
          <a:p>
            <a:r>
              <a:rPr lang="en-US" sz="2400" dirty="0"/>
              <a:t>Initial Conditions</a:t>
            </a:r>
          </a:p>
          <a:p>
            <a:pPr lvl="1"/>
            <a:r>
              <a:rPr lang="en-US" sz="2000" dirty="0"/>
              <a:t>No initial concentration in chlorinator </a:t>
            </a:r>
          </a:p>
          <a:p>
            <a:pPr lvl="1"/>
            <a:endParaRPr lang="en-US" sz="2000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2E17A-4945-46D5-8E87-99A6C0D5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06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26444-F500-49EC-A0D0-133616718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COMSOL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479C37-C3DC-4CDF-8963-7A529AAD01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9175" y="1334757"/>
                <a:ext cx="9594356" cy="4868331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Laminar Flow Physics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[−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𝑃𝐼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)]</m:t>
                    </m:r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𝜌𝛻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000" dirty="0"/>
              </a:p>
              <a:p>
                <a:pPr marL="457200" lvl="1" indent="0">
                  <a:buNone/>
                </a:pPr>
                <a:endParaRPr lang="en-US" sz="2000" dirty="0"/>
              </a:p>
              <a:p>
                <a:r>
                  <a:rPr lang="en-US" sz="2400" dirty="0"/>
                  <a:t> Transport of Diluted Species Physics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32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457200" lvl="1" indent="0">
                  <a:buNone/>
                </a:pPr>
                <a:endParaRPr lang="en-US" sz="2000" dirty="0"/>
              </a:p>
              <a:p>
                <a:r>
                  <a:rPr lang="en-US" sz="2400" dirty="0"/>
                  <a:t>Moving Mesh</a:t>
                </a:r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479C37-C3DC-4CDF-8963-7A529AAD01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9175" y="1334757"/>
                <a:ext cx="9594356" cy="4868331"/>
              </a:xfrm>
              <a:blipFill>
                <a:blip r:embed="rId2"/>
                <a:stretch>
                  <a:fillRect l="-889" t="-1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D653B-5223-46A5-AEF0-05BEDFC19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57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26444-F500-49EC-A0D0-133616718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44" y="77741"/>
            <a:ext cx="11766740" cy="954458"/>
          </a:xfrm>
        </p:spPr>
        <p:txBody>
          <a:bodyPr/>
          <a:lstStyle/>
          <a:p>
            <a:r>
              <a:rPr lang="en-US" dirty="0"/>
              <a:t>COMSOL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79C37-C3DC-4CDF-8963-7A529AAD0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736" y="1251701"/>
            <a:ext cx="3303390" cy="4937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/>
              <a:t>Laminar Flow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403" y="1887936"/>
            <a:ext cx="3274186" cy="491128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297680" y="3452512"/>
            <a:ext cx="896112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B479C37-C3DC-4CDF-8963-7A529AAD01F4}"/>
              </a:ext>
            </a:extLst>
          </p:cNvPr>
          <p:cNvSpPr txBox="1">
            <a:spLocks/>
          </p:cNvSpPr>
          <p:nvPr/>
        </p:nvSpPr>
        <p:spPr>
          <a:xfrm>
            <a:off x="1872409" y="3205623"/>
            <a:ext cx="3845210" cy="1235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Inlet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Normal inflow velocity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4297680" y="4949978"/>
            <a:ext cx="829174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479C37-C3DC-4CDF-8963-7A529AAD01F4}"/>
              </a:ext>
            </a:extLst>
          </p:cNvPr>
          <p:cNvSpPr txBox="1">
            <a:spLocks/>
          </p:cNvSpPr>
          <p:nvPr/>
        </p:nvSpPr>
        <p:spPr>
          <a:xfrm>
            <a:off x="2303201" y="4730476"/>
            <a:ext cx="2761488" cy="1070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Outlet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Zero Pressure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B479C37-C3DC-4CDF-8963-7A529AAD01F4}"/>
              </a:ext>
            </a:extLst>
          </p:cNvPr>
          <p:cNvSpPr txBox="1">
            <a:spLocks/>
          </p:cNvSpPr>
          <p:nvPr/>
        </p:nvSpPr>
        <p:spPr>
          <a:xfrm>
            <a:off x="7370064" y="3808176"/>
            <a:ext cx="2761488" cy="1070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All remaining lines set as walls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254431" y="3296593"/>
            <a:ext cx="0" cy="329184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54431" y="4785386"/>
            <a:ext cx="0" cy="329184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E023D07-2C35-439A-AE5E-8C8677E461BC}"/>
              </a:ext>
            </a:extLst>
          </p:cNvPr>
          <p:cNvSpPr txBox="1">
            <a:spLocks/>
          </p:cNvSpPr>
          <p:nvPr/>
        </p:nvSpPr>
        <p:spPr>
          <a:xfrm>
            <a:off x="372291" y="1814486"/>
            <a:ext cx="2761488" cy="1070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Run in Stationary Model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4442CDF-6295-493C-8B08-D69E86C27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78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26444-F500-49EC-A0D0-133616718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70" y="44734"/>
            <a:ext cx="11766740" cy="954458"/>
          </a:xfrm>
        </p:spPr>
        <p:txBody>
          <a:bodyPr/>
          <a:lstStyle/>
          <a:p>
            <a:r>
              <a:rPr lang="en-US" dirty="0"/>
              <a:t>COMSOL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79C37-C3DC-4CDF-8963-7A529AAD0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1631" y="1168575"/>
            <a:ext cx="6653223" cy="472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/>
              <a:t>Transport of Diluted Species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529" y="1672400"/>
            <a:ext cx="3274186" cy="491128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323806" y="3236976"/>
            <a:ext cx="896112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B479C37-C3DC-4CDF-8963-7A529AAD01F4}"/>
              </a:ext>
            </a:extLst>
          </p:cNvPr>
          <p:cNvSpPr txBox="1">
            <a:spLocks/>
          </p:cNvSpPr>
          <p:nvPr/>
        </p:nvSpPr>
        <p:spPr>
          <a:xfrm>
            <a:off x="1996500" y="2990087"/>
            <a:ext cx="3845210" cy="1235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Inlet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Normal inflow velocity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323806" y="4719256"/>
            <a:ext cx="859536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479C37-C3DC-4CDF-8963-7A529AAD01F4}"/>
              </a:ext>
            </a:extLst>
          </p:cNvPr>
          <p:cNvSpPr txBox="1">
            <a:spLocks/>
          </p:cNvSpPr>
          <p:nvPr/>
        </p:nvSpPr>
        <p:spPr>
          <a:xfrm>
            <a:off x="2403566" y="4472367"/>
            <a:ext cx="2761488" cy="1070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Outlet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Zero Pressure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B479C37-C3DC-4CDF-8963-7A529AAD01F4}"/>
              </a:ext>
            </a:extLst>
          </p:cNvPr>
          <p:cNvSpPr txBox="1">
            <a:spLocks/>
          </p:cNvSpPr>
          <p:nvPr/>
        </p:nvSpPr>
        <p:spPr>
          <a:xfrm>
            <a:off x="7359071" y="3398167"/>
            <a:ext cx="2761488" cy="1070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All remaining lines set as no flux boundary 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280557" y="3081057"/>
            <a:ext cx="0" cy="329184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  <a:alpha val="5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80557" y="4578728"/>
            <a:ext cx="0" cy="329184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  <a:alpha val="5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852683" y="4864107"/>
            <a:ext cx="0" cy="329184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  <a:alpha val="5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94431" y="4864107"/>
            <a:ext cx="0" cy="329184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  <a:alpha val="5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994431" y="4888171"/>
            <a:ext cx="858252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  <a:alpha val="5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B479C37-C3DC-4CDF-8963-7A529AAD01F4}"/>
              </a:ext>
            </a:extLst>
          </p:cNvPr>
          <p:cNvSpPr txBox="1">
            <a:spLocks/>
          </p:cNvSpPr>
          <p:nvPr/>
        </p:nvSpPr>
        <p:spPr>
          <a:xfrm>
            <a:off x="7011056" y="4822215"/>
            <a:ext cx="3845210" cy="1235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Concentration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1 </a:t>
            </a:r>
            <a:r>
              <a:rPr lang="en-US" dirty="0" err="1"/>
              <a:t>mol</a:t>
            </a:r>
            <a:r>
              <a:rPr lang="en-US" dirty="0"/>
              <a:t>/m</a:t>
            </a:r>
            <a:r>
              <a:rPr lang="en-US" baseline="30000" dirty="0"/>
              <a:t>3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baseline="300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895552" y="5028699"/>
            <a:ext cx="830785" cy="1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624D390-EC6F-4DCA-99DC-8C57AA6A4023}"/>
              </a:ext>
            </a:extLst>
          </p:cNvPr>
          <p:cNvSpPr txBox="1">
            <a:spLocks/>
          </p:cNvSpPr>
          <p:nvPr/>
        </p:nvSpPr>
        <p:spPr>
          <a:xfrm>
            <a:off x="7135428" y="2328548"/>
            <a:ext cx="3845210" cy="1235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Diffusion Coefficient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1E-9 m</a:t>
            </a:r>
            <a:r>
              <a:rPr lang="en-US" baseline="30000" dirty="0"/>
              <a:t>2</a:t>
            </a:r>
            <a:r>
              <a:rPr lang="en-US" dirty="0"/>
              <a:t>/s</a:t>
            </a:r>
            <a:endParaRPr lang="en-US" baseline="300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baseline="30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05D45B2-8DC5-4877-9F97-A2C186DCDB2F}"/>
              </a:ext>
            </a:extLst>
          </p:cNvPr>
          <p:cNvSpPr txBox="1">
            <a:spLocks/>
          </p:cNvSpPr>
          <p:nvPr/>
        </p:nvSpPr>
        <p:spPr>
          <a:xfrm>
            <a:off x="194412" y="5385881"/>
            <a:ext cx="2761488" cy="1070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Run in Time Dependent 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0C448-FB43-40BD-A452-0A4B8657D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78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06D01-8AF3-41E9-AB54-BE1D4132D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COMSOL Model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57949"/>
            <a:ext cx="3657793" cy="54866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832" y="1690688"/>
            <a:ext cx="3369300" cy="505395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EB48D0-260C-430F-9B53-A3CD07373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65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26444-F500-49EC-A0D0-133616718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COMSOL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098" y="1657277"/>
            <a:ext cx="3276504" cy="4914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596" y="1371310"/>
            <a:ext cx="3657793" cy="54866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98558D-5BAF-4A54-83CE-41613CB1D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32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5AC07-AABF-4ADE-87B3-D7F1A909F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2D and 3D give similar results, though 2D has fewer degrees of freedom for chlorine flow.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08" y="1531792"/>
            <a:ext cx="3100762" cy="4651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192" y="1531792"/>
            <a:ext cx="3100762" cy="4651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476" y="1293315"/>
            <a:ext cx="3335321" cy="500298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62DCB4-6739-4CBF-8727-899EF2A82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04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4E106-FD5C-408A-846E-37E7FA19B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Tablet dissolution is modelled with a moving mesh. </a:t>
            </a:r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010" y="940559"/>
            <a:ext cx="4855968" cy="578091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3296F6-775C-469D-9D88-8E707D5A9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57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4E106-FD5C-408A-846E-37E7FA19B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compared simulations with 1, 3, and 5 tablets.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22" y="2105525"/>
            <a:ext cx="2963647" cy="3528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5116" y="2105525"/>
            <a:ext cx="2963646" cy="3528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909" y="2105525"/>
            <a:ext cx="2963647" cy="352815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CB27E-A41B-4265-ADA8-4A3CB257F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8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Chlorine concentrations peak early then taper off over time.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035" y="948282"/>
            <a:ext cx="6621399" cy="55178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BAD2CD-0CA4-4726-9B24-16845C5B7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16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F0EA43-495B-46FD-A2FC-9BF8E724B5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928" y="1156062"/>
            <a:ext cx="9818423" cy="564968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F82EAF-CE14-4E2A-AC11-EB93CB709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44" y="149587"/>
            <a:ext cx="11766740" cy="954458"/>
          </a:xfrm>
        </p:spPr>
        <p:txBody>
          <a:bodyPr>
            <a:normAutofit fontScale="90000"/>
          </a:bodyPr>
          <a:lstStyle/>
          <a:p>
            <a:r>
              <a:rPr lang="en-US" dirty="0"/>
              <a:t>A hydraulic pump sends water up the canyon and through a treatment system.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837CF-17C0-4217-82E9-0150EFE8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25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4E106-FD5C-408A-846E-37E7FA19B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changed the inlet and outlet locations to explore benefits to chlorine dose stability.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219" y="2201689"/>
            <a:ext cx="1371690" cy="27433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315" y="2201689"/>
            <a:ext cx="1371690" cy="27433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884" y="2177625"/>
            <a:ext cx="1394444" cy="27888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140" y="2177625"/>
            <a:ext cx="1395573" cy="279114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1933" y="2185233"/>
            <a:ext cx="1396656" cy="27933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880" y="2033246"/>
            <a:ext cx="1552119" cy="31042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9751" y="2033246"/>
            <a:ext cx="1563696" cy="312739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56641" y="494506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30301" y="494506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29722" y="494506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2240" y="494506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90629" y="494506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751793" y="494506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225453" y="494506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5C18BC-EFA6-450F-A8C0-C66E9D2A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6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Scenario 5 (inlet and outlet above tablets) gave most consistent chlorine levels.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6" y="1090983"/>
            <a:ext cx="6662056" cy="55517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0E3D14-1C4F-4350-B562-D5EF9169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19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375EA-F4FA-4476-B55E-3920BBDDE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With less fluid flow directed at the tablets, convection plays a smaller role than diffusion. Tablet surface area is less important.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2CA4D7-1952-4E4D-9751-7D0A7C8FF6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474" y="1090983"/>
            <a:ext cx="2841172" cy="56823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8B024-658A-46EC-A1BF-331327BF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56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D3116-32A7-45D9-9957-46B3C56FE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34A88D-2E8A-4456-B198-0B1153E83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389" y="792650"/>
            <a:ext cx="9859331" cy="173501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Clemson Engineers for Developing Countries (CEDC)</a:t>
            </a:r>
          </a:p>
          <a:p>
            <a:pPr lvl="1"/>
            <a:r>
              <a:rPr lang="en-US" dirty="0"/>
              <a:t>David Vaughn</a:t>
            </a:r>
          </a:p>
          <a:p>
            <a:pPr lvl="1"/>
            <a:r>
              <a:rPr lang="en-US" dirty="0"/>
              <a:t>Paris </a:t>
            </a:r>
            <a:r>
              <a:rPr lang="en-US" dirty="0" err="1"/>
              <a:t>Stringfellow</a:t>
            </a:r>
            <a:endParaRPr lang="en-US" dirty="0"/>
          </a:p>
          <a:p>
            <a:pPr lvl="1"/>
            <a:r>
              <a:rPr lang="en-US" dirty="0"/>
              <a:t>Jeff </a:t>
            </a:r>
            <a:r>
              <a:rPr lang="en-US" dirty="0" err="1"/>
              <a:t>Plumbley</a:t>
            </a:r>
            <a:endParaRPr lang="en-US" dirty="0"/>
          </a:p>
          <a:p>
            <a:r>
              <a:rPr lang="en-US" dirty="0"/>
              <a:t>Larry Murdoch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15EDD8-DF7F-42AC-9A65-6C06CF41F0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003" y="2697386"/>
            <a:ext cx="4923830" cy="3775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BDCAF3-9EA5-43EF-8D0E-083336D6D2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86" y="2644503"/>
            <a:ext cx="5742214" cy="382814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304A2D-53E2-44D4-A20C-FDD72731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22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039" y="3530919"/>
            <a:ext cx="4932045" cy="3288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039" y="90421"/>
            <a:ext cx="4932045" cy="3288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434" y="90489"/>
            <a:ext cx="4410075" cy="661511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15600-79EE-472A-8D90-1A77881C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51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211034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FC8F4D-7545-483A-8C7E-39A930C2B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3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0"/>
            <a:ext cx="4552950" cy="68294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9AE4EE-267B-4038-BF9B-300E1A41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5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99" y="0"/>
            <a:ext cx="10287001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6A6486-2808-4508-B464-C5DDC485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29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129" y="2663190"/>
            <a:ext cx="6292215" cy="4194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292215" cy="41948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4A9DCD-29F4-463F-A91E-CEF0D2DF7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78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A652EB-2508-4BCE-BAB5-69E462FC7C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225" y="0"/>
            <a:ext cx="9601550" cy="685509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15787-BDEC-4178-A22B-649953492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841D8-8CAF-4726-B14D-C89AAD1D2E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80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2976</TotalTime>
  <Words>502</Words>
  <Application>Microsoft Office PowerPoint</Application>
  <PresentationFormat>Widescreen</PresentationFormat>
  <Paragraphs>126</Paragraphs>
  <Slides>33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Arial Narrow</vt:lpstr>
      <vt:lpstr>Calibri</vt:lpstr>
      <vt:lpstr>Cambria Math</vt:lpstr>
      <vt:lpstr>Office Theme</vt:lpstr>
      <vt:lpstr>Equation</vt:lpstr>
      <vt:lpstr>Computational modeling to improve chlorinator design in a Haitian drinking water system</vt:lpstr>
      <vt:lpstr>Clemson Engineers for Developing Countries (CEDC) has worked in Cange, Haiti, since 2009. </vt:lpstr>
      <vt:lpstr>A hydraulic pump sends water up the canyon and through a treatment system.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Chlorination has taken several forms at different times.</vt:lpstr>
      <vt:lpstr>PowerPoint Presentation</vt:lpstr>
      <vt:lpstr>The most recently installed chlorinator is a tablet feeder built to handle the high system pressure (&gt;100 psi).</vt:lpstr>
      <vt:lpstr>Residual chlorine measurements are taken every other day.</vt:lpstr>
      <vt:lpstr>PowerPoint Presentation</vt:lpstr>
      <vt:lpstr>Achieving stable chlorine concentrations has been challenging.</vt:lpstr>
      <vt:lpstr>We are investigating mass transport within the tablet feeder to achieve consistent chlorine doses.</vt:lpstr>
      <vt:lpstr>Mathematical Model</vt:lpstr>
      <vt:lpstr>COMSOL Model</vt:lpstr>
      <vt:lpstr>COMSOL Model</vt:lpstr>
      <vt:lpstr>COMSOL Model</vt:lpstr>
      <vt:lpstr>COMSOL Model</vt:lpstr>
      <vt:lpstr>COMSOL Model</vt:lpstr>
      <vt:lpstr>2D and 3D give similar results, though 2D has fewer degrees of freedom for chlorine flow.</vt:lpstr>
      <vt:lpstr>Tablet dissolution is modelled with a moving mesh. </vt:lpstr>
      <vt:lpstr>We compared simulations with 1, 3, and 5 tablets.</vt:lpstr>
      <vt:lpstr>Chlorine concentrations peak early then taper off over time.</vt:lpstr>
      <vt:lpstr>We changed the inlet and outlet locations to explore benefits to chlorine dose stability.</vt:lpstr>
      <vt:lpstr>Scenario 5 (inlet and outlet above tablets) gave most consistent chlorine levels.</vt:lpstr>
      <vt:lpstr>With less fluid flow directed at the tablets, convection plays a smaller role than diffusion. Tablet surface area is less important.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CFD Modeling to improve Design of an Tablet Erosion Chlorinator</dc:title>
  <dc:creator>Ashley Martin</dc:creator>
  <cp:lastModifiedBy>David Ladner</cp:lastModifiedBy>
  <cp:revision>80</cp:revision>
  <dcterms:created xsi:type="dcterms:W3CDTF">2019-04-27T18:56:47Z</dcterms:created>
  <dcterms:modified xsi:type="dcterms:W3CDTF">2019-05-15T01:53:38Z</dcterms:modified>
</cp:coreProperties>
</file>