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9"/>
    <a:srgbClr val="FFFF97"/>
    <a:srgbClr val="E9FECA"/>
    <a:srgbClr val="F4FEE6"/>
    <a:srgbClr val="EEFED6"/>
    <a:srgbClr val="FFD85D"/>
    <a:srgbClr val="E4D9F3"/>
    <a:srgbClr val="FFD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8579" autoAdjust="0"/>
  </p:normalViewPr>
  <p:slideViewPr>
    <p:cSldViewPr>
      <p:cViewPr>
        <p:scale>
          <a:sx n="20" d="100"/>
          <a:sy n="20" d="100"/>
        </p:scale>
        <p:origin x="-1200" y="15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3742BB-DEC7-4C7B-A801-34D67D347323}"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151813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742BB-DEC7-4C7B-A801-34D67D347323}"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233938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742BB-DEC7-4C7B-A801-34D67D347323}"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393764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742BB-DEC7-4C7B-A801-34D67D347323}"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405611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742BB-DEC7-4C7B-A801-34D67D347323}" type="datetimeFigureOut">
              <a:rPr lang="en-US" smtClean="0"/>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202356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3742BB-DEC7-4C7B-A801-34D67D347323}"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284092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3742BB-DEC7-4C7B-A801-34D67D347323}" type="datetimeFigureOut">
              <a:rPr lang="en-US" smtClean="0"/>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278374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3742BB-DEC7-4C7B-A801-34D67D347323}" type="datetimeFigureOut">
              <a:rPr lang="en-US" smtClean="0"/>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100877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742BB-DEC7-4C7B-A801-34D67D347323}" type="datetimeFigureOut">
              <a:rPr lang="en-US" smtClean="0"/>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391643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742BB-DEC7-4C7B-A801-34D67D347323}"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171533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742BB-DEC7-4C7B-A801-34D67D347323}" type="datetimeFigureOut">
              <a:rPr lang="en-US" smtClean="0"/>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4EC0F-20A6-46CE-87B4-EE4CB945FF25}" type="slidenum">
              <a:rPr lang="en-US" smtClean="0"/>
              <a:t>‹#›</a:t>
            </a:fld>
            <a:endParaRPr lang="en-US"/>
          </a:p>
        </p:txBody>
      </p:sp>
    </p:spTree>
    <p:extLst>
      <p:ext uri="{BB962C8B-B14F-4D97-AF65-F5344CB8AC3E}">
        <p14:creationId xmlns:p14="http://schemas.microsoft.com/office/powerpoint/2010/main" val="374653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40" tIns="219422" rIns="438840" bIns="2194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8840" tIns="219422" rIns="438840" bIns="219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40" tIns="219422" rIns="438840" bIns="219422" rtlCol="0" anchor="ctr"/>
          <a:lstStyle>
            <a:lvl1pPr algn="l">
              <a:defRPr sz="5800">
                <a:solidFill>
                  <a:schemeClr val="tx1">
                    <a:tint val="75000"/>
                  </a:schemeClr>
                </a:solidFill>
              </a:defRPr>
            </a:lvl1pPr>
          </a:lstStyle>
          <a:p>
            <a:fld id="{553742BB-DEC7-4C7B-A801-34D67D347323}" type="datetimeFigureOut">
              <a:rPr lang="en-US" smtClean="0"/>
              <a:t>3/8/2013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40" tIns="219422" rIns="438840" bIns="219422"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40" tIns="219422" rIns="438840" bIns="219422" rtlCol="0" anchor="ctr"/>
          <a:lstStyle>
            <a:lvl1pPr algn="r">
              <a:defRPr sz="5800">
                <a:solidFill>
                  <a:schemeClr val="tx1">
                    <a:tint val="75000"/>
                  </a:schemeClr>
                </a:solidFill>
              </a:defRPr>
            </a:lvl1pPr>
          </a:lstStyle>
          <a:p>
            <a:fld id="{A924EC0F-20A6-46CE-87B4-EE4CB945FF25}" type="slidenum">
              <a:rPr lang="en-US" smtClean="0"/>
              <a:t>‹#›</a:t>
            </a:fld>
            <a:endParaRPr lang="en-US"/>
          </a:p>
        </p:txBody>
      </p:sp>
    </p:spTree>
    <p:extLst>
      <p:ext uri="{BB962C8B-B14F-4D97-AF65-F5344CB8AC3E}">
        <p14:creationId xmlns:p14="http://schemas.microsoft.com/office/powerpoint/2010/main" val="17379115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388419" rtl="0" eaLnBrk="1" latinLnBrk="0" hangingPunct="1">
        <a:spcBef>
          <a:spcPct val="0"/>
        </a:spcBef>
        <a:buNone/>
        <a:defRPr sz="21100" kern="1200">
          <a:solidFill>
            <a:schemeClr val="tx1"/>
          </a:solidFill>
          <a:latin typeface="+mj-lt"/>
          <a:ea typeface="+mj-ea"/>
          <a:cs typeface="+mj-cs"/>
        </a:defRPr>
      </a:lvl1pPr>
    </p:titleStyle>
    <p:bodyStyle>
      <a:lvl1pPr marL="1645656" indent="-1645656" algn="l" defTabSz="4388419"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589" indent="-1371379" algn="l" defTabSz="4388419"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522" indent="-1097102" algn="l" defTabSz="4388419"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9731"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941"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905000" y="1447800"/>
            <a:ext cx="40176501" cy="2985433"/>
          </a:xfrm>
          <a:prstGeom prst="rect">
            <a:avLst/>
          </a:prstGeom>
          <a:gradFill flip="none" rotWithShape="1">
            <a:gsLst>
              <a:gs pos="0">
                <a:srgbClr val="FFFFB9"/>
              </a:gs>
              <a:gs pos="35000">
                <a:srgbClr val="F4FEE6"/>
              </a:gs>
              <a:gs pos="100000">
                <a:schemeClr val="accent3">
                  <a:tint val="15000"/>
                  <a:satMod val="350000"/>
                </a:schemeClr>
              </a:gs>
            </a:gsLst>
            <a:lin ang="5400000" scaled="1"/>
            <a:tileRect/>
          </a:gradFill>
        </p:spPr>
        <p:txBody>
          <a:bodyPr wrap="square" rtlCol="0">
            <a:spAutoFit/>
          </a:bodyPr>
          <a:lstStyle/>
          <a:p>
            <a:pPr algn="r"/>
            <a:r>
              <a:rPr lang="en-US" sz="10000" dirty="0" smtClean="0">
                <a:latin typeface="Corbel" pitchFamily="34" charset="0"/>
              </a:rPr>
              <a:t>Net Environmental Benefit – Life Cycle Assessment</a:t>
            </a:r>
          </a:p>
          <a:p>
            <a:pPr algn="r"/>
            <a:r>
              <a:rPr lang="en-US" sz="8800" dirty="0" smtClean="0">
                <a:latin typeface="Corbel" pitchFamily="34" charset="0"/>
              </a:rPr>
              <a:t>of Algaculture at Wastewater Treatment Plants</a:t>
            </a:r>
            <a:endParaRPr lang="en-US" sz="8800" dirty="0">
              <a:latin typeface="Corbel" pitchFamily="34" charset="0"/>
            </a:endParaRPr>
          </a:p>
        </p:txBody>
      </p:sp>
      <p:sp>
        <p:nvSpPr>
          <p:cNvPr id="1051" name="Rectangle 1050"/>
          <p:cNvSpPr/>
          <p:nvPr/>
        </p:nvSpPr>
        <p:spPr>
          <a:xfrm>
            <a:off x="1823696" y="27962478"/>
            <a:ext cx="23774400" cy="3279522"/>
          </a:xfrm>
          <a:prstGeom prst="rect">
            <a:avLst/>
          </a:prstGeom>
          <a:gradFill>
            <a:gsLst>
              <a:gs pos="0">
                <a:schemeClr val="accent4">
                  <a:tint val="50000"/>
                  <a:satMod val="300000"/>
                  <a:alpha val="60000"/>
                </a:schemeClr>
              </a:gs>
              <a:gs pos="50000">
                <a:srgbClr val="E4D9F3"/>
              </a:gs>
              <a:gs pos="100000">
                <a:schemeClr val="accent4">
                  <a:tint val="15000"/>
                  <a:satMod val="350000"/>
                </a:schemeClr>
              </a:gs>
            </a:gsLst>
            <a:lin ang="16200000" scaled="1"/>
          </a:gradFill>
          <a:ln>
            <a:noFill/>
          </a:ln>
        </p:spPr>
        <p:style>
          <a:lnRef idx="1">
            <a:schemeClr val="accent4"/>
          </a:lnRef>
          <a:fillRef idx="2">
            <a:schemeClr val="accent4"/>
          </a:fillRef>
          <a:effectRef idx="1">
            <a:schemeClr val="accent4"/>
          </a:effectRef>
          <a:fontRef idx="minor">
            <a:schemeClr val="dk1"/>
          </a:fontRef>
        </p:style>
        <p:txBody>
          <a:bodyPr rtlCol="0" anchor="b"/>
          <a:lstStyle/>
          <a:p>
            <a:pPr indent="-457200"/>
            <a:endParaRPr lang="en-US" sz="3200" dirty="0">
              <a:latin typeface="Corbel" pitchFamily="34" charset="0"/>
            </a:endParaRPr>
          </a:p>
        </p:txBody>
      </p:sp>
      <p:sp>
        <p:nvSpPr>
          <p:cNvPr id="4" name="TextBox 3"/>
          <p:cNvSpPr txBox="1"/>
          <p:nvPr/>
        </p:nvSpPr>
        <p:spPr>
          <a:xfrm>
            <a:off x="21183600" y="6172200"/>
            <a:ext cx="20859801" cy="5478423"/>
          </a:xfrm>
          <a:prstGeom prst="rect">
            <a:avLst/>
          </a:prstGeom>
          <a:noFill/>
        </p:spPr>
        <p:txBody>
          <a:bodyPr wrap="square" rtlCol="0">
            <a:spAutoFit/>
          </a:bodyPr>
          <a:lstStyle>
            <a:defPPr>
              <a:defRPr lang="en-US"/>
            </a:defPPr>
            <a:lvl1pPr algn="ctr">
              <a:lnSpc>
                <a:spcPct val="125000"/>
              </a:lnSpc>
              <a:defRPr sz="4000">
                <a:latin typeface="Corbel" pitchFamily="34" charset="0"/>
              </a:defRPr>
            </a:lvl1pPr>
          </a:lstStyle>
          <a:p>
            <a:r>
              <a:rPr lang="en-US" dirty="0"/>
              <a:t>In this study, </a:t>
            </a:r>
            <a:r>
              <a:rPr lang="en-US" dirty="0" smtClean="0"/>
              <a:t>the net environmental benefit life cycle assessment (NEB-LCA) </a:t>
            </a:r>
            <a:r>
              <a:rPr lang="en-US" dirty="0"/>
              <a:t>method </a:t>
            </a:r>
            <a:r>
              <a:rPr lang="en-US" dirty="0" smtClean="0"/>
              <a:t>will be employed to </a:t>
            </a:r>
            <a:r>
              <a:rPr lang="en-US" dirty="0"/>
              <a:t>assess side-stream treatment at </a:t>
            </a:r>
            <a:r>
              <a:rPr lang="en-US" dirty="0" smtClean="0"/>
              <a:t>a wastewater facility (Figure 1). The </a:t>
            </a:r>
            <a:r>
              <a:rPr lang="en-US" dirty="0"/>
              <a:t>plant’s environmental </a:t>
            </a:r>
            <a:r>
              <a:rPr lang="en-US" dirty="0" smtClean="0"/>
              <a:t>impacts and services will be quantified. Electricity use, human and </a:t>
            </a:r>
            <a:r>
              <a:rPr lang="en-US" dirty="0" err="1" smtClean="0"/>
              <a:t>ecotoxicity</a:t>
            </a:r>
            <a:r>
              <a:rPr lang="en-US" dirty="0" smtClean="0"/>
              <a:t>, and global climate change will be the </a:t>
            </a:r>
            <a:r>
              <a:rPr lang="en-US" dirty="0" smtClean="0"/>
              <a:t>impact categories analyzed. </a:t>
            </a:r>
            <a:r>
              <a:rPr lang="en-US" dirty="0"/>
              <a:t>As the </a:t>
            </a:r>
            <a:r>
              <a:rPr lang="en-US" dirty="0" smtClean="0"/>
              <a:t>wastewater </a:t>
            </a:r>
            <a:r>
              <a:rPr lang="en-US" dirty="0"/>
              <a:t>industry </a:t>
            </a:r>
            <a:r>
              <a:rPr lang="en-US" dirty="0" smtClean="0"/>
              <a:t>begins to emphasize energy and nutrient conservation </a:t>
            </a:r>
            <a:r>
              <a:rPr lang="en-US" dirty="0"/>
              <a:t>and total environmental impacts, quantitative analysis of </a:t>
            </a:r>
            <a:r>
              <a:rPr lang="en-US" dirty="0" smtClean="0"/>
              <a:t>new </a:t>
            </a:r>
            <a:r>
              <a:rPr lang="en-US" dirty="0"/>
              <a:t>treatment processes can provide incentive for integration with the algae-to-energy </a:t>
            </a:r>
            <a:r>
              <a:rPr lang="en-US" dirty="0" smtClean="0"/>
              <a:t>industry and other emerging technologies.</a:t>
            </a:r>
            <a:endParaRPr lang="en-US" dirty="0"/>
          </a:p>
        </p:txBody>
      </p:sp>
      <p:pic>
        <p:nvPicPr>
          <p:cNvPr id="42" name="Picture 41" descr="www.clemson.edu/administration/public-affairs/toolbox/downloads/logos/logos/wordmark-academics-c.pdf - Google Chrome"/>
          <p:cNvPicPr>
            <a:picLocks noChangeAspect="1"/>
          </p:cNvPicPr>
          <p:nvPr/>
        </p:nvPicPr>
        <p:blipFill rotWithShape="1">
          <a:blip r:embed="rId2">
            <a:extLst>
              <a:ext uri="{28A0092B-C50C-407E-A947-70E740481C1C}">
                <a14:useLocalDpi xmlns:a14="http://schemas.microsoft.com/office/drawing/2010/main" val="0"/>
              </a:ext>
            </a:extLst>
          </a:blip>
          <a:srcRect l="1381" t="26734" r="2251" b="31454"/>
          <a:stretch/>
        </p:blipFill>
        <p:spPr>
          <a:xfrm>
            <a:off x="25972444" y="28023955"/>
            <a:ext cx="12798422" cy="2989445"/>
          </a:xfrm>
          <a:prstGeom prst="rect">
            <a:avLst/>
          </a:prstGeom>
        </p:spPr>
      </p:pic>
      <p:sp>
        <p:nvSpPr>
          <p:cNvPr id="43" name="TextBox 42"/>
          <p:cNvSpPr txBox="1"/>
          <p:nvPr/>
        </p:nvSpPr>
        <p:spPr>
          <a:xfrm>
            <a:off x="25940468" y="4743271"/>
            <a:ext cx="16102933" cy="1200329"/>
          </a:xfrm>
          <a:prstGeom prst="rect">
            <a:avLst/>
          </a:prstGeom>
          <a:noFill/>
        </p:spPr>
        <p:txBody>
          <a:bodyPr wrap="none" rtlCol="0">
            <a:spAutoFit/>
          </a:bodyPr>
          <a:lstStyle/>
          <a:p>
            <a:pPr algn="r"/>
            <a:r>
              <a:rPr lang="en-US" sz="7200" dirty="0" smtClean="0">
                <a:latin typeface="Corbel" pitchFamily="34" charset="0"/>
              </a:rPr>
              <a:t>Muriel Steele, </a:t>
            </a:r>
            <a:r>
              <a:rPr lang="en-US" sz="7200" dirty="0" err="1" smtClean="0">
                <a:latin typeface="Corbel" pitchFamily="34" charset="0"/>
              </a:rPr>
              <a:t>Annick</a:t>
            </a:r>
            <a:r>
              <a:rPr lang="en-US" sz="7200" dirty="0" smtClean="0">
                <a:latin typeface="Corbel" pitchFamily="34" charset="0"/>
              </a:rPr>
              <a:t> </a:t>
            </a:r>
            <a:r>
              <a:rPr lang="en-US" sz="7200" dirty="0" err="1" smtClean="0">
                <a:latin typeface="Corbel" pitchFamily="34" charset="0"/>
              </a:rPr>
              <a:t>Anctil</a:t>
            </a:r>
            <a:r>
              <a:rPr lang="en-US" sz="7200" dirty="0" smtClean="0">
                <a:latin typeface="Corbel" pitchFamily="34" charset="0"/>
              </a:rPr>
              <a:t>, </a:t>
            </a:r>
            <a:r>
              <a:rPr lang="en-US" sz="7200" dirty="0" smtClean="0">
                <a:latin typeface="Corbel" pitchFamily="34" charset="0"/>
              </a:rPr>
              <a:t>David </a:t>
            </a:r>
            <a:r>
              <a:rPr lang="en-US" sz="7200" dirty="0" smtClean="0">
                <a:latin typeface="Corbel" pitchFamily="34" charset="0"/>
              </a:rPr>
              <a:t>Ladner</a:t>
            </a:r>
            <a:endParaRPr lang="en-US" sz="7200" dirty="0">
              <a:latin typeface="Corbel" pitchFamily="34" charset="0"/>
            </a:endParaRPr>
          </a:p>
        </p:txBody>
      </p:sp>
      <p:pic>
        <p:nvPicPr>
          <p:cNvPr id="1027" name="Picture 3" descr="C:\Users\Muriel\Downloads\SCEC_poster_QRc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0600" y="281559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6487275" y="24261901"/>
            <a:ext cx="25117926" cy="3170099"/>
          </a:xfrm>
          <a:prstGeom prst="rect">
            <a:avLst/>
          </a:prstGeom>
          <a:noFill/>
        </p:spPr>
        <p:txBody>
          <a:bodyPr wrap="square" rtlCol="0">
            <a:spAutoFit/>
          </a:bodyPr>
          <a:lstStyle>
            <a:defPPr>
              <a:defRPr lang="en-US"/>
            </a:defPPr>
            <a:lvl1pPr algn="ctr">
              <a:lnSpc>
                <a:spcPct val="125000"/>
              </a:lnSpc>
              <a:defRPr sz="4000">
                <a:latin typeface="Corbel" pitchFamily="34" charset="0"/>
              </a:defRPr>
            </a:lvl1pPr>
          </a:lstStyle>
          <a:p>
            <a:r>
              <a:rPr lang="en-US" dirty="0"/>
              <a:t>The conventional approach to life cycle assessment (LCA) of wastewater treatment systems </a:t>
            </a:r>
            <a:r>
              <a:rPr lang="en-US" dirty="0" smtClean="0"/>
              <a:t>only quantifies </a:t>
            </a:r>
            <a:r>
              <a:rPr lang="en-US" dirty="0"/>
              <a:t>the environmental </a:t>
            </a:r>
            <a:r>
              <a:rPr lang="en-US" i="1" dirty="0"/>
              <a:t>impacts</a:t>
            </a:r>
            <a:r>
              <a:rPr lang="en-US" dirty="0"/>
              <a:t> </a:t>
            </a:r>
            <a:r>
              <a:rPr lang="en-US" dirty="0" smtClean="0"/>
              <a:t>that result from effluent discharge, land application of </a:t>
            </a:r>
            <a:r>
              <a:rPr lang="en-US" dirty="0" err="1" smtClean="0"/>
              <a:t>biosolids</a:t>
            </a:r>
            <a:r>
              <a:rPr lang="en-US" dirty="0" smtClean="0"/>
              <a:t>, and plant operation, but </a:t>
            </a:r>
            <a:r>
              <a:rPr lang="en-US" dirty="0"/>
              <a:t>does not account for </a:t>
            </a:r>
            <a:r>
              <a:rPr lang="en-US" i="1" dirty="0" smtClean="0"/>
              <a:t>benefits </a:t>
            </a:r>
            <a:r>
              <a:rPr lang="en-US" dirty="0" smtClean="0"/>
              <a:t>of treatment. </a:t>
            </a:r>
            <a:r>
              <a:rPr lang="en-US" dirty="0"/>
              <a:t>Net environmental benefit (NEB) is an LCA technique that was developed to account for environmental services provided by remediation technologies </a:t>
            </a:r>
            <a:r>
              <a:rPr lang="en-US" dirty="0" smtClean="0"/>
              <a:t>can be </a:t>
            </a:r>
            <a:r>
              <a:rPr lang="en-US" dirty="0"/>
              <a:t>applied to wastewater systems.</a:t>
            </a:r>
          </a:p>
        </p:txBody>
      </p:sp>
      <p:graphicFrame>
        <p:nvGraphicFramePr>
          <p:cNvPr id="1037" name="Table 1036"/>
          <p:cNvGraphicFramePr>
            <a:graphicFrameLocks noGrp="1"/>
          </p:cNvGraphicFramePr>
          <p:nvPr>
            <p:extLst>
              <p:ext uri="{D42A27DB-BD31-4B8C-83A1-F6EECF244321}">
                <p14:modId xmlns:p14="http://schemas.microsoft.com/office/powerpoint/2010/main" val="807549702"/>
              </p:ext>
            </p:extLst>
          </p:nvPr>
        </p:nvGraphicFramePr>
        <p:xfrm>
          <a:off x="16159005" y="18575752"/>
          <a:ext cx="25940048" cy="5503448"/>
        </p:xfrm>
        <a:graphic>
          <a:graphicData uri="http://schemas.openxmlformats.org/drawingml/2006/table">
            <a:tbl>
              <a:tblPr firstRow="1" firstCol="1">
                <a:tableStyleId>{9D7B26C5-4107-4FEC-AEDC-1716B250A1EF}</a:tableStyleId>
              </a:tblPr>
              <a:tblGrid>
                <a:gridCol w="8464169"/>
                <a:gridCol w="2242070"/>
                <a:gridCol w="2781161"/>
                <a:gridCol w="3200400"/>
                <a:gridCol w="2514600"/>
                <a:gridCol w="2971800"/>
                <a:gridCol w="3765848"/>
              </a:tblGrid>
              <a:tr h="1634587">
                <a:tc>
                  <a:txBody>
                    <a:bodyPr/>
                    <a:lstStyle/>
                    <a:p>
                      <a:pPr algn="ctr"/>
                      <a:r>
                        <a:rPr lang="en-US" sz="3600" b="1" dirty="0" smtClean="0">
                          <a:latin typeface="Corbel" pitchFamily="34" charset="0"/>
                        </a:rPr>
                        <a:t>Table</a:t>
                      </a:r>
                      <a:r>
                        <a:rPr lang="en-US" sz="3600" b="1" baseline="0" dirty="0" smtClean="0">
                          <a:latin typeface="Corbel" pitchFamily="34" charset="0"/>
                        </a:rPr>
                        <a:t> 1: Expected </a:t>
                      </a:r>
                      <a:r>
                        <a:rPr lang="en-US" sz="3600" b="1" baseline="0" dirty="0" smtClean="0">
                          <a:latin typeface="Corbel" pitchFamily="34" charset="0"/>
                        </a:rPr>
                        <a:t>impacts </a:t>
                      </a:r>
                      <a:r>
                        <a:rPr lang="en-US" sz="3600" b="1" baseline="0" dirty="0" smtClean="0">
                          <a:latin typeface="Corbel" pitchFamily="34" charset="0"/>
                        </a:rPr>
                        <a:t>for selected impact categories (→) and </a:t>
                      </a:r>
                      <a:r>
                        <a:rPr lang="en-US" sz="3600" b="1" baseline="0" dirty="0" smtClean="0">
                          <a:latin typeface="Corbel" pitchFamily="34" charset="0"/>
                        </a:rPr>
                        <a:t>side-stream treatment </a:t>
                      </a:r>
                      <a:r>
                        <a:rPr lang="en-US" sz="3600" b="1" baseline="0" dirty="0" smtClean="0">
                          <a:latin typeface="Corbel" pitchFamily="34" charset="0"/>
                        </a:rPr>
                        <a:t>options (↓)</a:t>
                      </a:r>
                      <a:endParaRPr lang="en-US" sz="3600" b="1" dirty="0">
                        <a:latin typeface="Corbel"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4000" dirty="0" smtClean="0">
                          <a:latin typeface="Corbel" pitchFamily="34" charset="0"/>
                        </a:rPr>
                        <a:t>Human</a:t>
                      </a:r>
                    </a:p>
                    <a:p>
                      <a:pPr algn="ctr"/>
                      <a:r>
                        <a:rPr lang="en-US" sz="4000" dirty="0" smtClean="0">
                          <a:latin typeface="Corbel" pitchFamily="34" charset="0"/>
                        </a:rPr>
                        <a:t>Health</a:t>
                      </a:r>
                      <a:endParaRPr lang="en-US" sz="4000" dirty="0">
                        <a:latin typeface="Corbel" pitchFamily="34" charset="0"/>
                      </a:endParaRPr>
                    </a:p>
                  </a:txBody>
                  <a:tcPr anchor="ctr">
                    <a:solidFill>
                      <a:schemeClr val="bg1">
                        <a:lumMod val="85000"/>
                      </a:schemeClr>
                    </a:solidFill>
                  </a:tcPr>
                </a:tc>
                <a:tc>
                  <a:txBody>
                    <a:bodyPr/>
                    <a:lstStyle/>
                    <a:p>
                      <a:pPr algn="ctr"/>
                      <a:r>
                        <a:rPr lang="en-US" sz="4000" dirty="0" smtClean="0">
                          <a:latin typeface="Corbel" pitchFamily="34" charset="0"/>
                        </a:rPr>
                        <a:t>Natural</a:t>
                      </a:r>
                      <a:r>
                        <a:rPr lang="en-US" sz="4000" baseline="0" dirty="0" smtClean="0">
                          <a:latin typeface="Corbel" pitchFamily="34" charset="0"/>
                        </a:rPr>
                        <a:t> </a:t>
                      </a:r>
                      <a:r>
                        <a:rPr lang="en-US" sz="4000" dirty="0" smtClean="0">
                          <a:latin typeface="Corbel" pitchFamily="34" charset="0"/>
                        </a:rPr>
                        <a:t>Resources</a:t>
                      </a:r>
                    </a:p>
                  </a:txBody>
                  <a:tcPr anchor="ctr">
                    <a:solidFill>
                      <a:schemeClr val="bg1">
                        <a:lumMod val="85000"/>
                      </a:schemeClr>
                    </a:solidFill>
                  </a:tcPr>
                </a:tc>
                <a:tc>
                  <a:txBody>
                    <a:bodyPr/>
                    <a:lstStyle/>
                    <a:p>
                      <a:pPr algn="ctr"/>
                      <a:r>
                        <a:rPr lang="en-US" sz="4000" dirty="0" smtClean="0">
                          <a:latin typeface="Corbel" pitchFamily="34" charset="0"/>
                        </a:rPr>
                        <a:t>Terrestrial</a:t>
                      </a:r>
                    </a:p>
                    <a:p>
                      <a:pPr algn="ctr"/>
                      <a:r>
                        <a:rPr lang="en-US" sz="4000" dirty="0" smtClean="0">
                          <a:latin typeface="Corbel" pitchFamily="34" charset="0"/>
                        </a:rPr>
                        <a:t>Ecosystems</a:t>
                      </a:r>
                      <a:endParaRPr lang="en-US" sz="4000" dirty="0">
                        <a:latin typeface="Corbel" pitchFamily="34" charset="0"/>
                      </a:endParaRPr>
                    </a:p>
                  </a:txBody>
                  <a:tcPr anchor="ctr">
                    <a:solidFill>
                      <a:schemeClr val="bg1">
                        <a:lumMod val="85000"/>
                      </a:schemeClr>
                    </a:solidFill>
                  </a:tcPr>
                </a:tc>
                <a:tc>
                  <a:txBody>
                    <a:bodyPr/>
                    <a:lstStyle/>
                    <a:p>
                      <a:pPr algn="ctr"/>
                      <a:r>
                        <a:rPr lang="en-US" sz="4000" dirty="0" smtClean="0">
                          <a:latin typeface="Corbel" pitchFamily="34" charset="0"/>
                        </a:rPr>
                        <a:t>GHG Emissions</a:t>
                      </a:r>
                      <a:endParaRPr lang="en-US" sz="4000" dirty="0">
                        <a:latin typeface="Corbel" pitchFamily="34" charset="0"/>
                      </a:endParaRPr>
                    </a:p>
                  </a:txBody>
                  <a:tcPr anchor="ctr">
                    <a:solidFill>
                      <a:schemeClr val="bg1">
                        <a:lumMod val="85000"/>
                      </a:schemeClr>
                    </a:solidFill>
                  </a:tcPr>
                </a:tc>
                <a:tc>
                  <a:txBody>
                    <a:bodyPr/>
                    <a:lstStyle/>
                    <a:p>
                      <a:pPr marL="0" marR="0" indent="0" algn="ctr" defTabSz="4388419" rtl="0" eaLnBrk="1" fontAlgn="auto" latinLnBrk="0" hangingPunct="1">
                        <a:lnSpc>
                          <a:spcPct val="100000"/>
                        </a:lnSpc>
                        <a:spcBef>
                          <a:spcPts val="0"/>
                        </a:spcBef>
                        <a:spcAft>
                          <a:spcPts val="0"/>
                        </a:spcAft>
                        <a:buClrTx/>
                        <a:buSzTx/>
                        <a:buFontTx/>
                        <a:buNone/>
                        <a:tabLst/>
                        <a:defRPr/>
                      </a:pPr>
                      <a:r>
                        <a:rPr lang="en-US" sz="4000" dirty="0" smtClean="0">
                          <a:latin typeface="Corbel" pitchFamily="34" charset="0"/>
                        </a:rPr>
                        <a:t>Aquatic </a:t>
                      </a:r>
                      <a:r>
                        <a:rPr lang="en-US" sz="4000" dirty="0" err="1" smtClean="0">
                          <a:latin typeface="Corbel" pitchFamily="34" charset="0"/>
                        </a:rPr>
                        <a:t>Ecosytems</a:t>
                      </a:r>
                      <a:endParaRPr lang="en-US" sz="4000" dirty="0">
                        <a:latin typeface="Corbel" pitchFamily="34" charset="0"/>
                      </a:endParaRPr>
                    </a:p>
                  </a:txBody>
                  <a:tcPr anchor="ctr">
                    <a:solidFill>
                      <a:schemeClr val="bg1">
                        <a:lumMod val="85000"/>
                      </a:schemeClr>
                    </a:solidFill>
                  </a:tcPr>
                </a:tc>
                <a:tc>
                  <a:txBody>
                    <a:bodyPr/>
                    <a:lstStyle/>
                    <a:p>
                      <a:pPr algn="ctr"/>
                      <a:r>
                        <a:rPr lang="en-US" sz="4000" dirty="0" smtClean="0">
                          <a:latin typeface="Corbel" pitchFamily="34" charset="0"/>
                        </a:rPr>
                        <a:t>Eutrophication</a:t>
                      </a:r>
                    </a:p>
                    <a:p>
                      <a:pPr algn="ctr"/>
                      <a:r>
                        <a:rPr lang="en-US" sz="4000" dirty="0" smtClean="0">
                          <a:latin typeface="Corbel" pitchFamily="34" charset="0"/>
                        </a:rPr>
                        <a:t>Potential</a:t>
                      </a:r>
                      <a:endParaRPr lang="en-US" sz="4000" dirty="0">
                        <a:latin typeface="Corbel" pitchFamily="34" charset="0"/>
                      </a:endParaRPr>
                    </a:p>
                  </a:txBody>
                  <a:tcPr anchor="ctr">
                    <a:solidFill>
                      <a:schemeClr val="bg1">
                        <a:lumMod val="85000"/>
                      </a:schemeClr>
                    </a:solidFill>
                  </a:tcPr>
                </a:tc>
              </a:tr>
              <a:tr h="941522">
                <a:tc>
                  <a:txBody>
                    <a:bodyPr/>
                    <a:lstStyle/>
                    <a:p>
                      <a:pPr algn="ctr"/>
                      <a:r>
                        <a:rPr lang="en-US" sz="4000" b="1" dirty="0" smtClean="0">
                          <a:latin typeface="Corbel" pitchFamily="34" charset="0"/>
                        </a:rPr>
                        <a:t>Reference Impact</a:t>
                      </a:r>
                      <a:r>
                        <a:rPr lang="en-US" sz="4000" b="1" baseline="0" dirty="0" smtClean="0">
                          <a:latin typeface="Corbel" pitchFamily="34" charset="0"/>
                        </a:rPr>
                        <a:t> Scenario</a:t>
                      </a:r>
                      <a:endParaRPr lang="en-US" sz="4000" b="1" dirty="0">
                        <a:latin typeface="Corbel" pitchFamily="34" charset="0"/>
                      </a:endParaRPr>
                    </a:p>
                  </a:txBody>
                  <a:tcPr anchor="ctr">
                    <a:solidFill>
                      <a:schemeClr val="bg1">
                        <a:lumMod val="85000"/>
                      </a:schemeClr>
                    </a:solidFill>
                  </a:tcPr>
                </a:tc>
                <a:tc>
                  <a:txBody>
                    <a:bodyPr/>
                    <a:lstStyle/>
                    <a:p>
                      <a:pPr algn="ctr"/>
                      <a:r>
                        <a:rPr lang="en-US" sz="5000" b="1" dirty="0" smtClean="0">
                          <a:latin typeface="Corbel" pitchFamily="34" charset="0"/>
                        </a:rPr>
                        <a:t>−</a:t>
                      </a:r>
                      <a:endParaRPr lang="en-US" sz="5000" b="1" dirty="0">
                        <a:latin typeface="Corbel" pitchFamily="34" charset="0"/>
                      </a:endParaRPr>
                    </a:p>
                  </a:txBody>
                  <a:tcPr anchor="ctr"/>
                </a:tc>
                <a:tc>
                  <a:txBody>
                    <a:bodyPr/>
                    <a:lstStyle/>
                    <a:p>
                      <a:pPr algn="ctr"/>
                      <a:r>
                        <a:rPr lang="en-US" sz="5000" b="1" dirty="0" smtClean="0">
                          <a:latin typeface="Corbel" pitchFamily="34" charset="0"/>
                        </a:rPr>
                        <a:t>−</a:t>
                      </a:r>
                      <a:endParaRPr lang="en-US" sz="5000" b="1" dirty="0">
                        <a:latin typeface="Corbel" pitchFamily="34" charset="0"/>
                      </a:endParaRPr>
                    </a:p>
                  </a:txBody>
                  <a:tcPr anchor="ctr"/>
                </a:tc>
                <a:tc>
                  <a:txBody>
                    <a:bodyPr/>
                    <a:lstStyle/>
                    <a:p>
                      <a:pPr algn="ctr"/>
                      <a:r>
                        <a:rPr lang="en-US" sz="5000" b="1" dirty="0" smtClean="0">
                          <a:latin typeface="Corbel" pitchFamily="34" charset="0"/>
                        </a:rPr>
                        <a:t>-</a:t>
                      </a:r>
                      <a:endParaRPr lang="en-US" sz="5000" b="1" dirty="0">
                        <a:latin typeface="Corbel" pitchFamily="34" charset="0"/>
                      </a:endParaRPr>
                    </a:p>
                  </a:txBody>
                  <a:tcPr anchor="ctr"/>
                </a:tc>
                <a:tc>
                  <a:txBody>
                    <a:bodyPr/>
                    <a:lstStyle/>
                    <a:p>
                      <a:pPr algn="ctr"/>
                      <a:r>
                        <a:rPr lang="en-US" sz="5000" b="1" dirty="0" smtClean="0">
                          <a:latin typeface="Corbel" pitchFamily="34" charset="0"/>
                        </a:rPr>
                        <a:t>+/-</a:t>
                      </a:r>
                      <a:endParaRPr lang="en-US" sz="5000" b="1" dirty="0">
                        <a:latin typeface="Corbel" pitchFamily="34" charset="0"/>
                      </a:endParaRPr>
                    </a:p>
                  </a:txBody>
                  <a:tcPr anchor="ctr"/>
                </a:tc>
                <a:tc>
                  <a:txBody>
                    <a:bodyPr/>
                    <a:lstStyle/>
                    <a:p>
                      <a:pPr algn="ctr"/>
                      <a:r>
                        <a:rPr lang="en-US" sz="5000" b="1" dirty="0" smtClean="0">
                          <a:latin typeface="Corbel" pitchFamily="34" charset="0"/>
                        </a:rPr>
                        <a:t>+</a:t>
                      </a:r>
                      <a:endParaRPr lang="en-US" sz="5000" b="1" dirty="0">
                        <a:latin typeface="Corbel" pitchFamily="34" charset="0"/>
                      </a:endParaRPr>
                    </a:p>
                  </a:txBody>
                  <a:tcPr anchor="ctr"/>
                </a:tc>
                <a:tc>
                  <a:txBody>
                    <a:bodyPr/>
                    <a:lstStyle/>
                    <a:p>
                      <a:pPr algn="ctr"/>
                      <a:r>
                        <a:rPr lang="en-US" sz="5000" b="1" dirty="0" smtClean="0">
                          <a:latin typeface="Corbel" pitchFamily="34" charset="0"/>
                        </a:rPr>
                        <a:t>+</a:t>
                      </a:r>
                      <a:endParaRPr lang="en-US" sz="5000" b="1" dirty="0">
                        <a:latin typeface="Corbel" pitchFamily="34" charset="0"/>
                      </a:endParaRPr>
                    </a:p>
                  </a:txBody>
                  <a:tcPr anchor="ctr"/>
                </a:tc>
              </a:tr>
              <a:tr h="941522">
                <a:tc>
                  <a:txBody>
                    <a:bodyPr/>
                    <a:lstStyle/>
                    <a:p>
                      <a:pPr algn="ctr"/>
                      <a:r>
                        <a:rPr lang="en-US" sz="4000" dirty="0" smtClean="0">
                          <a:latin typeface="Corbel" pitchFamily="34" charset="0"/>
                        </a:rPr>
                        <a:t>Chemical </a:t>
                      </a:r>
                      <a:r>
                        <a:rPr lang="en-US" sz="4000" dirty="0" smtClean="0">
                          <a:latin typeface="Corbel" pitchFamily="34" charset="0"/>
                        </a:rPr>
                        <a:t>precipitation</a:t>
                      </a:r>
                      <a:endParaRPr lang="en-US" sz="4000" dirty="0">
                        <a:latin typeface="Corbel" pitchFamily="34" charset="0"/>
                      </a:endParaRPr>
                    </a:p>
                  </a:txBody>
                  <a:tcPr anchor="ctr">
                    <a:solidFill>
                      <a:schemeClr val="bg1">
                        <a:lumMod val="85000"/>
                      </a:schemeClr>
                    </a:solidFill>
                  </a:tcP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a:txBody>
                    <a:bodyPr/>
                    <a:lstStyle/>
                    <a:p>
                      <a:pPr algn="ctr"/>
                      <a:endParaRPr lang="en-US" sz="4000" b="0">
                        <a:latin typeface="Corbel" pitchFamily="34" charset="0"/>
                      </a:endParaRPr>
                    </a:p>
                  </a:txBody>
                  <a:tcPr anchor="ctr"/>
                </a:tc>
                <a:tc>
                  <a:txBody>
                    <a:bodyPr/>
                    <a:lstStyle/>
                    <a:p>
                      <a:pPr algn="ctr"/>
                      <a:endParaRPr lang="en-US" sz="4000" b="0" dirty="0">
                        <a:latin typeface="Corbel" pitchFamily="34" charset="0"/>
                      </a:endParaRPr>
                    </a:p>
                  </a:txBody>
                  <a:tcPr anchor="ctr"/>
                </a:tc>
              </a:tr>
              <a:tr h="941522">
                <a:tc>
                  <a:txBody>
                    <a:bodyPr/>
                    <a:lstStyle/>
                    <a:p>
                      <a:pPr algn="ctr"/>
                      <a:r>
                        <a:rPr lang="en-US" sz="4000" dirty="0" smtClean="0">
                          <a:latin typeface="Corbel" pitchFamily="34" charset="0"/>
                        </a:rPr>
                        <a:t>Algaculture,</a:t>
                      </a:r>
                      <a:r>
                        <a:rPr lang="en-US" sz="4000" baseline="0" dirty="0" smtClean="0">
                          <a:latin typeface="Corbel" pitchFamily="34" charset="0"/>
                        </a:rPr>
                        <a:t> Aerobic digestion</a:t>
                      </a:r>
                      <a:endParaRPr lang="en-US" sz="4000" dirty="0">
                        <a:latin typeface="Corbel" pitchFamily="34" charset="0"/>
                      </a:endParaRPr>
                    </a:p>
                  </a:txBody>
                  <a:tcPr anchor="ctr">
                    <a:solidFill>
                      <a:schemeClr val="bg1">
                        <a:lumMod val="85000"/>
                      </a:schemeClr>
                    </a:solidFill>
                  </a:tcP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rowSpan="2" gridSpan="2">
                  <a:txBody>
                    <a:bodyPr/>
                    <a:lstStyle/>
                    <a:p>
                      <a:pPr algn="ctr"/>
                      <a:r>
                        <a:rPr lang="en-US" sz="4000" b="0" i="1" dirty="0" smtClean="0">
                          <a:latin typeface="Corbel" pitchFamily="34" charset="0"/>
                        </a:rPr>
                        <a:t>See above</a:t>
                      </a:r>
                      <a:endParaRPr lang="en-US" sz="4000" b="0" i="1" dirty="0">
                        <a:latin typeface="Corbel" pitchFamily="34" charset="0"/>
                      </a:endParaRPr>
                    </a:p>
                  </a:txBody>
                  <a:tcPr anchor="ctr"/>
                </a:tc>
                <a:tc rowSpan="2" hMerge="1">
                  <a:txBody>
                    <a:bodyPr/>
                    <a:lstStyle/>
                    <a:p>
                      <a:pPr algn="ctr"/>
                      <a:endParaRPr lang="en-US" sz="4000" b="0" dirty="0">
                        <a:latin typeface="Corbel" pitchFamily="34" charset="0"/>
                      </a:endParaRPr>
                    </a:p>
                  </a:txBody>
                  <a:tcPr anchor="ctr"/>
                </a:tc>
              </a:tr>
              <a:tr h="941522">
                <a:tc>
                  <a:txBody>
                    <a:bodyPr/>
                    <a:lstStyle/>
                    <a:p>
                      <a:pPr algn="ctr"/>
                      <a:r>
                        <a:rPr lang="en-US" sz="4000" dirty="0" smtClean="0">
                          <a:latin typeface="Corbel" pitchFamily="34" charset="0"/>
                        </a:rPr>
                        <a:t>Algaculture, Anaerobic digestion</a:t>
                      </a:r>
                      <a:endParaRPr lang="en-US" sz="4000" dirty="0">
                        <a:latin typeface="Corbel" pitchFamily="34" charset="0"/>
                      </a:endParaRPr>
                    </a:p>
                  </a:txBody>
                  <a:tcPr anchor="ctr">
                    <a:solidFill>
                      <a:schemeClr val="bg1">
                        <a:lumMod val="85000"/>
                      </a:schemeClr>
                    </a:solidFill>
                  </a:tcPr>
                </a:tc>
                <a:tc>
                  <a:txBody>
                    <a:bodyPr/>
                    <a:lstStyle/>
                    <a:p>
                      <a:pPr algn="ctr"/>
                      <a:endParaRPr lang="en-US" sz="5000" b="0" dirty="0">
                        <a:latin typeface="Corbel" pitchFamily="34" charset="0"/>
                      </a:endParaRPr>
                    </a:p>
                  </a:txBody>
                  <a:tcPr anchor="ctr"/>
                </a:tc>
                <a:tc>
                  <a:txBody>
                    <a:bodyPr/>
                    <a:lstStyle/>
                    <a:p>
                      <a:pPr algn="ctr"/>
                      <a:r>
                        <a:rPr lang="en-US" sz="5000" dirty="0" smtClean="0">
                          <a:latin typeface="Corbel" pitchFamily="34" charset="0"/>
                        </a:rPr>
                        <a:t>+</a:t>
                      </a:r>
                      <a:endParaRPr lang="en-US" sz="5000" b="0" dirty="0">
                        <a:latin typeface="Corbel" pitchFamily="34" charset="0"/>
                      </a:endParaRPr>
                    </a:p>
                  </a:txBody>
                  <a:tcPr anchor="ctr"/>
                </a:tc>
                <a:tc>
                  <a:txBody>
                    <a:bodyPr/>
                    <a:lstStyle/>
                    <a:p>
                      <a:pPr algn="ctr"/>
                      <a:endParaRPr lang="en-US" sz="5000" b="0" dirty="0">
                        <a:latin typeface="Corbel" pitchFamily="34" charset="0"/>
                      </a:endParaRPr>
                    </a:p>
                  </a:txBody>
                  <a:tcPr anchor="ctr"/>
                </a:tc>
                <a:tc>
                  <a:txBody>
                    <a:bodyPr/>
                    <a:lstStyle/>
                    <a:p>
                      <a:pPr algn="ctr"/>
                      <a:endParaRPr lang="en-US" sz="5000" b="0" dirty="0">
                        <a:latin typeface="Corbel" pitchFamily="34" charset="0"/>
                      </a:endParaRPr>
                    </a:p>
                  </a:txBody>
                  <a:tcPr anchor="ctr"/>
                </a:tc>
                <a:tc gridSpan="2" vMerge="1">
                  <a:txBody>
                    <a:bodyPr/>
                    <a:lstStyle/>
                    <a:p>
                      <a:pPr algn="ctr"/>
                      <a:endParaRPr lang="en-US" sz="4000" b="0" dirty="0">
                        <a:latin typeface="Corbel" pitchFamily="34" charset="0"/>
                      </a:endParaRPr>
                    </a:p>
                  </a:txBody>
                  <a:tcPr anchor="ctr"/>
                </a:tc>
                <a:tc hMerge="1" vMerge="1">
                  <a:txBody>
                    <a:bodyPr/>
                    <a:lstStyle/>
                    <a:p>
                      <a:pPr algn="ctr"/>
                      <a:endParaRPr lang="en-US" sz="4000" b="0" dirty="0">
                        <a:latin typeface="Corbel" pitchFamily="34" charset="0"/>
                      </a:endParaRPr>
                    </a:p>
                  </a:txBody>
                  <a:tcPr anchor="ctr"/>
                </a:tc>
              </a:tr>
            </a:tbl>
          </a:graphicData>
        </a:graphic>
      </p:graphicFrame>
      <p:sp>
        <p:nvSpPr>
          <p:cNvPr id="50" name="TextBox 49"/>
          <p:cNvSpPr txBox="1"/>
          <p:nvPr/>
        </p:nvSpPr>
        <p:spPr>
          <a:xfrm>
            <a:off x="1807954" y="12429531"/>
            <a:ext cx="15923327" cy="4708981"/>
          </a:xfrm>
          <a:prstGeom prst="rect">
            <a:avLst/>
          </a:prstGeom>
          <a:noFill/>
        </p:spPr>
        <p:txBody>
          <a:bodyPr wrap="square" rtlCol="0">
            <a:spAutoFit/>
          </a:bodyPr>
          <a:lstStyle/>
          <a:p>
            <a:pPr algn="ctr">
              <a:lnSpc>
                <a:spcPct val="125000"/>
              </a:lnSpc>
            </a:pPr>
            <a:r>
              <a:rPr lang="en-US" sz="4000" dirty="0" smtClean="0">
                <a:latin typeface="Corbel" pitchFamily="34" charset="0"/>
              </a:rPr>
              <a:t>The focus of my research is using algae to treat </a:t>
            </a:r>
            <a:r>
              <a:rPr lang="en-US" sz="4000" dirty="0" smtClean="0">
                <a:latin typeface="Corbel" pitchFamily="34" charset="0"/>
              </a:rPr>
              <a:t>nutrient-rich </a:t>
            </a:r>
            <a:r>
              <a:rPr lang="en-US" sz="4000" dirty="0" smtClean="0">
                <a:latin typeface="Corbel" pitchFamily="34" charset="0"/>
              </a:rPr>
              <a:t>wastewaters. Algal processes have been shown to uptake nitrogen, phosphorous, and heavy metals. Energy can be generated from the algal biomass through anaerobic digestion or extraction of lipids and conversion to biodiesel. Many algal species also produce high-value products that may drive the economics of large-scale algaculture processes. </a:t>
            </a:r>
            <a:endParaRPr lang="en-US" sz="4000" dirty="0">
              <a:latin typeface="Corbel" pitchFamily="34" charset="0"/>
            </a:endParaRPr>
          </a:p>
        </p:txBody>
      </p:sp>
      <p:grpSp>
        <p:nvGrpSpPr>
          <p:cNvPr id="87" name="Group 86"/>
          <p:cNvGrpSpPr/>
          <p:nvPr/>
        </p:nvGrpSpPr>
        <p:grpSpPr>
          <a:xfrm>
            <a:off x="1807954" y="3001114"/>
            <a:ext cx="16320960" cy="9580817"/>
            <a:chOff x="2450044" y="3373183"/>
            <a:chExt cx="16320960" cy="9580817"/>
          </a:xfrm>
        </p:grpSpPr>
        <p:sp>
          <p:nvSpPr>
            <p:cNvPr id="86" name="Rectangle 85"/>
            <p:cNvSpPr/>
            <p:nvPr/>
          </p:nvSpPr>
          <p:spPr>
            <a:xfrm>
              <a:off x="2450044" y="3373183"/>
              <a:ext cx="16320960" cy="9580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2832325" y="3795898"/>
              <a:ext cx="15541045" cy="8581109"/>
              <a:chOff x="2832325" y="3795898"/>
              <a:chExt cx="15541045" cy="8581109"/>
            </a:xfrm>
          </p:grpSpPr>
          <p:cxnSp>
            <p:nvCxnSpPr>
              <p:cNvPr id="69" name="Straight Arrow Connector 68"/>
              <p:cNvCxnSpPr/>
              <p:nvPr/>
            </p:nvCxnSpPr>
            <p:spPr>
              <a:xfrm flipV="1">
                <a:off x="14450939" y="5038635"/>
                <a:ext cx="0" cy="4244845"/>
              </a:xfrm>
              <a:prstGeom prst="straightConnector1">
                <a:avLst/>
              </a:prstGeom>
              <a:ln w="76200">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rot="10800000">
                <a:off x="3508006" y="7465922"/>
                <a:ext cx="1633087" cy="944910"/>
              </a:xfrm>
              <a:prstGeom prs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3508006" y="5801643"/>
                <a:ext cx="1633087" cy="166428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906573" y="5812458"/>
                <a:ext cx="3470308" cy="234094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000" dirty="0" smtClean="0">
                    <a:solidFill>
                      <a:srgbClr val="FFFFFF"/>
                    </a:solidFill>
                  </a:rPr>
                  <a:t>Activated</a:t>
                </a:r>
              </a:p>
              <a:p>
                <a:pPr algn="ctr"/>
                <a:r>
                  <a:rPr lang="en-US" sz="6000" dirty="0" smtClean="0">
                    <a:solidFill>
                      <a:srgbClr val="FFFFFF"/>
                    </a:solidFill>
                  </a:rPr>
                  <a:t>Sludge</a:t>
                </a:r>
                <a:endParaRPr lang="en-US" sz="6000" dirty="0">
                  <a:solidFill>
                    <a:srgbClr val="FFFFFF"/>
                  </a:solidFill>
                </a:endParaRPr>
              </a:p>
            </p:txBody>
          </p:sp>
          <p:sp>
            <p:nvSpPr>
              <p:cNvPr id="12" name="Isosceles Triangle 11"/>
              <p:cNvSpPr/>
              <p:nvPr/>
            </p:nvSpPr>
            <p:spPr>
              <a:xfrm rot="10800000">
                <a:off x="12050299" y="7465922"/>
                <a:ext cx="1633087" cy="944910"/>
              </a:xfrm>
              <a:prstGeom prs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12050299" y="5801644"/>
                <a:ext cx="1633087" cy="1664279"/>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rgbClr val="FFFFFF"/>
                  </a:solidFill>
                </a:endParaRPr>
              </a:p>
            </p:txBody>
          </p:sp>
          <p:cxnSp>
            <p:nvCxnSpPr>
              <p:cNvPr id="15" name="Straight Arrow Connector 14"/>
              <p:cNvCxnSpPr/>
              <p:nvPr/>
            </p:nvCxnSpPr>
            <p:spPr>
              <a:xfrm>
                <a:off x="5345225" y="6553200"/>
                <a:ext cx="13580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0527771" y="6553200"/>
                <a:ext cx="13580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2888298" y="8672970"/>
                <a:ext cx="0" cy="2593936"/>
              </a:xfrm>
              <a:prstGeom prst="straightConnector1">
                <a:avLst/>
              </a:prstGeom>
              <a:ln>
                <a:tailEnd type="non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12888298" y="11266906"/>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Flowchart: Delay 19"/>
              <p:cNvSpPr/>
              <p:nvPr/>
            </p:nvSpPr>
            <p:spPr>
              <a:xfrm rot="16200000">
                <a:off x="13965509" y="8706408"/>
                <a:ext cx="3192372" cy="3383990"/>
              </a:xfrm>
              <a:prstGeom prst="flowChartDelay">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FFFF"/>
                  </a:solidFill>
                </a:endParaRPr>
              </a:p>
            </p:txBody>
          </p:sp>
          <p:cxnSp>
            <p:nvCxnSpPr>
              <p:cNvPr id="24" name="Straight Arrow Connector 23"/>
              <p:cNvCxnSpPr/>
              <p:nvPr/>
            </p:nvCxnSpPr>
            <p:spPr>
              <a:xfrm>
                <a:off x="4324549" y="8672970"/>
                <a:ext cx="0" cy="1778854"/>
              </a:xfrm>
              <a:prstGeom prst="straightConnector1">
                <a:avLst/>
              </a:prstGeom>
              <a:ln>
                <a:tailEnd type="non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4324549" y="10451824"/>
                <a:ext cx="8542293" cy="847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Rectangle 36"/>
              <p:cNvSpPr/>
              <p:nvPr/>
            </p:nvSpPr>
            <p:spPr>
              <a:xfrm>
                <a:off x="15191063" y="4476143"/>
                <a:ext cx="2496673" cy="3222179"/>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28" name="Straight Arrow Connector 27"/>
              <p:cNvCxnSpPr/>
              <p:nvPr/>
            </p:nvCxnSpPr>
            <p:spPr>
              <a:xfrm flipV="1">
                <a:off x="5955770" y="6640816"/>
                <a:ext cx="0" cy="24860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955770" y="9126884"/>
                <a:ext cx="6911071" cy="0"/>
              </a:xfrm>
              <a:prstGeom prst="straightConnector1">
                <a:avLst/>
              </a:prstGeom>
              <a:ln>
                <a:tailEnd type="none"/>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flipV="1">
                <a:off x="5574862" y="5029200"/>
                <a:ext cx="0" cy="1438869"/>
              </a:xfrm>
              <a:prstGeom prst="straightConnector1">
                <a:avLst/>
              </a:prstGeom>
              <a:ln w="762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574862" y="5029200"/>
                <a:ext cx="9463839" cy="0"/>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33" name="Rectangle 1032"/>
              <p:cNvSpPr/>
              <p:nvPr/>
            </p:nvSpPr>
            <p:spPr>
              <a:xfrm>
                <a:off x="2832325" y="3795898"/>
                <a:ext cx="15541045" cy="8581109"/>
              </a:xfrm>
              <a:prstGeom prst="rect">
                <a:avLst/>
              </a:prstGeom>
              <a:noFill/>
              <a:ln w="476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7" name="Group 66"/>
          <p:cNvGrpSpPr/>
          <p:nvPr/>
        </p:nvGrpSpPr>
        <p:grpSpPr>
          <a:xfrm>
            <a:off x="1741071" y="17602200"/>
            <a:ext cx="13682053" cy="9519578"/>
            <a:chOff x="1601425" y="18562679"/>
            <a:chExt cx="13682053" cy="9519578"/>
          </a:xfrm>
        </p:grpSpPr>
        <p:sp>
          <p:nvSpPr>
            <p:cNvPr id="1052" name="Freeform 1051"/>
            <p:cNvSpPr/>
            <p:nvPr/>
          </p:nvSpPr>
          <p:spPr>
            <a:xfrm>
              <a:off x="1601425" y="22174200"/>
              <a:ext cx="7666892" cy="5715000"/>
            </a:xfrm>
            <a:custGeom>
              <a:avLst/>
              <a:gdLst>
                <a:gd name="connsiteX0" fmla="*/ 1055076 w 7666892"/>
                <a:gd name="connsiteY0" fmla="*/ 5627077 h 6752492"/>
                <a:gd name="connsiteX1" fmla="*/ 1055076 w 7666892"/>
                <a:gd name="connsiteY1" fmla="*/ 5627077 h 6752492"/>
                <a:gd name="connsiteX2" fmla="*/ 1617784 w 7666892"/>
                <a:gd name="connsiteY2" fmla="*/ 5908430 h 6752492"/>
                <a:gd name="connsiteX3" fmla="*/ 1828800 w 7666892"/>
                <a:gd name="connsiteY3" fmla="*/ 6049107 h 6752492"/>
                <a:gd name="connsiteX4" fmla="*/ 2039815 w 7666892"/>
                <a:gd name="connsiteY4" fmla="*/ 6119446 h 6752492"/>
                <a:gd name="connsiteX5" fmla="*/ 2321169 w 7666892"/>
                <a:gd name="connsiteY5" fmla="*/ 6260123 h 6752492"/>
                <a:gd name="connsiteX6" fmla="*/ 3094892 w 7666892"/>
                <a:gd name="connsiteY6" fmla="*/ 6471138 h 6752492"/>
                <a:gd name="connsiteX7" fmla="*/ 3376246 w 7666892"/>
                <a:gd name="connsiteY7" fmla="*/ 6541477 h 6752492"/>
                <a:gd name="connsiteX8" fmla="*/ 4149969 w 7666892"/>
                <a:gd name="connsiteY8" fmla="*/ 6682153 h 6752492"/>
                <a:gd name="connsiteX9" fmla="*/ 5978769 w 7666892"/>
                <a:gd name="connsiteY9" fmla="*/ 6611815 h 6752492"/>
                <a:gd name="connsiteX10" fmla="*/ 6189784 w 7666892"/>
                <a:gd name="connsiteY10" fmla="*/ 6541477 h 6752492"/>
                <a:gd name="connsiteX11" fmla="*/ 6400800 w 7666892"/>
                <a:gd name="connsiteY11" fmla="*/ 6400800 h 6752492"/>
                <a:gd name="connsiteX12" fmla="*/ 6611815 w 7666892"/>
                <a:gd name="connsiteY12" fmla="*/ 6119446 h 6752492"/>
                <a:gd name="connsiteX13" fmla="*/ 6822830 w 7666892"/>
                <a:gd name="connsiteY13" fmla="*/ 5978769 h 6752492"/>
                <a:gd name="connsiteX14" fmla="*/ 6893169 w 7666892"/>
                <a:gd name="connsiteY14" fmla="*/ 5767753 h 6752492"/>
                <a:gd name="connsiteX15" fmla="*/ 7033846 w 7666892"/>
                <a:gd name="connsiteY15" fmla="*/ 5556738 h 6752492"/>
                <a:gd name="connsiteX16" fmla="*/ 7315200 w 7666892"/>
                <a:gd name="connsiteY16" fmla="*/ 5064369 h 6752492"/>
                <a:gd name="connsiteX17" fmla="*/ 7385538 w 7666892"/>
                <a:gd name="connsiteY17" fmla="*/ 4853353 h 6752492"/>
                <a:gd name="connsiteX18" fmla="*/ 7526215 w 7666892"/>
                <a:gd name="connsiteY18" fmla="*/ 4642338 h 6752492"/>
                <a:gd name="connsiteX19" fmla="*/ 7596553 w 7666892"/>
                <a:gd name="connsiteY19" fmla="*/ 4290646 h 6752492"/>
                <a:gd name="connsiteX20" fmla="*/ 7666892 w 7666892"/>
                <a:gd name="connsiteY20" fmla="*/ 4079630 h 6752492"/>
                <a:gd name="connsiteX21" fmla="*/ 7596553 w 7666892"/>
                <a:gd name="connsiteY21" fmla="*/ 2813538 h 6752492"/>
                <a:gd name="connsiteX22" fmla="*/ 7526215 w 7666892"/>
                <a:gd name="connsiteY22" fmla="*/ 2532184 h 6752492"/>
                <a:gd name="connsiteX23" fmla="*/ 7104184 w 7666892"/>
                <a:gd name="connsiteY23" fmla="*/ 1899138 h 6752492"/>
                <a:gd name="connsiteX24" fmla="*/ 6893169 w 7666892"/>
                <a:gd name="connsiteY24" fmla="*/ 1688123 h 6752492"/>
                <a:gd name="connsiteX25" fmla="*/ 6752492 w 7666892"/>
                <a:gd name="connsiteY25" fmla="*/ 1477107 h 6752492"/>
                <a:gd name="connsiteX26" fmla="*/ 6330461 w 7666892"/>
                <a:gd name="connsiteY26" fmla="*/ 1195753 h 6752492"/>
                <a:gd name="connsiteX27" fmla="*/ 6049107 w 7666892"/>
                <a:gd name="connsiteY27" fmla="*/ 914400 h 6752492"/>
                <a:gd name="connsiteX28" fmla="*/ 5908430 w 7666892"/>
                <a:gd name="connsiteY28" fmla="*/ 703384 h 6752492"/>
                <a:gd name="connsiteX29" fmla="*/ 5486400 w 7666892"/>
                <a:gd name="connsiteY29" fmla="*/ 562707 h 6752492"/>
                <a:gd name="connsiteX30" fmla="*/ 5275384 w 7666892"/>
                <a:gd name="connsiteY30" fmla="*/ 422030 h 6752492"/>
                <a:gd name="connsiteX31" fmla="*/ 5064369 w 7666892"/>
                <a:gd name="connsiteY31" fmla="*/ 351692 h 6752492"/>
                <a:gd name="connsiteX32" fmla="*/ 4431323 w 7666892"/>
                <a:gd name="connsiteY32" fmla="*/ 70338 h 6752492"/>
                <a:gd name="connsiteX33" fmla="*/ 4220307 w 7666892"/>
                <a:gd name="connsiteY33" fmla="*/ 0 h 6752492"/>
                <a:gd name="connsiteX34" fmla="*/ 3024553 w 7666892"/>
                <a:gd name="connsiteY34" fmla="*/ 70338 h 6752492"/>
                <a:gd name="connsiteX35" fmla="*/ 1969476 w 7666892"/>
                <a:gd name="connsiteY35" fmla="*/ 211015 h 6752492"/>
                <a:gd name="connsiteX36" fmla="*/ 1758461 w 7666892"/>
                <a:gd name="connsiteY36" fmla="*/ 351692 h 6752492"/>
                <a:gd name="connsiteX37" fmla="*/ 1336430 w 7666892"/>
                <a:gd name="connsiteY37" fmla="*/ 492369 h 6752492"/>
                <a:gd name="connsiteX38" fmla="*/ 1125415 w 7666892"/>
                <a:gd name="connsiteY38" fmla="*/ 703384 h 6752492"/>
                <a:gd name="connsiteX39" fmla="*/ 984738 w 7666892"/>
                <a:gd name="connsiteY39" fmla="*/ 914400 h 6752492"/>
                <a:gd name="connsiteX40" fmla="*/ 773723 w 7666892"/>
                <a:gd name="connsiteY40" fmla="*/ 1055077 h 6752492"/>
                <a:gd name="connsiteX41" fmla="*/ 492369 w 7666892"/>
                <a:gd name="connsiteY41" fmla="*/ 1547446 h 6752492"/>
                <a:gd name="connsiteX42" fmla="*/ 351692 w 7666892"/>
                <a:gd name="connsiteY42" fmla="*/ 1969477 h 6752492"/>
                <a:gd name="connsiteX43" fmla="*/ 211015 w 7666892"/>
                <a:gd name="connsiteY43" fmla="*/ 2391507 h 6752492"/>
                <a:gd name="connsiteX44" fmla="*/ 70338 w 7666892"/>
                <a:gd name="connsiteY44" fmla="*/ 2602523 h 6752492"/>
                <a:gd name="connsiteX45" fmla="*/ 0 w 7666892"/>
                <a:gd name="connsiteY45" fmla="*/ 2813538 h 6752492"/>
                <a:gd name="connsiteX46" fmla="*/ 70338 w 7666892"/>
                <a:gd name="connsiteY46" fmla="*/ 4642338 h 6752492"/>
                <a:gd name="connsiteX47" fmla="*/ 140676 w 7666892"/>
                <a:gd name="connsiteY47" fmla="*/ 4853353 h 6752492"/>
                <a:gd name="connsiteX48" fmla="*/ 281353 w 7666892"/>
                <a:gd name="connsiteY48" fmla="*/ 5064369 h 6752492"/>
                <a:gd name="connsiteX49" fmla="*/ 492369 w 7666892"/>
                <a:gd name="connsiteY49" fmla="*/ 5345723 h 6752492"/>
                <a:gd name="connsiteX50" fmla="*/ 1266092 w 7666892"/>
                <a:gd name="connsiteY50" fmla="*/ 5556738 h 6752492"/>
                <a:gd name="connsiteX51" fmla="*/ 1688123 w 7666892"/>
                <a:gd name="connsiteY51" fmla="*/ 5697415 h 6752492"/>
                <a:gd name="connsiteX52" fmla="*/ 1899138 w 7666892"/>
                <a:gd name="connsiteY52" fmla="*/ 5908430 h 6752492"/>
                <a:gd name="connsiteX53" fmla="*/ 3376246 w 7666892"/>
                <a:gd name="connsiteY53" fmla="*/ 6752492 h 675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666892" h="6752492">
                  <a:moveTo>
                    <a:pt x="1055076" y="5627077"/>
                  </a:moveTo>
                  <a:lnTo>
                    <a:pt x="1055076" y="5627077"/>
                  </a:lnTo>
                  <a:cubicBezTo>
                    <a:pt x="1242645" y="5720861"/>
                    <a:pt x="1433681" y="5808011"/>
                    <a:pt x="1617784" y="5908430"/>
                  </a:cubicBezTo>
                  <a:cubicBezTo>
                    <a:pt x="1691998" y="5948910"/>
                    <a:pt x="1753188" y="6011301"/>
                    <a:pt x="1828800" y="6049107"/>
                  </a:cubicBezTo>
                  <a:cubicBezTo>
                    <a:pt x="1895116" y="6082265"/>
                    <a:pt x="1971667" y="6090239"/>
                    <a:pt x="2039815" y="6119446"/>
                  </a:cubicBezTo>
                  <a:cubicBezTo>
                    <a:pt x="2136191" y="6160750"/>
                    <a:pt x="2223814" y="6221181"/>
                    <a:pt x="2321169" y="6260123"/>
                  </a:cubicBezTo>
                  <a:cubicBezTo>
                    <a:pt x="2732901" y="6424816"/>
                    <a:pt x="2697536" y="6382837"/>
                    <a:pt x="3094892" y="6471138"/>
                  </a:cubicBezTo>
                  <a:cubicBezTo>
                    <a:pt x="3189261" y="6492109"/>
                    <a:pt x="3281877" y="6520506"/>
                    <a:pt x="3376246" y="6541477"/>
                  </a:cubicBezTo>
                  <a:cubicBezTo>
                    <a:pt x="3671163" y="6607014"/>
                    <a:pt x="3844569" y="6631253"/>
                    <a:pt x="4149969" y="6682153"/>
                  </a:cubicBezTo>
                  <a:cubicBezTo>
                    <a:pt x="4759569" y="6658707"/>
                    <a:pt x="5370164" y="6653787"/>
                    <a:pt x="5978769" y="6611815"/>
                  </a:cubicBezTo>
                  <a:cubicBezTo>
                    <a:pt x="6052736" y="6606714"/>
                    <a:pt x="6123468" y="6574635"/>
                    <a:pt x="6189784" y="6541477"/>
                  </a:cubicBezTo>
                  <a:cubicBezTo>
                    <a:pt x="6265396" y="6503671"/>
                    <a:pt x="6330461" y="6447692"/>
                    <a:pt x="6400800" y="6400800"/>
                  </a:cubicBezTo>
                  <a:cubicBezTo>
                    <a:pt x="6471138" y="6307015"/>
                    <a:pt x="6528920" y="6202341"/>
                    <a:pt x="6611815" y="6119446"/>
                  </a:cubicBezTo>
                  <a:cubicBezTo>
                    <a:pt x="6671591" y="6059670"/>
                    <a:pt x="6770021" y="6044781"/>
                    <a:pt x="6822830" y="5978769"/>
                  </a:cubicBezTo>
                  <a:cubicBezTo>
                    <a:pt x="6869147" y="5920873"/>
                    <a:pt x="6860011" y="5834069"/>
                    <a:pt x="6893169" y="5767753"/>
                  </a:cubicBezTo>
                  <a:cubicBezTo>
                    <a:pt x="6930975" y="5692142"/>
                    <a:pt x="6986954" y="5627076"/>
                    <a:pt x="7033846" y="5556738"/>
                  </a:cubicBezTo>
                  <a:cubicBezTo>
                    <a:pt x="7195120" y="5072914"/>
                    <a:pt x="6974531" y="5660541"/>
                    <a:pt x="7315200" y="5064369"/>
                  </a:cubicBezTo>
                  <a:cubicBezTo>
                    <a:pt x="7351985" y="4999994"/>
                    <a:pt x="7352380" y="4919669"/>
                    <a:pt x="7385538" y="4853353"/>
                  </a:cubicBezTo>
                  <a:cubicBezTo>
                    <a:pt x="7423344" y="4777741"/>
                    <a:pt x="7479323" y="4712676"/>
                    <a:pt x="7526215" y="4642338"/>
                  </a:cubicBezTo>
                  <a:cubicBezTo>
                    <a:pt x="7549661" y="4525107"/>
                    <a:pt x="7567557" y="4406629"/>
                    <a:pt x="7596553" y="4290646"/>
                  </a:cubicBezTo>
                  <a:cubicBezTo>
                    <a:pt x="7614535" y="4218716"/>
                    <a:pt x="7666892" y="4153773"/>
                    <a:pt x="7666892" y="4079630"/>
                  </a:cubicBezTo>
                  <a:cubicBezTo>
                    <a:pt x="7666892" y="3656949"/>
                    <a:pt x="7634821" y="3234484"/>
                    <a:pt x="7596553" y="2813538"/>
                  </a:cubicBezTo>
                  <a:cubicBezTo>
                    <a:pt x="7587801" y="2717264"/>
                    <a:pt x="7569448" y="2618649"/>
                    <a:pt x="7526215" y="2532184"/>
                  </a:cubicBezTo>
                  <a:cubicBezTo>
                    <a:pt x="7526213" y="2532179"/>
                    <a:pt x="7174524" y="2004648"/>
                    <a:pt x="7104184" y="1899138"/>
                  </a:cubicBezTo>
                  <a:cubicBezTo>
                    <a:pt x="7049006" y="1816371"/>
                    <a:pt x="6956850" y="1764541"/>
                    <a:pt x="6893169" y="1688123"/>
                  </a:cubicBezTo>
                  <a:cubicBezTo>
                    <a:pt x="6839050" y="1623180"/>
                    <a:pt x="6816112" y="1532775"/>
                    <a:pt x="6752492" y="1477107"/>
                  </a:cubicBezTo>
                  <a:cubicBezTo>
                    <a:pt x="6625252" y="1365772"/>
                    <a:pt x="6330461" y="1195753"/>
                    <a:pt x="6330461" y="1195753"/>
                  </a:cubicBezTo>
                  <a:cubicBezTo>
                    <a:pt x="6176996" y="735356"/>
                    <a:pt x="6390142" y="1187228"/>
                    <a:pt x="6049107" y="914400"/>
                  </a:cubicBezTo>
                  <a:cubicBezTo>
                    <a:pt x="5983095" y="861591"/>
                    <a:pt x="5980117" y="748188"/>
                    <a:pt x="5908430" y="703384"/>
                  </a:cubicBezTo>
                  <a:cubicBezTo>
                    <a:pt x="5782684" y="624792"/>
                    <a:pt x="5627077" y="609599"/>
                    <a:pt x="5486400" y="562707"/>
                  </a:cubicBezTo>
                  <a:cubicBezTo>
                    <a:pt x="5406202" y="535974"/>
                    <a:pt x="5350996" y="459836"/>
                    <a:pt x="5275384" y="422030"/>
                  </a:cubicBezTo>
                  <a:cubicBezTo>
                    <a:pt x="5209068" y="388872"/>
                    <a:pt x="5134707" y="375138"/>
                    <a:pt x="5064369" y="351692"/>
                  </a:cubicBezTo>
                  <a:cubicBezTo>
                    <a:pt x="4729972" y="128761"/>
                    <a:pt x="4933549" y="237747"/>
                    <a:pt x="4431323" y="70338"/>
                  </a:cubicBezTo>
                  <a:lnTo>
                    <a:pt x="4220307" y="0"/>
                  </a:lnTo>
                  <a:lnTo>
                    <a:pt x="3024553" y="70338"/>
                  </a:lnTo>
                  <a:cubicBezTo>
                    <a:pt x="2249469" y="125701"/>
                    <a:pt x="2466639" y="86725"/>
                    <a:pt x="1969476" y="211015"/>
                  </a:cubicBezTo>
                  <a:cubicBezTo>
                    <a:pt x="1899138" y="257907"/>
                    <a:pt x="1835711" y="317359"/>
                    <a:pt x="1758461" y="351692"/>
                  </a:cubicBezTo>
                  <a:cubicBezTo>
                    <a:pt x="1622955" y="411917"/>
                    <a:pt x="1336430" y="492369"/>
                    <a:pt x="1336430" y="492369"/>
                  </a:cubicBezTo>
                  <a:cubicBezTo>
                    <a:pt x="1266092" y="562707"/>
                    <a:pt x="1189096" y="626966"/>
                    <a:pt x="1125415" y="703384"/>
                  </a:cubicBezTo>
                  <a:cubicBezTo>
                    <a:pt x="1071296" y="768327"/>
                    <a:pt x="1044514" y="854624"/>
                    <a:pt x="984738" y="914400"/>
                  </a:cubicBezTo>
                  <a:cubicBezTo>
                    <a:pt x="924962" y="974176"/>
                    <a:pt x="844061" y="1008185"/>
                    <a:pt x="773723" y="1055077"/>
                  </a:cubicBezTo>
                  <a:cubicBezTo>
                    <a:pt x="580529" y="1827846"/>
                    <a:pt x="873332" y="861711"/>
                    <a:pt x="492369" y="1547446"/>
                  </a:cubicBezTo>
                  <a:cubicBezTo>
                    <a:pt x="420355" y="1677072"/>
                    <a:pt x="398584" y="1828800"/>
                    <a:pt x="351692" y="1969477"/>
                  </a:cubicBezTo>
                  <a:lnTo>
                    <a:pt x="211015" y="2391507"/>
                  </a:lnTo>
                  <a:cubicBezTo>
                    <a:pt x="184282" y="2471705"/>
                    <a:pt x="117230" y="2532184"/>
                    <a:pt x="70338" y="2602523"/>
                  </a:cubicBezTo>
                  <a:cubicBezTo>
                    <a:pt x="46892" y="2672861"/>
                    <a:pt x="0" y="2739395"/>
                    <a:pt x="0" y="2813538"/>
                  </a:cubicBezTo>
                  <a:cubicBezTo>
                    <a:pt x="0" y="3423589"/>
                    <a:pt x="28366" y="4033733"/>
                    <a:pt x="70338" y="4642338"/>
                  </a:cubicBezTo>
                  <a:cubicBezTo>
                    <a:pt x="75439" y="4716305"/>
                    <a:pt x="107518" y="4787037"/>
                    <a:pt x="140676" y="4853353"/>
                  </a:cubicBezTo>
                  <a:cubicBezTo>
                    <a:pt x="178482" y="4928965"/>
                    <a:pt x="232217" y="4995579"/>
                    <a:pt x="281353" y="5064369"/>
                  </a:cubicBezTo>
                  <a:cubicBezTo>
                    <a:pt x="349492" y="5159764"/>
                    <a:pt x="394827" y="5280695"/>
                    <a:pt x="492369" y="5345723"/>
                  </a:cubicBezTo>
                  <a:cubicBezTo>
                    <a:pt x="688577" y="5476528"/>
                    <a:pt x="1042497" y="5495758"/>
                    <a:pt x="1266092" y="5556738"/>
                  </a:cubicBezTo>
                  <a:cubicBezTo>
                    <a:pt x="1409154" y="5595755"/>
                    <a:pt x="1688123" y="5697415"/>
                    <a:pt x="1688123" y="5697415"/>
                  </a:cubicBezTo>
                  <a:lnTo>
                    <a:pt x="1899138" y="5908430"/>
                  </a:lnTo>
                  <a:lnTo>
                    <a:pt x="3376246" y="6752492"/>
                  </a:lnTo>
                </a:path>
              </a:pathLst>
            </a:custGeom>
            <a:gradFill flip="none" rotWithShape="1">
              <a:gsLst>
                <a:gs pos="0">
                  <a:srgbClr val="5E9EFF"/>
                </a:gs>
                <a:gs pos="29000">
                  <a:srgbClr val="85C2FF"/>
                </a:gs>
                <a:gs pos="54000">
                  <a:srgbClr val="C4D6EB"/>
                </a:gs>
                <a:gs pos="79000">
                  <a:srgbClr val="FFEBFA">
                    <a:alpha val="46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1601425" y="21869340"/>
              <a:ext cx="8114443" cy="597765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a:off x="2780008" y="23692341"/>
              <a:ext cx="3935639" cy="2667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6000" dirty="0" smtClean="0">
                  <a:latin typeface="Corbel" pitchFamily="34" charset="0"/>
                </a:rPr>
                <a:t>Algae</a:t>
              </a:r>
              <a:endParaRPr lang="en-US" sz="6000" dirty="0">
                <a:latin typeface="Corbel" pitchFamily="34" charset="0"/>
              </a:endParaRPr>
            </a:p>
          </p:txBody>
        </p:sp>
        <p:sp>
          <p:nvSpPr>
            <p:cNvPr id="1054" name="Bent Arrow 1053"/>
            <p:cNvSpPr/>
            <p:nvPr/>
          </p:nvSpPr>
          <p:spPr>
            <a:xfrm rot="15182860" flipH="1">
              <a:off x="1582053" y="19763945"/>
              <a:ext cx="4232665" cy="3484433"/>
            </a:xfrm>
            <a:prstGeom prst="bentArrow">
              <a:avLst>
                <a:gd name="adj1" fmla="val 8324"/>
                <a:gd name="adj2" fmla="val 20179"/>
                <a:gd name="adj3" fmla="val 25000"/>
                <a:gd name="adj4" fmla="val 8231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99" name="Bent Arrow 98"/>
            <p:cNvSpPr/>
            <p:nvPr/>
          </p:nvSpPr>
          <p:spPr>
            <a:xfrm rot="17498607" flipH="1">
              <a:off x="4949293" y="20546951"/>
              <a:ext cx="3739544" cy="2695302"/>
            </a:xfrm>
            <a:prstGeom prst="bentArrow">
              <a:avLst>
                <a:gd name="adj1" fmla="val 11501"/>
                <a:gd name="adj2" fmla="val 20179"/>
                <a:gd name="adj3" fmla="val 25000"/>
                <a:gd name="adj4" fmla="val 8231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00" name="Bent Arrow 99"/>
            <p:cNvSpPr/>
            <p:nvPr/>
          </p:nvSpPr>
          <p:spPr>
            <a:xfrm rot="19227550" flipV="1">
              <a:off x="7548734" y="23884991"/>
              <a:ext cx="2726640" cy="1913036"/>
            </a:xfrm>
            <a:prstGeom prst="bentArrow">
              <a:avLst>
                <a:gd name="adj1" fmla="val 15786"/>
                <a:gd name="adj2" fmla="val 32551"/>
                <a:gd name="adj3" fmla="val 20715"/>
                <a:gd name="adj4" fmla="val 8557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01" name="Bent Arrow 100"/>
            <p:cNvSpPr/>
            <p:nvPr/>
          </p:nvSpPr>
          <p:spPr>
            <a:xfrm rot="21107006" flipV="1">
              <a:off x="6066053" y="26169221"/>
              <a:ext cx="2726640" cy="1913036"/>
            </a:xfrm>
            <a:prstGeom prst="bentArrow">
              <a:avLst>
                <a:gd name="adj1" fmla="val 15786"/>
                <a:gd name="adj2" fmla="val 32551"/>
                <a:gd name="adj3" fmla="val 20715"/>
                <a:gd name="adj4" fmla="val 85572"/>
              </a:avLst>
            </a:prstGeom>
            <a:solidFill>
              <a:srgbClr val="FFD85D"/>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03" name="Bent Arrow 102"/>
            <p:cNvSpPr/>
            <p:nvPr/>
          </p:nvSpPr>
          <p:spPr>
            <a:xfrm rot="18984495" flipH="1">
              <a:off x="6663176" y="22539629"/>
              <a:ext cx="2726640" cy="1913036"/>
            </a:xfrm>
            <a:prstGeom prst="bentArrow">
              <a:avLst>
                <a:gd name="adj1" fmla="val 15786"/>
                <a:gd name="adj2" fmla="val 32551"/>
                <a:gd name="adj3" fmla="val 20715"/>
                <a:gd name="adj4" fmla="val 85572"/>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64" name="TextBox 63"/>
            <p:cNvSpPr txBox="1"/>
            <p:nvPr/>
          </p:nvSpPr>
          <p:spPr>
            <a:xfrm>
              <a:off x="5144949" y="18562679"/>
              <a:ext cx="9803005" cy="1015663"/>
            </a:xfrm>
            <a:prstGeom prst="rect">
              <a:avLst/>
            </a:prstGeom>
            <a:noFill/>
          </p:spPr>
          <p:txBody>
            <a:bodyPr wrap="none" rtlCol="0">
              <a:spAutoFit/>
            </a:bodyPr>
            <a:lstStyle/>
            <a:p>
              <a:r>
                <a:rPr lang="en-US" sz="6000" dirty="0" smtClean="0">
                  <a:latin typeface="Corbel" pitchFamily="34" charset="0"/>
                </a:rPr>
                <a:t>Metals  </a:t>
              </a:r>
              <a:r>
                <a:rPr lang="en-US" sz="6000" i="1" dirty="0" smtClean="0">
                  <a:latin typeface="Corbel" pitchFamily="34" charset="0"/>
                </a:rPr>
                <a:t>(Au, Cd, Cu, Ni, </a:t>
              </a:r>
              <a:r>
                <a:rPr lang="en-US" sz="6000" i="1" dirty="0" err="1" smtClean="0">
                  <a:latin typeface="Corbel" pitchFamily="34" charset="0"/>
                </a:rPr>
                <a:t>Pb</a:t>
              </a:r>
              <a:r>
                <a:rPr lang="en-US" sz="6000" i="1" dirty="0" smtClean="0">
                  <a:latin typeface="Corbel" pitchFamily="34" charset="0"/>
                </a:rPr>
                <a:t>, Zn)</a:t>
              </a:r>
              <a:r>
                <a:rPr lang="en-US" sz="6000" i="1" baseline="30000" dirty="0" smtClean="0">
                  <a:latin typeface="Corbel" pitchFamily="34" charset="0"/>
                </a:rPr>
                <a:t>1</a:t>
              </a:r>
              <a:endParaRPr lang="en-US" sz="6000" i="1" dirty="0">
                <a:latin typeface="Corbel" pitchFamily="34" charset="0"/>
              </a:endParaRPr>
            </a:p>
          </p:txBody>
        </p:sp>
        <p:sp>
          <p:nvSpPr>
            <p:cNvPr id="105" name="TextBox 104"/>
            <p:cNvSpPr txBox="1"/>
            <p:nvPr/>
          </p:nvSpPr>
          <p:spPr>
            <a:xfrm>
              <a:off x="9080554" y="20620079"/>
              <a:ext cx="5231945" cy="1015663"/>
            </a:xfrm>
            <a:prstGeom prst="rect">
              <a:avLst/>
            </a:prstGeom>
            <a:noFill/>
          </p:spPr>
          <p:txBody>
            <a:bodyPr wrap="none" rtlCol="0">
              <a:spAutoFit/>
            </a:bodyPr>
            <a:lstStyle/>
            <a:p>
              <a:r>
                <a:rPr lang="en-US" sz="6000" dirty="0" smtClean="0">
                  <a:latin typeface="Corbel" pitchFamily="34" charset="0"/>
                </a:rPr>
                <a:t>Nutrients  </a:t>
              </a:r>
              <a:r>
                <a:rPr lang="en-US" sz="6000" i="1" dirty="0" smtClean="0">
                  <a:latin typeface="Corbel" pitchFamily="34" charset="0"/>
                </a:rPr>
                <a:t>(N, P)</a:t>
              </a:r>
              <a:endParaRPr lang="en-US" sz="6000" i="1" dirty="0">
                <a:latin typeface="Corbel" pitchFamily="34" charset="0"/>
              </a:endParaRPr>
            </a:p>
          </p:txBody>
        </p:sp>
        <p:sp>
          <p:nvSpPr>
            <p:cNvPr id="106" name="TextBox 105"/>
            <p:cNvSpPr txBox="1"/>
            <p:nvPr/>
          </p:nvSpPr>
          <p:spPr>
            <a:xfrm>
              <a:off x="9994954" y="22854942"/>
              <a:ext cx="3758145" cy="1015663"/>
            </a:xfrm>
            <a:prstGeom prst="rect">
              <a:avLst/>
            </a:prstGeom>
            <a:noFill/>
          </p:spPr>
          <p:txBody>
            <a:bodyPr wrap="none" rtlCol="0">
              <a:spAutoFit/>
            </a:bodyPr>
            <a:lstStyle/>
            <a:p>
              <a:r>
                <a:rPr lang="en-US" sz="6000" dirty="0" smtClean="0">
                  <a:latin typeface="Corbel" pitchFamily="34" charset="0"/>
                </a:rPr>
                <a:t>O</a:t>
              </a:r>
              <a:r>
                <a:rPr lang="en-US" sz="6000" baseline="-25000" dirty="0" smtClean="0">
                  <a:latin typeface="Corbel" pitchFamily="34" charset="0"/>
                </a:rPr>
                <a:t>2</a:t>
              </a:r>
              <a:r>
                <a:rPr lang="en-US" sz="6000" dirty="0" smtClean="0">
                  <a:latin typeface="Corbel" pitchFamily="34" charset="0"/>
                </a:rPr>
                <a:t> and CO</a:t>
              </a:r>
              <a:r>
                <a:rPr lang="en-US" sz="6000" baseline="-25000" dirty="0" smtClean="0">
                  <a:latin typeface="Corbel" pitchFamily="34" charset="0"/>
                </a:rPr>
                <a:t>2</a:t>
              </a:r>
            </a:p>
          </p:txBody>
        </p:sp>
        <p:sp>
          <p:nvSpPr>
            <p:cNvPr id="107" name="TextBox 106"/>
            <p:cNvSpPr txBox="1"/>
            <p:nvPr/>
          </p:nvSpPr>
          <p:spPr>
            <a:xfrm>
              <a:off x="8686800" y="25755600"/>
              <a:ext cx="6596678" cy="1938992"/>
            </a:xfrm>
            <a:prstGeom prst="rect">
              <a:avLst/>
            </a:prstGeom>
            <a:noFill/>
          </p:spPr>
          <p:txBody>
            <a:bodyPr wrap="none" rtlCol="0">
              <a:spAutoFit/>
            </a:bodyPr>
            <a:lstStyle/>
            <a:p>
              <a:r>
                <a:rPr lang="en-US" sz="6000" dirty="0" smtClean="0">
                  <a:latin typeface="Corbel" pitchFamily="34" charset="0"/>
                </a:rPr>
                <a:t>High-value products</a:t>
              </a:r>
            </a:p>
            <a:p>
              <a:r>
                <a:rPr lang="en-US" sz="6000" dirty="0" smtClean="0">
                  <a:latin typeface="Corbel" pitchFamily="34" charset="0"/>
                </a:rPr>
                <a:t>     </a:t>
              </a:r>
              <a:r>
                <a:rPr lang="en-US" sz="6000" i="1" dirty="0" smtClean="0">
                  <a:latin typeface="Corbel" pitchFamily="34" charset="0"/>
                </a:rPr>
                <a:t>(Lipids, pigments)</a:t>
              </a:r>
              <a:endParaRPr lang="en-US" sz="6000" i="1" dirty="0">
                <a:latin typeface="Corbel" pitchFamily="34" charset="0"/>
              </a:endParaRPr>
            </a:p>
          </p:txBody>
        </p:sp>
      </p:grpSp>
      <p:sp>
        <p:nvSpPr>
          <p:cNvPr id="65" name="TextBox 64"/>
          <p:cNvSpPr txBox="1"/>
          <p:nvPr/>
        </p:nvSpPr>
        <p:spPr>
          <a:xfrm>
            <a:off x="2607548" y="28117800"/>
            <a:ext cx="22386051" cy="3046988"/>
          </a:xfrm>
          <a:prstGeom prst="rect">
            <a:avLst/>
          </a:prstGeom>
          <a:noFill/>
          <a:ln>
            <a:noFill/>
          </a:ln>
        </p:spPr>
        <p:txBody>
          <a:bodyPr wrap="square" rtlCol="0">
            <a:spAutoFit/>
          </a:bodyPr>
          <a:lstStyle/>
          <a:p>
            <a:pPr indent="-457200"/>
            <a:r>
              <a:rPr lang="en-US" sz="3200" dirty="0" smtClean="0">
                <a:solidFill>
                  <a:schemeClr val="bg1">
                    <a:lumMod val="50000"/>
                  </a:schemeClr>
                </a:solidFill>
                <a:latin typeface="Corbel" pitchFamily="34" charset="0"/>
              </a:rPr>
              <a:t>This material is based upon work supported by </a:t>
            </a:r>
            <a:r>
              <a:rPr lang="en-US" sz="3200" dirty="0" smtClean="0">
                <a:solidFill>
                  <a:schemeClr val="bg1">
                    <a:lumMod val="50000"/>
                  </a:schemeClr>
                </a:solidFill>
                <a:latin typeface="Corbel" pitchFamily="34" charset="0"/>
              </a:rPr>
              <a:t>a National </a:t>
            </a:r>
            <a:r>
              <a:rPr lang="en-US" sz="3200" dirty="0" smtClean="0">
                <a:solidFill>
                  <a:schemeClr val="bg1">
                    <a:lumMod val="50000"/>
                  </a:schemeClr>
                </a:solidFill>
                <a:latin typeface="Corbel" pitchFamily="34" charset="0"/>
              </a:rPr>
              <a:t>Science </a:t>
            </a:r>
            <a:r>
              <a:rPr lang="en-US" sz="3200" dirty="0" smtClean="0">
                <a:solidFill>
                  <a:schemeClr val="bg1">
                    <a:lumMod val="50000"/>
                  </a:schemeClr>
                </a:solidFill>
                <a:latin typeface="Corbel" pitchFamily="34" charset="0"/>
              </a:rPr>
              <a:t>Foundation Graduate Research Fellowship. Any </a:t>
            </a:r>
            <a:r>
              <a:rPr lang="en-US" sz="3200" dirty="0" smtClean="0">
                <a:solidFill>
                  <a:schemeClr val="bg1">
                    <a:lumMod val="50000"/>
                  </a:schemeClr>
                </a:solidFill>
                <a:latin typeface="Corbel" pitchFamily="34" charset="0"/>
              </a:rPr>
              <a:t>opinions, findings, and conclusions or recommendations expressed in this material are those of the author(s) and do not necessarily reflect the views of the National Science Foundation.</a:t>
            </a:r>
          </a:p>
          <a:p>
            <a:pPr indent="-457200"/>
            <a:endParaRPr lang="en-US" sz="3200" dirty="0" smtClean="0">
              <a:solidFill>
                <a:schemeClr val="bg1">
                  <a:lumMod val="50000"/>
                </a:schemeClr>
              </a:solidFill>
              <a:latin typeface="Corbel" pitchFamily="34" charset="0"/>
            </a:endParaRPr>
          </a:p>
          <a:p>
            <a:pPr indent="-457200"/>
            <a:r>
              <a:rPr lang="en-US" sz="3200" dirty="0" smtClean="0">
                <a:solidFill>
                  <a:schemeClr val="bg1">
                    <a:lumMod val="50000"/>
                  </a:schemeClr>
                </a:solidFill>
                <a:latin typeface="Corbel" pitchFamily="34" charset="0"/>
              </a:rPr>
              <a:t>S. K. Mehta and J. P. Gaur (2005). Use of Algae for Removing Heavy Metal Ions From Wastewater: Progress and Prospects. </a:t>
            </a:r>
            <a:r>
              <a:rPr lang="en-US" sz="3200" b="1" i="1" dirty="0" smtClean="0">
                <a:solidFill>
                  <a:schemeClr val="bg1">
                    <a:lumMod val="50000"/>
                  </a:schemeClr>
                </a:solidFill>
                <a:latin typeface="Corbel" pitchFamily="34" charset="0"/>
              </a:rPr>
              <a:t>Critical </a:t>
            </a:r>
          </a:p>
          <a:p>
            <a:pPr indent="-457200"/>
            <a:r>
              <a:rPr lang="en-US" sz="3200" b="1" i="1" dirty="0">
                <a:solidFill>
                  <a:schemeClr val="bg1">
                    <a:lumMod val="50000"/>
                  </a:schemeClr>
                </a:solidFill>
                <a:latin typeface="Corbel" pitchFamily="34" charset="0"/>
              </a:rPr>
              <a:t> </a:t>
            </a:r>
            <a:r>
              <a:rPr lang="en-US" sz="3200" b="1" i="1" dirty="0" smtClean="0">
                <a:solidFill>
                  <a:schemeClr val="bg1">
                    <a:lumMod val="50000"/>
                  </a:schemeClr>
                </a:solidFill>
                <a:latin typeface="Corbel" pitchFamily="34" charset="0"/>
              </a:rPr>
              <a:t>        Reviews in Biotechnology</a:t>
            </a:r>
            <a:r>
              <a:rPr lang="en-US" sz="3200" dirty="0" smtClean="0">
                <a:solidFill>
                  <a:schemeClr val="bg1">
                    <a:lumMod val="50000"/>
                  </a:schemeClr>
                </a:solidFill>
                <a:latin typeface="Corbel" pitchFamily="34" charset="0"/>
              </a:rPr>
              <a:t>, 25:113–152, 2005.</a:t>
            </a:r>
          </a:p>
        </p:txBody>
      </p:sp>
      <p:sp>
        <p:nvSpPr>
          <p:cNvPr id="81" name="TextBox 80"/>
          <p:cNvSpPr txBox="1"/>
          <p:nvPr/>
        </p:nvSpPr>
        <p:spPr>
          <a:xfrm>
            <a:off x="2631887" y="11088469"/>
            <a:ext cx="5902513" cy="646331"/>
          </a:xfrm>
          <a:prstGeom prst="rect">
            <a:avLst/>
          </a:prstGeom>
          <a:noFill/>
        </p:spPr>
        <p:txBody>
          <a:bodyPr wrap="none" rtlCol="0">
            <a:spAutoFit/>
          </a:bodyPr>
          <a:lstStyle/>
          <a:p>
            <a:r>
              <a:rPr lang="en-US" sz="3600" b="1" dirty="0" smtClean="0">
                <a:latin typeface="Corbel" pitchFamily="34" charset="0"/>
              </a:rPr>
              <a:t>Figure 1:  System boundaries</a:t>
            </a:r>
            <a:endParaRPr lang="en-US" sz="3600" b="1" dirty="0">
              <a:latin typeface="Corbel" pitchFamily="34" charset="0"/>
            </a:endParaRPr>
          </a:p>
        </p:txBody>
      </p:sp>
      <p:sp>
        <p:nvSpPr>
          <p:cNvPr id="122" name="TextBox 121"/>
          <p:cNvSpPr txBox="1"/>
          <p:nvPr/>
        </p:nvSpPr>
        <p:spPr>
          <a:xfrm>
            <a:off x="1905000" y="25984200"/>
            <a:ext cx="3580404" cy="1200329"/>
          </a:xfrm>
          <a:prstGeom prst="rect">
            <a:avLst/>
          </a:prstGeom>
          <a:noFill/>
        </p:spPr>
        <p:txBody>
          <a:bodyPr wrap="none" rtlCol="0">
            <a:spAutoFit/>
          </a:bodyPr>
          <a:lstStyle/>
          <a:p>
            <a:pPr algn="ctr"/>
            <a:r>
              <a:rPr lang="en-US" sz="3600" b="1" dirty="0" smtClean="0">
                <a:latin typeface="Corbel" pitchFamily="34" charset="0"/>
              </a:rPr>
              <a:t>Figure 2:  Role of </a:t>
            </a:r>
          </a:p>
          <a:p>
            <a:pPr algn="ctr"/>
            <a:r>
              <a:rPr lang="en-US" sz="3600" b="1" dirty="0" smtClean="0">
                <a:latin typeface="Corbel" pitchFamily="34" charset="0"/>
              </a:rPr>
              <a:t>algae in WWT</a:t>
            </a:r>
            <a:endParaRPr lang="en-US" sz="3600" b="1" dirty="0">
              <a:latin typeface="Corbel" pitchFamily="34" charset="0"/>
            </a:endParaRPr>
          </a:p>
        </p:txBody>
      </p:sp>
      <p:cxnSp>
        <p:nvCxnSpPr>
          <p:cNvPr id="84" name="Straight Connector 83"/>
          <p:cNvCxnSpPr/>
          <p:nvPr/>
        </p:nvCxnSpPr>
        <p:spPr>
          <a:xfrm>
            <a:off x="15087600" y="4114800"/>
            <a:ext cx="0" cy="3222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5849600" y="4114800"/>
            <a:ext cx="0" cy="3222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535400" y="4114800"/>
            <a:ext cx="0" cy="3222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952576" y="3782115"/>
            <a:ext cx="28407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7045646" y="7093853"/>
            <a:ext cx="2193722"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55" name="TextBox 54"/>
          <p:cNvSpPr txBox="1"/>
          <p:nvPr/>
        </p:nvSpPr>
        <p:spPr>
          <a:xfrm>
            <a:off x="3548256" y="2138293"/>
            <a:ext cx="1991790" cy="1062107"/>
          </a:xfrm>
          <a:prstGeom prst="rect">
            <a:avLst/>
          </a:prstGeom>
          <a:noFill/>
        </p:spPr>
        <p:txBody>
          <a:bodyPr wrap="none" rtlCol="0">
            <a:spAutoFit/>
          </a:bodyPr>
          <a:lstStyle/>
          <a:p>
            <a:r>
              <a:rPr lang="en-US" sz="5400" dirty="0" smtClean="0">
                <a:latin typeface="Corbel" pitchFamily="34" charset="0"/>
              </a:rPr>
              <a:t>Influent</a:t>
            </a:r>
            <a:endParaRPr lang="en-US" sz="5400" dirty="0">
              <a:latin typeface="Corbel" pitchFamily="34" charset="0"/>
            </a:endParaRPr>
          </a:p>
        </p:txBody>
      </p:sp>
      <p:sp>
        <p:nvSpPr>
          <p:cNvPr id="56" name="TextBox 55"/>
          <p:cNvSpPr txBox="1"/>
          <p:nvPr/>
        </p:nvSpPr>
        <p:spPr>
          <a:xfrm>
            <a:off x="9718830" y="2200869"/>
            <a:ext cx="3736080" cy="923331"/>
          </a:xfrm>
          <a:prstGeom prst="rect">
            <a:avLst/>
          </a:prstGeom>
          <a:noFill/>
        </p:spPr>
        <p:txBody>
          <a:bodyPr wrap="square" rtlCol="0">
            <a:spAutoFit/>
          </a:bodyPr>
          <a:lstStyle/>
          <a:p>
            <a:r>
              <a:rPr lang="en-US" sz="5400" dirty="0" smtClean="0">
                <a:latin typeface="Corbel" pitchFamily="34" charset="0"/>
              </a:rPr>
              <a:t>Effluent</a:t>
            </a:r>
            <a:endParaRPr lang="en-US" sz="5400" dirty="0">
              <a:latin typeface="Corbel" pitchFamily="34" charset="0"/>
            </a:endParaRPr>
          </a:p>
        </p:txBody>
      </p:sp>
      <p:sp>
        <p:nvSpPr>
          <p:cNvPr id="57" name="TextBox 56"/>
          <p:cNvSpPr txBox="1"/>
          <p:nvPr/>
        </p:nvSpPr>
        <p:spPr>
          <a:xfrm>
            <a:off x="17983200" y="6096000"/>
            <a:ext cx="1817583" cy="923331"/>
          </a:xfrm>
          <a:prstGeom prst="rect">
            <a:avLst/>
          </a:prstGeom>
          <a:noFill/>
        </p:spPr>
        <p:txBody>
          <a:bodyPr wrap="none" rtlCol="0">
            <a:spAutoFit/>
          </a:bodyPr>
          <a:lstStyle/>
          <a:p>
            <a:r>
              <a:rPr lang="en-US" sz="5400" dirty="0" smtClean="0">
                <a:latin typeface="Corbel" pitchFamily="34" charset="0"/>
              </a:rPr>
              <a:t>Algae</a:t>
            </a:r>
            <a:endParaRPr lang="en-US" sz="5400" dirty="0">
              <a:latin typeface="Corbel" pitchFamily="34" charset="0"/>
            </a:endParaRPr>
          </a:p>
        </p:txBody>
      </p:sp>
      <p:cxnSp>
        <p:nvCxnSpPr>
          <p:cNvPr id="60" name="Straight Arrow Connector 59"/>
          <p:cNvCxnSpPr/>
          <p:nvPr/>
        </p:nvCxnSpPr>
        <p:spPr>
          <a:xfrm>
            <a:off x="16588556" y="9686331"/>
            <a:ext cx="204135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17907000" y="8624224"/>
            <a:ext cx="2268722" cy="1062107"/>
          </a:xfrm>
          <a:prstGeom prst="rect">
            <a:avLst/>
          </a:prstGeom>
          <a:noFill/>
        </p:spPr>
        <p:txBody>
          <a:bodyPr wrap="none" rtlCol="0">
            <a:spAutoFit/>
          </a:bodyPr>
          <a:lstStyle/>
          <a:p>
            <a:r>
              <a:rPr lang="en-US" sz="5400" dirty="0" err="1" smtClean="0">
                <a:latin typeface="Corbel" pitchFamily="34" charset="0"/>
              </a:rPr>
              <a:t>Biosolids</a:t>
            </a:r>
            <a:endParaRPr lang="en-US" sz="5400" dirty="0">
              <a:latin typeface="Corbel" pitchFamily="34" charset="0"/>
            </a:endParaRPr>
          </a:p>
        </p:txBody>
      </p:sp>
      <p:cxnSp>
        <p:nvCxnSpPr>
          <p:cNvPr id="51" name="Straight Arrow Connector 50"/>
          <p:cNvCxnSpPr/>
          <p:nvPr/>
        </p:nvCxnSpPr>
        <p:spPr>
          <a:xfrm rot="16200000" flipV="1">
            <a:off x="10978176" y="3869768"/>
            <a:ext cx="28407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19347277" y="11640140"/>
            <a:ext cx="22715123" cy="6571660"/>
            <a:chOff x="19347277" y="11784563"/>
            <a:chExt cx="22715123" cy="6571660"/>
          </a:xfrm>
        </p:grpSpPr>
        <p:sp>
          <p:nvSpPr>
            <p:cNvPr id="1049" name="Rectangle 1048"/>
            <p:cNvSpPr/>
            <p:nvPr/>
          </p:nvSpPr>
          <p:spPr>
            <a:xfrm>
              <a:off x="19347277" y="11784563"/>
              <a:ext cx="22715123" cy="6571660"/>
            </a:xfrm>
            <a:prstGeom prst="rect">
              <a:avLst/>
            </a:prstGeom>
            <a:gradFill>
              <a:gsLst>
                <a:gs pos="0">
                  <a:schemeClr val="accent1">
                    <a:tint val="50000"/>
                    <a:satMod val="300000"/>
                    <a:alpha val="62000"/>
                  </a:schemeClr>
                </a:gs>
                <a:gs pos="35000">
                  <a:schemeClr val="accent1">
                    <a:tint val="37000"/>
                    <a:satMod val="300000"/>
                  </a:schemeClr>
                </a:gs>
                <a:gs pos="10000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043" name="Picture 5" descr="M:\EEES\Depts\RESEARCH GROUPS\LADNER, David\SEM Images\TM3000\Algae\2011-07-21\2011-07-21 Syn Day 10 - 10k.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5800" y="13111708"/>
              <a:ext cx="6172200" cy="49476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7" name="TextBox 126"/>
            <p:cNvSpPr txBox="1"/>
            <p:nvPr/>
          </p:nvSpPr>
          <p:spPr>
            <a:xfrm>
              <a:off x="20403321" y="11887200"/>
              <a:ext cx="4837158" cy="1200329"/>
            </a:xfrm>
            <a:prstGeom prst="rect">
              <a:avLst/>
            </a:prstGeom>
            <a:noFill/>
          </p:spPr>
          <p:txBody>
            <a:bodyPr wrap="none" rtlCol="0">
              <a:spAutoFit/>
            </a:bodyPr>
            <a:lstStyle/>
            <a:p>
              <a:pPr algn="ctr"/>
              <a:r>
                <a:rPr lang="en-US" sz="3600" b="1" dirty="0" smtClean="0">
                  <a:latin typeface="Corbel" pitchFamily="34" charset="0"/>
                </a:rPr>
                <a:t>Figure 3:  Algal biomass</a:t>
              </a:r>
            </a:p>
            <a:p>
              <a:pPr algn="ctr"/>
              <a:r>
                <a:rPr lang="en-US" sz="3600" b="1" dirty="0" smtClean="0">
                  <a:latin typeface="Corbel" pitchFamily="34" charset="0"/>
                </a:rPr>
                <a:t>on membrane surface</a:t>
              </a:r>
              <a:endParaRPr lang="en-US" sz="3600" b="1" dirty="0">
                <a:latin typeface="Corbel" pitchFamily="34" charset="0"/>
              </a:endParaRPr>
            </a:p>
          </p:txBody>
        </p:sp>
        <p:sp>
          <p:nvSpPr>
            <p:cNvPr id="63" name="TextBox 62"/>
            <p:cNvSpPr txBox="1"/>
            <p:nvPr/>
          </p:nvSpPr>
          <p:spPr>
            <a:xfrm>
              <a:off x="25972444" y="12515422"/>
              <a:ext cx="16070956" cy="5209118"/>
            </a:xfrm>
            <a:prstGeom prst="rect">
              <a:avLst/>
            </a:prstGeom>
            <a:noFill/>
          </p:spPr>
          <p:txBody>
            <a:bodyPr wrap="square" rtlCol="0">
              <a:spAutoFit/>
            </a:bodyPr>
            <a:lstStyle>
              <a:defPPr>
                <a:defRPr lang="en-US"/>
              </a:defPPr>
              <a:lvl1pPr algn="ctr">
                <a:lnSpc>
                  <a:spcPct val="125000"/>
                </a:lnSpc>
                <a:defRPr sz="4000">
                  <a:latin typeface="Corbel" pitchFamily="34" charset="0"/>
                </a:defRPr>
              </a:lvl1pPr>
            </a:lstStyle>
            <a:p>
              <a:r>
                <a:rPr lang="en-US" sz="3800" dirty="0" smtClean="0"/>
                <a:t>It is important to achieve high harvesting efficiency to maintain treatment plants’ net environmental benefits to aquatic ecosystems. Due to the physical characteristics of algal cells, </a:t>
              </a:r>
              <a:r>
                <a:rPr lang="en-US" sz="3800" dirty="0" smtClean="0"/>
                <a:t>it is a </a:t>
              </a:r>
              <a:r>
                <a:rPr lang="en-US" sz="3800" dirty="0" smtClean="0"/>
                <a:t>challenge to harvest using gravitational settling alone, and releasing un-harvested biomass could cause negative impacts </a:t>
              </a:r>
              <a:r>
                <a:rPr lang="en-US" sz="3800" dirty="0" smtClean="0"/>
                <a:t>on receiving </a:t>
              </a:r>
              <a:r>
                <a:rPr lang="en-US" sz="3800" dirty="0" smtClean="0"/>
                <a:t>waters or other unit operations. Another focus of this research is development </a:t>
              </a:r>
              <a:r>
                <a:rPr lang="en-US" sz="3800" dirty="0" smtClean="0"/>
                <a:t>of an </a:t>
              </a:r>
              <a:r>
                <a:rPr lang="en-US" sz="3800" dirty="0" smtClean="0"/>
                <a:t>algal membrane bioreactor that will achieve high-quality effluent and concentrated algal biomass.</a:t>
              </a:r>
              <a:endParaRPr lang="en-US" sz="3800" dirty="0"/>
            </a:p>
          </p:txBody>
        </p:sp>
      </p:grpSp>
      <p:sp>
        <p:nvSpPr>
          <p:cNvPr id="3" name="TextBox 2"/>
          <p:cNvSpPr txBox="1"/>
          <p:nvPr/>
        </p:nvSpPr>
        <p:spPr>
          <a:xfrm>
            <a:off x="13377768" y="9525000"/>
            <a:ext cx="3109506" cy="1938992"/>
          </a:xfrm>
          <a:prstGeom prst="rect">
            <a:avLst/>
          </a:prstGeom>
          <a:noFill/>
        </p:spPr>
        <p:txBody>
          <a:bodyPr wrap="none" rtlCol="0">
            <a:spAutoFit/>
          </a:bodyPr>
          <a:lstStyle/>
          <a:p>
            <a:pPr algn="ctr"/>
            <a:r>
              <a:rPr lang="en-US" sz="6000" dirty="0" smtClean="0">
                <a:solidFill>
                  <a:schemeClr val="bg1"/>
                </a:solidFill>
              </a:rPr>
              <a:t>Solids</a:t>
            </a:r>
          </a:p>
          <a:p>
            <a:pPr algn="ctr"/>
            <a:r>
              <a:rPr lang="en-US" sz="6000" dirty="0" smtClean="0">
                <a:solidFill>
                  <a:schemeClr val="bg1"/>
                </a:solidFill>
              </a:rPr>
              <a:t>Digestion</a:t>
            </a:r>
            <a:endParaRPr lang="en-US" sz="6000" dirty="0">
              <a:solidFill>
                <a:schemeClr val="bg1"/>
              </a:solidFill>
            </a:endParaRPr>
          </a:p>
        </p:txBody>
      </p:sp>
    </p:spTree>
    <p:extLst>
      <p:ext uri="{BB962C8B-B14F-4D97-AF65-F5344CB8AC3E}">
        <p14:creationId xmlns:p14="http://schemas.microsoft.com/office/powerpoint/2010/main" val="125028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TotalTime>
  <Words>538</Words>
  <Application>Microsoft Office PowerPoint</Application>
  <PresentationFormat>Custom</PresentationFormat>
  <Paragraphs>60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Muriel</dc:creator>
  <cp:lastModifiedBy>Muriel</cp:lastModifiedBy>
  <cp:revision>44</cp:revision>
  <dcterms:created xsi:type="dcterms:W3CDTF">2013-03-08T01:06:12Z</dcterms:created>
  <dcterms:modified xsi:type="dcterms:W3CDTF">2013-03-08T15:04:11Z</dcterms:modified>
</cp:coreProperties>
</file>