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sldIdLst>
    <p:sldId id="260" r:id="rId2"/>
    <p:sldId id="261" r:id="rId3"/>
    <p:sldId id="259" r:id="rId4"/>
    <p:sldId id="262" r:id="rId5"/>
    <p:sldId id="266" r:id="rId6"/>
    <p:sldId id="263" r:id="rId7"/>
    <p:sldId id="264" r:id="rId8"/>
    <p:sldId id="265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69"/>
    <p:restoredTop sz="94631"/>
  </p:normalViewPr>
  <p:slideViewPr>
    <p:cSldViewPr snapToGrid="0" snapToObjects="1">
      <p:cViewPr varScale="1">
        <p:scale>
          <a:sx n="82" d="100"/>
          <a:sy n="82" d="100"/>
        </p:scale>
        <p:origin x="103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74AE325-BEFB-8F48-AE5D-50BF3728A0B1}" type="datetimeFigureOut">
              <a:rPr lang="en-US" smtClean="0"/>
              <a:t>2/25/2019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76248B1-A15D-A74D-A690-01592C2772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10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 space etiquette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Dr. Dean’s Lab</a:t>
            </a:r>
          </a:p>
          <a:p>
            <a:r>
              <a:rPr lang="en-US" dirty="0"/>
              <a:t>Rhodes 515</a:t>
            </a:r>
          </a:p>
        </p:txBody>
      </p:sp>
    </p:spTree>
    <p:extLst>
      <p:ext uri="{BB962C8B-B14F-4D97-AF65-F5344CB8AC3E}">
        <p14:creationId xmlns:p14="http://schemas.microsoft.com/office/powerpoint/2010/main" val="1144784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29728" cy="825910"/>
          </a:xfrm>
        </p:spPr>
        <p:txBody>
          <a:bodyPr/>
          <a:lstStyle/>
          <a:p>
            <a:r>
              <a:rPr lang="en-US" dirty="0"/>
              <a:t>Lab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142" y="1017639"/>
            <a:ext cx="10972799" cy="5722373"/>
          </a:xfrm>
        </p:spPr>
        <p:txBody>
          <a:bodyPr>
            <a:normAutofit/>
          </a:bodyPr>
          <a:lstStyle/>
          <a:p>
            <a:r>
              <a:rPr lang="en-US" dirty="0"/>
              <a:t>Pipettes</a:t>
            </a:r>
          </a:p>
          <a:p>
            <a:pPr lvl="1"/>
            <a:r>
              <a:rPr lang="en-US" dirty="0"/>
              <a:t>Use the right size for what you need to measure</a:t>
            </a:r>
          </a:p>
          <a:p>
            <a:pPr lvl="1"/>
            <a:r>
              <a:rPr lang="en-US" dirty="0"/>
              <a:t>Don’t over pull liquids - don’t keep using the pipette if you get liquid in the filter</a:t>
            </a:r>
          </a:p>
          <a:p>
            <a:pPr lvl="1"/>
            <a:r>
              <a:rPr lang="en-US" dirty="0"/>
              <a:t>Use a new tip for anything new, or anytime the tip touches anything</a:t>
            </a:r>
          </a:p>
          <a:p>
            <a:pPr lvl="1"/>
            <a:r>
              <a:rPr lang="en-US" dirty="0"/>
              <a:t>Plug the guns back in when you’re done</a:t>
            </a:r>
          </a:p>
          <a:p>
            <a:pPr lvl="1"/>
            <a:r>
              <a:rPr lang="en-US" dirty="0"/>
              <a:t>Tips go in the bin behind biohazard bin</a:t>
            </a:r>
          </a:p>
          <a:p>
            <a:r>
              <a:rPr lang="en-US" dirty="0"/>
              <a:t>Scales</a:t>
            </a:r>
          </a:p>
          <a:p>
            <a:pPr lvl="1"/>
            <a:r>
              <a:rPr lang="en-US" dirty="0"/>
              <a:t>Zero first </a:t>
            </a:r>
            <a:r>
              <a:rPr lang="mr-IN" dirty="0"/>
              <a:t>–</a:t>
            </a:r>
            <a:r>
              <a:rPr lang="en-US" dirty="0"/>
              <a:t> with a tray if you’re measuring something dry</a:t>
            </a:r>
          </a:p>
          <a:p>
            <a:r>
              <a:rPr lang="en-US" dirty="0"/>
              <a:t>Water Bath</a:t>
            </a:r>
          </a:p>
          <a:p>
            <a:pPr lvl="1"/>
            <a:r>
              <a:rPr lang="en-US" dirty="0"/>
              <a:t>Never fully submerge anything </a:t>
            </a:r>
            <a:r>
              <a:rPr lang="mr-IN" dirty="0"/>
              <a:t>–</a:t>
            </a:r>
            <a:r>
              <a:rPr lang="en-US" dirty="0"/>
              <a:t> use trays or test tube racks</a:t>
            </a:r>
          </a:p>
          <a:p>
            <a:pPr lvl="1"/>
            <a:r>
              <a:rPr lang="en-US" dirty="0"/>
              <a:t>Use weights to keep bottles from floating up</a:t>
            </a:r>
          </a:p>
          <a:p>
            <a:r>
              <a:rPr lang="en-US" dirty="0"/>
              <a:t>Filter system</a:t>
            </a:r>
          </a:p>
          <a:p>
            <a:pPr lvl="1"/>
            <a:r>
              <a:rPr lang="en-US" dirty="0"/>
              <a:t>Use the one in the tissue culture lab on the fourth floor (416 back room)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1" r="26756" b="42409"/>
          <a:stretch/>
        </p:blipFill>
        <p:spPr>
          <a:xfrm rot="5400000">
            <a:off x="8779432" y="4065222"/>
            <a:ext cx="3004591" cy="2344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3" t="16900" r="28889"/>
          <a:stretch/>
        </p:blipFill>
        <p:spPr>
          <a:xfrm rot="5400000">
            <a:off x="8691202" y="-76630"/>
            <a:ext cx="3485322" cy="36774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9" t="18113" r="18015" b="22385"/>
          <a:stretch/>
        </p:blipFill>
        <p:spPr>
          <a:xfrm rot="5400000">
            <a:off x="6662667" y="3169656"/>
            <a:ext cx="2134122" cy="141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0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29728" cy="825910"/>
          </a:xfrm>
        </p:spPr>
        <p:txBody>
          <a:bodyPr/>
          <a:lstStyle/>
          <a:p>
            <a:r>
              <a:rPr lang="en-US" dirty="0"/>
              <a:t>Lab Equipment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142" y="1017639"/>
            <a:ext cx="10972799" cy="5722373"/>
          </a:xfrm>
        </p:spPr>
        <p:txBody>
          <a:bodyPr/>
          <a:lstStyle/>
          <a:p>
            <a:r>
              <a:rPr lang="en-US" dirty="0"/>
              <a:t>Bio-Hood</a:t>
            </a:r>
          </a:p>
          <a:p>
            <a:pPr lvl="1"/>
            <a:r>
              <a:rPr lang="en-US" dirty="0"/>
              <a:t>STERILE! </a:t>
            </a:r>
            <a:r>
              <a:rPr lang="mr-IN" dirty="0"/>
              <a:t>–</a:t>
            </a:r>
            <a:r>
              <a:rPr lang="en-US" dirty="0"/>
              <a:t> you have to use proper </a:t>
            </a:r>
            <a:r>
              <a:rPr lang="en-US" dirty="0" err="1"/>
              <a:t>aspectic</a:t>
            </a:r>
            <a:r>
              <a:rPr lang="en-US" dirty="0"/>
              <a:t> technique</a:t>
            </a:r>
          </a:p>
          <a:p>
            <a:pPr lvl="1"/>
            <a:r>
              <a:rPr lang="en-US" dirty="0"/>
              <a:t>Always have a waste container </a:t>
            </a:r>
            <a:r>
              <a:rPr lang="mr-IN" dirty="0"/>
              <a:t>–</a:t>
            </a:r>
            <a:r>
              <a:rPr lang="en-US" dirty="0"/>
              <a:t> keep it separate from anything clean</a:t>
            </a:r>
          </a:p>
          <a:p>
            <a:r>
              <a:rPr lang="en-US" dirty="0"/>
              <a:t>Chemical Hood</a:t>
            </a:r>
          </a:p>
          <a:p>
            <a:pPr lvl="1"/>
            <a:r>
              <a:rPr lang="en-US" dirty="0"/>
              <a:t>NOT STERILE</a:t>
            </a:r>
          </a:p>
          <a:p>
            <a:pPr lvl="1"/>
            <a:r>
              <a:rPr lang="en-US" dirty="0"/>
              <a:t>For anything with potentially dangerous fumes</a:t>
            </a:r>
          </a:p>
          <a:p>
            <a:r>
              <a:rPr lang="en-US" dirty="0"/>
              <a:t>Dissection Hood</a:t>
            </a:r>
          </a:p>
          <a:p>
            <a:pPr lvl="1"/>
            <a:r>
              <a:rPr lang="en-US" dirty="0"/>
              <a:t>NOT STERILE</a:t>
            </a:r>
          </a:p>
          <a:p>
            <a:pPr lvl="1"/>
            <a:r>
              <a:rPr lang="en-US" dirty="0"/>
              <a:t>Make sure the fan is on</a:t>
            </a:r>
          </a:p>
          <a:p>
            <a:pPr lvl="1"/>
            <a:r>
              <a:rPr lang="en-US" dirty="0"/>
              <a:t>Let the fan run for 10-15 minutes before and after dissection </a:t>
            </a:r>
          </a:p>
          <a:p>
            <a:r>
              <a:rPr lang="en-US" dirty="0"/>
              <a:t>Incubator</a:t>
            </a:r>
          </a:p>
          <a:p>
            <a:pPr lvl="1"/>
            <a:r>
              <a:rPr lang="en-US" dirty="0"/>
              <a:t>CLEAN! - you have to use proper aseptic technique</a:t>
            </a:r>
          </a:p>
          <a:p>
            <a:pPr lvl="1"/>
            <a:r>
              <a:rPr lang="en-US" dirty="0"/>
              <a:t>Sign the sheet on the door</a:t>
            </a:r>
          </a:p>
          <a:p>
            <a:pPr lvl="1"/>
            <a:r>
              <a:rPr lang="en-US" dirty="0"/>
              <a:t>Double check that the inner door is closed and latched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1" t="5797" r="12029" b="18841"/>
          <a:stretch/>
        </p:blipFill>
        <p:spPr>
          <a:xfrm>
            <a:off x="8112868" y="249655"/>
            <a:ext cx="3848073" cy="2689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1" t="13311" r="9220" b="6877"/>
          <a:stretch/>
        </p:blipFill>
        <p:spPr>
          <a:xfrm rot="5400000">
            <a:off x="6750998" y="3632217"/>
            <a:ext cx="3501954" cy="24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9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29728" cy="825910"/>
          </a:xfrm>
        </p:spPr>
        <p:txBody>
          <a:bodyPr/>
          <a:lstStyle/>
          <a:p>
            <a:r>
              <a:rPr lang="en-US" dirty="0"/>
              <a:t>Aseptic technique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142" y="1017639"/>
            <a:ext cx="10972799" cy="5722373"/>
          </a:xfrm>
        </p:spPr>
        <p:txBody>
          <a:bodyPr/>
          <a:lstStyle/>
          <a:p>
            <a:r>
              <a:rPr lang="en-US" dirty="0"/>
              <a:t>Gloves</a:t>
            </a:r>
          </a:p>
          <a:p>
            <a:pPr lvl="1"/>
            <a:r>
              <a:rPr lang="en-US" dirty="0"/>
              <a:t>Take off rings that could cause tears</a:t>
            </a:r>
          </a:p>
          <a:p>
            <a:r>
              <a:rPr lang="en-US" dirty="0"/>
              <a:t>Lab Coats</a:t>
            </a:r>
          </a:p>
          <a:p>
            <a:r>
              <a:rPr lang="en-US" dirty="0"/>
              <a:t>No exposed skin!</a:t>
            </a:r>
          </a:p>
          <a:p>
            <a:pPr lvl="1"/>
            <a:r>
              <a:rPr lang="en-US" dirty="0"/>
              <a:t>Be careful of watches, hair ties, bracelets etc.</a:t>
            </a:r>
          </a:p>
          <a:p>
            <a:r>
              <a:rPr lang="en-US" dirty="0"/>
              <a:t>Spray everything down with 70% ethanol</a:t>
            </a:r>
          </a:p>
          <a:p>
            <a:pPr lvl="1"/>
            <a:r>
              <a:rPr lang="en-US" dirty="0"/>
              <a:t>Wipe things dry with a </a:t>
            </a:r>
            <a:r>
              <a:rPr lang="en-US" dirty="0" err="1"/>
              <a:t>kimwipe</a:t>
            </a:r>
            <a:endParaRPr lang="en-US" dirty="0"/>
          </a:p>
          <a:p>
            <a:pPr lvl="1"/>
            <a:r>
              <a:rPr lang="en-US" dirty="0"/>
              <a:t>Do not spray the filter on a flask with a filter cap. </a:t>
            </a:r>
          </a:p>
          <a:p>
            <a:r>
              <a:rPr lang="en-US" dirty="0"/>
              <a:t>Open things inside the hood</a:t>
            </a:r>
          </a:p>
          <a:p>
            <a:r>
              <a:rPr lang="en-US" dirty="0"/>
              <a:t>General note: glass ware isn’t sterile because we don’t autoclave it</a:t>
            </a:r>
          </a:p>
          <a:p>
            <a:r>
              <a:rPr lang="en-US" dirty="0"/>
              <a:t>Every time you go into the Bio-hood or Incubator</a:t>
            </a:r>
          </a:p>
          <a:p>
            <a:pPr lvl="1"/>
            <a:r>
              <a:rPr lang="en-US" dirty="0"/>
              <a:t>This is so crucial to minimize contamination risk and keep everything sterile and alive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323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394" y="1017639"/>
            <a:ext cx="10987547" cy="5722373"/>
          </a:xfrm>
        </p:spPr>
        <p:txBody>
          <a:bodyPr/>
          <a:lstStyle/>
          <a:p>
            <a:r>
              <a:rPr lang="en-US" dirty="0"/>
              <a:t>All dissections in the dissection hood!</a:t>
            </a:r>
          </a:p>
          <a:p>
            <a:r>
              <a:rPr lang="en-US" dirty="0"/>
              <a:t>Keep everything in the biohazard bag or on the dissection mats</a:t>
            </a:r>
          </a:p>
          <a:p>
            <a:pPr lvl="1"/>
            <a:r>
              <a:rPr lang="en-US" dirty="0"/>
              <a:t>Keep joints on ice in Styrofoam </a:t>
            </a:r>
          </a:p>
          <a:p>
            <a:r>
              <a:rPr lang="en-US" dirty="0"/>
              <a:t>Always turn on the hood before you start </a:t>
            </a:r>
          </a:p>
          <a:p>
            <a:pPr lvl="1"/>
            <a:r>
              <a:rPr lang="en-US" dirty="0"/>
              <a:t>Make sure the fan is on</a:t>
            </a:r>
          </a:p>
          <a:p>
            <a:r>
              <a:rPr lang="en-US" dirty="0"/>
              <a:t>Smaller pieces</a:t>
            </a:r>
          </a:p>
          <a:p>
            <a:pPr lvl="1"/>
            <a:r>
              <a:rPr lang="en-US" dirty="0"/>
              <a:t>Easier to keep alive </a:t>
            </a:r>
          </a:p>
          <a:p>
            <a:pPr lvl="1"/>
            <a:r>
              <a:rPr lang="en-US" dirty="0"/>
              <a:t>We’ll be standardizing </a:t>
            </a:r>
          </a:p>
          <a:p>
            <a:r>
              <a:rPr lang="en-US" dirty="0"/>
              <a:t>Always tendon wash and media rinse</a:t>
            </a:r>
          </a:p>
          <a:p>
            <a:r>
              <a:rPr lang="en-US" dirty="0"/>
              <a:t>Spray down the joints with ethanol while you go</a:t>
            </a:r>
          </a:p>
          <a:p>
            <a:r>
              <a:rPr lang="en-US" dirty="0"/>
              <a:t>Cut tendon ends </a:t>
            </a:r>
          </a:p>
          <a:p>
            <a:pPr lvl="1"/>
            <a:r>
              <a:rPr lang="en-US" dirty="0"/>
              <a:t>That</a:t>
            </a:r>
            <a:r>
              <a:rPr lang="mr-IN" dirty="0"/>
              <a:t>’</a:t>
            </a:r>
            <a:r>
              <a:rPr lang="en-US" dirty="0"/>
              <a:t>s where contamination happens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" t="13548" r="8599"/>
          <a:stretch/>
        </p:blipFill>
        <p:spPr>
          <a:xfrm rot="5400000">
            <a:off x="7454229" y="1526178"/>
            <a:ext cx="5206979" cy="3806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29728" cy="825910"/>
          </a:xfrm>
        </p:spPr>
        <p:txBody>
          <a:bodyPr/>
          <a:lstStyle/>
          <a:p>
            <a:r>
              <a:rPr lang="en-US" dirty="0"/>
              <a:t>Dissections</a:t>
            </a:r>
          </a:p>
        </p:txBody>
      </p:sp>
    </p:spTree>
    <p:extLst>
      <p:ext uri="{BB962C8B-B14F-4D97-AF65-F5344CB8AC3E}">
        <p14:creationId xmlns:p14="http://schemas.microsoft.com/office/powerpoint/2010/main" val="5927346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29728" cy="825910"/>
          </a:xfrm>
        </p:spPr>
        <p:txBody>
          <a:bodyPr/>
          <a:lstStyle/>
          <a:p>
            <a:r>
              <a:rPr lang="en-US" dirty="0"/>
              <a:t>biohazard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142" y="1017639"/>
            <a:ext cx="10972799" cy="5722373"/>
          </a:xfrm>
        </p:spPr>
        <p:txBody>
          <a:bodyPr/>
          <a:lstStyle/>
          <a:p>
            <a:r>
              <a:rPr lang="en-US" dirty="0"/>
              <a:t>Bin vs. Freezer?</a:t>
            </a:r>
          </a:p>
          <a:p>
            <a:pPr lvl="1"/>
            <a:r>
              <a:rPr lang="en-US" dirty="0"/>
              <a:t>Bin: </a:t>
            </a:r>
          </a:p>
          <a:p>
            <a:pPr lvl="2"/>
            <a:r>
              <a:rPr lang="en-US" dirty="0"/>
              <a:t>gloves that touched tendons, petri dishes, empty flasks etc.</a:t>
            </a:r>
          </a:p>
          <a:p>
            <a:pPr lvl="2"/>
            <a:r>
              <a:rPr lang="en-US" dirty="0"/>
              <a:t>No liquids!</a:t>
            </a:r>
          </a:p>
          <a:p>
            <a:pPr lvl="1"/>
            <a:r>
              <a:rPr lang="en-US" dirty="0"/>
              <a:t>Freezer:</a:t>
            </a:r>
          </a:p>
          <a:p>
            <a:pPr lvl="2"/>
            <a:r>
              <a:rPr lang="en-US" dirty="0"/>
              <a:t>joints after dissection, pieces of tissue, blood</a:t>
            </a:r>
          </a:p>
          <a:p>
            <a:pPr lvl="2"/>
            <a:r>
              <a:rPr lang="en-US" dirty="0"/>
              <a:t>Has to be frozen for 24 hours </a:t>
            </a:r>
          </a:p>
          <a:p>
            <a:pPr lvl="2"/>
            <a:r>
              <a:rPr lang="en-US" dirty="0"/>
              <a:t>Has to be in a red bag</a:t>
            </a:r>
          </a:p>
          <a:p>
            <a:pPr lvl="2"/>
            <a:r>
              <a:rPr lang="en-US" dirty="0"/>
              <a:t>Label and put in the drawer</a:t>
            </a:r>
          </a:p>
          <a:p>
            <a:r>
              <a:rPr lang="en-US" dirty="0"/>
              <a:t>Liquid waste gets put in the waste container</a:t>
            </a:r>
          </a:p>
          <a:p>
            <a:pPr lvl="1"/>
            <a:r>
              <a:rPr lang="en-US" dirty="0"/>
              <a:t>Squirt bleach from bottle by sink </a:t>
            </a:r>
          </a:p>
          <a:p>
            <a:pPr lvl="1"/>
            <a:r>
              <a:rPr lang="en-US" dirty="0"/>
              <a:t>Pour in 4-L beaker then rinse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9" t="14469" b="7715"/>
          <a:stretch/>
        </p:blipFill>
        <p:spPr>
          <a:xfrm rot="5400000">
            <a:off x="8768171" y="270280"/>
            <a:ext cx="3288001" cy="3097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1" t="-6425" r="10503" b="6425"/>
          <a:stretch/>
        </p:blipFill>
        <p:spPr>
          <a:xfrm rot="5400000">
            <a:off x="8825888" y="3321028"/>
            <a:ext cx="3093398" cy="36388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" t="19847" r="12565" b="22626"/>
          <a:stretch/>
        </p:blipFill>
        <p:spPr>
          <a:xfrm rot="5400000">
            <a:off x="6872497" y="4871716"/>
            <a:ext cx="2005864" cy="1022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3942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29728" cy="825910"/>
          </a:xfrm>
        </p:spPr>
        <p:txBody>
          <a:bodyPr/>
          <a:lstStyle/>
          <a:p>
            <a:r>
              <a:rPr lang="en-US" dirty="0"/>
              <a:t>Clean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142" y="1017639"/>
            <a:ext cx="10972799" cy="5722373"/>
          </a:xfrm>
        </p:spPr>
        <p:txBody>
          <a:bodyPr/>
          <a:lstStyle/>
          <a:p>
            <a:r>
              <a:rPr lang="en-US" dirty="0"/>
              <a:t>Dishes</a:t>
            </a:r>
          </a:p>
          <a:p>
            <a:pPr lvl="1"/>
            <a:r>
              <a:rPr lang="en-US" dirty="0"/>
              <a:t>Rinse everything out and put it in the first bin </a:t>
            </a:r>
          </a:p>
          <a:p>
            <a:pPr lvl="1"/>
            <a:r>
              <a:rPr lang="en-US" dirty="0"/>
              <a:t>NEVER put metal in the second container</a:t>
            </a:r>
          </a:p>
          <a:p>
            <a:r>
              <a:rPr lang="en-US" dirty="0"/>
              <a:t>Surfaces</a:t>
            </a:r>
          </a:p>
          <a:p>
            <a:pPr lvl="1"/>
            <a:r>
              <a:rPr lang="en-US" dirty="0"/>
              <a:t>Spray with ethanol and wipe with </a:t>
            </a:r>
            <a:r>
              <a:rPr lang="en-US" dirty="0" err="1"/>
              <a:t>kimwipe</a:t>
            </a:r>
            <a:endParaRPr lang="en-US" dirty="0"/>
          </a:p>
          <a:p>
            <a:r>
              <a:rPr lang="en-US" dirty="0"/>
              <a:t>Sharps (like disposable scalpel blades)</a:t>
            </a:r>
          </a:p>
          <a:p>
            <a:pPr lvl="1"/>
            <a:r>
              <a:rPr lang="en-US" dirty="0"/>
              <a:t>Put in the sharps container by the water bath</a:t>
            </a:r>
          </a:p>
          <a:p>
            <a:r>
              <a:rPr lang="en-US" dirty="0"/>
              <a:t>Broken Glass</a:t>
            </a:r>
          </a:p>
          <a:p>
            <a:pPr lvl="1"/>
            <a:r>
              <a:rPr lang="en-US" dirty="0"/>
              <a:t>Broken glass container by the CO2 tanks 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7" b="19433"/>
          <a:stretch/>
        </p:blipFill>
        <p:spPr>
          <a:xfrm>
            <a:off x="7217921" y="939817"/>
            <a:ext cx="4859750" cy="260565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400896" y="1304803"/>
            <a:ext cx="8009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501599" y="1400599"/>
            <a:ext cx="7798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2">
                    <a:lumMod val="75000"/>
                  </a:schemeClr>
                </a:solidFill>
              </a:rPr>
              <a:t>2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r="14250"/>
          <a:stretch/>
        </p:blipFill>
        <p:spPr>
          <a:xfrm rot="5400000">
            <a:off x="6441860" y="3712971"/>
            <a:ext cx="2477448" cy="280915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3" t="29670" r="-867" b="13133"/>
          <a:stretch/>
        </p:blipFill>
        <p:spPr>
          <a:xfrm rot="5400000">
            <a:off x="8475230" y="4347132"/>
            <a:ext cx="3891310" cy="243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705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29728" cy="825910"/>
          </a:xfrm>
        </p:spPr>
        <p:txBody>
          <a:bodyPr/>
          <a:lstStyle/>
          <a:p>
            <a:r>
              <a:rPr lang="en-US" dirty="0"/>
              <a:t>Putting things away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645" y="1017639"/>
            <a:ext cx="11002296" cy="5722373"/>
          </a:xfrm>
        </p:spPr>
        <p:txBody>
          <a:bodyPr/>
          <a:lstStyle/>
          <a:p>
            <a:r>
              <a:rPr lang="en-US" dirty="0"/>
              <a:t>LABEL EVERYTHING!!!</a:t>
            </a:r>
          </a:p>
          <a:p>
            <a:pPr lvl="1"/>
            <a:r>
              <a:rPr lang="en-US" dirty="0"/>
              <a:t>Everything has to have: </a:t>
            </a:r>
          </a:p>
          <a:p>
            <a:pPr lvl="2"/>
            <a:r>
              <a:rPr lang="en-US" dirty="0"/>
              <a:t>Your name (or initials)</a:t>
            </a:r>
          </a:p>
          <a:p>
            <a:pPr lvl="2"/>
            <a:r>
              <a:rPr lang="en-US" dirty="0"/>
              <a:t>The date</a:t>
            </a:r>
          </a:p>
          <a:p>
            <a:pPr lvl="2"/>
            <a:r>
              <a:rPr lang="en-US" dirty="0"/>
              <a:t>What it is</a:t>
            </a:r>
          </a:p>
          <a:p>
            <a:pPr lvl="2"/>
            <a:r>
              <a:rPr lang="en-US" dirty="0"/>
              <a:t>Project or CI name</a:t>
            </a:r>
          </a:p>
          <a:p>
            <a:r>
              <a:rPr lang="en-US" dirty="0"/>
              <a:t>Make a note in your lab notebook </a:t>
            </a:r>
            <a:r>
              <a:rPr lang="mr-IN" dirty="0"/>
              <a:t>–</a:t>
            </a:r>
            <a:r>
              <a:rPr lang="en-US" dirty="0"/>
              <a:t> what and where it is</a:t>
            </a:r>
          </a:p>
          <a:p>
            <a:r>
              <a:rPr lang="en-US" dirty="0"/>
              <a:t>Don’t leave anything on counters or in the bio-hood</a:t>
            </a:r>
          </a:p>
        </p:txBody>
      </p:sp>
    </p:spTree>
    <p:extLst>
      <p:ext uri="{BB962C8B-B14F-4D97-AF65-F5344CB8AC3E}">
        <p14:creationId xmlns:p14="http://schemas.microsoft.com/office/powerpoint/2010/main" val="171322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729728" cy="825910"/>
          </a:xfrm>
        </p:spPr>
        <p:txBody>
          <a:bodyPr/>
          <a:lstStyle/>
          <a:p>
            <a:r>
              <a:rPr lang="en-US" dirty="0"/>
              <a:t>More General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3897" y="1017639"/>
            <a:ext cx="11017044" cy="5722373"/>
          </a:xfrm>
        </p:spPr>
        <p:txBody>
          <a:bodyPr/>
          <a:lstStyle/>
          <a:p>
            <a:r>
              <a:rPr lang="en-US" dirty="0"/>
              <a:t>If we run out of something? Tell whoever is in charge of your lab time or request it on </a:t>
            </a:r>
            <a:r>
              <a:rPr lang="en-US"/>
              <a:t>Quartzy!</a:t>
            </a:r>
            <a:endParaRPr lang="en-US" dirty="0"/>
          </a:p>
          <a:p>
            <a:pPr lvl="1"/>
            <a:r>
              <a:rPr lang="en-US" dirty="0"/>
              <a:t>*As a general rule, it is always okay to ask any of the grad students (Hannah,  </a:t>
            </a:r>
            <a:r>
              <a:rPr lang="en-US" dirty="0" err="1"/>
              <a:t>Aniqa</a:t>
            </a:r>
            <a:r>
              <a:rPr lang="en-US" dirty="0"/>
              <a:t>, </a:t>
            </a:r>
            <a:r>
              <a:rPr lang="en-US" dirty="0" err="1"/>
              <a:t>Nardine</a:t>
            </a:r>
            <a:r>
              <a:rPr lang="en-US" dirty="0"/>
              <a:t>, Scott, Michael, Liv) for help if you need it or have a problem and they are in the lab</a:t>
            </a:r>
          </a:p>
          <a:p>
            <a:r>
              <a:rPr lang="en-US" dirty="0"/>
              <a:t>Leave backpacks outside</a:t>
            </a:r>
          </a:p>
          <a:p>
            <a:pPr lvl="1"/>
            <a:r>
              <a:rPr lang="en-US" dirty="0"/>
              <a:t>No food in the lab</a:t>
            </a:r>
          </a:p>
          <a:p>
            <a:r>
              <a:rPr lang="en-US" dirty="0"/>
              <a:t>Keep surfaces clear</a:t>
            </a:r>
          </a:p>
          <a:p>
            <a:r>
              <a:rPr lang="en-US" dirty="0"/>
              <a:t>Keep cabinets and fridge closed </a:t>
            </a:r>
          </a:p>
          <a:p>
            <a:r>
              <a:rPr lang="en-US" dirty="0"/>
              <a:t>When you leave, turn off the lights, lower hood sashes, and turn off hood lights</a:t>
            </a:r>
          </a:p>
          <a:p>
            <a:r>
              <a:rPr lang="en-US" dirty="0"/>
              <a:t>Remember that we are sharing this space!!</a:t>
            </a:r>
          </a:p>
        </p:txBody>
      </p:sp>
    </p:spTree>
    <p:extLst>
      <p:ext uri="{BB962C8B-B14F-4D97-AF65-F5344CB8AC3E}">
        <p14:creationId xmlns:p14="http://schemas.microsoft.com/office/powerpoint/2010/main" val="191309174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CI ">
      <a:dk1>
        <a:srgbClr val="000000"/>
      </a:dk1>
      <a:lt1>
        <a:srgbClr val="FFFFFF"/>
      </a:lt1>
      <a:dk2>
        <a:srgbClr val="704D6B"/>
      </a:dk2>
      <a:lt2>
        <a:srgbClr val="CCDDEA"/>
      </a:lt2>
      <a:accent1>
        <a:srgbClr val="F48C11"/>
      </a:accent1>
      <a:accent2>
        <a:srgbClr val="EBA375"/>
      </a:accent2>
      <a:accent3>
        <a:srgbClr val="B9661B"/>
      </a:accent3>
      <a:accent4>
        <a:srgbClr val="A45DC7"/>
      </a:accent4>
      <a:accent5>
        <a:srgbClr val="BC88C2"/>
      </a:accent5>
      <a:accent6>
        <a:srgbClr val="693276"/>
      </a:accent6>
      <a:hlink>
        <a:srgbClr val="2998E3"/>
      </a:hlink>
      <a:folHlink>
        <a:srgbClr val="8C8C8C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Parcel</Template>
  <TotalTime>7269</TotalTime>
  <Words>659</Words>
  <Application>Microsoft Office PowerPoint</Application>
  <PresentationFormat>Widescreen</PresentationFormat>
  <Paragraphs>102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Gill Sans MT</vt:lpstr>
      <vt:lpstr>Mangal</vt:lpstr>
      <vt:lpstr>Parcel</vt:lpstr>
      <vt:lpstr>Lab space etiquette</vt:lpstr>
      <vt:lpstr>Lab Tools</vt:lpstr>
      <vt:lpstr>Lab Equipment</vt:lpstr>
      <vt:lpstr>Aseptic technique</vt:lpstr>
      <vt:lpstr>Dissections</vt:lpstr>
      <vt:lpstr>biohazard</vt:lpstr>
      <vt:lpstr>Clean up</vt:lpstr>
      <vt:lpstr>Putting things away</vt:lpstr>
      <vt:lpstr>More General Things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onewkir@clemson.edu</dc:creator>
  <cp:lastModifiedBy>Nardine Michael Ghobrial</cp:lastModifiedBy>
  <cp:revision>23</cp:revision>
  <dcterms:created xsi:type="dcterms:W3CDTF">2019-02-13T17:57:43Z</dcterms:created>
  <dcterms:modified xsi:type="dcterms:W3CDTF">2019-02-25T16:07:05Z</dcterms:modified>
</cp:coreProperties>
</file>