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3" r:id="rId4"/>
    <p:sldId id="264" r:id="rId5"/>
    <p:sldId id="273" r:id="rId6"/>
    <p:sldId id="265" r:id="rId7"/>
    <p:sldId id="266" r:id="rId8"/>
    <p:sldId id="267" r:id="rId9"/>
    <p:sldId id="268" r:id="rId10"/>
    <p:sldId id="269" r:id="rId11"/>
    <p:sldId id="272" r:id="rId12"/>
    <p:sldId id="270" r:id="rId13"/>
    <p:sldId id="271"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AF2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84" autoAdjust="0"/>
  </p:normalViewPr>
  <p:slideViewPr>
    <p:cSldViewPr>
      <p:cViewPr varScale="1">
        <p:scale>
          <a:sx n="75" d="100"/>
          <a:sy n="75" d="100"/>
        </p:scale>
        <p:origin x="-123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D5B880-FA7A-46DD-9B43-B9C2BA88FE5E}"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A0B27-CCD1-4753-B5D4-6D58EAE9366B}" type="slidenum">
              <a:rPr lang="en-US" smtClean="0"/>
              <a:t>‹#›</a:t>
            </a:fld>
            <a:endParaRPr lang="en-US"/>
          </a:p>
        </p:txBody>
      </p:sp>
    </p:spTree>
    <p:extLst>
      <p:ext uri="{BB962C8B-B14F-4D97-AF65-F5344CB8AC3E}">
        <p14:creationId xmlns:p14="http://schemas.microsoft.com/office/powerpoint/2010/main" val="427876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5B880-FA7A-46DD-9B43-B9C2BA88FE5E}"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A0B27-CCD1-4753-B5D4-6D58EAE9366B}" type="slidenum">
              <a:rPr lang="en-US" smtClean="0"/>
              <a:t>‹#›</a:t>
            </a:fld>
            <a:endParaRPr lang="en-US"/>
          </a:p>
        </p:txBody>
      </p:sp>
    </p:spTree>
    <p:extLst>
      <p:ext uri="{BB962C8B-B14F-4D97-AF65-F5344CB8AC3E}">
        <p14:creationId xmlns:p14="http://schemas.microsoft.com/office/powerpoint/2010/main" val="2950686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5B880-FA7A-46DD-9B43-B9C2BA88FE5E}"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A0B27-CCD1-4753-B5D4-6D58EAE9366B}" type="slidenum">
              <a:rPr lang="en-US" smtClean="0"/>
              <a:t>‹#›</a:t>
            </a:fld>
            <a:endParaRPr lang="en-US"/>
          </a:p>
        </p:txBody>
      </p:sp>
    </p:spTree>
    <p:extLst>
      <p:ext uri="{BB962C8B-B14F-4D97-AF65-F5344CB8AC3E}">
        <p14:creationId xmlns:p14="http://schemas.microsoft.com/office/powerpoint/2010/main" val="1590132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5B880-FA7A-46DD-9B43-B9C2BA88FE5E}"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A0B27-CCD1-4753-B5D4-6D58EAE9366B}" type="slidenum">
              <a:rPr lang="en-US" smtClean="0"/>
              <a:t>‹#›</a:t>
            </a:fld>
            <a:endParaRPr lang="en-US"/>
          </a:p>
        </p:txBody>
      </p:sp>
    </p:spTree>
    <p:extLst>
      <p:ext uri="{BB962C8B-B14F-4D97-AF65-F5344CB8AC3E}">
        <p14:creationId xmlns:p14="http://schemas.microsoft.com/office/powerpoint/2010/main" val="2064370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D5B880-FA7A-46DD-9B43-B9C2BA88FE5E}"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A0B27-CCD1-4753-B5D4-6D58EAE9366B}" type="slidenum">
              <a:rPr lang="en-US" smtClean="0"/>
              <a:t>‹#›</a:t>
            </a:fld>
            <a:endParaRPr lang="en-US"/>
          </a:p>
        </p:txBody>
      </p:sp>
    </p:spTree>
    <p:extLst>
      <p:ext uri="{BB962C8B-B14F-4D97-AF65-F5344CB8AC3E}">
        <p14:creationId xmlns:p14="http://schemas.microsoft.com/office/powerpoint/2010/main" val="3707397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D5B880-FA7A-46DD-9B43-B9C2BA88FE5E}"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A0B27-CCD1-4753-B5D4-6D58EAE9366B}" type="slidenum">
              <a:rPr lang="en-US" smtClean="0"/>
              <a:t>‹#›</a:t>
            </a:fld>
            <a:endParaRPr lang="en-US"/>
          </a:p>
        </p:txBody>
      </p:sp>
    </p:spTree>
    <p:extLst>
      <p:ext uri="{BB962C8B-B14F-4D97-AF65-F5344CB8AC3E}">
        <p14:creationId xmlns:p14="http://schemas.microsoft.com/office/powerpoint/2010/main" val="760716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D5B880-FA7A-46DD-9B43-B9C2BA88FE5E}" type="datetimeFigureOut">
              <a:rPr lang="en-US" smtClean="0"/>
              <a:t>10/11/2016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A0B27-CCD1-4753-B5D4-6D58EAE9366B}" type="slidenum">
              <a:rPr lang="en-US" smtClean="0"/>
              <a:t>‹#›</a:t>
            </a:fld>
            <a:endParaRPr lang="en-US"/>
          </a:p>
        </p:txBody>
      </p:sp>
    </p:spTree>
    <p:extLst>
      <p:ext uri="{BB962C8B-B14F-4D97-AF65-F5344CB8AC3E}">
        <p14:creationId xmlns:p14="http://schemas.microsoft.com/office/powerpoint/2010/main" val="342317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D5B880-FA7A-46DD-9B43-B9C2BA88FE5E}" type="datetimeFigureOut">
              <a:rPr lang="en-US" smtClean="0"/>
              <a:t>10/11/2016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A0B27-CCD1-4753-B5D4-6D58EAE9366B}" type="slidenum">
              <a:rPr lang="en-US" smtClean="0"/>
              <a:t>‹#›</a:t>
            </a:fld>
            <a:endParaRPr lang="en-US"/>
          </a:p>
        </p:txBody>
      </p:sp>
    </p:spTree>
    <p:extLst>
      <p:ext uri="{BB962C8B-B14F-4D97-AF65-F5344CB8AC3E}">
        <p14:creationId xmlns:p14="http://schemas.microsoft.com/office/powerpoint/2010/main" val="945451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D5B880-FA7A-46DD-9B43-B9C2BA88FE5E}" type="datetimeFigureOut">
              <a:rPr lang="en-US" smtClean="0"/>
              <a:t>10/11/2016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A0B27-CCD1-4753-B5D4-6D58EAE9366B}" type="slidenum">
              <a:rPr lang="en-US" smtClean="0"/>
              <a:t>‹#›</a:t>
            </a:fld>
            <a:endParaRPr lang="en-US"/>
          </a:p>
        </p:txBody>
      </p:sp>
    </p:spTree>
    <p:extLst>
      <p:ext uri="{BB962C8B-B14F-4D97-AF65-F5344CB8AC3E}">
        <p14:creationId xmlns:p14="http://schemas.microsoft.com/office/powerpoint/2010/main" val="896247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D5B880-FA7A-46DD-9B43-B9C2BA88FE5E}"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A0B27-CCD1-4753-B5D4-6D58EAE9366B}" type="slidenum">
              <a:rPr lang="en-US" smtClean="0"/>
              <a:t>‹#›</a:t>
            </a:fld>
            <a:endParaRPr lang="en-US"/>
          </a:p>
        </p:txBody>
      </p:sp>
    </p:spTree>
    <p:extLst>
      <p:ext uri="{BB962C8B-B14F-4D97-AF65-F5344CB8AC3E}">
        <p14:creationId xmlns:p14="http://schemas.microsoft.com/office/powerpoint/2010/main" val="3804689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D5B880-FA7A-46DD-9B43-B9C2BA88FE5E}"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A0B27-CCD1-4753-B5D4-6D58EAE9366B}" type="slidenum">
              <a:rPr lang="en-US" smtClean="0"/>
              <a:t>‹#›</a:t>
            </a:fld>
            <a:endParaRPr lang="en-US"/>
          </a:p>
        </p:txBody>
      </p:sp>
    </p:spTree>
    <p:extLst>
      <p:ext uri="{BB962C8B-B14F-4D97-AF65-F5344CB8AC3E}">
        <p14:creationId xmlns:p14="http://schemas.microsoft.com/office/powerpoint/2010/main" val="253449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5B880-FA7A-46DD-9B43-B9C2BA88FE5E}" type="datetimeFigureOut">
              <a:rPr lang="en-US" smtClean="0"/>
              <a:t>10/11/2016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A0B27-CCD1-4753-B5D4-6D58EAE9366B}" type="slidenum">
              <a:rPr lang="en-US" smtClean="0"/>
              <a:t>‹#›</a:t>
            </a:fld>
            <a:endParaRPr lang="en-US"/>
          </a:p>
        </p:txBody>
      </p:sp>
    </p:spTree>
    <p:extLst>
      <p:ext uri="{BB962C8B-B14F-4D97-AF65-F5344CB8AC3E}">
        <p14:creationId xmlns:p14="http://schemas.microsoft.com/office/powerpoint/2010/main" val="1685904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smartbiz@dhec.sc.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scdhec.gov/HomeAndEnvironment/docs/SmartBusRecy/sb_fluorescent.pdf" TargetMode="External"/><Relationship Id="rId13" Type="http://schemas.openxmlformats.org/officeDocument/2006/relationships/image" Target="../media/image6.png"/><Relationship Id="rId3" Type="http://schemas.openxmlformats.org/officeDocument/2006/relationships/hyperlink" Target="http://www.scdhec.gov/HomeAndEnvironment/docs/SmartBusRecy/ts_waste_audit.pdf" TargetMode="External"/><Relationship Id="rId7" Type="http://schemas.openxmlformats.org/officeDocument/2006/relationships/hyperlink" Target="http://www.scdhec.gov/HomeAndEnvironment/docs/SmartBusRecy/sb_cardboard.pdf" TargetMode="External"/><Relationship Id="rId12" Type="http://schemas.openxmlformats.org/officeDocument/2006/relationships/hyperlink" Target="http://www.scdhec.gov/library/CR-011184.pdf" TargetMode="External"/><Relationship Id="rId2" Type="http://schemas.openxmlformats.org/officeDocument/2006/relationships/hyperlink" Target="http://www.scdhec.gov/HomeAndEnvironment/docs/SmartBusRecy/ts_start_recycling.pdf" TargetMode="External"/><Relationship Id="rId1" Type="http://schemas.openxmlformats.org/officeDocument/2006/relationships/slideLayout" Target="../slideLayouts/slideLayout2.xml"/><Relationship Id="rId6" Type="http://schemas.openxmlformats.org/officeDocument/2006/relationships/hyperlink" Target="http://www.scdhec.gov/HomeAndEnvironment/docs/SmartBusRecy/sb_bev_containers.pdf" TargetMode="External"/><Relationship Id="rId11" Type="http://schemas.openxmlformats.org/officeDocument/2006/relationships/hyperlink" Target="http://www.scdhec.gov/HomeAndEnvironment/docs/SmartBusRecy/smart_biz_guide.pdf" TargetMode="External"/><Relationship Id="rId5" Type="http://schemas.openxmlformats.org/officeDocument/2006/relationships/hyperlink" Target="http://www.scdhec.gov/library/cr-011175.pdf" TargetMode="External"/><Relationship Id="rId10" Type="http://schemas.openxmlformats.org/officeDocument/2006/relationships/hyperlink" Target="http://www.scdhec.gov/HomeAndEnvironment/docs/SmartBusRecy/sb_paper.pdf" TargetMode="External"/><Relationship Id="rId4" Type="http://schemas.openxmlformats.org/officeDocument/2006/relationships/hyperlink" Target="http://www.scdhec.gov/HomeAndEnvironment/docs/SmartBusRecy/ts_waste_reduction.pdf" TargetMode="External"/><Relationship Id="rId9" Type="http://schemas.openxmlformats.org/officeDocument/2006/relationships/hyperlink" Target="http://www.scdhec.gov/HomeAndEnvironment/docs/SmartBusRecy/sb_pallets.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recyclinginsc.com/directory" TargetMode="External"/><Relationship Id="rId7" Type="http://schemas.openxmlformats.org/officeDocument/2006/relationships/hyperlink" Target="http://www.scgreenbuildingdirectory.org/registered_services.php" TargetMode="External"/><Relationship Id="rId2" Type="http://schemas.openxmlformats.org/officeDocument/2006/relationships/hyperlink" Target="http://www.scdhec.gov/library/OR-1178.pdf" TargetMode="External"/><Relationship Id="rId1" Type="http://schemas.openxmlformats.org/officeDocument/2006/relationships/slideLayout" Target="../slideLayouts/slideLayout2.xml"/><Relationship Id="rId6" Type="http://schemas.openxmlformats.org/officeDocument/2006/relationships/hyperlink" Target="http://www.scgreenbuildingdirectory.org/registered_products.php" TargetMode="External"/><Relationship Id="rId5" Type="http://schemas.openxmlformats.org/officeDocument/2006/relationships/hyperlink" Target="http://www.scgreenbuildingdirectory.org/" TargetMode="External"/><Relationship Id="rId4" Type="http://schemas.openxmlformats.org/officeDocument/2006/relationships/hyperlink" Target="http://www.scdhec.gov/Apps/Environment/SC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7550" y="2057400"/>
            <a:ext cx="7848600" cy="1470025"/>
          </a:xfrm>
        </p:spPr>
        <p:txBody>
          <a:bodyPr>
            <a:noAutofit/>
            <a:scene3d>
              <a:camera prst="orthographicFront"/>
              <a:lightRig rig="threePt" dir="t"/>
            </a:scene3d>
            <a:sp3d extrusionH="57150" prstMaterial="metal">
              <a:bevelT w="82550" h="38100" prst="coolSlant"/>
            </a:sp3d>
          </a:bodyPr>
          <a:lstStyle/>
          <a:p>
            <a:r>
              <a:rPr lang="en-US" sz="4800" b="1" dirty="0">
                <a:solidFill>
                  <a:srgbClr val="FFC000"/>
                </a:solidFill>
              </a:rPr>
              <a:t>Sustainable </a:t>
            </a:r>
            <a:r>
              <a:rPr lang="en-US" sz="5400" b="1" dirty="0">
                <a:solidFill>
                  <a:srgbClr val="FFC000"/>
                </a:solidFill>
              </a:rPr>
              <a:t>Manufacturing</a:t>
            </a:r>
            <a:r>
              <a:rPr lang="en-US" sz="4800" b="1" dirty="0">
                <a:solidFill>
                  <a:srgbClr val="FFC000"/>
                </a:solidFill>
              </a:rPr>
              <a:t> </a:t>
            </a:r>
            <a:r>
              <a:rPr lang="en-US" sz="4800" b="1" dirty="0" smtClean="0">
                <a:solidFill>
                  <a:srgbClr val="FFC000"/>
                </a:solidFill>
              </a:rPr>
              <a:t/>
            </a:r>
            <a:br>
              <a:rPr lang="en-US" sz="4800" b="1" dirty="0" smtClean="0">
                <a:solidFill>
                  <a:srgbClr val="FFC000"/>
                </a:solidFill>
              </a:rPr>
            </a:br>
            <a:r>
              <a:rPr lang="en-US" sz="4800" b="1" dirty="0" smtClean="0">
                <a:solidFill>
                  <a:srgbClr val="FFC000"/>
                </a:solidFill>
              </a:rPr>
              <a:t>and </a:t>
            </a:r>
            <a:r>
              <a:rPr lang="en-US" sz="4800" b="1" dirty="0">
                <a:solidFill>
                  <a:srgbClr val="FFC000"/>
                </a:solidFill>
              </a:rPr>
              <a:t>Workforce </a:t>
            </a:r>
            <a:r>
              <a:rPr lang="en-US" sz="4800" b="1" dirty="0" smtClean="0">
                <a:solidFill>
                  <a:srgbClr val="FFC000"/>
                </a:solidFill>
              </a:rPr>
              <a:t>Forum</a:t>
            </a:r>
            <a:br>
              <a:rPr lang="en-US" sz="4800" b="1" dirty="0" smtClean="0">
                <a:solidFill>
                  <a:srgbClr val="FFC000"/>
                </a:solidFill>
              </a:rPr>
            </a:br>
            <a:r>
              <a:rPr lang="en-US" sz="4800" b="1" dirty="0" smtClean="0">
                <a:solidFill>
                  <a:srgbClr val="FFC000"/>
                </a:solidFill>
              </a:rPr>
              <a:t/>
            </a:r>
            <a:br>
              <a:rPr lang="en-US" sz="4800" b="1" dirty="0" smtClean="0">
                <a:solidFill>
                  <a:srgbClr val="FFC000"/>
                </a:solidFill>
              </a:rPr>
            </a:br>
            <a:r>
              <a:rPr lang="en-US" sz="4000" b="1" dirty="0" smtClean="0">
                <a:solidFill>
                  <a:srgbClr val="92D050"/>
                </a:solidFill>
              </a:rPr>
              <a:t>October 11, 2016</a:t>
            </a:r>
            <a:endParaRPr lang="en-US" sz="4000" dirty="0">
              <a:solidFill>
                <a:srgbClr val="92D050"/>
              </a:solidFill>
            </a:endParaRPr>
          </a:p>
        </p:txBody>
      </p:sp>
      <p:sp>
        <p:nvSpPr>
          <p:cNvPr id="3" name="Subtitle 2"/>
          <p:cNvSpPr>
            <a:spLocks noGrp="1"/>
          </p:cNvSpPr>
          <p:nvPr>
            <p:ph type="subTitle" idx="1"/>
          </p:nvPr>
        </p:nvSpPr>
        <p:spPr>
          <a:xfrm>
            <a:off x="4343400" y="4495800"/>
            <a:ext cx="4038600" cy="1752600"/>
          </a:xfrm>
        </p:spPr>
        <p:txBody>
          <a:bodyPr>
            <a:scene3d>
              <a:camera prst="orthographicFront"/>
              <a:lightRig rig="twoPt" dir="t"/>
            </a:scene3d>
            <a:sp3d extrusionH="57150" prstMaterial="metal">
              <a:bevelT w="38100" h="38100"/>
            </a:sp3d>
          </a:bodyPr>
          <a:lstStyle/>
          <a:p>
            <a:r>
              <a:rPr lang="en-US" b="1" dirty="0" smtClean="0">
                <a:solidFill>
                  <a:srgbClr val="72AF2F"/>
                </a:solidFill>
              </a:rPr>
              <a:t>October 11, 2016</a:t>
            </a:r>
            <a:endParaRPr lang="en-US" b="1" dirty="0">
              <a:solidFill>
                <a:srgbClr val="72AF2F"/>
              </a:solidFill>
            </a:endParaRPr>
          </a:p>
        </p:txBody>
      </p:sp>
      <p:sp>
        <p:nvSpPr>
          <p:cNvPr id="4" name="TextBox 3"/>
          <p:cNvSpPr txBox="1"/>
          <p:nvPr/>
        </p:nvSpPr>
        <p:spPr>
          <a:xfrm>
            <a:off x="2203450" y="228600"/>
            <a:ext cx="4876800" cy="1169551"/>
          </a:xfrm>
          <a:prstGeom prst="rect">
            <a:avLst/>
          </a:prstGeom>
          <a:noFill/>
        </p:spPr>
        <p:txBody>
          <a:bodyPr wrap="square" rtlCol="0">
            <a:spAutoFit/>
            <a:scene3d>
              <a:camera prst="orthographicFront"/>
              <a:lightRig rig="threePt" dir="t"/>
            </a:scene3d>
            <a:sp3d extrusionH="57150" prstMaterial="metal">
              <a:bevelT w="38100" h="38100"/>
            </a:sp3d>
          </a:bodyPr>
          <a:lstStyle/>
          <a:p>
            <a:r>
              <a:rPr lang="en-US" sz="7000" b="1" dirty="0" smtClean="0">
                <a:solidFill>
                  <a:schemeClr val="accent5">
                    <a:lumMod val="75000"/>
                  </a:schemeClr>
                </a:solidFill>
                <a:effectLst/>
                <a:latin typeface="Lucida Handwriting" panose="03010101010101010101" pitchFamily="66" charset="0"/>
              </a:rPr>
              <a:t>Welcome</a:t>
            </a:r>
            <a:r>
              <a:rPr lang="en-US" sz="6600" b="1" dirty="0" smtClean="0">
                <a:solidFill>
                  <a:schemeClr val="accent5">
                    <a:lumMod val="75000"/>
                  </a:schemeClr>
                </a:solidFill>
                <a:effectLst/>
                <a:latin typeface="Lucida Handwriting" panose="03010101010101010101" pitchFamily="66" charset="0"/>
              </a:rPr>
              <a:t>!</a:t>
            </a:r>
            <a:endParaRPr lang="en-US" sz="6600" b="1" dirty="0">
              <a:solidFill>
                <a:schemeClr val="accent5">
                  <a:lumMod val="75000"/>
                </a:schemeClr>
              </a:solidFill>
              <a:effectLst/>
              <a:latin typeface="Lucida Handwriting" panose="03010101010101010101" pitchFamily="66" charset="0"/>
            </a:endParaRPr>
          </a:p>
        </p:txBody>
      </p:sp>
      <p:pic>
        <p:nvPicPr>
          <p:cNvPr id="1026" name="Picture 2" descr="https://cecas.clemson.edu/sce3/wp-content/uploads/2015/07/SCE3-Header_lightergre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44341"/>
            <a:ext cx="9144000" cy="2313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732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17661"/>
            <a:ext cx="5286183" cy="6840339"/>
          </a:xfrm>
        </p:spPr>
      </p:pic>
    </p:spTree>
    <p:extLst>
      <p:ext uri="{BB962C8B-B14F-4D97-AF65-F5344CB8AC3E}">
        <p14:creationId xmlns:p14="http://schemas.microsoft.com/office/powerpoint/2010/main" val="1765980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6813" y="0"/>
            <a:ext cx="5299364" cy="6858000"/>
          </a:xfrm>
        </p:spPr>
      </p:pic>
    </p:spTree>
    <p:extLst>
      <p:ext uri="{BB962C8B-B14F-4D97-AF65-F5344CB8AC3E}">
        <p14:creationId xmlns:p14="http://schemas.microsoft.com/office/powerpoint/2010/main" val="544784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6814" y="0"/>
            <a:ext cx="5299364" cy="6858000"/>
          </a:xfrm>
        </p:spPr>
      </p:pic>
    </p:spTree>
    <p:extLst>
      <p:ext uri="{BB962C8B-B14F-4D97-AF65-F5344CB8AC3E}">
        <p14:creationId xmlns:p14="http://schemas.microsoft.com/office/powerpoint/2010/main" val="2088171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6814" y="0"/>
            <a:ext cx="5299363" cy="6858000"/>
          </a:xfrm>
        </p:spPr>
      </p:pic>
    </p:spTree>
    <p:extLst>
      <p:ext uri="{BB962C8B-B14F-4D97-AF65-F5344CB8AC3E}">
        <p14:creationId xmlns:p14="http://schemas.microsoft.com/office/powerpoint/2010/main" val="544784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941" t="7856" r="12938" b="25080"/>
          <a:stretch/>
        </p:blipFill>
        <p:spPr>
          <a:xfrm>
            <a:off x="1447801" y="78151"/>
            <a:ext cx="6099028" cy="6779849"/>
          </a:xfrm>
        </p:spPr>
      </p:pic>
    </p:spTree>
    <p:extLst>
      <p:ext uri="{BB962C8B-B14F-4D97-AF65-F5344CB8AC3E}">
        <p14:creationId xmlns:p14="http://schemas.microsoft.com/office/powerpoint/2010/main" val="4098579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prstMaterial="metal">
              <a:bevelT w="38100" h="38100"/>
            </a:sp3d>
          </a:bodyPr>
          <a:lstStyle/>
          <a:p>
            <a:r>
              <a:rPr lang="en-US" sz="5400" b="1" dirty="0" smtClean="0">
                <a:solidFill>
                  <a:schemeClr val="accent5">
                    <a:lumMod val="75000"/>
                  </a:schemeClr>
                </a:solidFill>
                <a:effectLst/>
                <a:latin typeface="Lucida Handwriting" panose="03010101010101010101" pitchFamily="66" charset="0"/>
              </a:rPr>
              <a:t>SC E3 Partners</a:t>
            </a:r>
            <a:endParaRPr lang="en-US" sz="5400" dirty="0"/>
          </a:p>
        </p:txBody>
      </p:sp>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447800"/>
            <a:ext cx="434633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1447800"/>
            <a:ext cx="3048001" cy="1121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t="16405" b="13323"/>
          <a:stretch/>
        </p:blipFill>
        <p:spPr bwMode="auto">
          <a:xfrm>
            <a:off x="3048000" y="3295449"/>
            <a:ext cx="3352800"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976" y="2832100"/>
            <a:ext cx="2485624" cy="233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0560" y="2746173"/>
            <a:ext cx="13811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E3 log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5800842"/>
            <a:ext cx="8610600" cy="1133358"/>
          </a:xfrm>
          <a:prstGeom prst="rect">
            <a:avLst/>
          </a:prstGeom>
          <a:noFill/>
          <a:ln>
            <a:noFill/>
          </a:ln>
        </p:spPr>
      </p:pic>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7794" y="2761890"/>
            <a:ext cx="1535980" cy="1535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7794" y="4286367"/>
            <a:ext cx="153598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8377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scene3d>
              <a:camera prst="orthographicFront"/>
              <a:lightRig rig="threePt" dir="t"/>
            </a:scene3d>
            <a:sp3d extrusionH="57150" prstMaterial="metal">
              <a:bevelT w="38100" h="38100"/>
            </a:sp3d>
          </a:bodyPr>
          <a:lstStyle/>
          <a:p>
            <a:r>
              <a:rPr lang="en-US" b="1" dirty="0" smtClean="0">
                <a:solidFill>
                  <a:schemeClr val="accent5">
                    <a:lumMod val="75000"/>
                  </a:schemeClr>
                </a:solidFill>
                <a:latin typeface="Lucida Handwriting" panose="03010101010101010101" pitchFamily="66" charset="0"/>
              </a:rPr>
              <a:t>Agenda</a:t>
            </a:r>
            <a:endParaRPr lang="en-US" dirty="0"/>
          </a:p>
        </p:txBody>
      </p:sp>
      <p:pic>
        <p:nvPicPr>
          <p:cNvPr id="3" name="Content Placeholder 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9081" b="23115"/>
          <a:stretch/>
        </p:blipFill>
        <p:spPr>
          <a:xfrm>
            <a:off x="1066800" y="1333796"/>
            <a:ext cx="7181025" cy="5371803"/>
          </a:xfrm>
        </p:spPr>
      </p:pic>
    </p:spTree>
    <p:extLst>
      <p:ext uri="{BB962C8B-B14F-4D97-AF65-F5344CB8AC3E}">
        <p14:creationId xmlns:p14="http://schemas.microsoft.com/office/powerpoint/2010/main" val="1281784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1968" y="1883394"/>
            <a:ext cx="7022439" cy="3859741"/>
          </a:xfrm>
        </p:spPr>
      </p:pic>
      <p:sp>
        <p:nvSpPr>
          <p:cNvPr id="5" name="TextBox 4"/>
          <p:cNvSpPr txBox="1"/>
          <p:nvPr/>
        </p:nvSpPr>
        <p:spPr>
          <a:xfrm>
            <a:off x="3733800" y="3613210"/>
            <a:ext cx="1618776" cy="400110"/>
          </a:xfrm>
          <a:prstGeom prst="rect">
            <a:avLst/>
          </a:prstGeom>
          <a:noFill/>
        </p:spPr>
        <p:txBody>
          <a:bodyPr wrap="none" rtlCol="0">
            <a:spAutoFit/>
          </a:bodyPr>
          <a:lstStyle/>
          <a:p>
            <a:r>
              <a:rPr lang="en-US" sz="2000" b="1" dirty="0" smtClean="0">
                <a:effectLst>
                  <a:outerShdw blurRad="38100" dist="38100" dir="2700000" algn="tl">
                    <a:srgbClr val="000000">
                      <a:alpha val="43137"/>
                    </a:srgbClr>
                  </a:outerShdw>
                </a:effectLst>
              </a:rPr>
              <a:t>Sustainability</a:t>
            </a:r>
            <a:endParaRPr lang="en-US" b="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46" b="23610"/>
          <a:stretch/>
        </p:blipFill>
        <p:spPr bwMode="auto">
          <a:xfrm>
            <a:off x="1854794" y="4572000"/>
            <a:ext cx="1022746" cy="1123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0588" r="7058" b="28971"/>
          <a:stretch/>
        </p:blipFill>
        <p:spPr bwMode="auto">
          <a:xfrm>
            <a:off x="1752600" y="3009936"/>
            <a:ext cx="1066800" cy="1206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7631" y="3151545"/>
            <a:ext cx="1646156" cy="923330"/>
          </a:xfrm>
          <a:prstGeom prst="rect">
            <a:avLst/>
          </a:prstGeom>
          <a:noFill/>
        </p:spPr>
        <p:txBody>
          <a:bodyPr wrap="none" rtlCol="0">
            <a:spAutoFit/>
          </a:bodyPr>
          <a:lstStyle/>
          <a:p>
            <a:r>
              <a:rPr lang="en-US" dirty="0" smtClean="0"/>
              <a:t>Sandra Eksioglu</a:t>
            </a:r>
          </a:p>
          <a:p>
            <a:r>
              <a:rPr lang="en-US" dirty="0" smtClean="0"/>
              <a:t>Logistics, </a:t>
            </a:r>
          </a:p>
          <a:p>
            <a:r>
              <a:rPr lang="en-US" dirty="0" smtClean="0"/>
              <a:t>supply chains</a:t>
            </a:r>
            <a:endParaRPr lang="en-US" dirty="0"/>
          </a:p>
        </p:txBody>
      </p:sp>
      <p:sp>
        <p:nvSpPr>
          <p:cNvPr id="11" name="TextBox 10"/>
          <p:cNvSpPr txBox="1"/>
          <p:nvPr/>
        </p:nvSpPr>
        <p:spPr>
          <a:xfrm>
            <a:off x="755484" y="4810794"/>
            <a:ext cx="1058303" cy="646331"/>
          </a:xfrm>
          <a:prstGeom prst="rect">
            <a:avLst/>
          </a:prstGeom>
          <a:noFill/>
        </p:spPr>
        <p:txBody>
          <a:bodyPr wrap="none" rtlCol="0">
            <a:spAutoFit/>
          </a:bodyPr>
          <a:lstStyle/>
          <a:p>
            <a:r>
              <a:rPr lang="en-US" dirty="0" smtClean="0"/>
              <a:t>Rae Cho</a:t>
            </a:r>
          </a:p>
          <a:p>
            <a:r>
              <a:rPr lang="en-US" dirty="0" smtClean="0"/>
              <a:t>Six Sigma</a:t>
            </a:r>
            <a:endParaRPr lang="en-US" dirty="0"/>
          </a:p>
        </p:txBody>
      </p:sp>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1555" t="5554" r="7556" b="30954"/>
          <a:stretch/>
        </p:blipFill>
        <p:spPr bwMode="auto">
          <a:xfrm>
            <a:off x="6248400" y="2516545"/>
            <a:ext cx="1155700" cy="12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7399897" y="2743200"/>
            <a:ext cx="1547218" cy="923330"/>
          </a:xfrm>
          <a:prstGeom prst="rect">
            <a:avLst/>
          </a:prstGeom>
          <a:noFill/>
        </p:spPr>
        <p:txBody>
          <a:bodyPr wrap="none" rtlCol="0">
            <a:spAutoFit/>
          </a:bodyPr>
          <a:lstStyle/>
          <a:p>
            <a:r>
              <a:rPr lang="en-US" dirty="0" smtClean="0"/>
              <a:t>Beth Carraway</a:t>
            </a:r>
          </a:p>
          <a:p>
            <a:r>
              <a:rPr lang="en-US" dirty="0" smtClean="0"/>
              <a:t>Hazardous </a:t>
            </a:r>
          </a:p>
          <a:p>
            <a:r>
              <a:rPr lang="en-US" dirty="0" smtClean="0"/>
              <a:t>chemicals</a:t>
            </a:r>
            <a:endParaRPr lang="en-US" dirty="0"/>
          </a:p>
        </p:txBody>
      </p:sp>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6035" t="1" r="16035" b="43812"/>
          <a:stretch/>
        </p:blipFill>
        <p:spPr bwMode="auto">
          <a:xfrm>
            <a:off x="2392260" y="1571661"/>
            <a:ext cx="970560" cy="1123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38493" y="1622461"/>
            <a:ext cx="2053767" cy="923330"/>
          </a:xfrm>
          <a:prstGeom prst="rect">
            <a:avLst/>
          </a:prstGeom>
          <a:noFill/>
        </p:spPr>
        <p:txBody>
          <a:bodyPr wrap="none" rtlCol="0">
            <a:spAutoFit/>
          </a:bodyPr>
          <a:lstStyle/>
          <a:p>
            <a:r>
              <a:rPr lang="en-US" dirty="0" err="1" smtClean="0"/>
              <a:t>Mik</a:t>
            </a:r>
            <a:r>
              <a:rPr lang="en-US" dirty="0" smtClean="0"/>
              <a:t> </a:t>
            </a:r>
            <a:r>
              <a:rPr lang="en-US" dirty="0" err="1" smtClean="0"/>
              <a:t>Carbajales</a:t>
            </a:r>
            <a:r>
              <a:rPr lang="en-US" dirty="0" smtClean="0"/>
              <a:t>-Dale</a:t>
            </a:r>
          </a:p>
          <a:p>
            <a:r>
              <a:rPr lang="en-US" dirty="0" smtClean="0"/>
              <a:t>Energy-economy</a:t>
            </a:r>
          </a:p>
          <a:p>
            <a:r>
              <a:rPr lang="en-US" dirty="0" smtClean="0"/>
              <a:t>systems</a:t>
            </a:r>
            <a:endParaRPr lang="en-US" dirty="0"/>
          </a:p>
        </p:txBody>
      </p:sp>
      <p:pic>
        <p:nvPicPr>
          <p:cNvPr id="103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15334" r="13556" b="40791"/>
          <a:stretch/>
        </p:blipFill>
        <p:spPr bwMode="auto">
          <a:xfrm>
            <a:off x="4267200" y="1066800"/>
            <a:ext cx="1016000" cy="1184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5257800" y="1295400"/>
            <a:ext cx="1729961" cy="923330"/>
          </a:xfrm>
          <a:prstGeom prst="rect">
            <a:avLst/>
          </a:prstGeom>
          <a:noFill/>
        </p:spPr>
        <p:txBody>
          <a:bodyPr wrap="none" rtlCol="0">
            <a:spAutoFit/>
          </a:bodyPr>
          <a:lstStyle/>
          <a:p>
            <a:r>
              <a:rPr lang="en-US" dirty="0" smtClean="0"/>
              <a:t>David Ladner</a:t>
            </a:r>
          </a:p>
          <a:p>
            <a:r>
              <a:rPr lang="en-US" dirty="0" smtClean="0"/>
              <a:t>Membranes in </a:t>
            </a:r>
          </a:p>
          <a:p>
            <a:r>
              <a:rPr lang="en-US" dirty="0" smtClean="0"/>
              <a:t>water treatment</a:t>
            </a:r>
            <a:endParaRPr lang="en-US" dirty="0"/>
          </a:p>
        </p:txBody>
      </p:sp>
      <p:pic>
        <p:nvPicPr>
          <p:cNvPr id="1031"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9555" r="13654" b="41658"/>
          <a:stretch/>
        </p:blipFill>
        <p:spPr bwMode="auto">
          <a:xfrm>
            <a:off x="6172200" y="4074875"/>
            <a:ext cx="1097143" cy="11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7307442" y="4289030"/>
            <a:ext cx="1127103" cy="923330"/>
          </a:xfrm>
          <a:prstGeom prst="rect">
            <a:avLst/>
          </a:prstGeom>
          <a:noFill/>
        </p:spPr>
        <p:txBody>
          <a:bodyPr wrap="none" rtlCol="0">
            <a:spAutoFit/>
          </a:bodyPr>
          <a:lstStyle/>
          <a:p>
            <a:r>
              <a:rPr lang="en-US" dirty="0" smtClean="0"/>
              <a:t>Cindy Lee</a:t>
            </a:r>
          </a:p>
          <a:p>
            <a:r>
              <a:rPr lang="en-US" dirty="0" smtClean="0"/>
              <a:t>Organic </a:t>
            </a:r>
          </a:p>
          <a:p>
            <a:r>
              <a:rPr lang="en-US" dirty="0" smtClean="0"/>
              <a:t>pollutants</a:t>
            </a:r>
          </a:p>
        </p:txBody>
      </p:sp>
      <p:pic>
        <p:nvPicPr>
          <p:cNvPr id="1032" name="Picture 8"/>
          <p:cNvPicPr>
            <a:picLocks noChangeAspect="1" noChangeArrowheads="1"/>
          </p:cNvPicPr>
          <p:nvPr/>
        </p:nvPicPr>
        <p:blipFill rotWithShape="1">
          <a:blip r:embed="rId9">
            <a:extLst>
              <a:ext uri="{28A0092B-C50C-407E-A947-70E740481C1C}">
                <a14:useLocalDpi xmlns:a14="http://schemas.microsoft.com/office/drawing/2010/main" val="0"/>
              </a:ext>
            </a:extLst>
          </a:blip>
          <a:srcRect l="16221" t="4383" r="19779" b="32125"/>
          <a:stretch/>
        </p:blipFill>
        <p:spPr bwMode="auto">
          <a:xfrm>
            <a:off x="5225576" y="5060920"/>
            <a:ext cx="914400" cy="127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6148637" y="5421868"/>
            <a:ext cx="1988365" cy="923330"/>
          </a:xfrm>
          <a:prstGeom prst="rect">
            <a:avLst/>
          </a:prstGeom>
          <a:noFill/>
        </p:spPr>
        <p:txBody>
          <a:bodyPr wrap="none" rtlCol="0">
            <a:spAutoFit/>
          </a:bodyPr>
          <a:lstStyle/>
          <a:p>
            <a:r>
              <a:rPr lang="en-US" dirty="0" smtClean="0"/>
              <a:t>Tom Owino</a:t>
            </a:r>
          </a:p>
          <a:p>
            <a:r>
              <a:rPr lang="en-US" dirty="0" smtClean="0"/>
              <a:t>Irrigation, </a:t>
            </a:r>
          </a:p>
          <a:p>
            <a:r>
              <a:rPr lang="en-US" dirty="0" smtClean="0"/>
              <a:t>water conservation</a:t>
            </a:r>
          </a:p>
        </p:txBody>
      </p:sp>
      <p:sp>
        <p:nvSpPr>
          <p:cNvPr id="23" name="TextBox 22"/>
          <p:cNvSpPr txBox="1"/>
          <p:nvPr/>
        </p:nvSpPr>
        <p:spPr>
          <a:xfrm>
            <a:off x="7977782" y="1143084"/>
            <a:ext cx="941283" cy="1200329"/>
          </a:xfrm>
          <a:prstGeom prst="rect">
            <a:avLst/>
          </a:prstGeom>
          <a:noFill/>
        </p:spPr>
        <p:txBody>
          <a:bodyPr wrap="none" rtlCol="0">
            <a:spAutoFit/>
          </a:bodyPr>
          <a:lstStyle/>
          <a:p>
            <a:r>
              <a:rPr lang="en-US" dirty="0" smtClean="0"/>
              <a:t>Ted</a:t>
            </a:r>
          </a:p>
          <a:p>
            <a:r>
              <a:rPr lang="en-US" dirty="0" smtClean="0"/>
              <a:t>Langlois</a:t>
            </a:r>
          </a:p>
          <a:p>
            <a:r>
              <a:rPr lang="en-US" dirty="0" smtClean="0"/>
              <a:t>M.S. </a:t>
            </a:r>
          </a:p>
          <a:p>
            <a:r>
              <a:rPr lang="en-US" dirty="0" smtClean="0"/>
              <a:t>student</a:t>
            </a:r>
            <a:endParaRPr lang="en-US" dirty="0"/>
          </a:p>
        </p:txBody>
      </p:sp>
      <p:sp>
        <p:nvSpPr>
          <p:cNvPr id="24" name="Title 7"/>
          <p:cNvSpPr>
            <a:spLocks noGrp="1"/>
          </p:cNvSpPr>
          <p:nvPr>
            <p:ph type="title"/>
          </p:nvPr>
        </p:nvSpPr>
        <p:spPr>
          <a:xfrm>
            <a:off x="457200" y="0"/>
            <a:ext cx="8229600" cy="1143000"/>
          </a:xfrm>
        </p:spPr>
        <p:txBody>
          <a:bodyPr>
            <a:normAutofit/>
            <a:scene3d>
              <a:camera prst="orthographicFront"/>
              <a:lightRig rig="threePt" dir="t"/>
            </a:scene3d>
            <a:sp3d extrusionH="57150" prstMaterial="metal">
              <a:bevelT w="38100" h="38100"/>
            </a:sp3d>
          </a:bodyPr>
          <a:lstStyle/>
          <a:p>
            <a:r>
              <a:rPr lang="en-US" sz="3600" b="1" dirty="0" smtClean="0">
                <a:solidFill>
                  <a:schemeClr val="accent5">
                    <a:lumMod val="75000"/>
                  </a:schemeClr>
                </a:solidFill>
                <a:latin typeface="Lucida Handwriting" panose="03010101010101010101" pitchFamily="66" charset="0"/>
              </a:rPr>
              <a:t>Clemson University Reps</a:t>
            </a:r>
            <a:endParaRPr lang="en-US" sz="3600" dirty="0"/>
          </a:p>
        </p:txBody>
      </p:sp>
      <p:pic>
        <p:nvPicPr>
          <p:cNvPr id="2050"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4129" r="14312" b="9192"/>
          <a:stretch/>
        </p:blipFill>
        <p:spPr bwMode="auto">
          <a:xfrm>
            <a:off x="6831193" y="1002736"/>
            <a:ext cx="1170022" cy="1481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11">
            <a:extLst>
              <a:ext uri="{28A0092B-C50C-407E-A947-70E740481C1C}">
                <a14:useLocalDpi xmlns:a14="http://schemas.microsoft.com/office/drawing/2010/main" val="0"/>
              </a:ext>
            </a:extLst>
          </a:blip>
          <a:srcRect l="15159" r="19848" b="31409"/>
          <a:stretch/>
        </p:blipFill>
        <p:spPr bwMode="auto">
          <a:xfrm>
            <a:off x="3771900" y="5421868"/>
            <a:ext cx="1231900" cy="1417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2286001" y="5824140"/>
            <a:ext cx="1448870" cy="923330"/>
          </a:xfrm>
          <a:prstGeom prst="rect">
            <a:avLst/>
          </a:prstGeom>
          <a:noFill/>
        </p:spPr>
        <p:txBody>
          <a:bodyPr wrap="square" rtlCol="0">
            <a:spAutoFit/>
          </a:bodyPr>
          <a:lstStyle/>
          <a:p>
            <a:r>
              <a:rPr lang="en-US" dirty="0" smtClean="0"/>
              <a:t>Amy Landis</a:t>
            </a:r>
          </a:p>
          <a:p>
            <a:r>
              <a:rPr lang="en-US" dirty="0" smtClean="0"/>
              <a:t>Sustainable Engineering</a:t>
            </a:r>
          </a:p>
        </p:txBody>
      </p:sp>
    </p:spTree>
    <p:extLst>
      <p:ext uri="{BB962C8B-B14F-4D97-AF65-F5344CB8AC3E}">
        <p14:creationId xmlns:p14="http://schemas.microsoft.com/office/powerpoint/2010/main" val="1343702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pPr marL="0" indent="0">
              <a:buNone/>
            </a:pPr>
            <a:r>
              <a:rPr lang="en-US" dirty="0" smtClean="0"/>
              <a:t>Package of three assessments</a:t>
            </a:r>
          </a:p>
          <a:p>
            <a:r>
              <a:rPr lang="en-US" dirty="0" smtClean="0"/>
              <a:t>Energy assessment</a:t>
            </a:r>
          </a:p>
          <a:p>
            <a:r>
              <a:rPr lang="en-US" dirty="0"/>
              <a:t>Lean assessment</a:t>
            </a:r>
          </a:p>
          <a:p>
            <a:r>
              <a:rPr lang="en-US" dirty="0" smtClean="0"/>
              <a:t>Green (or P2 or Waste) assessment</a:t>
            </a:r>
          </a:p>
        </p:txBody>
      </p:sp>
      <p:pic>
        <p:nvPicPr>
          <p:cNvPr id="4" name="Picture 2" descr="https://cecas.clemson.edu/sce3/wp-content/uploads/2015/07/SCE3-Header_lightergre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52400"/>
            <a:ext cx="9144000" cy="2313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291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 Smart Business Recycling Program</a:t>
            </a:r>
          </a:p>
        </p:txBody>
      </p:sp>
      <p:sp>
        <p:nvSpPr>
          <p:cNvPr id="3" name="Content Placeholder 2"/>
          <p:cNvSpPr>
            <a:spLocks noGrp="1"/>
          </p:cNvSpPr>
          <p:nvPr>
            <p:ph idx="1"/>
          </p:nvPr>
        </p:nvSpPr>
        <p:spPr>
          <a:xfrm>
            <a:off x="381000" y="1447800"/>
            <a:ext cx="8305800" cy="5181600"/>
          </a:xfrm>
        </p:spPr>
        <p:txBody>
          <a:bodyPr>
            <a:normAutofit lnSpcReduction="10000"/>
          </a:bodyPr>
          <a:lstStyle/>
          <a:p>
            <a:pPr fontAlgn="base"/>
            <a:r>
              <a:rPr lang="en-US" dirty="0"/>
              <a:t>The S.C. Smart Business Recycling Program offers free, confidential, non-regulatory services including:</a:t>
            </a:r>
          </a:p>
          <a:p>
            <a:pPr lvl="1"/>
            <a:r>
              <a:rPr lang="en-US" dirty="0"/>
              <a:t>site visits to assess reuse, waste reduction and recycling </a:t>
            </a:r>
            <a:r>
              <a:rPr lang="en-US" dirty="0" smtClean="0"/>
              <a:t>opportunities</a:t>
            </a:r>
            <a:endParaRPr lang="en-US" dirty="0"/>
          </a:p>
          <a:p>
            <a:pPr lvl="1"/>
            <a:r>
              <a:rPr lang="en-US" dirty="0"/>
              <a:t>technical assistance including telephone consultations and best management </a:t>
            </a:r>
            <a:r>
              <a:rPr lang="en-US" dirty="0" smtClean="0"/>
              <a:t>practices</a:t>
            </a:r>
            <a:endParaRPr lang="en-US" dirty="0"/>
          </a:p>
          <a:p>
            <a:pPr lvl="1"/>
            <a:r>
              <a:rPr lang="en-US" dirty="0"/>
              <a:t>research and contacts for potential markets, service providers and beneficial </a:t>
            </a:r>
            <a:r>
              <a:rPr lang="en-US" dirty="0" smtClean="0"/>
              <a:t>reuse</a:t>
            </a:r>
            <a:endParaRPr lang="en-US" dirty="0"/>
          </a:p>
          <a:p>
            <a:pPr lvl="1"/>
            <a:r>
              <a:rPr lang="en-US" dirty="0"/>
              <a:t>a state recognition </a:t>
            </a:r>
            <a:r>
              <a:rPr lang="en-US" dirty="0" smtClean="0"/>
              <a:t>program</a:t>
            </a:r>
            <a:endParaRPr lang="en-US" dirty="0"/>
          </a:p>
          <a:p>
            <a:pPr lvl="1"/>
            <a:r>
              <a:rPr lang="en-US" dirty="0" smtClean="0"/>
              <a:t>Workshops</a:t>
            </a:r>
          </a:p>
          <a:p>
            <a:pPr lvl="1"/>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76200"/>
            <a:ext cx="13811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7960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 Smart Business Recycling Program</a:t>
            </a:r>
          </a:p>
        </p:txBody>
      </p:sp>
      <p:sp>
        <p:nvSpPr>
          <p:cNvPr id="3" name="Content Placeholder 2"/>
          <p:cNvSpPr>
            <a:spLocks noGrp="1"/>
          </p:cNvSpPr>
          <p:nvPr>
            <p:ph idx="1"/>
          </p:nvPr>
        </p:nvSpPr>
        <p:spPr>
          <a:xfrm>
            <a:off x="381000" y="1447800"/>
            <a:ext cx="8305800" cy="5181600"/>
          </a:xfrm>
        </p:spPr>
        <p:txBody>
          <a:bodyPr>
            <a:normAutofit lnSpcReduction="10000"/>
          </a:bodyPr>
          <a:lstStyle/>
          <a:p>
            <a:pPr fontAlgn="base"/>
            <a:r>
              <a:rPr lang="en-US" b="1" dirty="0"/>
              <a:t>Why recycle?</a:t>
            </a:r>
          </a:p>
          <a:p>
            <a:pPr fontAlgn="base"/>
            <a:r>
              <a:rPr lang="en-US" dirty="0"/>
              <a:t>Not only is it the right thing to do, it also can save money in avoided disposal costs as well as possibly create new revenue through the sale of recovered material. No matter what type of organization reducing waste and recycling is beneficial.</a:t>
            </a:r>
          </a:p>
          <a:p>
            <a:pPr fontAlgn="base"/>
            <a:r>
              <a:rPr lang="en-US" dirty="0" smtClean="0"/>
              <a:t>For </a:t>
            </a:r>
            <a:r>
              <a:rPr lang="en-US" dirty="0"/>
              <a:t>more information or to schedule a site visit, contact the S.C. Smart Business Recycling Program </a:t>
            </a:r>
            <a:r>
              <a:rPr lang="en-US" dirty="0" smtClean="0"/>
              <a:t>at </a:t>
            </a:r>
            <a:r>
              <a:rPr lang="en-US" u="sng" dirty="0" smtClean="0">
                <a:hlinkClick r:id="rId2"/>
              </a:rPr>
              <a:t>smartbiz@dhec.sc.gov</a:t>
            </a:r>
            <a:r>
              <a:rPr lang="en-US" dirty="0"/>
              <a:t> or (800) 768-7348.</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76200"/>
            <a:ext cx="13811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633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 Smart Business Recycling Program</a:t>
            </a:r>
          </a:p>
        </p:txBody>
      </p:sp>
      <p:sp>
        <p:nvSpPr>
          <p:cNvPr id="3" name="Content Placeholder 2"/>
          <p:cNvSpPr>
            <a:spLocks noGrp="1"/>
          </p:cNvSpPr>
          <p:nvPr>
            <p:ph idx="1"/>
          </p:nvPr>
        </p:nvSpPr>
        <p:spPr>
          <a:xfrm>
            <a:off x="381000" y="1447800"/>
            <a:ext cx="8305800" cy="5181600"/>
          </a:xfrm>
        </p:spPr>
        <p:txBody>
          <a:bodyPr>
            <a:normAutofit fontScale="70000" lnSpcReduction="20000"/>
          </a:bodyPr>
          <a:lstStyle/>
          <a:p>
            <a:pPr marL="0" indent="0">
              <a:buNone/>
            </a:pPr>
            <a:r>
              <a:rPr lang="en-US" b="1" dirty="0"/>
              <a:t>TIP SHEETS</a:t>
            </a:r>
          </a:p>
          <a:p>
            <a:r>
              <a:rPr lang="en-US" u="sng" dirty="0">
                <a:hlinkClick r:id="rId2"/>
              </a:rPr>
              <a:t>Starting a Recycling Program</a:t>
            </a:r>
            <a:r>
              <a:rPr lang="en-US" dirty="0"/>
              <a:t> </a:t>
            </a:r>
          </a:p>
          <a:p>
            <a:r>
              <a:rPr lang="en-US" u="sng" dirty="0">
                <a:hlinkClick r:id="rId3"/>
              </a:rPr>
              <a:t>Waste Audit</a:t>
            </a:r>
            <a:endParaRPr lang="en-US" dirty="0"/>
          </a:p>
          <a:p>
            <a:r>
              <a:rPr lang="en-US" u="sng" dirty="0">
                <a:hlinkClick r:id="rId4"/>
              </a:rPr>
              <a:t>Waste Reduction</a:t>
            </a:r>
            <a:endParaRPr lang="en-US" dirty="0"/>
          </a:p>
          <a:p>
            <a:r>
              <a:rPr lang="en-US" u="sng" dirty="0">
                <a:hlinkClick r:id="rId5"/>
              </a:rPr>
              <a:t>Recycling Conversions</a:t>
            </a:r>
            <a:endParaRPr lang="en-US" dirty="0"/>
          </a:p>
          <a:p>
            <a:pPr marL="0" indent="0">
              <a:buNone/>
            </a:pPr>
            <a:r>
              <a:rPr lang="en-US" b="1" dirty="0"/>
              <a:t>BEST MANAGEMENT PRACTICES</a:t>
            </a:r>
          </a:p>
          <a:p>
            <a:r>
              <a:rPr lang="en-US" u="sng" dirty="0">
                <a:hlinkClick r:id="rId6"/>
              </a:rPr>
              <a:t>Beverage Container Recycling</a:t>
            </a:r>
            <a:r>
              <a:rPr lang="en-US" dirty="0"/>
              <a:t> </a:t>
            </a:r>
          </a:p>
          <a:p>
            <a:r>
              <a:rPr lang="en-US" u="sng" dirty="0">
                <a:hlinkClick r:id="rId7"/>
              </a:rPr>
              <a:t>Corrugated Cardboard Recycling</a:t>
            </a:r>
            <a:endParaRPr lang="en-US" dirty="0"/>
          </a:p>
          <a:p>
            <a:r>
              <a:rPr lang="en-US" u="sng" dirty="0">
                <a:hlinkClick r:id="rId8"/>
              </a:rPr>
              <a:t>Fluorescent Bulb Recycling</a:t>
            </a:r>
            <a:endParaRPr lang="en-US" dirty="0"/>
          </a:p>
          <a:p>
            <a:r>
              <a:rPr lang="en-US" u="sng" dirty="0">
                <a:hlinkClick r:id="rId9"/>
              </a:rPr>
              <a:t>Managing and Recycling Pallets</a:t>
            </a:r>
            <a:endParaRPr lang="en-US" dirty="0"/>
          </a:p>
          <a:p>
            <a:r>
              <a:rPr lang="en-US" u="sng" dirty="0">
                <a:hlinkClick r:id="rId10"/>
              </a:rPr>
              <a:t>Office Paper Recycling</a:t>
            </a:r>
            <a:endParaRPr lang="en-US" dirty="0"/>
          </a:p>
          <a:p>
            <a:pPr marL="0" lvl="0" indent="0">
              <a:buNone/>
            </a:pPr>
            <a:r>
              <a:rPr lang="en-US" b="1" dirty="0" smtClean="0">
                <a:solidFill>
                  <a:prstClr val="black"/>
                </a:solidFill>
              </a:rPr>
              <a:t>IN ADDITION</a:t>
            </a:r>
            <a:endParaRPr lang="en-US" b="1" dirty="0">
              <a:solidFill>
                <a:prstClr val="black"/>
              </a:solidFill>
            </a:endParaRPr>
          </a:p>
          <a:p>
            <a:pPr fontAlgn="base"/>
            <a:r>
              <a:rPr lang="en-US" u="sng" dirty="0" smtClean="0">
                <a:hlinkClick r:id="rId11"/>
              </a:rPr>
              <a:t>Smart </a:t>
            </a:r>
            <a:r>
              <a:rPr lang="en-US" u="sng" dirty="0">
                <a:hlinkClick r:id="rId11"/>
              </a:rPr>
              <a:t>Business Guide to Waste Reduction &amp; </a:t>
            </a:r>
            <a:r>
              <a:rPr lang="en-US" u="sng" dirty="0" smtClean="0">
                <a:hlinkClick r:id="rId11"/>
              </a:rPr>
              <a:t>Recycling</a:t>
            </a:r>
            <a:endParaRPr lang="en-US" u="sng" dirty="0" smtClean="0"/>
          </a:p>
          <a:p>
            <a:pPr fontAlgn="base"/>
            <a:r>
              <a:rPr lang="en-US" u="sng" dirty="0" smtClean="0">
                <a:hlinkClick r:id="rId12"/>
              </a:rPr>
              <a:t>Zero </a:t>
            </a:r>
            <a:r>
              <a:rPr lang="en-US" u="sng" dirty="0">
                <a:hlinkClick r:id="rId12"/>
              </a:rPr>
              <a:t>Waste to Landfill </a:t>
            </a:r>
            <a:r>
              <a:rPr lang="en-US" u="sng" dirty="0" smtClean="0">
                <a:hlinkClick r:id="rId12"/>
              </a:rPr>
              <a:t>Guide</a:t>
            </a:r>
            <a:r>
              <a:rPr lang="en-US" dirty="0"/>
              <a:t> </a:t>
            </a:r>
          </a:p>
          <a:p>
            <a:endParaRPr lang="en-US" dirty="0"/>
          </a:p>
        </p:txBody>
      </p:sp>
      <p:pic>
        <p:nvPicPr>
          <p:cNvPr id="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05200" y="76200"/>
            <a:ext cx="13811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6414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 Smart Business Recycling Program</a:t>
            </a:r>
          </a:p>
        </p:txBody>
      </p:sp>
      <p:sp>
        <p:nvSpPr>
          <p:cNvPr id="3" name="Content Placeholder 2"/>
          <p:cNvSpPr>
            <a:spLocks noGrp="1"/>
          </p:cNvSpPr>
          <p:nvPr>
            <p:ph idx="1"/>
          </p:nvPr>
        </p:nvSpPr>
        <p:spPr>
          <a:xfrm>
            <a:off x="381000" y="1447800"/>
            <a:ext cx="8305800" cy="5181600"/>
          </a:xfrm>
        </p:spPr>
        <p:txBody>
          <a:bodyPr>
            <a:normAutofit fontScale="70000" lnSpcReduction="20000"/>
          </a:bodyPr>
          <a:lstStyle/>
          <a:p>
            <a:pPr marL="0" indent="0" fontAlgn="base">
              <a:buNone/>
            </a:pPr>
            <a:r>
              <a:rPr lang="en-US" dirty="0"/>
              <a:t>Finding a market for recyclables may be the toughest part of starting or expanding a recycling program.</a:t>
            </a:r>
          </a:p>
          <a:p>
            <a:pPr fontAlgn="base"/>
            <a:r>
              <a:rPr lang="en-US" u="sng" dirty="0" smtClean="0">
                <a:hlinkClick r:id="rId2"/>
              </a:rPr>
              <a:t>Green </a:t>
            </a:r>
            <a:r>
              <a:rPr lang="en-US" u="sng" dirty="0">
                <a:hlinkClick r:id="rId2"/>
              </a:rPr>
              <a:t>Resource Index</a:t>
            </a:r>
            <a:r>
              <a:rPr lang="en-US" dirty="0"/>
              <a:t>  contains a listing of recyclers (both in and out-of-state) that are sorted by the recovered material they accept.</a:t>
            </a:r>
          </a:p>
          <a:p>
            <a:pPr fontAlgn="base"/>
            <a:r>
              <a:rPr lang="en-US" dirty="0"/>
              <a:t>The S.C. Department of Commerce's </a:t>
            </a:r>
            <a:r>
              <a:rPr lang="en-US" u="sng" dirty="0">
                <a:hlinkClick r:id="rId3"/>
              </a:rPr>
              <a:t>Recycling Business Directory</a:t>
            </a:r>
            <a:r>
              <a:rPr lang="en-US" dirty="0"/>
              <a:t> provides convenient search features allowing users to find outlets for recycling commodities.</a:t>
            </a:r>
          </a:p>
          <a:p>
            <a:pPr fontAlgn="base"/>
            <a:r>
              <a:rPr lang="en-US" u="sng" dirty="0">
                <a:hlinkClick r:id="rId4"/>
              </a:rPr>
              <a:t>The S.C. Materials Exchange </a:t>
            </a:r>
            <a:r>
              <a:rPr lang="en-US" dirty="0"/>
              <a:t>is a free service that seeks to reduce waste by facilitating the exchange of reusable materials by businesses, non-profit institutions and government. It serves as a "matchmaking service" that provides users access to information on materials available or wanted.</a:t>
            </a:r>
          </a:p>
          <a:p>
            <a:pPr fontAlgn="base"/>
            <a:r>
              <a:rPr lang="en-US" dirty="0"/>
              <a:t>The </a:t>
            </a:r>
            <a:r>
              <a:rPr lang="en-US" u="sng" dirty="0">
                <a:hlinkClick r:id="rId5"/>
              </a:rPr>
              <a:t>S.C. Green Building Directory (SCGBD)</a:t>
            </a:r>
            <a:r>
              <a:rPr lang="en-US" dirty="0"/>
              <a:t> is a resource for those interested in green building in South Carolina. The </a:t>
            </a:r>
            <a:r>
              <a:rPr lang="en-US" u="sng" dirty="0">
                <a:hlinkClick r:id="rId5"/>
              </a:rPr>
              <a:t>SCGBD</a:t>
            </a:r>
            <a:r>
              <a:rPr lang="en-US" dirty="0"/>
              <a:t> contains information about </a:t>
            </a:r>
            <a:r>
              <a:rPr lang="en-US" u="sng" dirty="0">
                <a:hlinkClick r:id="rId6"/>
              </a:rPr>
              <a:t>products</a:t>
            </a:r>
            <a:r>
              <a:rPr lang="en-US" dirty="0"/>
              <a:t> and </a:t>
            </a:r>
            <a:r>
              <a:rPr lang="en-US" u="sng" dirty="0">
                <a:hlinkClick r:id="rId7"/>
              </a:rPr>
              <a:t>services</a:t>
            </a:r>
            <a:r>
              <a:rPr lang="en-US" dirty="0"/>
              <a:t> that support green building practices as well as a listing of recyclers for construction and demolition debris</a:t>
            </a:r>
            <a:r>
              <a:rPr lang="en-US" dirty="0" smtClean="0"/>
              <a:t>.</a:t>
            </a:r>
            <a:endParaRPr lang="en-US" dirty="0"/>
          </a:p>
        </p:txBody>
      </p:sp>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76200"/>
            <a:ext cx="13811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583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4863</TotalTime>
  <Words>196</Words>
  <Application>Microsoft Office PowerPoint</Application>
  <PresentationFormat>On-screen Show (4:3)</PresentationFormat>
  <Paragraphs>71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Sustainable Manufacturing  and Workforce Forum  October 11, 2016</vt:lpstr>
      <vt:lpstr>SC E3 Partners</vt:lpstr>
      <vt:lpstr>Agenda</vt:lpstr>
      <vt:lpstr>Clemson University Reps</vt:lpstr>
      <vt:lpstr>PowerPoint Presentation</vt:lpstr>
      <vt:lpstr>S.C. Smart Business Recycling Program</vt:lpstr>
      <vt:lpstr>S.C. Smart Business Recycling Program</vt:lpstr>
      <vt:lpstr>S.C. Smart Business Recycling Program</vt:lpstr>
      <vt:lpstr>S.C. Smart Business Recycling Program</vt:lpstr>
      <vt:lpstr>PowerPoint Presentation</vt:lpstr>
      <vt:lpstr>PowerPoint Presentation</vt:lpstr>
      <vt:lpstr>PowerPoint Presentation</vt:lpstr>
      <vt:lpstr>PowerPoint Presentation</vt:lpstr>
      <vt:lpstr>PowerPoint Presentation</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Manufacturing and Workforce Forum</dc:title>
  <dc:creator>ERC</dc:creator>
  <cp:lastModifiedBy>ERC</cp:lastModifiedBy>
  <cp:revision>58</cp:revision>
  <dcterms:created xsi:type="dcterms:W3CDTF">2015-08-28T01:22:30Z</dcterms:created>
  <dcterms:modified xsi:type="dcterms:W3CDTF">2016-10-11T13:13:46Z</dcterms:modified>
</cp:coreProperties>
</file>