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2" r:id="rId1"/>
    <p:sldMasterId id="2147483923" r:id="rId2"/>
  </p:sldMasterIdLst>
  <p:notesMasterIdLst>
    <p:notesMasterId r:id="rId41"/>
  </p:notesMasterIdLst>
  <p:sldIdLst>
    <p:sldId id="256" r:id="rId3"/>
    <p:sldId id="366" r:id="rId4"/>
    <p:sldId id="346" r:id="rId5"/>
    <p:sldId id="352" r:id="rId6"/>
    <p:sldId id="355" r:id="rId7"/>
    <p:sldId id="351" r:id="rId8"/>
    <p:sldId id="356" r:id="rId9"/>
    <p:sldId id="357" r:id="rId10"/>
    <p:sldId id="359" r:id="rId11"/>
    <p:sldId id="360" r:id="rId12"/>
    <p:sldId id="384" r:id="rId13"/>
    <p:sldId id="322" r:id="rId14"/>
    <p:sldId id="361" r:id="rId15"/>
    <p:sldId id="331" r:id="rId16"/>
    <p:sldId id="335" r:id="rId17"/>
    <p:sldId id="336" r:id="rId18"/>
    <p:sldId id="338" r:id="rId19"/>
    <p:sldId id="385" r:id="rId20"/>
    <p:sldId id="342" r:id="rId21"/>
    <p:sldId id="326" r:id="rId22"/>
    <p:sldId id="325" r:id="rId23"/>
    <p:sldId id="323" r:id="rId24"/>
    <p:sldId id="330" r:id="rId25"/>
    <p:sldId id="333" r:id="rId26"/>
    <p:sldId id="324" r:id="rId27"/>
    <p:sldId id="386" r:id="rId28"/>
    <p:sldId id="382" r:id="rId29"/>
    <p:sldId id="383" r:id="rId30"/>
    <p:sldId id="387" r:id="rId31"/>
    <p:sldId id="378" r:id="rId32"/>
    <p:sldId id="379" r:id="rId33"/>
    <p:sldId id="380" r:id="rId34"/>
    <p:sldId id="381" r:id="rId35"/>
    <p:sldId id="388" r:id="rId36"/>
    <p:sldId id="343" r:id="rId37"/>
    <p:sldId id="339" r:id="rId38"/>
    <p:sldId id="364" r:id="rId39"/>
    <p:sldId id="34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5053" autoAdjust="0"/>
  </p:normalViewPr>
  <p:slideViewPr>
    <p:cSldViewPr>
      <p:cViewPr varScale="1">
        <p:scale>
          <a:sx n="81" d="100"/>
          <a:sy n="81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129673-E567-4543-BA33-77A57451DC72}" type="datetimeFigureOut">
              <a:rPr lang="zh-CN" altLang="en-US"/>
              <a:pPr>
                <a:defRPr/>
              </a:pPr>
              <a:t>2015/4/7</a:t>
            </a:fld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9A08B3-CB2F-43BA-9C1A-E2ACBB67BF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56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F0BEAE3-7196-4B8C-8B3A-270C649E6ADB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37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665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CA4E6D-B1B8-41B7-923D-D073BBA367CE}" type="datetimeFigureOut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CBF-601C-4802-A5D1-144321495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C483-1421-4CB3-AFC2-9376C7E9BA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26FF-2F5E-4C0C-994D-09448A26A2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DB7B-57E2-4066-B782-C71FD761AB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B634-352D-4870-998C-EA90D7BFF5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7E8F-AC9A-4410-B7D2-836352B75F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F1B2-173A-4A31-9463-5E2E706E89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763E-0747-4966-8CEB-24942AD481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7EC2-312A-4931-968B-6A4311594D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C579-9EB4-45FF-BFFE-02D3C684A1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7E45-5C09-4C54-9F4D-7900CA4486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47D2-3026-434B-8EBA-9A5857B7CF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" name="Date Placeholder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E92219-EC82-4722-A5BB-621FA131F30C}" type="datetimeFigureOut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21" name="Footer Placeholder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248400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0076B9-9126-409E-A786-30E734010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95B40-C357-481B-9C02-C167DD5FE012}" type="datetimeFigureOut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FC38AE-4DA2-47D9-9D2D-23563D68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Writing\WeightWatch\BiteCounter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548680"/>
            <a:ext cx="7056462" cy="1584325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zh-CN" sz="5400" b="1" dirty="0" smtClean="0"/>
              <a:t>Measuring Human Energy Intake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84425"/>
            <a:ext cx="309562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611188" y="2843213"/>
            <a:ext cx="4537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Adam </a:t>
            </a:r>
            <a:r>
              <a:rPr lang="en-US" altLang="zh-CN" sz="2800" dirty="0" smtClean="0">
                <a:latin typeface="Calibri" pitchFamily="34" charset="0"/>
              </a:rPr>
              <a:t>Hoover</a:t>
            </a:r>
            <a:endParaRPr lang="en-US" altLang="zh-CN" sz="2800" dirty="0">
              <a:latin typeface="Calibri" pitchFamily="34" charset="0"/>
            </a:endParaRP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Electrical &amp; Computer Engineering Department</a:t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15365" name="Picture 5" descr="https://encrypted-tbn1.gstatic.com/images?q=tbn:ANd9GcToBm2ejfRmGmMD-Lp4FO3gEL2gt2mXwRMbNKWybifOnd1YfLzRGekgmV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00" y="4784725"/>
            <a:ext cx="3905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Our concept:  Bite Counter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4/7/2015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wat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7" y="2255044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appy_eating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70" y="1254919"/>
            <a:ext cx="2286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watch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12021"/>
            <a:ext cx="16954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798607" y="4826794"/>
            <a:ext cx="3357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Tracks wrist motion to detect eating activities and count bites (hand-to-mouth gestures)</a:t>
            </a:r>
            <a:endParaRPr lang="en-US" altLang="en-US" dirty="0"/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372200" y="1254919"/>
            <a:ext cx="1905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Audible alarms to queue behaviors such as slowing eating or portion control</a:t>
            </a:r>
            <a:endParaRPr lang="en-US" altLang="en-US"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941232" y="1612106"/>
            <a:ext cx="185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Worn like a watch</a:t>
            </a:r>
          </a:p>
        </p:txBody>
      </p:sp>
    </p:spTree>
    <p:extLst>
      <p:ext uri="{BB962C8B-B14F-4D97-AF65-F5344CB8AC3E}">
        <p14:creationId xmlns:p14="http://schemas.microsoft.com/office/powerpoint/2010/main" val="460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</a:t>
            </a:r>
            <a:r>
              <a:rPr lang="en-US" sz="2400" dirty="0" smtClean="0"/>
              <a:t>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Wrist Roll Motion</a:t>
            </a:r>
          </a:p>
        </p:txBody>
      </p:sp>
      <p:pic>
        <p:nvPicPr>
          <p:cNvPr id="10" name="Picture 9" descr="wrist-roll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437184" cy="267177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71538" y="4786322"/>
            <a:ext cx="7000924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Wrist rolls to get food from table to mouth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Roll is independent of other axes of motion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Algorithm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43608" y="1196752"/>
            <a:ext cx="7041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dirty="0" smtClean="0"/>
              <a:t>The wrist undergoes a characteristic roll motion during the taking of a bite of food that can be tracked using a gyroscope</a:t>
            </a:r>
            <a:endParaRPr lang="en-US" sz="2000" dirty="0"/>
          </a:p>
        </p:txBody>
      </p:sp>
      <p:pic>
        <p:nvPicPr>
          <p:cNvPr id="6" name="Picture 2" descr="coord-sys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1" y="2578771"/>
            <a:ext cx="2614699" cy="18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timing-diagram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20" y="2192625"/>
            <a:ext cx="5194644" cy="258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848293" y="5085184"/>
            <a:ext cx="74324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dirty="0"/>
              <a:t>Biologically, this can be related to the necessary orientations for (1) picking food up, and (2) placing food into the mouth</a:t>
            </a:r>
          </a:p>
        </p:txBody>
      </p:sp>
    </p:spTree>
    <p:extLst>
      <p:ext uri="{BB962C8B-B14F-4D97-AF65-F5344CB8AC3E}">
        <p14:creationId xmlns:p14="http://schemas.microsoft.com/office/powerpoint/2010/main" val="12492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2" name="BiteCounte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54298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1"/>
          <p:cNvSpPr txBox="1">
            <a:spLocks/>
          </p:cNvSpPr>
          <p:nvPr/>
        </p:nvSpPr>
        <p:spPr bwMode="auto">
          <a:xfrm>
            <a:off x="266700" y="188913"/>
            <a:ext cx="844870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Demo of Bite Counting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10" y="5214950"/>
            <a:ext cx="80010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Early test:  49 meals (47 participants), 1675 bites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86% bites detected, 81% positive predictive value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Talking and other actions between 67% of bites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Cafeteria Experiment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4" y="908050"/>
            <a:ext cx="3887739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7" y="908050"/>
            <a:ext cx="3888581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957664" cy="263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857752" y="3857628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 smtClean="0">
                <a:latin typeface="Calibri" pitchFamily="34" charset="0"/>
              </a:rPr>
              <a:t> Main food service for Clemson University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Seats ~800 people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Huge variety of foods and beverages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Cafeteria Experiment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58" y="4786322"/>
            <a:ext cx="835824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276 participants (1 meal each)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380 different foods and beverages consumed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22,383 total bites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82% bites detected, 82% positive predictive value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fe-illustrati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3032095" cy="355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Bite Counting Accuracy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58" y="4429132"/>
            <a:ext cx="83582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Accuracy increases with age (77% 18-30, 88% 50+)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Minor variations in accuracy due to utensil, container, gender, ethnicity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5786" y="2928934"/>
            <a:ext cx="32861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most accurate food: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s</a:t>
            </a:r>
            <a:r>
              <a:rPr lang="en-US" altLang="zh-CN" sz="2800" dirty="0" smtClean="0">
                <a:latin typeface="Calibri" pitchFamily="34" charset="0"/>
              </a:rPr>
              <a:t>alad bar (88%)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57686" y="3286124"/>
            <a:ext cx="4572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least accurate food: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ice cream cone (39%)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72706" name="Picture 2" descr="http://rocket-space.com/wp-content/uploads/2013/04/icecream.jpg"/>
          <p:cNvPicPr>
            <a:picLocks noChangeAspect="1" noChangeArrowheads="1"/>
          </p:cNvPicPr>
          <p:nvPr/>
        </p:nvPicPr>
        <p:blipFill>
          <a:blip r:embed="rId2" cstate="print"/>
          <a:srcRect l="3538" t="7951" r="4480" b="9893"/>
          <a:stretch>
            <a:fillRect/>
          </a:stretch>
        </p:blipFill>
        <p:spPr bwMode="auto">
          <a:xfrm>
            <a:off x="4857752" y="1071546"/>
            <a:ext cx="3714776" cy="2214578"/>
          </a:xfrm>
          <a:prstGeom prst="rect">
            <a:avLst/>
          </a:prstGeom>
          <a:noFill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 b="16284"/>
          <a:stretch>
            <a:fillRect/>
          </a:stretch>
        </p:blipFill>
        <p:spPr bwMode="auto">
          <a:xfrm>
            <a:off x="857224" y="1142984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87341" y="5929330"/>
            <a:ext cx="60978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i="1" dirty="0" smtClean="0">
                <a:latin typeface="Calibri" pitchFamily="34" charset="0"/>
              </a:rPr>
              <a:t>Currently studying this “Bite Database”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</a:t>
            </a:r>
            <a:r>
              <a:rPr lang="en-US" sz="2400" dirty="0" smtClean="0"/>
              <a:t>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40111" y="4868197"/>
            <a:ext cx="1799233" cy="523220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Lab model</a:t>
            </a:r>
          </a:p>
        </p:txBody>
      </p:sp>
      <p:sp>
        <p:nvSpPr>
          <p:cNvPr id="3379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01144" y="4869160"/>
            <a:ext cx="2160612" cy="523220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Watch model</a:t>
            </a:r>
          </a:p>
        </p:txBody>
      </p:sp>
      <p:pic>
        <p:nvPicPr>
          <p:cNvPr id="33797" name="Picture 6"/>
          <p:cNvPicPr>
            <a:picLocks noChangeArrowheads="1"/>
          </p:cNvPicPr>
          <p:nvPr/>
        </p:nvPicPr>
        <p:blipFill>
          <a:blip r:embed="rId5" cstate="print"/>
          <a:srcRect t="37679"/>
          <a:stretch>
            <a:fillRect/>
          </a:stretch>
        </p:blipFill>
        <p:spPr bwMode="auto">
          <a:xfrm>
            <a:off x="571551" y="1612934"/>
            <a:ext cx="3136354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3922445" y="2590403"/>
            <a:ext cx="649287" cy="647700"/>
          </a:xfrm>
          <a:prstGeom prst="rightArrow">
            <a:avLst>
              <a:gd name="adj1" fmla="val 50000"/>
              <a:gd name="adj2" fmla="val 25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3799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8794" y="1544671"/>
            <a:ext cx="18653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1"/>
          <p:cNvSpPr txBox="1">
            <a:spLocks/>
          </p:cNvSpPr>
          <p:nvPr/>
        </p:nvSpPr>
        <p:spPr bwMode="auto">
          <a:xfrm>
            <a:off x="266700" y="188913"/>
            <a:ext cx="844870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dirty="0" smtClean="0"/>
              <a:t>Embedded System Design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44830" y="4573775"/>
            <a:ext cx="19544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Stores time-stamped log of meals (bite count)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888793" y="1171252"/>
            <a:ext cx="13308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Audible alarm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946303" y="2996926"/>
            <a:ext cx="1296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On/off button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681451" y="2492896"/>
            <a:ext cx="1264852" cy="9810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6116946" y="1648306"/>
            <a:ext cx="771847" cy="3675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62" y="5453945"/>
            <a:ext cx="1809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98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</a:t>
            </a:r>
            <a:r>
              <a:rPr lang="en-US" sz="2400" dirty="0" smtClean="0"/>
              <a:t>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0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Bite-to-Calorie Correlation</a:t>
            </a:r>
          </a:p>
        </p:txBody>
      </p:sp>
      <p:pic>
        <p:nvPicPr>
          <p:cNvPr id="4" name="Picture 3" descr="CD011-meal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470505" cy="592935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1071546"/>
            <a:ext cx="59766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 dirty="0" smtClean="0">
                <a:latin typeface="Calibri" pitchFamily="34" charset="0"/>
              </a:rPr>
              <a:t>each point = 1 meal</a:t>
            </a:r>
          </a:p>
          <a:p>
            <a:pPr eaLnBrk="1" hangingPunct="1"/>
            <a:r>
              <a:rPr lang="en-US" altLang="zh-CN" sz="2800" i="1" dirty="0" smtClean="0">
                <a:latin typeface="Calibri" pitchFamily="34" charset="0"/>
              </a:rPr>
              <a:t>2 weeks data (~50 meals), 1 person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Correlation Test</a:t>
            </a:r>
          </a:p>
        </p:txBody>
      </p:sp>
      <p:pic>
        <p:nvPicPr>
          <p:cNvPr id="4" name="Picture 3" descr="CD011-meal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4357718" cy="3050403"/>
          </a:xfrm>
          <a:prstGeom prst="rect">
            <a:avLst/>
          </a:prstGeom>
        </p:spPr>
      </p:pic>
      <p:pic>
        <p:nvPicPr>
          <p:cNvPr id="5" name="Picture 4" descr="CD032-meal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43182"/>
            <a:ext cx="4337307" cy="303611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7224" y="5857892"/>
            <a:ext cx="35719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0.4 correlation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14942" y="5857892"/>
            <a:ext cx="35719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0.7 correlation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28662" y="1214422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alibri" pitchFamily="34" charset="0"/>
              </a:rPr>
              <a:t> 83 subjects wore for 2 weeks, 3246 total meals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00364" y="2000240"/>
            <a:ext cx="35719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i="1" dirty="0" smtClean="0">
                <a:latin typeface="Calibri" pitchFamily="34" charset="0"/>
              </a:rPr>
              <a:t>each plot = 1 person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Correlation Comparison</a:t>
            </a:r>
          </a:p>
        </p:txBody>
      </p:sp>
      <p:pic>
        <p:nvPicPr>
          <p:cNvPr id="13" name="Picture 12" descr="kcals-bites-83-hist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4245434" cy="2971804"/>
          </a:xfrm>
          <a:prstGeom prst="rect">
            <a:avLst/>
          </a:prstGeom>
        </p:spPr>
      </p:pic>
      <p:pic>
        <p:nvPicPr>
          <p:cNvPr id="14" name="Picture 13" descr="Westerterp-PAmons-correl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4214810" cy="29503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85720" y="4357694"/>
            <a:ext cx="45370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Physical activity monitors </a:t>
            </a:r>
            <a:r>
              <a:rPr lang="en-US" altLang="zh-CN" sz="2800" baseline="30000" dirty="0" smtClean="0">
                <a:latin typeface="Calibri" pitchFamily="34" charset="0"/>
              </a:rPr>
              <a:t>1</a:t>
            </a:r>
            <a:endParaRPr lang="en-US" altLang="zh-CN" sz="2800" dirty="0" smtClean="0">
              <a:latin typeface="Calibri" pitchFamily="34" charset="0"/>
            </a:endParaRP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Energy expenditure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643570" y="4357694"/>
            <a:ext cx="242889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Our device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Energy intake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76% ≥ 0.4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71472" y="5857892"/>
            <a:ext cx="79296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baseline="30000" dirty="0" smtClean="0">
                <a:latin typeface="Calibri" pitchFamily="34" charset="0"/>
              </a:rPr>
              <a:t>1</a:t>
            </a:r>
            <a:r>
              <a:rPr lang="en-US" altLang="zh-CN" dirty="0" smtClean="0">
                <a:latin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</a:rPr>
              <a:t>Westerterp</a:t>
            </a:r>
            <a:r>
              <a:rPr lang="en-US" altLang="zh-CN" dirty="0" smtClean="0">
                <a:latin typeface="Calibri" pitchFamily="34" charset="0"/>
              </a:rPr>
              <a:t> &amp; </a:t>
            </a:r>
            <a:r>
              <a:rPr lang="en-US" altLang="zh-CN" dirty="0" err="1" smtClean="0">
                <a:latin typeface="Calibri" pitchFamily="34" charset="0"/>
              </a:rPr>
              <a:t>Plasqui</a:t>
            </a:r>
            <a:r>
              <a:rPr lang="en-US" altLang="zh-CN" dirty="0" smtClean="0">
                <a:latin typeface="Calibri" pitchFamily="34" charset="0"/>
              </a:rPr>
              <a:t>, 2007, "Physical Activity Assessment with Accelerometers: An Evaluation against Doubly Labeled Water", in Obesity, </a:t>
            </a:r>
            <a:r>
              <a:rPr lang="en-US" altLang="zh-CN" dirty="0" err="1" smtClean="0">
                <a:latin typeface="Calibri" pitchFamily="34" charset="0"/>
              </a:rPr>
              <a:t>vol</a:t>
            </a:r>
            <a:r>
              <a:rPr lang="en-US" altLang="zh-CN" dirty="0" smtClean="0">
                <a:latin typeface="Calibri" pitchFamily="34" charset="0"/>
              </a:rPr>
              <a:t> 15, pp 2371-2379.</a:t>
            </a:r>
            <a:endParaRPr lang="en-US" altLang="zh-CN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Converting Bites to Calories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121" y="3068960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 smtClean="0">
                <a:latin typeface="Calibri" pitchFamily="34" charset="0"/>
              </a:rPr>
              <a:t> (male) = 0.2455 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 + 0.0449 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 − 0.2478 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</a:p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 smtClean="0">
                <a:latin typeface="Calibri" pitchFamily="34" charset="0"/>
              </a:rPr>
              <a:t> (female) = 0.1342 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 + 0.0290 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 − 0.0534 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4330" y="1556792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= kilocalories per bite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Formula based on height (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), weight (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), age (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  <a:r>
              <a:rPr lang="en-US" altLang="zh-CN" sz="2800" dirty="0" smtClean="0">
                <a:latin typeface="Calibri" pitchFamily="34" charset="0"/>
              </a:rPr>
              <a:t>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4714884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Formula fit using 83-people 2-week data set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Tested on 276 meals cafeteria data set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Calories in Cafeteria Meals</a:t>
            </a:r>
          </a:p>
        </p:txBody>
      </p:sp>
      <p:pic>
        <p:nvPicPr>
          <p:cNvPr id="4" name="Picture 3" descr="measure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8143932" cy="570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rrors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483152" cy="5954014"/>
          </a:xfrm>
          <a:prstGeom prst="rect">
            <a:avLst/>
          </a:prstGeom>
        </p:spPr>
      </p:pic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Error:  Mean and 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</a:t>
            </a:r>
            <a:r>
              <a:rPr lang="en-US" sz="2400" dirty="0" smtClean="0"/>
              <a:t>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All Day Wrist Tracking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4/7/2015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27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720918" y="5617602"/>
            <a:ext cx="7704856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000" dirty="0" smtClean="0">
                <a:latin typeface="Calibri" pitchFamily="34" charset="0"/>
              </a:rPr>
              <a:t>Sum of acceleration shows peaks preceding and following meals</a:t>
            </a:r>
            <a:r>
              <a:rPr lang="en-US" altLang="zh-CN" sz="2000" dirty="0">
                <a:latin typeface="Calibri" pitchFamily="34" charset="0"/>
              </a:rPr>
              <a:t/>
            </a:r>
            <a:br>
              <a:rPr lang="en-US" altLang="zh-CN" sz="2000" dirty="0">
                <a:latin typeface="Calibri" pitchFamily="34" charset="0"/>
              </a:rPr>
            </a:br>
            <a:endParaRPr lang="en-US" altLang="zh-CN" sz="20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9" y="1145610"/>
            <a:ext cx="7700740" cy="42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Algorithm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56" y="957297"/>
            <a:ext cx="3185160" cy="113538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09523" y="1196752"/>
            <a:ext cx="44991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libri" pitchFamily="34" charset="0"/>
              </a:rPr>
              <a:t>Segment at peaks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libri" pitchFamily="34" charset="0"/>
              </a:rPr>
              <a:t>Calculate features of segments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libri" pitchFamily="34" charset="0"/>
              </a:rPr>
              <a:t>Classify using Bayesian classifier</a:t>
            </a:r>
            <a:r>
              <a:rPr lang="en-US" altLang="zh-CN" sz="2000" dirty="0">
                <a:latin typeface="Calibri" pitchFamily="34" charset="0"/>
              </a:rPr>
              <a:t/>
            </a:r>
            <a:br>
              <a:rPr lang="en-US" altLang="zh-CN" sz="2000" dirty="0">
                <a:latin typeface="Calibri" pitchFamily="34" charset="0"/>
              </a:rPr>
            </a:b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3648" y="2420888"/>
            <a:ext cx="67687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Calibri" pitchFamily="34" charset="0"/>
              </a:rPr>
              <a:t>Tested on 43 subjects, 449 total hours (8-12 hours per subject), containing 116 meals/snacks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33021" y="5661248"/>
            <a:ext cx="67687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Calibri" pitchFamily="34" charset="0"/>
              </a:rPr>
              <a:t>81% accuracy in detecting eating activity at 1 second resolution</a:t>
            </a:r>
            <a:endParaRPr lang="en-US" altLang="zh-CN" sz="2000" dirty="0">
              <a:latin typeface="Calibri" pitchFamily="34" charset="0"/>
            </a:endParaRPr>
          </a:p>
        </p:txBody>
      </p:sp>
      <p:pic>
        <p:nvPicPr>
          <p:cNvPr id="1030" name="Picture 6" descr="http://sexy.top.me/wp-content/uploads/2014/12/Schedule-Me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8703"/>
            <a:ext cx="3896122" cy="19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DpnLSbkLqzk/T398iHQ3u2I/AAAAAAAAAm8/lyGJsQOxMr8/s1600/time-ea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35800"/>
            <a:ext cx="2318130" cy="21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The “Language of Eating</a:t>
            </a:r>
            <a:r>
              <a:rPr lang="en-US" sz="2400" b="1" dirty="0" smtClean="0"/>
              <a:t>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Motivation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pic>
        <p:nvPicPr>
          <p:cNvPr id="1033" name="Picture 11" descr="academicSymbolWdm_cop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4/7/2015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838200"/>
            <a:ext cx="8153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erdana" pitchFamily="34" charset="0"/>
              </a:rPr>
              <a:t>Prevalence of obesity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Worldwide: 1.9 billion adults (39%) are overweight and 600 million adults (13%) are obese </a:t>
            </a:r>
            <a:r>
              <a:rPr lang="en-US" altLang="zh-CN" sz="1400" dirty="0" smtClean="0">
                <a:latin typeface="Verdana" pitchFamily="34" charset="0"/>
              </a:rPr>
              <a:t>(WHO 2014)</a:t>
            </a:r>
            <a:r>
              <a:rPr lang="en-US" sz="2000" dirty="0" smtClean="0">
                <a:latin typeface="Verdana" pitchFamily="34" charset="0"/>
              </a:rPr>
              <a:t>.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USA: 34.9% of adults are obese and 17% of children are obese </a:t>
            </a:r>
            <a:r>
              <a:rPr lang="en-US" sz="1400" dirty="0" smtClean="0">
                <a:latin typeface="Verdana" pitchFamily="34" charset="0"/>
              </a:rPr>
              <a:t>(CDC 2010, </a:t>
            </a:r>
            <a:r>
              <a:rPr lang="en-US" sz="1400" dirty="0" err="1" smtClean="0">
                <a:latin typeface="Verdana" pitchFamily="34" charset="0"/>
              </a:rPr>
              <a:t>Flegal</a:t>
            </a:r>
            <a:r>
              <a:rPr lang="en-US" sz="1400" dirty="0" smtClean="0">
                <a:latin typeface="Verdana" pitchFamily="34" charset="0"/>
              </a:rPr>
              <a:t> et al. 2010)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endParaRPr lang="en-US" sz="2400" dirty="0" smtClean="0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latin typeface="Verdana" pitchFamily="34" charset="0"/>
            </a:endParaRPr>
          </a:p>
        </p:txBody>
      </p:sp>
      <p:pic>
        <p:nvPicPr>
          <p:cNvPr id="1026" name="Picture 2" descr="http://upload.wikimedia.org/wikipedia/commons/thumb/8/82/USObesityRate1960-2004.svg/432px-USObesityRate1960-2004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03" y="2420887"/>
            <a:ext cx="4977194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Language Recognition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4/7/2015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30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6" y="1127076"/>
            <a:ext cx="8293844" cy="37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1472" y="5339947"/>
            <a:ext cx="7704856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000" dirty="0" smtClean="0">
                <a:latin typeface="Calibri" pitchFamily="34" charset="0"/>
              </a:rPr>
              <a:t>Context of preceding words helps recognition of subsequent words</a:t>
            </a:r>
            <a:r>
              <a:rPr lang="en-US" altLang="zh-CN" sz="2000" dirty="0">
                <a:latin typeface="Calibri" pitchFamily="34" charset="0"/>
              </a:rPr>
              <a:t/>
            </a:r>
            <a:br>
              <a:rPr lang="en-US" altLang="zh-CN" sz="2000" dirty="0">
                <a:latin typeface="Calibri" pitchFamily="34" charset="0"/>
              </a:rPr>
            </a:b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Eating Gesture Recognition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4/7/2015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31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2" y="1151929"/>
            <a:ext cx="8299456" cy="34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1472" y="5339947"/>
            <a:ext cx="7704856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000" dirty="0" smtClean="0">
                <a:latin typeface="Calibri" pitchFamily="34" charset="0"/>
              </a:rPr>
              <a:t>Most likely a “bite” is coming next</a:t>
            </a:r>
            <a:r>
              <a:rPr lang="en-US" altLang="zh-CN" sz="2000" dirty="0">
                <a:latin typeface="Calibri" pitchFamily="34" charset="0"/>
              </a:rPr>
              <a:t/>
            </a:r>
            <a:br>
              <a:rPr lang="en-US" altLang="zh-CN" sz="2000" dirty="0">
                <a:latin typeface="Calibri" pitchFamily="34" charset="0"/>
              </a:rPr>
            </a:b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Hidden Markov Models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52507" y="4941168"/>
            <a:ext cx="56176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Baseline classifiers (use no history):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HMM (recognize each gesture independently)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KNN (most similar gesture)</a:t>
            </a:r>
            <a:endParaRPr lang="en-US" altLang="en-US" sz="2000" dirty="0">
              <a:latin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2" y="2000197"/>
            <a:ext cx="8001000" cy="2095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06682" y="2284626"/>
                <a:ext cx="56586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endParaRPr lang="en-US" sz="4400" b="1" dirty="0" smtClean="0"/>
              </a:p>
              <a:p>
                <a:r>
                  <a:rPr lang="en-US" sz="4400" b="1" dirty="0" smtClean="0"/>
                  <a:t>?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682" y="2284626"/>
                <a:ext cx="565861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43011" r="-36559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6282201" y="1504897"/>
            <a:ext cx="1603169" cy="464127"/>
          </a:xfrm>
          <a:custGeom>
            <a:avLst/>
            <a:gdLst>
              <a:gd name="connsiteX0" fmla="*/ 0 w 1603169"/>
              <a:gd name="connsiteY0" fmla="*/ 724395 h 724395"/>
              <a:gd name="connsiteX1" fmla="*/ 676894 w 1603169"/>
              <a:gd name="connsiteY1" fmla="*/ 0 h 724395"/>
              <a:gd name="connsiteX2" fmla="*/ 1603169 w 1603169"/>
              <a:gd name="connsiteY2" fmla="*/ 724395 h 7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3169" h="724395">
                <a:moveTo>
                  <a:pt x="0" y="724395"/>
                </a:moveTo>
                <a:cubicBezTo>
                  <a:pt x="204849" y="362197"/>
                  <a:pt x="409699" y="0"/>
                  <a:pt x="676894" y="0"/>
                </a:cubicBezTo>
                <a:cubicBezTo>
                  <a:pt x="944089" y="0"/>
                  <a:pt x="1273629" y="362197"/>
                  <a:pt x="1603169" y="724395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32492" y="1193945"/>
                <a:ext cx="20899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𝑯𝑴𝑴</m:t>
                      </m:r>
                      <m:r>
                        <a:rPr lang="en-US" sz="1600" b="1" i="1" smtClean="0">
                          <a:latin typeface="Cambria Math"/>
                        </a:rPr>
                        <m:t> </m:t>
                      </m:r>
                      <m:r>
                        <a:rPr lang="en-US" sz="1600" b="1" i="1" smtClean="0">
                          <a:latin typeface="Cambria Math"/>
                        </a:rPr>
                        <m:t>𝟏</m:t>
                      </m:r>
                      <m:r>
                        <a:rPr lang="en-US" sz="1600" b="1" i="1" smtClean="0">
                          <a:latin typeface="Cambria Math"/>
                        </a:rPr>
                        <m:t>: </m:t>
                      </m:r>
                      <m:r>
                        <a:rPr lang="en-US" sz="16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endChr m:val="|"/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16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1600" b="1" i="1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latin typeface="Cambria Math"/>
                        </a:rPr>
                        <m:t>)</m:t>
                      </m:r>
                      <m:r>
                        <a:rPr lang="en-US" sz="1600" b="1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492" y="1193945"/>
                <a:ext cx="208999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29144" y="2265739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44" y="2265739"/>
                <a:ext cx="74834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41130" y="2284626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0" y="2284626"/>
                <a:ext cx="74834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12974" y="2265739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74" y="2265739"/>
                <a:ext cx="748346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72012" y="2284626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012" y="2284626"/>
                <a:ext cx="748346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02482" y="2294354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82" y="2294354"/>
                <a:ext cx="74834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9503" y="2266897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3" y="2266897"/>
                <a:ext cx="748346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2743355" y="919310"/>
            <a:ext cx="5403272" cy="1085341"/>
          </a:xfrm>
          <a:custGeom>
            <a:avLst/>
            <a:gdLst>
              <a:gd name="connsiteX0" fmla="*/ 0 w 5403272"/>
              <a:gd name="connsiteY0" fmla="*/ 1764516 h 1764516"/>
              <a:gd name="connsiteX1" fmla="*/ 498763 w 5403272"/>
              <a:gd name="connsiteY1" fmla="*/ 1289503 h 1764516"/>
              <a:gd name="connsiteX2" fmla="*/ 1282535 w 5403272"/>
              <a:gd name="connsiteY2" fmla="*/ 1752641 h 1764516"/>
              <a:gd name="connsiteX3" fmla="*/ 1781298 w 5403272"/>
              <a:gd name="connsiteY3" fmla="*/ 1230127 h 1764516"/>
              <a:gd name="connsiteX4" fmla="*/ 2434441 w 5403272"/>
              <a:gd name="connsiteY4" fmla="*/ 1752641 h 1764516"/>
              <a:gd name="connsiteX5" fmla="*/ 2850078 w 5403272"/>
              <a:gd name="connsiteY5" fmla="*/ 1075747 h 1764516"/>
              <a:gd name="connsiteX6" fmla="*/ 3253839 w 5403272"/>
              <a:gd name="connsiteY6" fmla="*/ 1728890 h 1764516"/>
              <a:gd name="connsiteX7" fmla="*/ 3598223 w 5403272"/>
              <a:gd name="connsiteY7" fmla="*/ 244475 h 1764516"/>
              <a:gd name="connsiteX8" fmla="*/ 5011387 w 5403272"/>
              <a:gd name="connsiteY8" fmla="*/ 149472 h 1764516"/>
              <a:gd name="connsiteX9" fmla="*/ 5403272 w 5403272"/>
              <a:gd name="connsiteY9" fmla="*/ 1728890 h 1764516"/>
              <a:gd name="connsiteX0" fmla="*/ 0 w 5403272"/>
              <a:gd name="connsiteY0" fmla="*/ 1686227 h 1686227"/>
              <a:gd name="connsiteX1" fmla="*/ 498763 w 5403272"/>
              <a:gd name="connsiteY1" fmla="*/ 1211214 h 1686227"/>
              <a:gd name="connsiteX2" fmla="*/ 1282535 w 5403272"/>
              <a:gd name="connsiteY2" fmla="*/ 1674352 h 1686227"/>
              <a:gd name="connsiteX3" fmla="*/ 1781298 w 5403272"/>
              <a:gd name="connsiteY3" fmla="*/ 1151838 h 1686227"/>
              <a:gd name="connsiteX4" fmla="*/ 2434441 w 5403272"/>
              <a:gd name="connsiteY4" fmla="*/ 1674352 h 1686227"/>
              <a:gd name="connsiteX5" fmla="*/ 2850078 w 5403272"/>
              <a:gd name="connsiteY5" fmla="*/ 997458 h 1686227"/>
              <a:gd name="connsiteX6" fmla="*/ 3253839 w 5403272"/>
              <a:gd name="connsiteY6" fmla="*/ 1650601 h 1686227"/>
              <a:gd name="connsiteX7" fmla="*/ 3522808 w 5403272"/>
              <a:gd name="connsiteY7" fmla="*/ 543258 h 1686227"/>
              <a:gd name="connsiteX8" fmla="*/ 5011387 w 5403272"/>
              <a:gd name="connsiteY8" fmla="*/ 71183 h 1686227"/>
              <a:gd name="connsiteX9" fmla="*/ 5403272 w 5403272"/>
              <a:gd name="connsiteY9" fmla="*/ 1650601 h 1686227"/>
              <a:gd name="connsiteX0" fmla="*/ 0 w 5403272"/>
              <a:gd name="connsiteY0" fmla="*/ 1306253 h 1306253"/>
              <a:gd name="connsiteX1" fmla="*/ 498763 w 5403272"/>
              <a:gd name="connsiteY1" fmla="*/ 831240 h 1306253"/>
              <a:gd name="connsiteX2" fmla="*/ 1282535 w 5403272"/>
              <a:gd name="connsiteY2" fmla="*/ 1294378 h 1306253"/>
              <a:gd name="connsiteX3" fmla="*/ 1781298 w 5403272"/>
              <a:gd name="connsiteY3" fmla="*/ 771864 h 1306253"/>
              <a:gd name="connsiteX4" fmla="*/ 2434441 w 5403272"/>
              <a:gd name="connsiteY4" fmla="*/ 1294378 h 1306253"/>
              <a:gd name="connsiteX5" fmla="*/ 2850078 w 5403272"/>
              <a:gd name="connsiteY5" fmla="*/ 617484 h 1306253"/>
              <a:gd name="connsiteX6" fmla="*/ 3253839 w 5403272"/>
              <a:gd name="connsiteY6" fmla="*/ 1270627 h 1306253"/>
              <a:gd name="connsiteX7" fmla="*/ 3522808 w 5403272"/>
              <a:gd name="connsiteY7" fmla="*/ 163284 h 1306253"/>
              <a:gd name="connsiteX8" fmla="*/ 5049094 w 5403272"/>
              <a:gd name="connsiteY8" fmla="*/ 162549 h 1306253"/>
              <a:gd name="connsiteX9" fmla="*/ 5403272 w 5403272"/>
              <a:gd name="connsiteY9" fmla="*/ 1270627 h 1306253"/>
              <a:gd name="connsiteX0" fmla="*/ 0 w 5403272"/>
              <a:gd name="connsiteY0" fmla="*/ 1280305 h 1280305"/>
              <a:gd name="connsiteX1" fmla="*/ 498763 w 5403272"/>
              <a:gd name="connsiteY1" fmla="*/ 805292 h 1280305"/>
              <a:gd name="connsiteX2" fmla="*/ 1282535 w 5403272"/>
              <a:gd name="connsiteY2" fmla="*/ 1268430 h 1280305"/>
              <a:gd name="connsiteX3" fmla="*/ 1781298 w 5403272"/>
              <a:gd name="connsiteY3" fmla="*/ 745916 h 1280305"/>
              <a:gd name="connsiteX4" fmla="*/ 2434441 w 5403272"/>
              <a:gd name="connsiteY4" fmla="*/ 1268430 h 1280305"/>
              <a:gd name="connsiteX5" fmla="*/ 2850078 w 5403272"/>
              <a:gd name="connsiteY5" fmla="*/ 591536 h 1280305"/>
              <a:gd name="connsiteX6" fmla="*/ 3253839 w 5403272"/>
              <a:gd name="connsiteY6" fmla="*/ 1244679 h 1280305"/>
              <a:gd name="connsiteX7" fmla="*/ 3635929 w 5403272"/>
              <a:gd name="connsiteY7" fmla="*/ 203323 h 1280305"/>
              <a:gd name="connsiteX8" fmla="*/ 5049094 w 5403272"/>
              <a:gd name="connsiteY8" fmla="*/ 136601 h 1280305"/>
              <a:gd name="connsiteX9" fmla="*/ 5403272 w 5403272"/>
              <a:gd name="connsiteY9" fmla="*/ 1244679 h 1280305"/>
              <a:gd name="connsiteX0" fmla="*/ 0 w 5403272"/>
              <a:gd name="connsiteY0" fmla="*/ 1208772 h 1208772"/>
              <a:gd name="connsiteX1" fmla="*/ 498763 w 5403272"/>
              <a:gd name="connsiteY1" fmla="*/ 733759 h 1208772"/>
              <a:gd name="connsiteX2" fmla="*/ 1282535 w 5403272"/>
              <a:gd name="connsiteY2" fmla="*/ 1196897 h 1208772"/>
              <a:gd name="connsiteX3" fmla="*/ 1781298 w 5403272"/>
              <a:gd name="connsiteY3" fmla="*/ 674383 h 1208772"/>
              <a:gd name="connsiteX4" fmla="*/ 2434441 w 5403272"/>
              <a:gd name="connsiteY4" fmla="*/ 1196897 h 1208772"/>
              <a:gd name="connsiteX5" fmla="*/ 2850078 w 5403272"/>
              <a:gd name="connsiteY5" fmla="*/ 520003 h 1208772"/>
              <a:gd name="connsiteX6" fmla="*/ 3253839 w 5403272"/>
              <a:gd name="connsiteY6" fmla="*/ 1173146 h 1208772"/>
              <a:gd name="connsiteX7" fmla="*/ 3635929 w 5403272"/>
              <a:gd name="connsiteY7" fmla="*/ 131790 h 1208772"/>
              <a:gd name="connsiteX8" fmla="*/ 5030240 w 5403272"/>
              <a:gd name="connsiteY8" fmla="*/ 178189 h 1208772"/>
              <a:gd name="connsiteX9" fmla="*/ 5403272 w 5403272"/>
              <a:gd name="connsiteY9" fmla="*/ 1173146 h 1208772"/>
              <a:gd name="connsiteX0" fmla="*/ 0 w 5403272"/>
              <a:gd name="connsiteY0" fmla="*/ 1156025 h 1156025"/>
              <a:gd name="connsiteX1" fmla="*/ 498763 w 5403272"/>
              <a:gd name="connsiteY1" fmla="*/ 681012 h 1156025"/>
              <a:gd name="connsiteX2" fmla="*/ 1282535 w 5403272"/>
              <a:gd name="connsiteY2" fmla="*/ 1144150 h 1156025"/>
              <a:gd name="connsiteX3" fmla="*/ 1781298 w 5403272"/>
              <a:gd name="connsiteY3" fmla="*/ 621636 h 1156025"/>
              <a:gd name="connsiteX4" fmla="*/ 2434441 w 5403272"/>
              <a:gd name="connsiteY4" fmla="*/ 1144150 h 1156025"/>
              <a:gd name="connsiteX5" fmla="*/ 2850078 w 5403272"/>
              <a:gd name="connsiteY5" fmla="*/ 467256 h 1156025"/>
              <a:gd name="connsiteX6" fmla="*/ 3253839 w 5403272"/>
              <a:gd name="connsiteY6" fmla="*/ 1120399 h 1156025"/>
              <a:gd name="connsiteX7" fmla="*/ 3551088 w 5403272"/>
              <a:gd name="connsiteY7" fmla="*/ 211018 h 1156025"/>
              <a:gd name="connsiteX8" fmla="*/ 5030240 w 5403272"/>
              <a:gd name="connsiteY8" fmla="*/ 125442 h 1156025"/>
              <a:gd name="connsiteX9" fmla="*/ 5403272 w 5403272"/>
              <a:gd name="connsiteY9" fmla="*/ 1120399 h 1156025"/>
              <a:gd name="connsiteX0" fmla="*/ 0 w 5403272"/>
              <a:gd name="connsiteY0" fmla="*/ 1085341 h 1085341"/>
              <a:gd name="connsiteX1" fmla="*/ 498763 w 5403272"/>
              <a:gd name="connsiteY1" fmla="*/ 610328 h 1085341"/>
              <a:gd name="connsiteX2" fmla="*/ 1282535 w 5403272"/>
              <a:gd name="connsiteY2" fmla="*/ 1073466 h 1085341"/>
              <a:gd name="connsiteX3" fmla="*/ 1781298 w 5403272"/>
              <a:gd name="connsiteY3" fmla="*/ 550952 h 1085341"/>
              <a:gd name="connsiteX4" fmla="*/ 2434441 w 5403272"/>
              <a:gd name="connsiteY4" fmla="*/ 1073466 h 1085341"/>
              <a:gd name="connsiteX5" fmla="*/ 2850078 w 5403272"/>
              <a:gd name="connsiteY5" fmla="*/ 396572 h 1085341"/>
              <a:gd name="connsiteX6" fmla="*/ 3253839 w 5403272"/>
              <a:gd name="connsiteY6" fmla="*/ 1049715 h 1085341"/>
              <a:gd name="connsiteX7" fmla="*/ 3551088 w 5403272"/>
              <a:gd name="connsiteY7" fmla="*/ 140334 h 1085341"/>
              <a:gd name="connsiteX8" fmla="*/ 5067947 w 5403272"/>
              <a:gd name="connsiteY8" fmla="*/ 158453 h 1085341"/>
              <a:gd name="connsiteX9" fmla="*/ 5403272 w 5403272"/>
              <a:gd name="connsiteY9" fmla="*/ 1049715 h 108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3272" h="1085341">
                <a:moveTo>
                  <a:pt x="0" y="1085341"/>
                </a:moveTo>
                <a:cubicBezTo>
                  <a:pt x="142503" y="848824"/>
                  <a:pt x="285007" y="612307"/>
                  <a:pt x="498763" y="610328"/>
                </a:cubicBezTo>
                <a:cubicBezTo>
                  <a:pt x="712519" y="608349"/>
                  <a:pt x="1068779" y="1083362"/>
                  <a:pt x="1282535" y="1073466"/>
                </a:cubicBezTo>
                <a:cubicBezTo>
                  <a:pt x="1496291" y="1063570"/>
                  <a:pt x="1589314" y="550952"/>
                  <a:pt x="1781298" y="550952"/>
                </a:cubicBezTo>
                <a:cubicBezTo>
                  <a:pt x="1973282" y="550952"/>
                  <a:pt x="2256311" y="1099196"/>
                  <a:pt x="2434441" y="1073466"/>
                </a:cubicBezTo>
                <a:cubicBezTo>
                  <a:pt x="2612571" y="1047736"/>
                  <a:pt x="2713512" y="400530"/>
                  <a:pt x="2850078" y="396572"/>
                </a:cubicBezTo>
                <a:cubicBezTo>
                  <a:pt x="2986644" y="392613"/>
                  <a:pt x="3137004" y="1092421"/>
                  <a:pt x="3253839" y="1049715"/>
                </a:cubicBezTo>
                <a:cubicBezTo>
                  <a:pt x="3370674" y="1007009"/>
                  <a:pt x="3248737" y="288878"/>
                  <a:pt x="3551088" y="140334"/>
                </a:cubicBezTo>
                <a:cubicBezTo>
                  <a:pt x="3853439" y="-8210"/>
                  <a:pt x="4767106" y="-88950"/>
                  <a:pt x="5067947" y="158453"/>
                </a:cubicBezTo>
                <a:cubicBezTo>
                  <a:pt x="5368789" y="405855"/>
                  <a:pt x="5357750" y="383707"/>
                  <a:pt x="5403272" y="1049715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444631" y="971497"/>
                <a:ext cx="3810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𝑯𝑴𝑴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: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endChr m:val="|"/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31" y="971497"/>
                <a:ext cx="3810851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 flipV="1">
            <a:off x="5704473" y="4210077"/>
            <a:ext cx="2263044" cy="942680"/>
          </a:xfrm>
          <a:custGeom>
            <a:avLst/>
            <a:gdLst>
              <a:gd name="connsiteX0" fmla="*/ 0 w 1603169"/>
              <a:gd name="connsiteY0" fmla="*/ 724395 h 724395"/>
              <a:gd name="connsiteX1" fmla="*/ 676894 w 1603169"/>
              <a:gd name="connsiteY1" fmla="*/ 0 h 724395"/>
              <a:gd name="connsiteX2" fmla="*/ 1603169 w 1603169"/>
              <a:gd name="connsiteY2" fmla="*/ 724395 h 724395"/>
              <a:gd name="connsiteX0" fmla="*/ 0 w 3677065"/>
              <a:gd name="connsiteY0" fmla="*/ 141588 h 950806"/>
              <a:gd name="connsiteX1" fmla="*/ 2750790 w 3677065"/>
              <a:gd name="connsiteY1" fmla="*/ 226411 h 950806"/>
              <a:gd name="connsiteX2" fmla="*/ 3677065 w 3677065"/>
              <a:gd name="connsiteY2" fmla="*/ 950806 h 950806"/>
              <a:gd name="connsiteX0" fmla="*/ 0 w 3526236"/>
              <a:gd name="connsiteY0" fmla="*/ 141588 h 1701172"/>
              <a:gd name="connsiteX1" fmla="*/ 2750790 w 3526236"/>
              <a:gd name="connsiteY1" fmla="*/ 226411 h 1701172"/>
              <a:gd name="connsiteX2" fmla="*/ 3526236 w 3526236"/>
              <a:gd name="connsiteY2" fmla="*/ 1701172 h 1701172"/>
              <a:gd name="connsiteX0" fmla="*/ 0 w 3526236"/>
              <a:gd name="connsiteY0" fmla="*/ 101191 h 1660775"/>
              <a:gd name="connsiteX1" fmla="*/ 2713083 w 3526236"/>
              <a:gd name="connsiteY1" fmla="*/ 465562 h 1660775"/>
              <a:gd name="connsiteX2" fmla="*/ 3526236 w 3526236"/>
              <a:gd name="connsiteY2" fmla="*/ 1660775 h 1660775"/>
              <a:gd name="connsiteX0" fmla="*/ 0 w 3526236"/>
              <a:gd name="connsiteY0" fmla="*/ 101189 h 1660773"/>
              <a:gd name="connsiteX1" fmla="*/ 2713083 w 3526236"/>
              <a:gd name="connsiteY1" fmla="*/ 465560 h 1660773"/>
              <a:gd name="connsiteX2" fmla="*/ 3526236 w 3526236"/>
              <a:gd name="connsiteY2" fmla="*/ 1660773 h 1660773"/>
              <a:gd name="connsiteX0" fmla="*/ 0 w 3526236"/>
              <a:gd name="connsiteY0" fmla="*/ 120928 h 1680512"/>
              <a:gd name="connsiteX1" fmla="*/ 2713083 w 3526236"/>
              <a:gd name="connsiteY1" fmla="*/ 485299 h 1680512"/>
              <a:gd name="connsiteX2" fmla="*/ 3526236 w 3526236"/>
              <a:gd name="connsiteY2" fmla="*/ 1680512 h 1680512"/>
              <a:gd name="connsiteX0" fmla="*/ 0 w 3516809"/>
              <a:gd name="connsiteY0" fmla="*/ 127606 h 1643050"/>
              <a:gd name="connsiteX1" fmla="*/ 2703656 w 3516809"/>
              <a:gd name="connsiteY1" fmla="*/ 447837 h 1643050"/>
              <a:gd name="connsiteX2" fmla="*/ 3516809 w 3516809"/>
              <a:gd name="connsiteY2" fmla="*/ 1643050 h 1643050"/>
              <a:gd name="connsiteX0" fmla="*/ 0 w 3516809"/>
              <a:gd name="connsiteY0" fmla="*/ 13014 h 1528458"/>
              <a:gd name="connsiteX1" fmla="*/ 2703656 w 3516809"/>
              <a:gd name="connsiteY1" fmla="*/ 333245 h 1528458"/>
              <a:gd name="connsiteX2" fmla="*/ 3516809 w 3516809"/>
              <a:gd name="connsiteY2" fmla="*/ 1528458 h 1528458"/>
              <a:gd name="connsiteX0" fmla="*/ 0 w 3516809"/>
              <a:gd name="connsiteY0" fmla="*/ 9452 h 1524896"/>
              <a:gd name="connsiteX1" fmla="*/ 2722510 w 3516809"/>
              <a:gd name="connsiteY1" fmla="*/ 432674 h 1524896"/>
              <a:gd name="connsiteX2" fmla="*/ 3516809 w 3516809"/>
              <a:gd name="connsiteY2" fmla="*/ 1524896 h 1524896"/>
              <a:gd name="connsiteX0" fmla="*/ 0 w 3516809"/>
              <a:gd name="connsiteY0" fmla="*/ 9452 h 1524896"/>
              <a:gd name="connsiteX1" fmla="*/ 2722510 w 3516809"/>
              <a:gd name="connsiteY1" fmla="*/ 432674 h 1524896"/>
              <a:gd name="connsiteX2" fmla="*/ 3516809 w 3516809"/>
              <a:gd name="connsiteY2" fmla="*/ 1524896 h 1524896"/>
              <a:gd name="connsiteX0" fmla="*/ 0 w 2291325"/>
              <a:gd name="connsiteY0" fmla="*/ 9092 h 1539249"/>
              <a:gd name="connsiteX1" fmla="*/ 1497026 w 2291325"/>
              <a:gd name="connsiteY1" fmla="*/ 447027 h 1539249"/>
              <a:gd name="connsiteX2" fmla="*/ 2291325 w 2291325"/>
              <a:gd name="connsiteY2" fmla="*/ 1539249 h 1539249"/>
              <a:gd name="connsiteX0" fmla="*/ 0 w 2291325"/>
              <a:gd name="connsiteY0" fmla="*/ 1 h 1530158"/>
              <a:gd name="connsiteX1" fmla="*/ 1497026 w 2291325"/>
              <a:gd name="connsiteY1" fmla="*/ 437936 h 1530158"/>
              <a:gd name="connsiteX2" fmla="*/ 2291325 w 2291325"/>
              <a:gd name="connsiteY2" fmla="*/ 1530158 h 1530158"/>
              <a:gd name="connsiteX0" fmla="*/ 0 w 2263044"/>
              <a:gd name="connsiteY0" fmla="*/ -1 h 1471305"/>
              <a:gd name="connsiteX1" fmla="*/ 1497026 w 2263044"/>
              <a:gd name="connsiteY1" fmla="*/ 437934 h 1471305"/>
              <a:gd name="connsiteX2" fmla="*/ 2263044 w 2263044"/>
              <a:gd name="connsiteY2" fmla="*/ 1471304 h 1471305"/>
              <a:gd name="connsiteX0" fmla="*/ 0 w 2263044"/>
              <a:gd name="connsiteY0" fmla="*/ 1 h 1471305"/>
              <a:gd name="connsiteX1" fmla="*/ 1497026 w 2263044"/>
              <a:gd name="connsiteY1" fmla="*/ 437936 h 1471305"/>
              <a:gd name="connsiteX2" fmla="*/ 2263044 w 2263044"/>
              <a:gd name="connsiteY2" fmla="*/ 1471306 h 147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044" h="1471305">
                <a:moveTo>
                  <a:pt x="0" y="1"/>
                </a:moveTo>
                <a:cubicBezTo>
                  <a:pt x="421665" y="20342"/>
                  <a:pt x="1276965" y="261379"/>
                  <a:pt x="1497026" y="437936"/>
                </a:cubicBezTo>
                <a:cubicBezTo>
                  <a:pt x="1858490" y="614493"/>
                  <a:pt x="2122040" y="991404"/>
                  <a:pt x="2263044" y="1471306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82000" cy="480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Results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91680" y="6093296"/>
            <a:ext cx="6120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More contextual history improves recognition accuracy</a:t>
            </a:r>
            <a:endParaRPr lang="en-US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</a:t>
            </a:r>
            <a:r>
              <a:rPr lang="en-US" sz="2400" dirty="0" smtClean="0"/>
              <a:t>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Conclusion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0786" y="1628800"/>
            <a:ext cx="6000750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Weight loss/maintenance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Objective, automated monitoring</a:t>
            </a:r>
            <a:endParaRPr lang="en-US" altLang="zh-CN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Cognitive workload</a:t>
            </a: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Offload energy intake monitoring</a:t>
            </a:r>
            <a:endParaRPr lang="en-US" altLang="zh-CN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endParaRPr lang="en-US" altLang="zh-CN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device can give </a:t>
            </a: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cues </a:t>
            </a: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to stop </a:t>
            </a: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Applications</a:t>
            </a:r>
          </a:p>
        </p:txBody>
      </p:sp>
      <p:pic>
        <p:nvPicPr>
          <p:cNvPr id="13" name="Picture 4" descr="ate-too-muc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504" y="4725144"/>
            <a:ext cx="1411485" cy="20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eating-while-watching-t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46" y="3126263"/>
            <a:ext cx="2057498" cy="153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pondering-m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0247" y="1412776"/>
            <a:ext cx="2095997" cy="157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Observation Applications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5" b="40546"/>
          <a:stretch/>
        </p:blipFill>
        <p:spPr>
          <a:xfrm>
            <a:off x="500034" y="1071546"/>
            <a:ext cx="6949329" cy="553487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00958" y="1785926"/>
            <a:ext cx="10001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itchFamily="34" charset="0"/>
              </a:rPr>
              <a:t>time</a:t>
            </a:r>
          </a:p>
          <a:p>
            <a:r>
              <a:rPr lang="en-US" altLang="en-US" sz="2800" dirty="0">
                <a:latin typeface="Calibri" pitchFamily="34" charset="0"/>
              </a:rPr>
              <a:t>o</a:t>
            </a:r>
            <a:r>
              <a:rPr lang="en-US" altLang="en-US" sz="2800" dirty="0" smtClean="0">
                <a:latin typeface="Calibri" pitchFamily="34" charset="0"/>
              </a:rPr>
              <a:t>f</a:t>
            </a:r>
          </a:p>
          <a:p>
            <a:r>
              <a:rPr lang="en-US" altLang="en-US" sz="2800" dirty="0" smtClean="0">
                <a:latin typeface="Calibri" pitchFamily="34" charset="0"/>
              </a:rPr>
              <a:t>day</a:t>
            </a:r>
            <a:endParaRPr lang="en-US" alt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0958" y="3714752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itchFamily="34" charset="0"/>
              </a:rPr>
              <a:t>#bites</a:t>
            </a:r>
            <a:endParaRPr lang="en-US" altLang="en-US" sz="2800" dirty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15206" y="2071678"/>
            <a:ext cx="0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57950" y="4000504"/>
            <a:ext cx="100013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85720" y="214290"/>
            <a:ext cx="678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Acknowledgments</a:t>
            </a: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57158" y="841357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57158" y="928670"/>
            <a:ext cx="8305800" cy="537051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341" name="Picture 11" descr="academicSymbolWdm_cop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43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B43BC2C-CD7D-4BC1-B7D4-AB6929EB7F5F}" type="datetime1">
              <a:rPr lang="en-US" smtClean="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4/7/2015</a:t>
            </a:fld>
            <a:endParaRPr lang="en-US" dirty="0" smtClean="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344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281F4DE-E6BB-486E-BA55-5524A8BCD098}" type="slidenum">
              <a:rPr lang="en-US" smtClean="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37</a:t>
            </a:fld>
            <a:endParaRPr lang="en-US" smtClean="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1214422"/>
            <a:ext cx="8305800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457200" eaLnBrk="1" hangingPunct="1">
              <a:defRPr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</a:rPr>
              <a:t>Collaborators</a:t>
            </a:r>
            <a:endParaRPr lang="en-US" sz="2400" dirty="0">
              <a:solidFill>
                <a:prstClr val="black"/>
              </a:solidFill>
              <a:latin typeface="Verdana" pitchFamily="34" charset="0"/>
            </a:endParaRP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Adam Hoover, Electrical &amp; Computer Engineering Department, Clemson University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Eric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Muth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Psychology Department, Clemson University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Students: 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Yujie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Dong, Jenna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Scisco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Raul Ramos-Garcia, James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Salley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Mike Wilson, Surya Sharma,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Ziqing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Huang,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Soheila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Eskandari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Yiru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Shen, Phil Jasper, Amelia Kinsella, Jose Reyes, Meredith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Drennan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Xueting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Yu, Michael Wooten, Megan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Becvarik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Ryan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Mattfeld</a:t>
            </a:r>
            <a:endParaRPr lang="en-US" sz="1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Pat O’Neil, Weight Management Center, Medical University of South Carolina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Kevin Hall, Laboratory Biological Modeling, NIH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Kathleen </a:t>
            </a:r>
            <a:r>
              <a:rPr lang="en-US" sz="1400" dirty="0" err="1">
                <a:solidFill>
                  <a:prstClr val="black"/>
                </a:solidFill>
                <a:latin typeface="Verdana" pitchFamily="34" charset="0"/>
              </a:rPr>
              <a:t>Melanson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, Slowing Eating, University of Rhode Island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Brie Turner-</a:t>
            </a:r>
            <a:r>
              <a:rPr lang="en-US" sz="1400" dirty="0" err="1">
                <a:solidFill>
                  <a:prstClr val="black"/>
                </a:solidFill>
                <a:latin typeface="Verdana" pitchFamily="34" charset="0"/>
              </a:rPr>
              <a:t>McGrievy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, University of South Carolina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Corby Martin, Pennington Biomedical Research Center,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LSU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2786058"/>
            <a:ext cx="83058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endParaRPr lang="en-US" sz="14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214818"/>
            <a:ext cx="7358114" cy="153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 eaLnBrk="1" hangingPunct="1">
              <a:defRPr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</a:rPr>
              <a:t>Funding</a:t>
            </a:r>
            <a:endParaRPr lang="en-US" sz="2400" dirty="0">
              <a:solidFill>
                <a:prstClr val="black"/>
              </a:solidFill>
              <a:latin typeface="Verdana" pitchFamily="34" charset="0"/>
            </a:endParaRP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NIH NIDDK STTR 1R41DK091141-01A1, 2R42DK091141-02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NIH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NHLBI R01 HL118181-01A1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NIH NCI R21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CA187929-01A1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South Carolina Launch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South Carolina Clinical and Translational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Institute</a:t>
            </a:r>
            <a:endParaRPr lang="en-US" sz="14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Questions?</a:t>
            </a: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748" y="1052736"/>
            <a:ext cx="5825564" cy="44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63588" y="5661248"/>
            <a:ext cx="72728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 more info:  www.ces.clemson.edu/~ahoover</a:t>
            </a:r>
            <a:endParaRPr lang="en-US" altLang="zh-CN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Costs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pic>
        <p:nvPicPr>
          <p:cNvPr id="1033" name="Picture 11" descr="academicSymbolWdm_cop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4/7/2015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050" name="Picture 2" descr="Bar graph of preventable causes of de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2164510"/>
            <a:ext cx="568642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31985" y="5811407"/>
            <a:ext cx="69562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Mokdad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et al, 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Actual causes of death in the United States,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2004, JAMA)</a:t>
            </a:r>
            <a:endParaRPr lang="en-US" sz="14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838200"/>
            <a:ext cx="81534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Verdana" pitchFamily="34" charset="0"/>
              </a:rPr>
              <a:t>Comorbidities:  </a:t>
            </a:r>
            <a:r>
              <a:rPr lang="en-US" altLang="zh-CN" sz="2000" dirty="0" smtClean="0">
                <a:latin typeface="Verdana" pitchFamily="34" charset="0"/>
              </a:rPr>
              <a:t>Diabetes, heart disease, high blood pressure, stroke, and higher rates of certain cancers </a:t>
            </a:r>
            <a:r>
              <a:rPr lang="en-US" altLang="zh-CN" sz="1400" dirty="0" smtClean="0">
                <a:latin typeface="Verdana" pitchFamily="34" charset="0"/>
              </a:rPr>
              <a:t>(Wellman et al. 2002)</a:t>
            </a:r>
            <a:endParaRPr lang="en-US" sz="2400" dirty="0" smtClean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Annual medical cost in the United States:  </a:t>
            </a:r>
            <a:r>
              <a:rPr lang="en-US" altLang="zh-CN" sz="2000" dirty="0" smtClean="0">
                <a:latin typeface="Verdana" pitchFamily="34" charset="0"/>
              </a:rPr>
              <a:t>$147 billion in 2008 </a:t>
            </a:r>
            <a:r>
              <a:rPr lang="en-US" sz="1400" dirty="0">
                <a:latin typeface="Verdana" pitchFamily="34" charset="0"/>
              </a:rPr>
              <a:t>(Finkelstein et al. 2009</a:t>
            </a:r>
            <a:r>
              <a:rPr lang="en-US" sz="1400" dirty="0" smtClean="0">
                <a:latin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22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johnbarban.com/wp-content/uploads/2010/06/EnergyExpendi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07" y="2376065"/>
            <a:ext cx="6211425" cy="34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Energy Measures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pic>
        <p:nvPicPr>
          <p:cNvPr id="1033" name="Picture 11" descr="academicSymbolWdm_copu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4/7/2015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36538"/>
              </p:ext>
            </p:extLst>
          </p:nvPr>
        </p:nvGraphicFramePr>
        <p:xfrm>
          <a:off x="609464" y="1151929"/>
          <a:ext cx="78488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Intake (Calories</a:t>
                      </a:r>
                      <a:r>
                        <a:rPr lang="en-US" sz="1600" baseline="0" dirty="0" smtClean="0"/>
                        <a:t> or Joules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Energy Expenditure (Calories</a:t>
                      </a:r>
                      <a:r>
                        <a:rPr lang="en-US" sz="1600" baseline="0" dirty="0" smtClean="0"/>
                        <a:t> or Joules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nergy absorbed through food intake.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Homeostasis (body maintenance)</a:t>
                      </a:r>
                      <a:r>
                        <a:rPr lang="en-US" sz="1600" baseline="0" dirty="0" smtClean="0"/>
                        <a:t>, exercise.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69704" y="5210162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&lt;- weight change -&gt;</a:t>
            </a:r>
            <a:endParaRPr lang="en-US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Clinical Tools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7345" y="4221088"/>
            <a:ext cx="2464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Calorimetry Chamber</a:t>
            </a:r>
          </a:p>
          <a:p>
            <a:r>
              <a:rPr lang="en-US" altLang="en-US" sz="2000" dirty="0" smtClean="0">
                <a:latin typeface="Calibri" pitchFamily="34" charset="0"/>
              </a:rPr>
              <a:t>(measures EE)</a:t>
            </a:r>
            <a:endParaRPr lang="en-US" altLang="en-US" sz="2000" dirty="0">
              <a:latin typeface="Calibri" pitchFamily="34" charset="0"/>
            </a:endParaRPr>
          </a:p>
        </p:txBody>
      </p:sp>
      <p:pic>
        <p:nvPicPr>
          <p:cNvPr id="12" name="Picture 5" descr="http://www.iaea.org/newscenter/features/nutrition/brochure_images/drink1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99428"/>
            <a:ext cx="2724604" cy="264339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2" descr="http://michigantoday.umich.edu/2013/01/health_b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9428"/>
            <a:ext cx="2871723" cy="2616697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60" y="1412775"/>
            <a:ext cx="2590369" cy="26166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82064" y="4229417"/>
            <a:ext cx="2200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Bomb Calorimeter</a:t>
            </a:r>
          </a:p>
          <a:p>
            <a:r>
              <a:rPr lang="en-US" altLang="en-US" sz="2000" dirty="0" smtClean="0">
                <a:latin typeface="Calibri" pitchFamily="34" charset="0"/>
              </a:rPr>
              <a:t>(measures EI if exact same serving fully consumed)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86434" y="4229417"/>
            <a:ext cx="259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Doubly Labeled Water</a:t>
            </a:r>
          </a:p>
          <a:p>
            <a:r>
              <a:rPr lang="en-US" altLang="en-US" sz="2000" dirty="0" smtClean="0">
                <a:latin typeface="Calibri" pitchFamily="34" charset="0"/>
              </a:rPr>
              <a:t>(measures EE directly, EI indirectly*)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67744" y="5948192"/>
            <a:ext cx="4498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*Over a week, EI – EE = weight change</a:t>
            </a:r>
            <a:endParaRPr lang="en-US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Free-Living Tools: EE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339752" y="5877272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EE:  physical activity monitors, pedometers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5058" y="5839222"/>
            <a:ext cx="457200" cy="476250"/>
          </a:xfrm>
        </p:spPr>
        <p:txBody>
          <a:bodyPr/>
          <a:lstStyle/>
          <a:p>
            <a:fld id="{727EAB29-7738-43D8-893C-15BB35088DCF}" type="slidenum">
              <a:rPr lang="en-US" smtClean="0"/>
              <a:t>7</a:t>
            </a:fld>
            <a:endParaRPr lang="en-US"/>
          </a:p>
        </p:txBody>
      </p:sp>
      <p:pic>
        <p:nvPicPr>
          <p:cNvPr id="19" name="Picture 6" descr="http://pal.colostate.edu/images/calibSh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09" y="1199416"/>
            <a:ext cx="2376264" cy="2108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4" descr="related-product-SenseW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9416"/>
            <a:ext cx="2160240" cy="204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s://encrypted-tbn3.gstatic.com/images?q=tbn:ANd9GcTKDBxInmgaSfI1IFjU-azbgxS9uN4R2mSWZYFOuVkcJwqmu5gm6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7826"/>
            <a:ext cx="1815671" cy="2137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AutoShape 2" descr="Image result for fitb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static1.fitbit.com/simple.b-cssdisabled-jpg.h2f0993b588176bd2b87971e00508562f.pack?items=%2Fcontent%2Fassets%2Fchargehr%2Fimages%2Ffeatures%2Fdetails%2Fdetail-02-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34" y="3488128"/>
            <a:ext cx="3439245" cy="22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pedomet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1925"/>
            <a:ext cx="2184365" cy="214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Free-Living Tools: EI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187624" y="4149080"/>
            <a:ext cx="6526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EI:  food diary, manual counting, database-assisted logs</a:t>
            </a:r>
            <a:endParaRPr lang="en-US" altLang="en-US" sz="2000" dirty="0">
              <a:latin typeface="Calibri" pitchFamily="34" charset="0"/>
            </a:endParaRPr>
          </a:p>
        </p:txBody>
      </p:sp>
      <p:pic>
        <p:nvPicPr>
          <p:cNvPr id="13" name="Picture 11" descr="woman_reading_food_lab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29088"/>
            <a:ext cx="1913637" cy="287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food-diary.jpg"/>
          <p:cNvPicPr>
            <a:picLocks noChangeAspect="1"/>
          </p:cNvPicPr>
          <p:nvPr/>
        </p:nvPicPr>
        <p:blipFill>
          <a:blip r:embed="rId3" cstate="print"/>
          <a:srcRect b="4987"/>
          <a:stretch>
            <a:fillRect/>
          </a:stretch>
        </p:blipFill>
        <p:spPr bwMode="auto">
          <a:xfrm>
            <a:off x="3214686" y="1580894"/>
            <a:ext cx="27146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4962" y="5226524"/>
            <a:ext cx="76052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Problem #2:  Underestimation/underreporting bias (dozens of studies have found it ranges 10-50%, evaluated using doubly labeled water)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5058" y="5839222"/>
            <a:ext cx="457200" cy="476250"/>
          </a:xfrm>
        </p:spPr>
        <p:txBody>
          <a:bodyPr/>
          <a:lstStyle/>
          <a:p>
            <a:fld id="{727EAB29-7738-43D8-893C-15BB35088DCF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 descr="http://3.bp.blogspot.com/-MX_5-0WxH7U/UTYe-i3u87I/AAAAAAAAAeM/VjjrgC_nKqc/s1600/iOS5_device_h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6762"/>
            <a:ext cx="2000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4962" y="6021288"/>
            <a:ext cx="7605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Calibri" pitchFamily="34" charset="0"/>
              </a:rPr>
              <a:t>Challenge:  Develop body-worn sensors similar to activity monitors</a:t>
            </a:r>
            <a:endParaRPr lang="en-US" altLang="en-US" sz="20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4962" y="4728527"/>
            <a:ext cx="7605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Problem #1:  Compliance (not easy to use for long period of time)</a:t>
            </a:r>
          </a:p>
        </p:txBody>
      </p:sp>
    </p:spTree>
    <p:extLst>
      <p:ext uri="{BB962C8B-B14F-4D97-AF65-F5344CB8AC3E}">
        <p14:creationId xmlns:p14="http://schemas.microsoft.com/office/powerpoint/2010/main" val="14198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Related work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4/7/2015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994827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erdana" pitchFamily="34" charset="0"/>
              </a:rPr>
              <a:t>Wearable sensor-based approaches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Throat and ear </a:t>
            </a:r>
            <a:r>
              <a:rPr lang="en-US" sz="1400" dirty="0" smtClean="0">
                <a:latin typeface="Verdana" pitchFamily="34" charset="0"/>
              </a:rPr>
              <a:t>(</a:t>
            </a:r>
            <a:r>
              <a:rPr lang="en-US" sz="1400" dirty="0" err="1" smtClean="0">
                <a:latin typeface="Verdana" pitchFamily="34" charset="0"/>
              </a:rPr>
              <a:t>Sazonov</a:t>
            </a:r>
            <a:r>
              <a:rPr lang="en-US" sz="1400" dirty="0" smtClean="0">
                <a:latin typeface="Verdana" pitchFamily="34" charset="0"/>
              </a:rPr>
              <a:t> et al. 2010)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Lanyard camera </a:t>
            </a:r>
            <a:r>
              <a:rPr lang="en-US" sz="1400" dirty="0" smtClean="0">
                <a:latin typeface="Verdana" pitchFamily="34" charset="0"/>
              </a:rPr>
              <a:t>(Gemming et al. 2013)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Arms and </a:t>
            </a:r>
            <a:r>
              <a:rPr lang="en-US" sz="2000" dirty="0">
                <a:latin typeface="Verdana" pitchFamily="34" charset="0"/>
              </a:rPr>
              <a:t>back </a:t>
            </a:r>
            <a:r>
              <a:rPr lang="en-US" sz="1400" dirty="0">
                <a:latin typeface="Verdana" pitchFamily="34" charset="0"/>
              </a:rPr>
              <a:t>(</a:t>
            </a:r>
            <a:r>
              <a:rPr lang="en-US" sz="1400" dirty="0" err="1">
                <a:latin typeface="Verdana" pitchFamily="34" charset="0"/>
              </a:rPr>
              <a:t>Amft</a:t>
            </a:r>
            <a:r>
              <a:rPr lang="en-US" sz="1400" dirty="0">
                <a:latin typeface="Verdana" pitchFamily="34" charset="0"/>
              </a:rPr>
              <a:t> et al. </a:t>
            </a:r>
            <a:r>
              <a:rPr lang="en-US" sz="1400" dirty="0" smtClean="0">
                <a:latin typeface="Verdana" pitchFamily="34" charset="0"/>
              </a:rPr>
              <a:t>2008)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5151825" y="2531614"/>
            <a:ext cx="2819400" cy="2164786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5778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52" y="2992200"/>
            <a:ext cx="2048256" cy="14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82" y="2758701"/>
            <a:ext cx="11962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4939" y="4755494"/>
            <a:ext cx="3740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Detect swallows, chewing sounds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185014" y="4772969"/>
            <a:ext cx="293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Recognize eating gestures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02474" y="5444244"/>
            <a:ext cx="7055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Calibri" pitchFamily="34" charset="0"/>
              </a:rPr>
              <a:t>Challenges:  Compliance (social stigma, comfort), accuracy</a:t>
            </a:r>
            <a:endParaRPr lang="en-US" alt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3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Capsul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1348</Words>
  <Application>Microsoft Office PowerPoint</Application>
  <PresentationFormat>On-screen Show (4:3)</PresentationFormat>
  <Paragraphs>264</Paragraphs>
  <Slides>38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3_Capsules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Clinical Tools</vt:lpstr>
      <vt:lpstr>Free-Living Tools: EE</vt:lpstr>
      <vt:lpstr>Free-Living Tools: EI</vt:lpstr>
      <vt:lpstr>PowerPoint Presentation</vt:lpstr>
      <vt:lpstr>PowerPoint Presentation</vt:lpstr>
      <vt:lpstr>Outline</vt:lpstr>
      <vt:lpstr>Wrist Roll Motion</vt:lpstr>
      <vt:lpstr>Algorithm</vt:lpstr>
      <vt:lpstr>PowerPoint Presentation</vt:lpstr>
      <vt:lpstr>Cafeteria Experiment</vt:lpstr>
      <vt:lpstr>Cafeteria Experiment</vt:lpstr>
      <vt:lpstr>Bite Counting Accuracy</vt:lpstr>
      <vt:lpstr>Outline</vt:lpstr>
      <vt:lpstr>PowerPoint Presentation</vt:lpstr>
      <vt:lpstr>Bite-to-Calorie Correlation</vt:lpstr>
      <vt:lpstr>Correlation Test</vt:lpstr>
      <vt:lpstr>Correlation Comparison</vt:lpstr>
      <vt:lpstr>Converting Bites to Calories</vt:lpstr>
      <vt:lpstr>Calories in Cafeteria Meals</vt:lpstr>
      <vt:lpstr>Error:  Mean and Variance</vt:lpstr>
      <vt:lpstr>Outline</vt:lpstr>
      <vt:lpstr>PowerPoint Presentation</vt:lpstr>
      <vt:lpstr>Algorithm</vt:lpstr>
      <vt:lpstr>Outline</vt:lpstr>
      <vt:lpstr>PowerPoint Presentation</vt:lpstr>
      <vt:lpstr>PowerPoint Presentation</vt:lpstr>
      <vt:lpstr>Hidden Markov Models</vt:lpstr>
      <vt:lpstr>Results</vt:lpstr>
      <vt:lpstr>Outline</vt:lpstr>
      <vt:lpstr>Applications</vt:lpstr>
      <vt:lpstr>Observation Applications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Adam Hoover</cp:lastModifiedBy>
  <cp:revision>146</cp:revision>
  <dcterms:created xsi:type="dcterms:W3CDTF">1601-01-01T00:00:00Z</dcterms:created>
  <dcterms:modified xsi:type="dcterms:W3CDTF">2015-04-07T23:54:50Z</dcterms:modified>
</cp:coreProperties>
</file>