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887" r:id="rId2"/>
  </p:sldMasterIdLst>
  <p:notesMasterIdLst>
    <p:notesMasterId r:id="rId40"/>
  </p:notesMasterIdLst>
  <p:sldIdLst>
    <p:sldId id="322" r:id="rId3"/>
    <p:sldId id="357" r:id="rId4"/>
    <p:sldId id="358" r:id="rId5"/>
    <p:sldId id="359" r:id="rId6"/>
    <p:sldId id="385" r:id="rId7"/>
    <p:sldId id="361" r:id="rId8"/>
    <p:sldId id="360" r:id="rId9"/>
    <p:sldId id="375" r:id="rId10"/>
    <p:sldId id="376" r:id="rId11"/>
    <p:sldId id="362" r:id="rId12"/>
    <p:sldId id="363" r:id="rId13"/>
    <p:sldId id="390" r:id="rId14"/>
    <p:sldId id="391" r:id="rId15"/>
    <p:sldId id="388" r:id="rId16"/>
    <p:sldId id="371" r:id="rId17"/>
    <p:sldId id="394" r:id="rId18"/>
    <p:sldId id="369" r:id="rId19"/>
    <p:sldId id="393" r:id="rId20"/>
    <p:sldId id="389" r:id="rId21"/>
    <p:sldId id="365" r:id="rId22"/>
    <p:sldId id="366" r:id="rId23"/>
    <p:sldId id="386" r:id="rId24"/>
    <p:sldId id="387" r:id="rId25"/>
    <p:sldId id="378" r:id="rId26"/>
    <p:sldId id="379" r:id="rId27"/>
    <p:sldId id="395" r:id="rId28"/>
    <p:sldId id="381" r:id="rId29"/>
    <p:sldId id="382" r:id="rId30"/>
    <p:sldId id="396" r:id="rId31"/>
    <p:sldId id="380" r:id="rId32"/>
    <p:sldId id="373" r:id="rId33"/>
    <p:sldId id="377" r:id="rId34"/>
    <p:sldId id="374" r:id="rId35"/>
    <p:sldId id="384" r:id="rId36"/>
    <p:sldId id="370" r:id="rId37"/>
    <p:sldId id="372" r:id="rId38"/>
    <p:sldId id="383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9" autoAdjust="0"/>
    <p:restoredTop sz="95053" autoAdjust="0"/>
  </p:normalViewPr>
  <p:slideViewPr>
    <p:cSldViewPr>
      <p:cViewPr varScale="1">
        <p:scale>
          <a:sx n="83" d="100"/>
          <a:sy n="83" d="100"/>
        </p:scale>
        <p:origin x="144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B4ADD2-C105-4AC2-AC4C-907F8730EE63}" type="datetimeFigureOut">
              <a:rPr lang="zh-CN" altLang="en-US"/>
              <a:pPr>
                <a:defRPr/>
              </a:pPr>
              <a:t>2025/4/1</a:t>
            </a:fld>
            <a:endParaRPr lang="en-US" altLang="zh-CN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A8D8BE-173F-408F-95EC-5CB40B13F5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1278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10432-D6D1-EF7B-A5AC-EDC5157EB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A9E7032-9F46-F7DF-B367-281AD86AC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49247FE-2B1D-3AAA-C93B-033B696E8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554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D75CD-5B39-F6D0-43EC-F208A37C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143538BD-4999-5EF3-871D-095616443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2FDAB65-220B-B695-644B-7AAC40566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155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BED2D-2A81-08C6-0743-F281DF568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9F6D4BB-1B21-EAA7-5EEF-8582D46C9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552ADCB-4D9D-62D4-BA87-23AA083E0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085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8E04E-9310-CE41-748E-D64D16D92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3B1A9FFB-69E3-78D8-DCF8-05A05F02B6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5BFC269-3C37-61C8-E2DC-1EAF74DF5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107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07291-FB1A-EE94-D830-FBDCCC2E7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71516F9-9C2B-68BC-D6B4-4F870C4F80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57167F8-6CEA-9278-4B08-E877B4CD3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044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AC8A5-F667-EAF0-CD84-2DF14F44D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1075E68-400A-72A8-E3C3-F28515F2C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4E28372-4C01-E8B4-F41E-60EA5947C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26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AA15-F585-479C-A304-DA128D1E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7BF9852-0B3C-3C15-7C65-0116E2B17E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359D839-3E18-B7B7-A087-B6FD30330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08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03D9A-592E-529B-627C-DA33C935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B623AD11-B121-CF3D-6E51-59376BE2BF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E1C8BB8-16D2-0786-7D4D-E940DBDFB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593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B28EE-0631-D7C6-8506-044425161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A93E088-65B9-264B-B94E-26397F42A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F470954-E97C-69EA-A175-7AE342928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315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26579-A04A-87A2-C740-06D56FFAD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767118F-FE17-7D5C-A07A-109DC01B26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0FFC332-8E5A-4698-DAA7-4FB8A2289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849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AA15-F585-479C-A304-DA128D1E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7BF9852-0B3C-3C15-7C65-0116E2B17E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359D839-3E18-B7B7-A087-B6FD30330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076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D048E-AAE3-D5A2-A35B-B0E69E059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39167245-BD94-C01E-33A7-5100F2D240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0D67D18-B9D7-43C6-B1A1-CED7C4364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051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85577-ABD6-97CA-7DBC-5C70576BB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6AC45F4-2528-96BC-272B-3DA0F82442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B3562D3-E1A1-EFD9-78B7-9608D61F5A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713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4AA15-F585-479C-A304-DA128D1E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7BF9852-0B3C-3C15-7C65-0116E2B17E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359D839-3E18-B7B7-A087-B6FD30330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7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E661B-8EF1-4B2F-505D-460CC0D4B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C8BC229-7F57-3F0B-6B88-7C5D269540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FF0FB14-258A-DDBD-DD45-40184E7FC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8403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A0637-2732-2AF7-0A83-D25672A8B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E9FD28B-F4B3-2E9E-CD6C-E8A6F4CC6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1997F6BF-A228-7476-DC4F-BD9950900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533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3121-435E-B94A-4C4E-0C96F737D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5EF293A-6A8F-BAF4-E212-86548899DF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94B19F3-3303-617C-8384-FEAB95EF80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129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FDC97-3B5B-D74A-980F-259CFD30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0D65571-3710-720C-ACD0-2070C7468D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4EE296E-265B-1474-3F32-A66EF280D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84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81628-8AB1-904A-5BB3-4C74343CC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A4C73BD8-1518-0161-237B-19F47E938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662A8FC5-8596-C08B-FB08-B29D3F23C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471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30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6BB56-750B-C85A-E95F-A22A669E8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F6EF8CA-3D6F-2C01-C45F-EAD81FFDA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452293E-8348-4546-8704-24951E4295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9994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4A219-AB24-CF01-382D-C409A90E4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0D1D69A-3CAF-689F-1052-1342FD43C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C3B43EC-EA33-A0DE-247A-450A91C61C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6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C56BE-149A-6D03-8698-B07DA6161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9088B7A-A055-5431-6B7C-B57411E4C7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54444DA-2F8C-DB0E-40C3-B243EF4D8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3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C7E01-63AA-29BF-61CE-D14D2DB3D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15B7F3D-23C4-08DF-FC5B-3CA7EC162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CD9B92A-D127-3646-BD03-9C1D01FB1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693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0C457-6C12-CBF0-C145-012C7281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D7654DD-4156-0451-ECF8-0C8B9BFA7E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0F75297-C0DC-F309-EBA3-CCD2B66F0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63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665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7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51AF8E-29F1-458C-91DA-6331E3B0CD41}" type="datetimeFigureOut">
              <a:rPr lang="en-US"/>
              <a:pPr>
                <a:defRPr/>
              </a:pPr>
              <a:t>4/1/2025</a:t>
            </a:fld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6E30A-93EF-4A42-8566-50084D791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483-1421-4CB3-AFC2-9376C7E9BA0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0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26FF-2F5E-4C0C-994D-09448A26A20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7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DB7B-57E2-4066-B782-C71FD761ABC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1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B634-352D-4870-998C-EA90D7BFF5D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03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7E8F-AC9A-4410-B7D2-836352B75F7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4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FF1B2-173A-4A31-9463-5E2E706E896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6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4763E-0747-4966-8CEB-24942AD4814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32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07EC2-312A-4931-968B-6A4311594D0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4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7C579-9EB4-45FF-BFFE-02D3C684A1A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3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57E45-5C09-4C54-9F4D-7900CA4486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4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47D2-3026-434B-8EBA-9A5857B7CF2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6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" name="Date Placeholder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D099EA-8C97-4A86-92E0-8AA18A4C7F1F}" type="datetimeFigureOut">
              <a:rPr lang="en-US"/>
              <a:pPr>
                <a:defRPr/>
              </a:pPr>
              <a:t>4/1/2025</a:t>
            </a:fld>
            <a:endParaRPr lang="en-US"/>
          </a:p>
        </p:txBody>
      </p:sp>
      <p:sp>
        <p:nvSpPr>
          <p:cNvPr id="21" name="Footer Placeholder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248400"/>
            <a:ext cx="587375" cy="4889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5F7097-5AB8-4168-BE6C-04B25BBAB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E95B40-C357-481B-9C02-C167DD5FE0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FC38AE-4DA2-47D9-9D2D-23563D683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9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3.jp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.com/lsds/ti/microcontrollers-16-bit-32-bit/msp/products.pag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1640" y="548680"/>
            <a:ext cx="6696744" cy="1584325"/>
          </a:xfrm>
        </p:spPr>
        <p:txBody>
          <a:bodyPr anchor="ctr"/>
          <a:lstStyle/>
          <a:p>
            <a:pPr marL="0" indent="0" algn="ctr">
              <a:buFontTx/>
              <a:buNone/>
            </a:pPr>
            <a:r>
              <a:rPr lang="en-US" altLang="zh-CN" sz="5400" b="1" dirty="0"/>
              <a:t>Manufacturing the Bite Counter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384425"/>
            <a:ext cx="3095625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2"/>
          <p:cNvSpPr txBox="1">
            <a:spLocks noChangeArrowheads="1"/>
          </p:cNvSpPr>
          <p:nvPr/>
        </p:nvSpPr>
        <p:spPr bwMode="auto">
          <a:xfrm>
            <a:off x="611188" y="2843213"/>
            <a:ext cx="45370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Adam Hoover</a:t>
            </a:r>
          </a:p>
          <a:p>
            <a:pPr algn="ctr" eaLnBrk="1" hangingPunct="1"/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>Electrical &amp; Computer Engineering Department</a:t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zh-CN" sz="280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zh-CN" sz="28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5365" name="Picture 5" descr="https://encrypted-tbn1.gstatic.com/images?q=tbn:ANd9GcToBm2ejfRmGmMD-Lp4FO3gEL2gt2mXwRMbNKWybifOnd1YfLzRGekgmV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100" y="4784725"/>
            <a:ext cx="3905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9048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370509" y="260648"/>
            <a:ext cx="231536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Battery</a:t>
            </a:r>
          </a:p>
        </p:txBody>
      </p:sp>
      <p:pic>
        <p:nvPicPr>
          <p:cNvPr id="36868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6" t="35771" r="39652" b="28458"/>
          <a:stretch/>
        </p:blipFill>
        <p:spPr bwMode="auto">
          <a:xfrm>
            <a:off x="2627784" y="1628800"/>
            <a:ext cx="1800200" cy="25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3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9408" r="4960" b="10037"/>
          <a:stretch/>
        </p:blipFill>
        <p:spPr bwMode="auto">
          <a:xfrm>
            <a:off x="5450012" y="2658159"/>
            <a:ext cx="123565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954143" y="4302090"/>
            <a:ext cx="3347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1</a:t>
            </a:r>
            <a:r>
              <a:rPr lang="en-US" altLang="en-US" sz="1800" baseline="30000" dirty="0"/>
              <a:t>st</a:t>
            </a:r>
            <a:r>
              <a:rPr lang="en-US" altLang="en-US" sz="1800" dirty="0"/>
              <a:t> gen used coin package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(consumer industry)</a:t>
            </a:r>
          </a:p>
        </p:txBody>
      </p:sp>
      <p:pic>
        <p:nvPicPr>
          <p:cNvPr id="3" name="Picture 2" descr="A close-up of a battery&#10;&#10;AI-generated content may be incorrect.">
            <a:extLst>
              <a:ext uri="{FF2B5EF4-FFF2-40B4-BE49-F238E27FC236}">
                <a16:creationId xmlns:a16="http://schemas.microsoft.com/office/drawing/2014/main" id="{18860990-EFC1-820C-115B-BF0EA8B5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1562" r="8679" b="14189"/>
          <a:stretch/>
        </p:blipFill>
        <p:spPr>
          <a:xfrm>
            <a:off x="857350" y="2070721"/>
            <a:ext cx="1728192" cy="1584177"/>
          </a:xfrm>
          <a:prstGeom prst="rect">
            <a:avLst/>
          </a:prstGeom>
        </p:spPr>
      </p:pic>
      <p:pic>
        <p:nvPicPr>
          <p:cNvPr id="4" name="Picture 2" descr="Wrapped ELMM watch">
            <a:extLst>
              <a:ext uri="{FF2B5EF4-FFF2-40B4-BE49-F238E27FC236}">
                <a16:creationId xmlns:a16="http://schemas.microsoft.com/office/drawing/2014/main" id="{4E467ED7-81F9-BCEE-938E-5D3223194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8" t="4536" r="5954" b="36357"/>
          <a:stretch/>
        </p:blipFill>
        <p:spPr bwMode="auto">
          <a:xfrm>
            <a:off x="6876256" y="1913575"/>
            <a:ext cx="1800200" cy="198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63BB8423-7E15-6FE7-F6EA-D80423552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579" y="4302090"/>
            <a:ext cx="3347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2</a:t>
            </a:r>
            <a:r>
              <a:rPr lang="en-US" altLang="en-US" sz="1800" baseline="30000" dirty="0"/>
              <a:t>nd</a:t>
            </a:r>
            <a:r>
              <a:rPr lang="en-US" altLang="en-US" sz="1800" dirty="0"/>
              <a:t> gen used square package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(wearables industry)</a:t>
            </a:r>
          </a:p>
        </p:txBody>
      </p:sp>
    </p:spTree>
    <p:extLst>
      <p:ext uri="{BB962C8B-B14F-4D97-AF65-F5344CB8AC3E}">
        <p14:creationId xmlns:p14="http://schemas.microsoft.com/office/powerpoint/2010/main" val="1018987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395536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Team</a:t>
            </a: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4509599" y="2492896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7892" name="Picture 4" descr="Wii sen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72" y="1340768"/>
            <a:ext cx="4197879" cy="316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Circuit_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6" y="1495946"/>
            <a:ext cx="3753701" cy="286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886137" y="4578509"/>
            <a:ext cx="3026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Prototypes</a:t>
            </a:r>
          </a:p>
        </p:txBody>
      </p:sp>
      <p:sp>
        <p:nvSpPr>
          <p:cNvPr id="37895" name="TextBox 10"/>
          <p:cNvSpPr txBox="1">
            <a:spLocks noChangeArrowheads="1"/>
          </p:cNvSpPr>
          <p:nvPr/>
        </p:nvSpPr>
        <p:spPr bwMode="auto">
          <a:xfrm>
            <a:off x="5868144" y="4218305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Circuit diagrams</a:t>
            </a:r>
          </a:p>
        </p:txBody>
      </p:sp>
      <p:pic>
        <p:nvPicPr>
          <p:cNvPr id="4" name="Picture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AFA2640-2912-C7F9-D192-012345EDD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022538"/>
            <a:ext cx="1693841" cy="1502806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EC3039B-536E-6295-F0AC-08CB56AFA8A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77" y="5309319"/>
            <a:ext cx="19875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576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8924A0A-0091-0E16-282A-262C7567F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7782B298-6185-28FA-3A67-32E1512CF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32656"/>
            <a:ext cx="403192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sp>
        <p:nvSpPr>
          <p:cNvPr id="38915" name="AutoShape 3">
            <a:extLst>
              <a:ext uri="{FF2B5EF4-FFF2-40B4-BE49-F238E27FC236}">
                <a16:creationId xmlns:a16="http://schemas.microsoft.com/office/drawing/2014/main" id="{B20B4201-F511-26EE-0320-33A05D54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946" y="2217751"/>
            <a:ext cx="649288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8916" name="Picture 4" descr="Circuit_design">
            <a:extLst>
              <a:ext uri="{FF2B5EF4-FFF2-40B4-BE49-F238E27FC236}">
                <a16:creationId xmlns:a16="http://schemas.microsoft.com/office/drawing/2014/main" id="{6C8719A0-3E57-B598-0811-C53F299F2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" y="1359292"/>
            <a:ext cx="2951113" cy="225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10">
            <a:extLst>
              <a:ext uri="{FF2B5EF4-FFF2-40B4-BE49-F238E27FC236}">
                <a16:creationId xmlns:a16="http://schemas.microsoft.com/office/drawing/2014/main" id="{66599885-1015-1EE8-9342-4C920640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3653631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Circuit diagrams</a:t>
            </a:r>
          </a:p>
        </p:txBody>
      </p:sp>
      <p:sp>
        <p:nvSpPr>
          <p:cNvPr id="38920" name="TextBox 10">
            <a:extLst>
              <a:ext uri="{FF2B5EF4-FFF2-40B4-BE49-F238E27FC236}">
                <a16:creationId xmlns:a16="http://schemas.microsoft.com/office/drawing/2014/main" id="{894A6633-76D1-F272-1685-4BECEE614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174" y="3662362"/>
            <a:ext cx="416195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Printed circuit board (PCB) designs</a:t>
            </a:r>
          </a:p>
        </p:txBody>
      </p:sp>
      <p:pic>
        <p:nvPicPr>
          <p:cNvPr id="8" name="Picture 7" descr="A logo of a company&#10;&#10;AI-generated content may be incorrect.">
            <a:extLst>
              <a:ext uri="{FF2B5EF4-FFF2-40B4-BE49-F238E27FC236}">
                <a16:creationId xmlns:a16="http://schemas.microsoft.com/office/drawing/2014/main" id="{D5CEEF75-2A2E-EFC3-4701-FF0CE1939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0" b="18908"/>
          <a:stretch/>
        </p:blipFill>
        <p:spPr>
          <a:xfrm>
            <a:off x="3311339" y="4671503"/>
            <a:ext cx="2232248" cy="1512168"/>
          </a:xfrm>
          <a:prstGeom prst="rect">
            <a:avLst/>
          </a:prstGeom>
        </p:spPr>
      </p:pic>
      <p:pic>
        <p:nvPicPr>
          <p:cNvPr id="10" name="Picture 9" descr="A black and white circuit board&#10;&#10;AI-generated content may be incorrect.">
            <a:extLst>
              <a:ext uri="{FF2B5EF4-FFF2-40B4-BE49-F238E27FC236}">
                <a16:creationId xmlns:a16="http://schemas.microsoft.com/office/drawing/2014/main" id="{BDB353A0-473B-FB54-DCC3-770252BBE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68720"/>
            <a:ext cx="3744416" cy="22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6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8AFEBFB-58DB-6DAC-1DD2-8E95FDBB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4EB83F46-23AD-F2D9-6C19-B5020EEDF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32656"/>
            <a:ext cx="403192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stages</a:t>
            </a:r>
          </a:p>
        </p:txBody>
      </p:sp>
      <p:sp>
        <p:nvSpPr>
          <p:cNvPr id="38915" name="AutoShape 3">
            <a:extLst>
              <a:ext uri="{FF2B5EF4-FFF2-40B4-BE49-F238E27FC236}">
                <a16:creationId xmlns:a16="http://schemas.microsoft.com/office/drawing/2014/main" id="{624E752D-D4DD-8C96-AD3A-391153D68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827" y="2183501"/>
            <a:ext cx="649288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8919" name="TextBox 10">
            <a:extLst>
              <a:ext uri="{FF2B5EF4-FFF2-40B4-BE49-F238E27FC236}">
                <a16:creationId xmlns:a16="http://schemas.microsoft.com/office/drawing/2014/main" id="{EC7BB339-CD09-F5AC-F19B-C24302A2E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3648074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PCB designs</a:t>
            </a:r>
          </a:p>
        </p:txBody>
      </p:sp>
      <p:sp>
        <p:nvSpPr>
          <p:cNvPr id="38920" name="TextBox 10">
            <a:extLst>
              <a:ext uri="{FF2B5EF4-FFF2-40B4-BE49-F238E27FC236}">
                <a16:creationId xmlns:a16="http://schemas.microsoft.com/office/drawing/2014/main" id="{CA6FF634-DDFC-3257-FE8B-6C669C33A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174" y="3662362"/>
            <a:ext cx="416195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PCB manufacturing</a:t>
            </a:r>
          </a:p>
        </p:txBody>
      </p:sp>
      <p:pic>
        <p:nvPicPr>
          <p:cNvPr id="2" name="Picture 1" descr="A small green and gold electronic device&#10;&#10;AI-generated content may be incorrect.">
            <a:extLst>
              <a:ext uri="{FF2B5EF4-FFF2-40B4-BE49-F238E27FC236}">
                <a16:creationId xmlns:a16="http://schemas.microsoft.com/office/drawing/2014/main" id="{C72B155D-F2E4-1B8B-E44A-6EA74B69F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 t="21601" r="18089" b="32200"/>
          <a:stretch/>
        </p:blipFill>
        <p:spPr>
          <a:xfrm rot="16200000">
            <a:off x="6378574" y="1522872"/>
            <a:ext cx="2202136" cy="1782835"/>
          </a:xfrm>
          <a:prstGeom prst="rect">
            <a:avLst/>
          </a:prstGeom>
        </p:spPr>
      </p:pic>
      <p:pic>
        <p:nvPicPr>
          <p:cNvPr id="3" name="Picture 2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75893F96-2A92-66B1-CFC7-C71EA9131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23711" r="24801" b="33600"/>
          <a:stretch/>
        </p:blipFill>
        <p:spPr>
          <a:xfrm rot="16200000">
            <a:off x="4269088" y="1453773"/>
            <a:ext cx="2243163" cy="1873131"/>
          </a:xfrm>
          <a:prstGeom prst="rect">
            <a:avLst/>
          </a:prstGeom>
        </p:spPr>
      </p:pic>
      <p:pic>
        <p:nvPicPr>
          <p:cNvPr id="5" name="Picture 4" descr="A black and white circuit board&#10;&#10;AI-generated content may be incorrect.">
            <a:extLst>
              <a:ext uri="{FF2B5EF4-FFF2-40B4-BE49-F238E27FC236}">
                <a16:creationId xmlns:a16="http://schemas.microsoft.com/office/drawing/2014/main" id="{BB255B2F-4170-0EF7-B161-18C0A553A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37084"/>
            <a:ext cx="2762250" cy="165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DF8C84-16B0-77E1-87D0-AB8A8D4F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1" y="4808225"/>
            <a:ext cx="4536504" cy="73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35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C91A51D-8310-D7A4-40F1-1C37AB569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E0F1FE00-08C4-1DCF-5A48-C91C7562F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748883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Pick-and-Place PCB Assembly Demo</a:t>
            </a:r>
          </a:p>
        </p:txBody>
      </p:sp>
      <p:pic>
        <p:nvPicPr>
          <p:cNvPr id="2" name="pick-and-place">
            <a:hlinkClick r:id="" action="ppaction://media"/>
            <a:extLst>
              <a:ext uri="{FF2B5EF4-FFF2-40B4-BE49-F238E27FC236}">
                <a16:creationId xmlns:a16="http://schemas.microsoft.com/office/drawing/2014/main" id="{76691C8C-672F-C666-CFE6-C7EF88E92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8543" b="8874"/>
          <a:stretch/>
        </p:blipFill>
        <p:spPr>
          <a:xfrm>
            <a:off x="683568" y="1268760"/>
            <a:ext cx="7865206" cy="4423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FE1430-9C12-9645-8262-259DA8EBA1AE}"/>
              </a:ext>
            </a:extLst>
          </p:cNvPr>
          <p:cNvSpPr txBox="1"/>
          <p:nvPr/>
        </p:nvSpPr>
        <p:spPr>
          <a:xfrm>
            <a:off x="831776" y="1546126"/>
            <a:ext cx="151216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part reels</a:t>
            </a:r>
          </a:p>
        </p:txBody>
      </p:sp>
    </p:spTree>
    <p:extLst>
      <p:ext uri="{BB962C8B-B14F-4D97-AF65-F5344CB8AC3E}">
        <p14:creationId xmlns:p14="http://schemas.microsoft.com/office/powerpoint/2010/main" val="880403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500856" y="527050"/>
            <a:ext cx="53672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Bite counter PCB (1</a:t>
            </a:r>
            <a:r>
              <a:rPr lang="en-US" altLang="zh-CN" sz="3200" b="1" baseline="30000" dirty="0">
                <a:ea typeface="华文新魏" pitchFamily="2" charset="-122"/>
              </a:rPr>
              <a:t>st</a:t>
            </a:r>
            <a:r>
              <a:rPr lang="en-US" altLang="zh-CN" sz="3200" b="1" dirty="0">
                <a:ea typeface="华文新魏" pitchFamily="2" charset="-122"/>
              </a:rPr>
              <a:t> gen)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0" t="23422" r="15590" b="29420"/>
          <a:stretch>
            <a:fillRect/>
          </a:stretch>
        </p:blipFill>
        <p:spPr bwMode="auto">
          <a:xfrm>
            <a:off x="415165" y="1612164"/>
            <a:ext cx="4012819" cy="354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8" t="29579" r="8344" b="14638"/>
          <a:stretch>
            <a:fillRect/>
          </a:stretch>
        </p:blipFill>
        <p:spPr bwMode="auto">
          <a:xfrm>
            <a:off x="4716462" y="1675953"/>
            <a:ext cx="3887986" cy="348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345531" y="1391905"/>
            <a:ext cx="2403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gyroscope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888969" y="3864966"/>
            <a:ext cx="2228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processor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816496" y="2918618"/>
            <a:ext cx="1439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LCD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5075238" y="3101182"/>
            <a:ext cx="1441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battery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747000" y="2380009"/>
            <a:ext cx="14398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USB port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5966474" y="4725144"/>
            <a:ext cx="21605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USB-RS232 bridge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832067" y="1799590"/>
            <a:ext cx="18007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speaker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2822538" y="4571207"/>
            <a:ext cx="1960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buttons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857470" y="5155982"/>
            <a:ext cx="1439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JTAG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6588126" y="1383565"/>
            <a:ext cx="1878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charger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875465" y="2918619"/>
            <a:ext cx="431800" cy="17113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2"/>
          </p:cNvCxnSpPr>
          <p:nvPr/>
        </p:nvCxnSpPr>
        <p:spPr>
          <a:xfrm flipH="1">
            <a:off x="7307265" y="1968340"/>
            <a:ext cx="220264" cy="2137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774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E28961F-A525-F72D-1070-5F15CA596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0D9DCBC9-A1CE-BBBD-04E4-4C6494569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32656"/>
            <a:ext cx="540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Bite Counter PCB (2</a:t>
            </a:r>
            <a:r>
              <a:rPr lang="en-US" altLang="zh-CN" sz="3200" b="1" baseline="30000" dirty="0">
                <a:ea typeface="华文新魏" pitchFamily="2" charset="-122"/>
              </a:rPr>
              <a:t>nd</a:t>
            </a:r>
            <a:r>
              <a:rPr lang="en-US" altLang="zh-CN" sz="3200" b="1" dirty="0">
                <a:ea typeface="华文新魏" pitchFamily="2" charset="-122"/>
              </a:rPr>
              <a:t> gen)</a:t>
            </a:r>
          </a:p>
        </p:txBody>
      </p:sp>
      <p:pic>
        <p:nvPicPr>
          <p:cNvPr id="2" name="Picture 1" descr="A small green and gold electronic device&#10;&#10;AI-generated content may be incorrect.">
            <a:extLst>
              <a:ext uri="{FF2B5EF4-FFF2-40B4-BE49-F238E27FC236}">
                <a16:creationId xmlns:a16="http://schemas.microsoft.com/office/drawing/2014/main" id="{8E1AA6F3-E6B0-CC63-C641-91AE4DECE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2" t="21601" r="18089" b="32200"/>
          <a:stretch/>
        </p:blipFill>
        <p:spPr>
          <a:xfrm rot="16200000">
            <a:off x="4330768" y="1929243"/>
            <a:ext cx="4802943" cy="3888431"/>
          </a:xfrm>
          <a:prstGeom prst="rect">
            <a:avLst/>
          </a:prstGeom>
        </p:spPr>
      </p:pic>
      <p:pic>
        <p:nvPicPr>
          <p:cNvPr id="3" name="Picture 2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C1D2680D-B561-DFAF-088F-9174DF410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23711" r="24801" b="33600"/>
          <a:stretch/>
        </p:blipFill>
        <p:spPr>
          <a:xfrm rot="16200000">
            <a:off x="169326" y="1865846"/>
            <a:ext cx="4775200" cy="3987483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51718694-549A-E124-C6CA-DD8857608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902" y="4405601"/>
            <a:ext cx="1683395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C2B161DD-C52D-4240-9157-C5A3B295C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3056068"/>
            <a:ext cx="2228725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processor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3D49229-FFE7-30E4-1BDE-FEC40CBAF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531" y="3654917"/>
            <a:ext cx="1439863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LCD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EB8F8B6F-3750-FA7D-4F8C-7990D25F4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168" y="4571207"/>
            <a:ext cx="1800746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speaker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C8AF132-B738-A0B9-4DD4-8CA47C188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700" y="1556359"/>
            <a:ext cx="1960368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buttons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B72917E0-C3B8-94DC-4AF1-8A5C5D101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57" y="1569308"/>
            <a:ext cx="1439862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JTAG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06013E14-171E-5EA6-AFE0-54E8486C7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61" y="3148791"/>
            <a:ext cx="1878806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charger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BB0025-67C6-5A0C-D0C3-08EE81F0E6F3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575100" y="3733566"/>
            <a:ext cx="220264" cy="2137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0">
            <a:extLst>
              <a:ext uri="{FF2B5EF4-FFF2-40B4-BE49-F238E27FC236}">
                <a16:creationId xmlns:a16="http://schemas.microsoft.com/office/drawing/2014/main" id="{89BF83AB-4C83-6AFF-B803-7F260B64B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611" y="3053786"/>
            <a:ext cx="1106487" cy="584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USB</a:t>
            </a:r>
          </a:p>
        </p:txBody>
      </p:sp>
    </p:spTree>
    <p:extLst>
      <p:ext uri="{BB962C8B-B14F-4D97-AF65-F5344CB8AC3E}">
        <p14:creationId xmlns:p14="http://schemas.microsoft.com/office/powerpoint/2010/main" val="804393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410264" y="404664"/>
            <a:ext cx="3743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Case Design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175017" y="5844928"/>
            <a:ext cx="2904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Industrial designer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319" y="5301208"/>
            <a:ext cx="2524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0" t="18884" r="6451" b="33471"/>
          <a:stretch/>
        </p:blipFill>
        <p:spPr>
          <a:xfrm>
            <a:off x="0" y="1268760"/>
            <a:ext cx="8814627" cy="3703445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C3C210A5-9A70-A75C-ECB7-EDFFDAF08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5475596"/>
            <a:ext cx="1695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$10k (2</a:t>
            </a:r>
            <a:r>
              <a:rPr lang="en-US" altLang="en-US" sz="1800" baseline="30000" dirty="0"/>
              <a:t>nd</a:t>
            </a:r>
            <a:r>
              <a:rPr lang="en-US" altLang="en-US" sz="1800" dirty="0"/>
              <a:t> gen)</a:t>
            </a:r>
          </a:p>
        </p:txBody>
      </p:sp>
    </p:spTree>
    <p:extLst>
      <p:ext uri="{BB962C8B-B14F-4D97-AF65-F5344CB8AC3E}">
        <p14:creationId xmlns:p14="http://schemas.microsoft.com/office/powerpoint/2010/main" val="3372236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3B73AB0-35EB-2768-A8B7-6CE89E172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>
            <a:extLst>
              <a:ext uri="{FF2B5EF4-FFF2-40B4-BE49-F238E27FC236}">
                <a16:creationId xmlns:a16="http://schemas.microsoft.com/office/drawing/2014/main" id="{13B4BFE9-D5B7-53AA-C653-FB746D2D5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264" y="404664"/>
            <a:ext cx="632197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Mold and Case Manufacturing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3CCA4DB-EA50-2BB9-8292-19D48C46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427" y="5559077"/>
            <a:ext cx="2664296" cy="7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6F239E7-AFEF-27BC-8B73-1245F0AA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4" y="1575784"/>
            <a:ext cx="5114822" cy="267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D2CE48EA-C332-A3CC-3883-6ADD6E6DB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49" y="4503941"/>
            <a:ext cx="4874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Molds cost $10k (1</a:t>
            </a:r>
            <a:r>
              <a:rPr lang="en-US" altLang="en-US" sz="1800" baseline="30000" dirty="0"/>
              <a:t>st</a:t>
            </a:r>
            <a:r>
              <a:rPr lang="en-US" altLang="en-US" sz="1800" dirty="0"/>
              <a:t> gen), $40k (2</a:t>
            </a:r>
            <a:r>
              <a:rPr lang="en-US" altLang="en-US" sz="1800" baseline="30000" dirty="0"/>
              <a:t>nd</a:t>
            </a:r>
            <a:r>
              <a:rPr lang="en-US" altLang="en-US" sz="1800" dirty="0"/>
              <a:t> gen)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C8B2B5-517F-19B2-1DC3-99F88D70462C}"/>
              </a:ext>
            </a:extLst>
          </p:cNvPr>
          <p:cNvCxnSpPr>
            <a:cxnSpLocks/>
          </p:cNvCxnSpPr>
          <p:nvPr/>
        </p:nvCxnSpPr>
        <p:spPr>
          <a:xfrm flipV="1">
            <a:off x="3130488" y="2879172"/>
            <a:ext cx="889792" cy="16247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ox with many black objects in it&#10;&#10;AI-generated content may be incorrect.">
            <a:extLst>
              <a:ext uri="{FF2B5EF4-FFF2-40B4-BE49-F238E27FC236}">
                <a16:creationId xmlns:a16="http://schemas.microsoft.com/office/drawing/2014/main" id="{0FBEA8E3-7734-56D9-1D4D-6F9388243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1" t="31156" r="42718" b="46837"/>
          <a:stretch/>
        </p:blipFill>
        <p:spPr>
          <a:xfrm>
            <a:off x="6444208" y="1334213"/>
            <a:ext cx="2376264" cy="3107425"/>
          </a:xfrm>
          <a:prstGeom prst="rect">
            <a:avLst/>
          </a:prstGeom>
        </p:spPr>
      </p:pic>
      <p:sp>
        <p:nvSpPr>
          <p:cNvPr id="17" name="AutoShape 3">
            <a:extLst>
              <a:ext uri="{FF2B5EF4-FFF2-40B4-BE49-F238E27FC236}">
                <a16:creationId xmlns:a16="http://schemas.microsoft.com/office/drawing/2014/main" id="{98892474-3EA1-2A65-6391-32F8FCD05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9183" y="2564075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594548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E825B07-215B-475B-B3BB-7824FD2A7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152CA11E-148F-05EA-7B7A-270F13269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Injection Molding Demo</a:t>
            </a:r>
          </a:p>
        </p:txBody>
      </p:sp>
      <p:pic>
        <p:nvPicPr>
          <p:cNvPr id="3" name="injection-molding">
            <a:hlinkClick r:id="" action="ppaction://media"/>
            <a:extLst>
              <a:ext uri="{FF2B5EF4-FFF2-40B4-BE49-F238E27FC236}">
                <a16:creationId xmlns:a16="http://schemas.microsoft.com/office/drawing/2014/main" id="{0976B6AE-4D4B-473D-DAB9-1BA159925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8267" b="21212"/>
          <a:stretch/>
        </p:blipFill>
        <p:spPr>
          <a:xfrm>
            <a:off x="357187" y="1412777"/>
            <a:ext cx="842962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8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51800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Embedded System Design</a:t>
            </a:r>
          </a:p>
        </p:txBody>
      </p:sp>
      <p:sp>
        <p:nvSpPr>
          <p:cNvPr id="31747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7525" y="4401321"/>
            <a:ext cx="2368622" cy="1384995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ea typeface="SimSun" pitchFamily="2" charset="-122"/>
              </a:rPr>
              <a:t>Laboratory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ea typeface="SimSun" pitchFamily="2" charset="-122"/>
              </a:rPr>
              <a:t>experiments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ea typeface="SimSun" pitchFamily="2" charset="-122"/>
              </a:rPr>
              <a:t>(2007)</a:t>
            </a:r>
          </a:p>
        </p:txBody>
      </p:sp>
      <p:sp>
        <p:nvSpPr>
          <p:cNvPr id="31748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377582" y="4867547"/>
            <a:ext cx="2448644" cy="954107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ea typeface="SimSun" pitchFamily="2" charset="-122"/>
              </a:rPr>
              <a:t>1</a:t>
            </a:r>
            <a:r>
              <a:rPr lang="en-US" altLang="zh-CN" b="1" baseline="30000" dirty="0">
                <a:ea typeface="SimSun" pitchFamily="2" charset="-122"/>
              </a:rPr>
              <a:t>st</a:t>
            </a:r>
            <a:r>
              <a:rPr lang="en-US" altLang="zh-CN" b="1" dirty="0">
                <a:ea typeface="SimSun" pitchFamily="2" charset="-122"/>
              </a:rPr>
              <a:t> gen (2011)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ea typeface="SimSun" pitchFamily="2" charset="-122"/>
              </a:rPr>
              <a:t>($35k + labor)</a:t>
            </a:r>
          </a:p>
        </p:txBody>
      </p:sp>
      <p:pic>
        <p:nvPicPr>
          <p:cNvPr id="31749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913" y="1931725"/>
            <a:ext cx="2467266" cy="232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AutoShape 7"/>
          <p:cNvSpPr>
            <a:spLocks noChangeArrowheads="1"/>
          </p:cNvSpPr>
          <p:nvPr/>
        </p:nvSpPr>
        <p:spPr bwMode="auto">
          <a:xfrm>
            <a:off x="2914933" y="2671641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175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48" y="1556792"/>
            <a:ext cx="1865313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Wrapped ELMM wat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58" y="1723255"/>
            <a:ext cx="2680162" cy="26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599031" y="2675176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0" name="AutoShape 9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199616" y="4616764"/>
            <a:ext cx="2620855" cy="954107"/>
          </a:xfrm>
          <a:prstGeom prst="actionButtonBlank">
            <a:avLst/>
          </a:prstGeom>
          <a:gradFill rotWithShape="1">
            <a:gsLst>
              <a:gs pos="0">
                <a:srgbClr val="CC99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ea typeface="SimSun" pitchFamily="2" charset="-122"/>
              </a:rPr>
              <a:t>2</a:t>
            </a:r>
            <a:r>
              <a:rPr lang="en-US" altLang="zh-CN" b="1" baseline="30000" dirty="0">
                <a:ea typeface="SimSun" pitchFamily="2" charset="-122"/>
              </a:rPr>
              <a:t>nd</a:t>
            </a:r>
            <a:r>
              <a:rPr lang="en-US" altLang="zh-CN" b="1" dirty="0">
                <a:ea typeface="SimSun" pitchFamily="2" charset="-122"/>
              </a:rPr>
              <a:t> gen (2015)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b="1" dirty="0">
                <a:ea typeface="SimSun" pitchFamily="2" charset="-122"/>
              </a:rPr>
              <a:t>($125k + labor)</a:t>
            </a:r>
          </a:p>
        </p:txBody>
      </p:sp>
    </p:spTree>
    <p:extLst>
      <p:ext uri="{BB962C8B-B14F-4D97-AF65-F5344CB8AC3E}">
        <p14:creationId xmlns:p14="http://schemas.microsoft.com/office/powerpoint/2010/main" val="24716950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410264" y="404664"/>
            <a:ext cx="3743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Design Team</a:t>
            </a:r>
          </a:p>
        </p:txBody>
      </p:sp>
      <p:sp>
        <p:nvSpPr>
          <p:cNvPr id="39942" name="TextBox 10"/>
          <p:cNvSpPr txBox="1">
            <a:spLocks noChangeArrowheads="1"/>
          </p:cNvSpPr>
          <p:nvPr/>
        </p:nvSpPr>
        <p:spPr bwMode="auto">
          <a:xfrm>
            <a:off x="4690504" y="6003782"/>
            <a:ext cx="352993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Molding and case production</a:t>
            </a:r>
          </a:p>
        </p:txBody>
      </p:sp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938520"/>
            <a:ext cx="31908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013391" y="1997146"/>
            <a:ext cx="29047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Industrial designer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2524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3244421" y="2075090"/>
            <a:ext cx="1142211" cy="103960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788491" y="2380866"/>
            <a:ext cx="576064" cy="247640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of a company&#10;&#10;AI-generated content may be incorrect.">
            <a:extLst>
              <a:ext uri="{FF2B5EF4-FFF2-40B4-BE49-F238E27FC236}">
                <a16:creationId xmlns:a16="http://schemas.microsoft.com/office/drawing/2014/main" id="{0591EA85-0014-34E9-2BEA-0D17EA80C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0" b="18908"/>
          <a:stretch/>
        </p:blipFill>
        <p:spPr>
          <a:xfrm>
            <a:off x="1163217" y="1975332"/>
            <a:ext cx="1920118" cy="1300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C33C6-BFF3-0153-9555-479E82035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60" y="4968119"/>
            <a:ext cx="3024684" cy="491092"/>
          </a:xfrm>
          <a:prstGeom prst="rect">
            <a:avLst/>
          </a:prstGeom>
        </p:spPr>
      </p:pic>
      <p:pic>
        <p:nvPicPr>
          <p:cNvPr id="4" name="Picture 3" descr="A black and white circuit board&#10;&#10;AI-generated content may be incorrect.">
            <a:extLst>
              <a:ext uri="{FF2B5EF4-FFF2-40B4-BE49-F238E27FC236}">
                <a16:creationId xmlns:a16="http://schemas.microsoft.com/office/drawing/2014/main" id="{2B33068A-2248-5333-D8B3-53B0706DD1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44" y="3383377"/>
            <a:ext cx="2277886" cy="1366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679F1E-4B70-197F-226A-A5E5873BB9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8884" r="70162" b="33471"/>
          <a:stretch/>
        </p:blipFill>
        <p:spPr>
          <a:xfrm>
            <a:off x="6745199" y="836712"/>
            <a:ext cx="1883779" cy="370344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8552-4520-D7C3-3B25-4689BC38FD84}"/>
              </a:ext>
            </a:extLst>
          </p:cNvPr>
          <p:cNvCxnSpPr>
            <a:cxnSpLocks/>
          </p:cNvCxnSpPr>
          <p:nvPr/>
        </p:nvCxnSpPr>
        <p:spPr>
          <a:xfrm flipH="1" flipV="1">
            <a:off x="3325119" y="3227454"/>
            <a:ext cx="1447034" cy="2187316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770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384175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Device Assembly</a:t>
            </a:r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4572000" y="2548372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40964" name="TextBox 10"/>
          <p:cNvSpPr txBox="1">
            <a:spLocks noChangeArrowheads="1"/>
          </p:cNvSpPr>
          <p:nvPr/>
        </p:nvSpPr>
        <p:spPr bwMode="auto">
          <a:xfrm>
            <a:off x="371487" y="4398992"/>
            <a:ext cx="45365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PCB, case, battery, LCD, zebra strips, screws, watchband, packaging</a:t>
            </a:r>
          </a:p>
        </p:txBody>
      </p:sp>
      <p:pic>
        <p:nvPicPr>
          <p:cNvPr id="40969" name="Picture 1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60" y="5306384"/>
            <a:ext cx="19875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05CADF6-7C65-0CF3-E93B-4F165F866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73" y="5315281"/>
            <a:ext cx="1370605" cy="1216025"/>
          </a:xfrm>
          <a:prstGeom prst="rect">
            <a:avLst/>
          </a:prstGeom>
        </p:spPr>
      </p:pic>
      <p:pic>
        <p:nvPicPr>
          <p:cNvPr id="3" name="Picture 2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C152F649-3ABC-4B44-2475-CF8A7056B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t="23711" r="24801" b="33600"/>
          <a:stretch/>
        </p:blipFill>
        <p:spPr>
          <a:xfrm rot="16200000">
            <a:off x="2590430" y="1648562"/>
            <a:ext cx="1605600" cy="1340740"/>
          </a:xfrm>
          <a:prstGeom prst="rect">
            <a:avLst/>
          </a:prstGeom>
        </p:spPr>
      </p:pic>
      <p:pic>
        <p:nvPicPr>
          <p:cNvPr id="4" name="Picture 3" descr="A box with many black objects in it&#10;&#10;AI-generated content may be incorrect.">
            <a:extLst>
              <a:ext uri="{FF2B5EF4-FFF2-40B4-BE49-F238E27FC236}">
                <a16:creationId xmlns:a16="http://schemas.microsoft.com/office/drawing/2014/main" id="{CA41CAD5-DADA-0AB5-3C05-61B101CD7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1" t="31156" r="42718" b="46837"/>
          <a:stretch/>
        </p:blipFill>
        <p:spPr>
          <a:xfrm>
            <a:off x="1152324" y="1516132"/>
            <a:ext cx="1295723" cy="1694409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03ECF3A-8DAC-C75F-322A-63C233A93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9408" r="4960" b="10037"/>
          <a:stretch/>
        </p:blipFill>
        <p:spPr bwMode="auto">
          <a:xfrm>
            <a:off x="1212389" y="3452859"/>
            <a:ext cx="123565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small rectangular objects in a plastic container&#10;&#10;AI-generated content may be incorrect.">
            <a:extLst>
              <a:ext uri="{FF2B5EF4-FFF2-40B4-BE49-F238E27FC236}">
                <a16:creationId xmlns:a16="http://schemas.microsoft.com/office/drawing/2014/main" id="{DEE70203-E667-C987-9542-F247712FF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4" t="33819" r="45413" b="57225"/>
          <a:stretch/>
        </p:blipFill>
        <p:spPr>
          <a:xfrm rot="10800000">
            <a:off x="2749550" y="3242457"/>
            <a:ext cx="1340740" cy="931981"/>
          </a:xfrm>
          <a:prstGeom prst="rect">
            <a:avLst/>
          </a:prstGeom>
        </p:spPr>
      </p:pic>
      <p:pic>
        <p:nvPicPr>
          <p:cNvPr id="7" name="Picture 2" descr="Wrapped ELMM watch">
            <a:extLst>
              <a:ext uri="{FF2B5EF4-FFF2-40B4-BE49-F238E27FC236}">
                <a16:creationId xmlns:a16="http://schemas.microsoft.com/office/drawing/2014/main" id="{10D762FB-16E9-1FB1-5C01-8EBA8305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32141"/>
            <a:ext cx="2680162" cy="26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415E4AA-6457-C869-B283-9D5B46F7A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4386264"/>
            <a:ext cx="1562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3102468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189BF5F-4BEE-333E-68D8-839F5656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219D2971-154E-8DE5-F128-2F9AC02D0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346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Manufacturing Startup Costs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8800B-EC5C-9420-7867-88CE21EFF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21852"/>
              </p:ext>
            </p:extLst>
          </p:nvPr>
        </p:nvGraphicFramePr>
        <p:xfrm>
          <a:off x="645839" y="1335460"/>
          <a:ext cx="755739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769">
                  <a:extLst>
                    <a:ext uri="{9D8B030D-6E8A-4147-A177-3AD203B41FA5}">
                      <a16:colId xmlns:a16="http://schemas.microsoft.com/office/drawing/2014/main" val="3577899401"/>
                    </a:ext>
                  </a:extLst>
                </a:gridCol>
                <a:gridCol w="1908432">
                  <a:extLst>
                    <a:ext uri="{9D8B030D-6E8A-4147-A177-3AD203B41FA5}">
                      <a16:colId xmlns:a16="http://schemas.microsoft.com/office/drawing/2014/main" val="3201392403"/>
                    </a:ext>
                  </a:extLst>
                </a:gridCol>
                <a:gridCol w="2368047">
                  <a:extLst>
                    <a:ext uri="{9D8B030D-6E8A-4147-A177-3AD203B41FA5}">
                      <a16:colId xmlns:a16="http://schemas.microsoft.com/office/drawing/2014/main" val="2227030125"/>
                    </a:ext>
                  </a:extLst>
                </a:gridCol>
                <a:gridCol w="1296142">
                  <a:extLst>
                    <a:ext uri="{9D8B030D-6E8A-4147-A177-3AD203B41FA5}">
                      <a16:colId xmlns:a16="http://schemas.microsoft.com/office/drawing/2014/main" val="1368686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Required tooling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(appx)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2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AAPBC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Screening, layout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10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Varitronix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Design, screening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40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1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Mold,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Five Star 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Mold design, build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24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Design, layout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875804"/>
                  </a:ext>
                </a:extLst>
              </a:tr>
            </a:tbl>
          </a:graphicData>
        </a:graphic>
      </p:graphicFrame>
      <p:sp>
        <p:nvSpPr>
          <p:cNvPr id="3" name="TextBox 10">
            <a:extLst>
              <a:ext uri="{FF2B5EF4-FFF2-40B4-BE49-F238E27FC236}">
                <a16:creationId xmlns:a16="http://schemas.microsoft.com/office/drawing/2014/main" id="{A8AD0CD7-7E5D-80C4-B050-CC7398476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4149080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All these are one-time costs</a:t>
            </a:r>
          </a:p>
        </p:txBody>
      </p:sp>
    </p:spTree>
    <p:extLst>
      <p:ext uri="{BB962C8B-B14F-4D97-AF65-F5344CB8AC3E}">
        <p14:creationId xmlns:p14="http://schemas.microsoft.com/office/powerpoint/2010/main" val="1556503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7C2493F-531E-2E56-5281-208865689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ABD2E7D2-4C87-C0D2-D3F1-F7269977F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346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BOM (Bill of Materials)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F33AE80-A8B5-92B0-179B-5BF1D86E8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722822"/>
              </p:ext>
            </p:extLst>
          </p:nvPr>
        </p:nvGraphicFramePr>
        <p:xfrm>
          <a:off x="398985" y="1412776"/>
          <a:ext cx="834603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35778994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201392403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22703012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368686084"/>
                    </a:ext>
                  </a:extLst>
                </a:gridCol>
                <a:gridCol w="1217238">
                  <a:extLst>
                    <a:ext uri="{9D8B030D-6E8A-4147-A177-3AD203B41FA5}">
                      <a16:colId xmlns:a16="http://schemas.microsoft.com/office/drawing/2014/main" val="14233973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Manufacturer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Oder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Cost/piece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2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AAPBC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AE102140-003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10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Zebra strips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Fujipoly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2004-080 867L 146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34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P0510-LF(281418)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124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Varitronix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VL_7268_V01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40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bottom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Five Star 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24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Case 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Five Star Plastics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237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Screws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MSCdirect.com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#78079787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21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USB 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Cableleader.com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U2103-1103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749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USB 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DHGate.gom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#215650707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890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Watchband/pins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Voguestrap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TX1820BK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946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875804"/>
                  </a:ext>
                </a:extLst>
              </a:tr>
            </a:tbl>
          </a:graphicData>
        </a:graphic>
      </p:graphicFrame>
      <p:sp>
        <p:nvSpPr>
          <p:cNvPr id="3" name="TextBox 10">
            <a:extLst>
              <a:ext uri="{FF2B5EF4-FFF2-40B4-BE49-F238E27FC236}">
                <a16:creationId xmlns:a16="http://schemas.microsoft.com/office/drawing/2014/main" id="{C1DAD2E2-D3F8-415E-56D7-8B2929377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6084470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Cost per device appx $53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691F2670-88B9-574C-5481-42D4B9C59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950640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(separate BOM, 29 parts)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6BD8596-5ECE-468C-EBA3-A4071E675F76}"/>
              </a:ext>
            </a:extLst>
          </p:cNvPr>
          <p:cNvCxnSpPr>
            <a:cxnSpLocks/>
          </p:cNvCxnSpPr>
          <p:nvPr/>
        </p:nvCxnSpPr>
        <p:spPr>
          <a:xfrm flipV="1">
            <a:off x="1043608" y="1139160"/>
            <a:ext cx="2160240" cy="77767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1829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6A8EFF9-548E-F1DA-9527-745B8D961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mall batteries in a plastic package&#10;&#10;AI-generated content may be incorrect.">
            <a:extLst>
              <a:ext uri="{FF2B5EF4-FFF2-40B4-BE49-F238E27FC236}">
                <a16:creationId xmlns:a16="http://schemas.microsoft.com/office/drawing/2014/main" id="{09FCA8B6-94E6-124E-9678-BA0BFB0A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7584" y="857250"/>
            <a:ext cx="7560840" cy="5670630"/>
          </a:xfrm>
          <a:prstGeom prst="rect">
            <a:avLst/>
          </a:prstGeom>
        </p:spPr>
      </p:pic>
      <p:sp>
        <p:nvSpPr>
          <p:cNvPr id="40962" name="Rectangle 4">
            <a:extLst>
              <a:ext uri="{FF2B5EF4-FFF2-40B4-BE49-F238E27FC236}">
                <a16:creationId xmlns:a16="http://schemas.microsoft.com/office/drawing/2014/main" id="{3BE48C36-AF46-C67D-178C-EA8D7F176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Batteries – Bulk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5CBB1-93A8-827C-5C84-37A76555BBB5}"/>
              </a:ext>
            </a:extLst>
          </p:cNvPr>
          <p:cNvSpPr txBox="1"/>
          <p:nvPr/>
        </p:nvSpPr>
        <p:spPr>
          <a:xfrm>
            <a:off x="5292080" y="1157585"/>
            <a:ext cx="2592288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400-500 batteries per box</a:t>
            </a:r>
          </a:p>
        </p:txBody>
      </p:sp>
    </p:spTree>
    <p:extLst>
      <p:ext uri="{BB962C8B-B14F-4D97-AF65-F5344CB8AC3E}">
        <p14:creationId xmlns:p14="http://schemas.microsoft.com/office/powerpoint/2010/main" val="1207875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8FCEE0E-6F97-D7C4-768A-F44E8486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379ABD2F-F11E-0109-B542-7123A3389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Battery Installation</a:t>
            </a:r>
          </a:p>
        </p:txBody>
      </p:sp>
      <p:pic>
        <p:nvPicPr>
          <p:cNvPr id="3" name="Picture 2" descr="A small electronic device with a chip&#10;&#10;AI-generated content may be incorrect.">
            <a:extLst>
              <a:ext uri="{FF2B5EF4-FFF2-40B4-BE49-F238E27FC236}">
                <a16:creationId xmlns:a16="http://schemas.microsoft.com/office/drawing/2014/main" id="{6E0BE204-547D-CAF6-0685-8273B1E7F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5" t="38251" r="13765" b="23422"/>
          <a:stretch/>
        </p:blipFill>
        <p:spPr>
          <a:xfrm rot="5400000">
            <a:off x="3891882" y="1538459"/>
            <a:ext cx="5448847" cy="4264315"/>
          </a:xfrm>
          <a:prstGeom prst="rect">
            <a:avLst/>
          </a:prstGeom>
        </p:spPr>
      </p:pic>
      <p:pic>
        <p:nvPicPr>
          <p:cNvPr id="7" name="Picture 6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FBA23061-9715-19B9-F0D5-CBA3841E8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8" r="24133" b="27680"/>
          <a:stretch/>
        </p:blipFill>
        <p:spPr>
          <a:xfrm rot="5400000">
            <a:off x="-816119" y="2301864"/>
            <a:ext cx="5479457" cy="2768116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8504CC0-A296-1787-0757-EC0685CDC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940" y="2025713"/>
            <a:ext cx="972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solder points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DEAB1F-D4B6-607B-3F42-04338D2DA73D}"/>
              </a:ext>
            </a:extLst>
          </p:cNvPr>
          <p:cNvCxnSpPr>
            <a:cxnSpLocks/>
          </p:cNvCxnSpPr>
          <p:nvPr/>
        </p:nvCxnSpPr>
        <p:spPr>
          <a:xfrm flipV="1">
            <a:off x="4355976" y="2060848"/>
            <a:ext cx="1296144" cy="288031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C5CD7F-6614-BDFF-31D8-20D9FF73E60B}"/>
              </a:ext>
            </a:extLst>
          </p:cNvPr>
          <p:cNvCxnSpPr>
            <a:cxnSpLocks/>
          </p:cNvCxnSpPr>
          <p:nvPr/>
        </p:nvCxnSpPr>
        <p:spPr>
          <a:xfrm flipH="1">
            <a:off x="1547664" y="2410812"/>
            <a:ext cx="2016224" cy="140831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0">
            <a:extLst>
              <a:ext uri="{FF2B5EF4-FFF2-40B4-BE49-F238E27FC236}">
                <a16:creationId xmlns:a16="http://schemas.microsoft.com/office/drawing/2014/main" id="{6AE46B46-DF34-11F5-0AA5-C30616259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791" y="4005064"/>
            <a:ext cx="119423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after soldering, battery rests on PCB</a:t>
            </a:r>
          </a:p>
        </p:txBody>
      </p:sp>
    </p:spTree>
    <p:extLst>
      <p:ext uri="{BB962C8B-B14F-4D97-AF65-F5344CB8AC3E}">
        <p14:creationId xmlns:p14="http://schemas.microsoft.com/office/powerpoint/2010/main" val="2555033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189BF5F-4BEE-333E-68D8-839F5656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219D2971-154E-8DE5-F128-2F9AC02D0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346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 smtClean="0">
                <a:ea typeface="华文新魏" pitchFamily="2" charset="-122"/>
              </a:rPr>
              <a:t>Battery Tests</a:t>
            </a:r>
            <a:endParaRPr lang="en-US" altLang="zh-CN" sz="3200" b="1" dirty="0">
              <a:ea typeface="华文新魏" pitchFamily="2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8800B-EC5C-9420-7867-88CE21EFF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28575"/>
              </p:ext>
            </p:extLst>
          </p:nvPr>
        </p:nvGraphicFramePr>
        <p:xfrm>
          <a:off x="1187624" y="1296220"/>
          <a:ext cx="695049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90">
                  <a:extLst>
                    <a:ext uri="{9D8B030D-6E8A-4147-A177-3AD203B41FA5}">
                      <a16:colId xmlns:a16="http://schemas.microsoft.com/office/drawing/2014/main" val="3577899401"/>
                    </a:ext>
                  </a:extLst>
                </a:gridCol>
                <a:gridCol w="3407107">
                  <a:extLst>
                    <a:ext uri="{9D8B030D-6E8A-4147-A177-3AD203B41FA5}">
                      <a16:colId xmlns:a16="http://schemas.microsoft.com/office/drawing/2014/main" val="3201392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current (mA)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2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accelerometer maximum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10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accelerometer 30</a:t>
                      </a:r>
                      <a:r>
                        <a:rPr lang="en-US" baseline="0" dirty="0" smtClean="0"/>
                        <a:t>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40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gyroscope maximum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1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gyroscope 30 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24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CPU maximum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87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LCD off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68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LCD fully lit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78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speaker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285524"/>
                  </a:ext>
                </a:extLst>
              </a:tr>
            </a:tbl>
          </a:graphicData>
        </a:graphic>
      </p:graphicFrame>
      <p:sp>
        <p:nvSpPr>
          <p:cNvPr id="3" name="TextBox 10">
            <a:extLst>
              <a:ext uri="{FF2B5EF4-FFF2-40B4-BE49-F238E27FC236}">
                <a16:creationId xmlns:a16="http://schemas.microsoft.com/office/drawing/2014/main" id="{A8AD0CD7-7E5D-80C4-B050-CC7398476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250" y="5051368"/>
            <a:ext cx="51125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45 </a:t>
            </a:r>
            <a:r>
              <a:rPr lang="en-US" altLang="en-US" sz="1800" dirty="0" err="1" smtClean="0"/>
              <a:t>mAh</a:t>
            </a:r>
            <a:r>
              <a:rPr lang="en-US" altLang="en-US" sz="1800" dirty="0" smtClean="0"/>
              <a:t> battery lasts 25 days in watch mode;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10 days with regular daily usage of bite counting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0629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0A819BC-B6DB-525C-BA81-91A4EBDD2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59F518A5-524B-49A7-CAC8-8B0B66F9C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PCB Programming with Jig Tool</a:t>
            </a:r>
          </a:p>
        </p:txBody>
      </p:sp>
      <p:pic>
        <p:nvPicPr>
          <p:cNvPr id="3" name="Picture 2" descr="A hand holding a usb cable&#10;&#10;AI-generated content may be incorrect.">
            <a:extLst>
              <a:ext uri="{FF2B5EF4-FFF2-40B4-BE49-F238E27FC236}">
                <a16:creationId xmlns:a16="http://schemas.microsoft.com/office/drawing/2014/main" id="{D6DE8879-2922-D2C3-5097-FA0F2B864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55415"/>
            <a:ext cx="7488832" cy="5616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57688-3394-10EC-A624-55A29E5800AF}"/>
              </a:ext>
            </a:extLst>
          </p:cNvPr>
          <p:cNvSpPr txBox="1"/>
          <p:nvPr/>
        </p:nvSpPr>
        <p:spPr>
          <a:xfrm>
            <a:off x="2051720" y="4077072"/>
            <a:ext cx="15336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USB connects to PC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885B4-DBAF-8228-B404-CA0FC92C5680}"/>
              </a:ext>
            </a:extLst>
          </p:cNvPr>
          <p:cNvSpPr txBox="1"/>
          <p:nvPr/>
        </p:nvSpPr>
        <p:spPr>
          <a:xfrm>
            <a:off x="6708880" y="4293096"/>
            <a:ext cx="887456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PCB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D2FE2C-735C-4B65-5554-332572658BCD}"/>
              </a:ext>
            </a:extLst>
          </p:cNvPr>
          <p:cNvSpPr txBox="1"/>
          <p:nvPr/>
        </p:nvSpPr>
        <p:spPr>
          <a:xfrm>
            <a:off x="4716016" y="3596357"/>
            <a:ext cx="1717476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JTAG pins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6A40E-AD24-935C-B9F2-F0F2DC648015}"/>
              </a:ext>
            </a:extLst>
          </p:cNvPr>
          <p:cNvSpPr txBox="1"/>
          <p:nvPr/>
        </p:nvSpPr>
        <p:spPr>
          <a:xfrm>
            <a:off x="6238912" y="1887215"/>
            <a:ext cx="1893615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spring lever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B16F4F-6BBE-B2C8-E8A2-2AFB4B75048D}"/>
              </a:ext>
            </a:extLst>
          </p:cNvPr>
          <p:cNvCxnSpPr>
            <a:cxnSpLocks/>
          </p:cNvCxnSpPr>
          <p:nvPr/>
        </p:nvCxnSpPr>
        <p:spPr>
          <a:xfrm>
            <a:off x="7884368" y="3717032"/>
            <a:ext cx="0" cy="870602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8E8B4A-DFAF-D0CD-51C2-43F84C0854FE}"/>
              </a:ext>
            </a:extLst>
          </p:cNvPr>
          <p:cNvCxnSpPr>
            <a:cxnSpLocks/>
          </p:cNvCxnSpPr>
          <p:nvPr/>
        </p:nvCxnSpPr>
        <p:spPr>
          <a:xfrm>
            <a:off x="6300192" y="3861047"/>
            <a:ext cx="421332" cy="72009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1763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08A82BD-752A-A052-D5B6-5B35945FA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21052B30-9CD8-154A-B1C1-F9129FD01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PCB (Front and Back)</a:t>
            </a:r>
          </a:p>
        </p:txBody>
      </p:sp>
      <p:pic>
        <p:nvPicPr>
          <p:cNvPr id="4" name="Picture 3" descr="A small green and gold electronic device&#10;&#10;AI-generated content may be incorrect.">
            <a:extLst>
              <a:ext uri="{FF2B5EF4-FFF2-40B4-BE49-F238E27FC236}">
                <a16:creationId xmlns:a16="http://schemas.microsoft.com/office/drawing/2014/main" id="{87E9498B-3F89-787A-B28A-16961FB6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1601" r="18089" b="32200"/>
          <a:stretch/>
        </p:blipFill>
        <p:spPr>
          <a:xfrm rot="5400000">
            <a:off x="3935400" y="2226432"/>
            <a:ext cx="5555526" cy="2736304"/>
          </a:xfrm>
          <a:prstGeom prst="rect">
            <a:avLst/>
          </a:prstGeom>
        </p:spPr>
      </p:pic>
      <p:pic>
        <p:nvPicPr>
          <p:cNvPr id="6" name="Picture 5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87F1E57D-AE53-FCBA-08D7-336331972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3711" r="24801" b="33600"/>
          <a:stretch/>
        </p:blipFill>
        <p:spPr>
          <a:xfrm rot="16200000" flipV="1">
            <a:off x="-502255" y="2425040"/>
            <a:ext cx="5539998" cy="2448273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02A621EB-4653-63A3-79DA-C41214DE4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392" y="3505383"/>
            <a:ext cx="972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LCD pads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9A5A8C-442F-31EF-1356-AE7ADD281934}"/>
              </a:ext>
            </a:extLst>
          </p:cNvPr>
          <p:cNvCxnSpPr>
            <a:cxnSpLocks/>
          </p:cNvCxnSpPr>
          <p:nvPr/>
        </p:nvCxnSpPr>
        <p:spPr>
          <a:xfrm flipH="1" flipV="1">
            <a:off x="3020360" y="1177557"/>
            <a:ext cx="1047584" cy="830273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071F8B-EE00-B038-A6B1-EA58C5747E79}"/>
              </a:ext>
            </a:extLst>
          </p:cNvPr>
          <p:cNvCxnSpPr>
            <a:cxnSpLocks/>
          </p:cNvCxnSpPr>
          <p:nvPr/>
        </p:nvCxnSpPr>
        <p:spPr>
          <a:xfrm>
            <a:off x="4768948" y="3791161"/>
            <a:ext cx="735299" cy="32278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0">
            <a:extLst>
              <a:ext uri="{FF2B5EF4-FFF2-40B4-BE49-F238E27FC236}">
                <a16:creationId xmlns:a16="http://schemas.microsoft.com/office/drawing/2014/main" id="{3BF5B7BA-7C7D-DE1D-34A5-2C205DEBF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273" y="1684665"/>
            <a:ext cx="11942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JTAG pads</a:t>
            </a:r>
          </a:p>
        </p:txBody>
      </p:sp>
    </p:spTree>
    <p:extLst>
      <p:ext uri="{BB962C8B-B14F-4D97-AF65-F5344CB8AC3E}">
        <p14:creationId xmlns:p14="http://schemas.microsoft.com/office/powerpoint/2010/main" val="3926040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189BF5F-4BEE-333E-68D8-839F5656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219D2971-154E-8DE5-F128-2F9AC02D0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346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 smtClean="0">
                <a:ea typeface="华文新魏" pitchFamily="2" charset="-122"/>
              </a:rPr>
              <a:t>Memory Space</a:t>
            </a:r>
            <a:endParaRPr lang="en-US" altLang="zh-CN" sz="3200" b="1" dirty="0">
              <a:ea typeface="华文新魏" pitchFamily="2" charset="-122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8800B-EC5C-9420-7867-88CE21EFF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832484"/>
              </p:ext>
            </p:extLst>
          </p:nvPr>
        </p:nvGraphicFramePr>
        <p:xfrm>
          <a:off x="1187624" y="1296220"/>
          <a:ext cx="69504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90">
                  <a:extLst>
                    <a:ext uri="{9D8B030D-6E8A-4147-A177-3AD203B41FA5}">
                      <a16:colId xmlns:a16="http://schemas.microsoft.com/office/drawing/2014/main" val="3577899401"/>
                    </a:ext>
                  </a:extLst>
                </a:gridCol>
                <a:gridCol w="3407107">
                  <a:extLst>
                    <a:ext uri="{9D8B030D-6E8A-4147-A177-3AD203B41FA5}">
                      <a16:colId xmlns:a16="http://schemas.microsoft.com/office/drawing/2014/main" val="3201392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Addresses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2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C000-C3FF (1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resident monitor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10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C400-F3FF (12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 code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406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F400-FFE0</a:t>
                      </a:r>
                      <a:r>
                        <a:rPr lang="en-US" baseline="0" dirty="0" smtClean="0"/>
                        <a:t> (3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records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100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FFE0-FFFF</a:t>
                      </a:r>
                      <a:r>
                        <a:rPr lang="en-US" baseline="0" dirty="0" smtClean="0"/>
                        <a:t> (32 bytes)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interrupt table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2324190"/>
                  </a:ext>
                </a:extLst>
              </a:tr>
            </a:tbl>
          </a:graphicData>
        </a:graphic>
      </p:graphicFrame>
      <p:sp>
        <p:nvSpPr>
          <p:cNvPr id="3" name="TextBox 10">
            <a:extLst>
              <a:ext uri="{FF2B5EF4-FFF2-40B4-BE49-F238E27FC236}">
                <a16:creationId xmlns:a16="http://schemas.microsoft.com/office/drawing/2014/main" id="{A8AD0CD7-7E5D-80C4-B050-CC7398476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3645024"/>
            <a:ext cx="612068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800" dirty="0" smtClean="0"/>
              <a:t>Monitor code allows device to be reprogrammed in-the-field (from PC)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800" dirty="0" smtClean="0"/>
              <a:t>Application code operates the device functions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800" dirty="0" smtClean="0"/>
              <a:t>Data records store bite count records each time device is used; can be uploaded to server if device plugged into PC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en-US" altLang="en-US" sz="1800" dirty="0" smtClean="0"/>
              <a:t>Interrupt table stores vector of addresses into application code (e.g. for button presses)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45421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23528" y="260648"/>
            <a:ext cx="727280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Breadboarding and Parts Selection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4332103" y="3241087"/>
            <a:ext cx="649287" cy="647700"/>
          </a:xfrm>
          <a:prstGeom prst="rightArrow">
            <a:avLst>
              <a:gd name="adj1" fmla="val 50000"/>
              <a:gd name="adj2" fmla="val 25061"/>
            </a:avLst>
          </a:prstGeom>
          <a:solidFill>
            <a:schemeClr val="bg1">
              <a:alpha val="7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903" y="1228137"/>
            <a:ext cx="652462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14178" y="2337800"/>
            <a:ext cx="1439862" cy="3667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gyroscope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242953" y="3704637"/>
            <a:ext cx="865187" cy="36671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LCD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19665" y="5185775"/>
            <a:ext cx="1584325" cy="3667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processor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11153" y="5938250"/>
            <a:ext cx="1728787" cy="3698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battery, holder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50790" y="4753975"/>
            <a:ext cx="1049338" cy="3683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charger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74753" y="1334500"/>
            <a:ext cx="3714750" cy="6461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I/O (buttons, speaker, vibratory motor, USB port)</a:t>
            </a:r>
          </a:p>
        </p:txBody>
      </p:sp>
    </p:spTree>
    <p:extLst>
      <p:ext uri="{BB962C8B-B14F-4D97-AF65-F5344CB8AC3E}">
        <p14:creationId xmlns:p14="http://schemas.microsoft.com/office/powerpoint/2010/main" val="255854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03F4521-3422-8C75-6A10-D323FE5A0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A2B2896C-5DDE-A5D6-CEDF-F94131E94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Cases</a:t>
            </a:r>
          </a:p>
        </p:txBody>
      </p:sp>
      <p:pic>
        <p:nvPicPr>
          <p:cNvPr id="2" name="Picture 1" descr="A box with many black objects in it&#10;&#10;AI-generated content may be incorrect.">
            <a:extLst>
              <a:ext uri="{FF2B5EF4-FFF2-40B4-BE49-F238E27FC236}">
                <a16:creationId xmlns:a16="http://schemas.microsoft.com/office/drawing/2014/main" id="{A20416B5-9C46-5118-71B1-3DCF817B4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3809"/>
            <a:ext cx="7416824" cy="5562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C52543-D09F-7CC4-4C08-1CB9827C2B16}"/>
              </a:ext>
            </a:extLst>
          </p:cNvPr>
          <p:cNvSpPr txBox="1"/>
          <p:nvPr/>
        </p:nvSpPr>
        <p:spPr>
          <a:xfrm>
            <a:off x="3059832" y="1340768"/>
            <a:ext cx="1872208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 parts (front, back)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18558-A095-8C0B-C609-5D7A1C058200}"/>
              </a:ext>
            </a:extLst>
          </p:cNvPr>
          <p:cNvSpPr txBox="1"/>
          <p:nvPr/>
        </p:nvSpPr>
        <p:spPr>
          <a:xfrm>
            <a:off x="4910894" y="4686235"/>
            <a:ext cx="1872208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100 cases per box</a:t>
            </a:r>
          </a:p>
        </p:txBody>
      </p:sp>
    </p:spTree>
    <p:extLst>
      <p:ext uri="{BB962C8B-B14F-4D97-AF65-F5344CB8AC3E}">
        <p14:creationId xmlns:p14="http://schemas.microsoft.com/office/powerpoint/2010/main" val="6300337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3C35B41-CCD5-D8B8-83D4-186F8E07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0542F6CF-9D9E-C3CE-138D-92AC69EFA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Displays – Bulk</a:t>
            </a:r>
          </a:p>
        </p:txBody>
      </p:sp>
      <p:pic>
        <p:nvPicPr>
          <p:cNvPr id="3" name="Picture 2" descr="A group of small rectangular objects in a plastic container&#10;&#10;AI-generated content may be incorrect.">
            <a:extLst>
              <a:ext uri="{FF2B5EF4-FFF2-40B4-BE49-F238E27FC236}">
                <a16:creationId xmlns:a16="http://schemas.microsoft.com/office/drawing/2014/main" id="{1C81A0E8-CDD6-AF26-A8D4-9D945DCA4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878632"/>
            <a:ext cx="7452319" cy="5589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2F2672-C03C-E475-71F2-7302AE4336D4}"/>
              </a:ext>
            </a:extLst>
          </p:cNvPr>
          <p:cNvSpPr txBox="1"/>
          <p:nvPr/>
        </p:nvSpPr>
        <p:spPr>
          <a:xfrm>
            <a:off x="5292080" y="980728"/>
            <a:ext cx="2232248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400-500 LCDs per box</a:t>
            </a:r>
          </a:p>
        </p:txBody>
      </p:sp>
    </p:spTree>
    <p:extLst>
      <p:ext uri="{BB962C8B-B14F-4D97-AF65-F5344CB8AC3E}">
        <p14:creationId xmlns:p14="http://schemas.microsoft.com/office/powerpoint/2010/main" val="3550777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32CAC5D-CD12-2207-8D83-E71537B27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5AA98186-2740-F76E-9F5E-59CE8BDB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346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Zebra Strip (Elastomer Conductor)</a:t>
            </a:r>
          </a:p>
        </p:txBody>
      </p:sp>
      <p:pic>
        <p:nvPicPr>
          <p:cNvPr id="3" name="Picture 2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D1C5E60F-BD7A-95D9-512B-959A54100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33056"/>
            <a:ext cx="3809524" cy="2539682"/>
          </a:xfrm>
          <a:prstGeom prst="rect">
            <a:avLst/>
          </a:prstGeom>
        </p:spPr>
      </p:pic>
      <p:pic>
        <p:nvPicPr>
          <p:cNvPr id="4" name="Picture 3" descr="A bag of plastic with small pieces of metal&#10;&#10;AI-generated content may be incorrect.">
            <a:extLst>
              <a:ext uri="{FF2B5EF4-FFF2-40B4-BE49-F238E27FC236}">
                <a16:creationId xmlns:a16="http://schemas.microsoft.com/office/drawing/2014/main" id="{73EC546B-7BDD-EB4E-0C30-E0886813C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028" y="1378104"/>
            <a:ext cx="2740640" cy="2055480"/>
          </a:xfrm>
          <a:prstGeom prst="rect">
            <a:avLst/>
          </a:prstGeom>
        </p:spPr>
      </p:pic>
      <p:pic>
        <p:nvPicPr>
          <p:cNvPr id="7" name="Picture 6" descr="A finger pointing at a piece of metal&#10;&#10;AI-generated content may be incorrect.">
            <a:extLst>
              <a:ext uri="{FF2B5EF4-FFF2-40B4-BE49-F238E27FC236}">
                <a16:creationId xmlns:a16="http://schemas.microsoft.com/office/drawing/2014/main" id="{08FF4883-D198-3D4E-767C-17C9C10EE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3" t="39359" r="20874" b="32173"/>
          <a:stretch/>
        </p:blipFill>
        <p:spPr>
          <a:xfrm rot="5400000">
            <a:off x="4737741" y="1093867"/>
            <a:ext cx="2764860" cy="2520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44255-EDC1-C009-AD0D-1B65E553D309}"/>
              </a:ext>
            </a:extLst>
          </p:cNvPr>
          <p:cNvSpPr txBox="1"/>
          <p:nvPr/>
        </p:nvSpPr>
        <p:spPr>
          <a:xfrm>
            <a:off x="1119808" y="1149127"/>
            <a:ext cx="1872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bag of 1000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974E4-636E-C634-96D4-E31FE9BCB320}"/>
              </a:ext>
            </a:extLst>
          </p:cNvPr>
          <p:cNvSpPr txBox="1"/>
          <p:nvPr/>
        </p:nvSpPr>
        <p:spPr>
          <a:xfrm>
            <a:off x="4932040" y="3068960"/>
            <a:ext cx="944885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0222C-7272-A771-DA99-50502A0B321B}"/>
              </a:ext>
            </a:extLst>
          </p:cNvPr>
          <p:cNvSpPr txBox="1"/>
          <p:nvPr/>
        </p:nvSpPr>
        <p:spPr>
          <a:xfrm>
            <a:off x="6310988" y="4509120"/>
            <a:ext cx="1829916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case holds everything together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10A1C8-B71B-2F0A-F0E4-244F3B71D137}"/>
              </a:ext>
            </a:extLst>
          </p:cNvPr>
          <p:cNvCxnSpPr>
            <a:cxnSpLocks/>
          </p:cNvCxnSpPr>
          <p:nvPr/>
        </p:nvCxnSpPr>
        <p:spPr>
          <a:xfrm>
            <a:off x="5292080" y="4221088"/>
            <a:ext cx="0" cy="2088232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66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7BE07AD-9D34-DCA5-2D36-0410D2758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66619E84-162A-14D0-868D-9469573B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PCB in Case</a:t>
            </a:r>
          </a:p>
        </p:txBody>
      </p:sp>
      <p:pic>
        <p:nvPicPr>
          <p:cNvPr id="5" name="Picture 4" descr="A small black and green electronic device&#10;&#10;AI-generated content may be incorrect.">
            <a:extLst>
              <a:ext uri="{FF2B5EF4-FFF2-40B4-BE49-F238E27FC236}">
                <a16:creationId xmlns:a16="http://schemas.microsoft.com/office/drawing/2014/main" id="{ADF5F342-6CC1-9CE4-DEAC-C820AFA5B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28525" r="28688" b="22575"/>
          <a:stretch/>
        </p:blipFill>
        <p:spPr>
          <a:xfrm>
            <a:off x="1691680" y="980728"/>
            <a:ext cx="5494040" cy="5494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42851-8DC0-AD56-5ABB-A9CD32583881}"/>
              </a:ext>
            </a:extLst>
          </p:cNvPr>
          <p:cNvSpPr txBox="1"/>
          <p:nvPr/>
        </p:nvSpPr>
        <p:spPr>
          <a:xfrm>
            <a:off x="3502596" y="5085184"/>
            <a:ext cx="1872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LCD pads</a:t>
            </a:r>
          </a:p>
        </p:txBody>
      </p:sp>
    </p:spTree>
    <p:extLst>
      <p:ext uri="{BB962C8B-B14F-4D97-AF65-F5344CB8AC3E}">
        <p14:creationId xmlns:p14="http://schemas.microsoft.com/office/powerpoint/2010/main" val="1692315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0983D24-BE40-5E36-1B7C-F098E05E3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rey wristwatches&#10;&#10;AI-generated content may be incorrect.">
            <a:extLst>
              <a:ext uri="{FF2B5EF4-FFF2-40B4-BE49-F238E27FC236}">
                <a16:creationId xmlns:a16="http://schemas.microsoft.com/office/drawing/2014/main" id="{62AC5C57-66AC-E14D-A607-0F27C36A0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25182"/>
            <a:ext cx="7560840" cy="5670630"/>
          </a:xfrm>
          <a:prstGeom prst="rect">
            <a:avLst/>
          </a:prstGeom>
        </p:spPr>
      </p:pic>
      <p:sp>
        <p:nvSpPr>
          <p:cNvPr id="40962" name="Rectangle 4">
            <a:extLst>
              <a:ext uri="{FF2B5EF4-FFF2-40B4-BE49-F238E27FC236}">
                <a16:creationId xmlns:a16="http://schemas.microsoft.com/office/drawing/2014/main" id="{CC263A66-5DD8-7EE0-1044-20C1B915C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0A130-3035-5713-33F1-68C3C4498B8A}"/>
              </a:ext>
            </a:extLst>
          </p:cNvPr>
          <p:cNvSpPr txBox="1"/>
          <p:nvPr/>
        </p:nvSpPr>
        <p:spPr>
          <a:xfrm>
            <a:off x="2321546" y="5569218"/>
            <a:ext cx="4896544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ready for charging and packaging</a:t>
            </a:r>
          </a:p>
        </p:txBody>
      </p:sp>
    </p:spTree>
    <p:extLst>
      <p:ext uri="{BB962C8B-B14F-4D97-AF65-F5344CB8AC3E}">
        <p14:creationId xmlns:p14="http://schemas.microsoft.com/office/powerpoint/2010/main" val="1010647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Package Design</a:t>
            </a:r>
          </a:p>
        </p:txBody>
      </p:sp>
      <p:sp>
        <p:nvSpPr>
          <p:cNvPr id="40964" name="TextBox 10"/>
          <p:cNvSpPr txBox="1">
            <a:spLocks noChangeArrowheads="1"/>
          </p:cNvSpPr>
          <p:nvPr/>
        </p:nvSpPr>
        <p:spPr bwMode="auto">
          <a:xfrm>
            <a:off x="6736444" y="2905725"/>
            <a:ext cx="20882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Package design and manufacturing</a:t>
            </a:r>
          </a:p>
        </p:txBody>
      </p:sp>
      <p:pic>
        <p:nvPicPr>
          <p:cNvPr id="40969" name="Picture 1"/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444" y="4509120"/>
            <a:ext cx="19875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2807" r="47216" b="14029"/>
          <a:stretch/>
        </p:blipFill>
        <p:spPr>
          <a:xfrm rot="5400000">
            <a:off x="974346" y="566116"/>
            <a:ext cx="4854625" cy="5971881"/>
          </a:xfrm>
          <a:prstGeom prst="rect">
            <a:avLst/>
          </a:prstGeom>
        </p:spPr>
      </p:pic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93198"/>
            <a:ext cx="1952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6267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186A547-125E-9632-3348-B51B69824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elf with stacks of cardboard boxes&#10;&#10;AI-generated content may be incorrect.">
            <a:extLst>
              <a:ext uri="{FF2B5EF4-FFF2-40B4-BE49-F238E27FC236}">
                <a16:creationId xmlns:a16="http://schemas.microsoft.com/office/drawing/2014/main" id="{AC6F23F6-BDB8-AFB6-7B33-DF720BBEC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8" y="878632"/>
            <a:ext cx="7525883" cy="5644412"/>
          </a:xfrm>
          <a:prstGeom prst="rect">
            <a:avLst/>
          </a:prstGeom>
        </p:spPr>
      </p:pic>
      <p:sp>
        <p:nvSpPr>
          <p:cNvPr id="40962" name="Rectangle 4">
            <a:extLst>
              <a:ext uri="{FF2B5EF4-FFF2-40B4-BE49-F238E27FC236}">
                <a16:creationId xmlns:a16="http://schemas.microsoft.com/office/drawing/2014/main" id="{78FF2723-D8D1-3717-3022-0BFFB5F99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Packaging – Pre-assembly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1E317-A2C7-6091-B038-D6C7244FFB3D}"/>
              </a:ext>
            </a:extLst>
          </p:cNvPr>
          <p:cNvSpPr txBox="1"/>
          <p:nvPr/>
        </p:nvSpPr>
        <p:spPr>
          <a:xfrm>
            <a:off x="1461115" y="2984103"/>
            <a:ext cx="2903908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box assembled with origami-style folding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383223-CEA2-E1CF-E508-95EB58CDEDA3}"/>
              </a:ext>
            </a:extLst>
          </p:cNvPr>
          <p:cNvSpPr txBox="1"/>
          <p:nvPr/>
        </p:nvSpPr>
        <p:spPr>
          <a:xfrm>
            <a:off x="5148064" y="2967335"/>
            <a:ext cx="2520280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100-200 boxes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5E6DDC-88CE-DD28-5E46-7B007EF90C1D}"/>
              </a:ext>
            </a:extLst>
          </p:cNvPr>
          <p:cNvCxnSpPr/>
          <p:nvPr/>
        </p:nvCxnSpPr>
        <p:spPr>
          <a:xfrm flipV="1">
            <a:off x="7404695" y="2066181"/>
            <a:ext cx="0" cy="201622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585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992AF57-80BF-8D71-8AA5-69DC63037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watch straps&#10;&#10;AI-generated content may be incorrect.">
            <a:extLst>
              <a:ext uri="{FF2B5EF4-FFF2-40B4-BE49-F238E27FC236}">
                <a16:creationId xmlns:a16="http://schemas.microsoft.com/office/drawing/2014/main" id="{ABBDE3E9-6093-AE8C-43FC-4BBAABEB1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1572" y="857250"/>
            <a:ext cx="7656851" cy="5742638"/>
          </a:xfrm>
          <a:prstGeom prst="rect">
            <a:avLst/>
          </a:prstGeom>
        </p:spPr>
      </p:pic>
      <p:sp>
        <p:nvSpPr>
          <p:cNvPr id="40962" name="Rectangle 4">
            <a:extLst>
              <a:ext uri="{FF2B5EF4-FFF2-40B4-BE49-F238E27FC236}">
                <a16:creationId xmlns:a16="http://schemas.microsoft.com/office/drawing/2014/main" id="{BF612CBA-B9BD-01C8-9816-F23CA35C5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Test and Debug Parts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046697-96B3-F55C-148D-A03CCEA1E4EE}"/>
              </a:ext>
            </a:extLst>
          </p:cNvPr>
          <p:cNvSpPr txBox="1"/>
          <p:nvPr/>
        </p:nvSpPr>
        <p:spPr>
          <a:xfrm>
            <a:off x="1461115" y="2984103"/>
            <a:ext cx="2390805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devices that fail during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70FCF-D42C-458A-D864-73A9A2F49FF8}"/>
              </a:ext>
            </a:extLst>
          </p:cNvPr>
          <p:cNvSpPr txBox="1"/>
          <p:nvPr/>
        </p:nvSpPr>
        <p:spPr>
          <a:xfrm>
            <a:off x="5148064" y="2967335"/>
            <a:ext cx="2520280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parts that fail during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57A932-8298-200B-CC65-B3F57A5DBEFB}"/>
              </a:ext>
            </a:extLst>
          </p:cNvPr>
          <p:cNvSpPr txBox="1"/>
          <p:nvPr/>
        </p:nvSpPr>
        <p:spPr>
          <a:xfrm>
            <a:off x="5134744" y="5063470"/>
            <a:ext cx="2533600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customer returns</a:t>
            </a:r>
          </a:p>
        </p:txBody>
      </p:sp>
    </p:spTree>
    <p:extLst>
      <p:ext uri="{BB962C8B-B14F-4D97-AF65-F5344CB8AC3E}">
        <p14:creationId xmlns:p14="http://schemas.microsoft.com/office/powerpoint/2010/main" val="30766193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95536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Processor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2987824" y="1844824"/>
            <a:ext cx="5710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Texas Instruments MSP430 </a:t>
            </a:r>
            <a:r>
              <a:rPr lang="en-US" altLang="en-US" sz="1800" dirty="0">
                <a:hlinkClick r:id="rId3"/>
              </a:rPr>
              <a:t>selection</a:t>
            </a:r>
            <a:r>
              <a:rPr lang="en-US" altLang="en-US" sz="1800" dirty="0"/>
              <a:t> guide</a:t>
            </a:r>
          </a:p>
        </p:txBody>
      </p:sp>
      <p:pic>
        <p:nvPicPr>
          <p:cNvPr id="3" name="Picture 2" descr="A black computer chip with white text&#10;&#10;AI-generated content may be incorrect.">
            <a:extLst>
              <a:ext uri="{FF2B5EF4-FFF2-40B4-BE49-F238E27FC236}">
                <a16:creationId xmlns:a16="http://schemas.microsoft.com/office/drawing/2014/main" id="{DA7F4CFF-B580-2C90-AF6F-095C6D4A6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0" y="1259618"/>
            <a:ext cx="2590549" cy="1881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F93C91-14E4-FD0A-FCC5-3C52F6692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792" y="3567057"/>
            <a:ext cx="712641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800" dirty="0"/>
              <a:t>MSP430 family chosen because: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endParaRPr lang="en-US" altLang="en-US" sz="1800" dirty="0"/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LCD driver built-in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I2C bus (connect to sensor chip)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Low-power (nothing unusual, all microcontrollers are low power)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Small program and data (&lt;16 KB)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Inexpensive (appx $1 per part in bulk)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Legacy (used in version 1 and version 2)</a:t>
            </a:r>
          </a:p>
        </p:txBody>
      </p:sp>
    </p:spTree>
    <p:extLst>
      <p:ext uri="{BB962C8B-B14F-4D97-AF65-F5344CB8AC3E}">
        <p14:creationId xmlns:p14="http://schemas.microsoft.com/office/powerpoint/2010/main" val="25179382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F932ED1-0BB5-E534-0BF4-13ED7A494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AA1C872C-EFBB-C11A-9278-D3902D9C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332656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Programming Development</a:t>
            </a:r>
          </a:p>
        </p:txBody>
      </p:sp>
      <p:sp>
        <p:nvSpPr>
          <p:cNvPr id="33795" name="TextBox 10">
            <a:extLst>
              <a:ext uri="{FF2B5EF4-FFF2-40B4-BE49-F238E27FC236}">
                <a16:creationId xmlns:a16="http://schemas.microsoft.com/office/drawing/2014/main" id="{41826D92-50FB-243F-35E1-30ECCD482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03" y="5631135"/>
            <a:ext cx="31988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development board ($50-150)</a:t>
            </a:r>
          </a:p>
        </p:txBody>
      </p:sp>
      <p:sp>
        <p:nvSpPr>
          <p:cNvPr id="33796" name="TextBox 10">
            <a:extLst>
              <a:ext uri="{FF2B5EF4-FFF2-40B4-BE49-F238E27FC236}">
                <a16:creationId xmlns:a16="http://schemas.microsoft.com/office/drawing/2014/main" id="{5C8DEA4F-3EB9-6FC7-54FB-F6A59E232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9245" y="5467220"/>
            <a:ext cx="2665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dev board JTAG-USB</a:t>
            </a:r>
          </a:p>
        </p:txBody>
      </p:sp>
      <p:pic>
        <p:nvPicPr>
          <p:cNvPr id="33797" name="Picture 1">
            <a:extLst>
              <a:ext uri="{FF2B5EF4-FFF2-40B4-BE49-F238E27FC236}">
                <a16:creationId xmlns:a16="http://schemas.microsoft.com/office/drawing/2014/main" id="{FA76DB95-1892-744B-E4FF-C4561B11C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372173" y="2241897"/>
            <a:ext cx="4243388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>
            <a:extLst>
              <a:ext uri="{FF2B5EF4-FFF2-40B4-BE49-F238E27FC236}">
                <a16:creationId xmlns:a16="http://schemas.microsoft.com/office/drawing/2014/main" id="{2737CA94-86B9-17E9-C1EA-AA92D9FFF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t="12596" r="7643" b="9930"/>
          <a:stretch>
            <a:fillRect/>
          </a:stretch>
        </p:blipFill>
        <p:spPr bwMode="auto">
          <a:xfrm rot="10800000">
            <a:off x="597098" y="2056160"/>
            <a:ext cx="3757613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4CF381-6667-D4F3-8C56-21DB57F442E7}"/>
              </a:ext>
            </a:extLst>
          </p:cNvPr>
          <p:cNvSpPr txBox="1"/>
          <p:nvPr/>
        </p:nvSpPr>
        <p:spPr>
          <a:xfrm>
            <a:off x="6825654" y="4049390"/>
            <a:ext cx="15336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USB connects to PC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CD990-1D0E-79CC-65C7-D337D3931886}"/>
              </a:ext>
            </a:extLst>
          </p:cNvPr>
          <p:cNvSpPr txBox="1"/>
          <p:nvPr/>
        </p:nvSpPr>
        <p:spPr>
          <a:xfrm>
            <a:off x="3843300" y="1205536"/>
            <a:ext cx="1533600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connects to dev 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00AA6-8ED5-23F2-3D6F-E1258EA7CF28}"/>
              </a:ext>
            </a:extLst>
          </p:cNvPr>
          <p:cNvSpPr txBox="1"/>
          <p:nvPr/>
        </p:nvSpPr>
        <p:spPr>
          <a:xfrm>
            <a:off x="901688" y="2349649"/>
            <a:ext cx="2376263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insert chip here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BDEB4D-768F-8D43-F448-19043DD39FE8}"/>
              </a:ext>
            </a:extLst>
          </p:cNvPr>
          <p:cNvCxnSpPr>
            <a:cxnSpLocks/>
          </p:cNvCxnSpPr>
          <p:nvPr/>
        </p:nvCxnSpPr>
        <p:spPr>
          <a:xfrm>
            <a:off x="2089820" y="2831877"/>
            <a:ext cx="0" cy="1122511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580D48-53AD-5780-056C-24CD01BD33DF}"/>
              </a:ext>
            </a:extLst>
          </p:cNvPr>
          <p:cNvCxnSpPr>
            <a:cxnSpLocks/>
          </p:cNvCxnSpPr>
          <p:nvPr/>
        </p:nvCxnSpPr>
        <p:spPr>
          <a:xfrm flipH="1">
            <a:off x="4250060" y="2443128"/>
            <a:ext cx="104651" cy="503148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13B664-B0D1-AA9F-6392-34E3B511DC9A}"/>
              </a:ext>
            </a:extLst>
          </p:cNvPr>
          <p:cNvCxnSpPr>
            <a:cxnSpLocks/>
          </p:cNvCxnSpPr>
          <p:nvPr/>
        </p:nvCxnSpPr>
        <p:spPr>
          <a:xfrm flipV="1">
            <a:off x="4632895" y="2420066"/>
            <a:ext cx="0" cy="46812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96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395536" y="332656"/>
            <a:ext cx="2519759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Sensors</a:t>
            </a:r>
          </a:p>
        </p:txBody>
      </p:sp>
      <p:pic>
        <p:nvPicPr>
          <p:cNvPr id="3584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14508" r="4308" b="14400"/>
          <a:stretch>
            <a:fillRect/>
          </a:stretch>
        </p:blipFill>
        <p:spPr bwMode="auto">
          <a:xfrm>
            <a:off x="397562" y="1268760"/>
            <a:ext cx="5233987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10"/>
          <p:cNvSpPr txBox="1">
            <a:spLocks noChangeArrowheads="1"/>
          </p:cNvSpPr>
          <p:nvPr/>
        </p:nvSpPr>
        <p:spPr bwMode="auto">
          <a:xfrm>
            <a:off x="373749" y="486921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1</a:t>
            </a:r>
            <a:r>
              <a:rPr lang="en-US" altLang="en-US" sz="1800" baseline="30000" dirty="0"/>
              <a:t>st</a:t>
            </a:r>
            <a:r>
              <a:rPr lang="en-US" altLang="en-US" sz="1800" dirty="0"/>
              <a:t> gen analog circuits and sensor chip</a:t>
            </a: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6156176" y="4365104"/>
            <a:ext cx="2520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2</a:t>
            </a:r>
            <a:r>
              <a:rPr lang="en-US" altLang="en-US" sz="1800" baseline="30000" dirty="0"/>
              <a:t>nd</a:t>
            </a:r>
            <a:r>
              <a:rPr lang="en-US" altLang="en-US" sz="1800" dirty="0"/>
              <a:t> gen digital chip</a:t>
            </a:r>
          </a:p>
        </p:txBody>
      </p:sp>
    </p:spTree>
    <p:extLst>
      <p:ext uri="{BB962C8B-B14F-4D97-AF65-F5344CB8AC3E}">
        <p14:creationId xmlns:p14="http://schemas.microsoft.com/office/powerpoint/2010/main" val="649102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323528" y="260648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LCD</a:t>
            </a:r>
          </a:p>
        </p:txBody>
      </p:sp>
      <p:sp>
        <p:nvSpPr>
          <p:cNvPr id="34819" name="TextBox 10"/>
          <p:cNvSpPr txBox="1">
            <a:spLocks noChangeArrowheads="1"/>
          </p:cNvSpPr>
          <p:nvPr/>
        </p:nvSpPr>
        <p:spPr bwMode="auto">
          <a:xfrm>
            <a:off x="851100" y="5199197"/>
            <a:ext cx="27359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1</a:t>
            </a:r>
            <a:r>
              <a:rPr lang="en-US" altLang="en-US" sz="1800" baseline="30000" dirty="0"/>
              <a:t>st</a:t>
            </a:r>
            <a:r>
              <a:rPr lang="en-US" altLang="en-US" sz="1800" dirty="0"/>
              <a:t> gen off-the-shelf LCD and dev surfboard</a:t>
            </a: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12770" r="11452" b="4314"/>
          <a:stretch>
            <a:fillRect/>
          </a:stretch>
        </p:blipFill>
        <p:spPr bwMode="auto">
          <a:xfrm rot="5400000">
            <a:off x="297824" y="1419789"/>
            <a:ext cx="3775075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060" y="408520"/>
            <a:ext cx="4150061" cy="4986326"/>
          </a:xfrm>
          <a:prstGeom prst="rect">
            <a:avLst/>
          </a:prstGeom>
        </p:spPr>
      </p:pic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4932040" y="5188219"/>
            <a:ext cx="30707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2</a:t>
            </a:r>
            <a:r>
              <a:rPr lang="en-US" altLang="en-US" sz="1800" baseline="30000" dirty="0"/>
              <a:t>nd</a:t>
            </a:r>
            <a:r>
              <a:rPr lang="en-US" altLang="en-US" sz="1800" dirty="0"/>
              <a:t> gen custom LCD design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top row 7 </a:t>
            </a:r>
            <a:r>
              <a:rPr lang="en-US" altLang="en-US" sz="1800" dirty="0" err="1"/>
              <a:t>seg</a:t>
            </a:r>
            <a:r>
              <a:rPr lang="en-US" altLang="en-US" sz="1800" dirty="0"/>
              <a:t> (values), bottom row 16 </a:t>
            </a:r>
            <a:r>
              <a:rPr lang="en-US" altLang="en-US" sz="1800" dirty="0" err="1"/>
              <a:t>seg</a:t>
            </a:r>
            <a:r>
              <a:rPr lang="en-US" altLang="en-US" sz="1800" dirty="0"/>
              <a:t> (units)</a:t>
            </a:r>
          </a:p>
        </p:txBody>
      </p:sp>
    </p:spTree>
    <p:extLst>
      <p:ext uri="{BB962C8B-B14F-4D97-AF65-F5344CB8AC3E}">
        <p14:creationId xmlns:p14="http://schemas.microsoft.com/office/powerpoint/2010/main" val="1786924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1431EED-DF39-6586-D099-7325BECFD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77E12D36-4EC5-DE4B-3F7D-16E4D802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346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LCD connection to PCB</a:t>
            </a:r>
          </a:p>
        </p:txBody>
      </p:sp>
      <p:pic>
        <p:nvPicPr>
          <p:cNvPr id="10" name="Picture 9" descr="A hand holding a small electronic device&#10;&#10;AI-generated content may be incorrect.">
            <a:extLst>
              <a:ext uri="{FF2B5EF4-FFF2-40B4-BE49-F238E27FC236}">
                <a16:creationId xmlns:a16="http://schemas.microsoft.com/office/drawing/2014/main" id="{18DF4294-0EA3-45A1-3132-5B0AD582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6" t="30536" b="10240"/>
          <a:stretch/>
        </p:blipFill>
        <p:spPr>
          <a:xfrm>
            <a:off x="683568" y="1051762"/>
            <a:ext cx="7959511" cy="4076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47FC7-4DE2-CEDA-3B51-E5CE78E1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955" y="5452295"/>
            <a:ext cx="6624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Pins have to be individually soldered (lots of work)</a:t>
            </a:r>
          </a:p>
          <a:p>
            <a:pPr marL="342900" indent="-342900">
              <a:spcBef>
                <a:spcPct val="0"/>
              </a:spcBef>
              <a:buClrTx/>
              <a:buSzTx/>
            </a:pPr>
            <a:r>
              <a:rPr lang="en-US" altLang="en-US" sz="1800" dirty="0"/>
              <a:t>Pins take up space (bad for small devices)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BCCBD-6A4D-9077-73A1-4FDFD990ADB4}"/>
              </a:ext>
            </a:extLst>
          </p:cNvPr>
          <p:cNvSpPr txBox="1"/>
          <p:nvPr/>
        </p:nvSpPr>
        <p:spPr>
          <a:xfrm>
            <a:off x="3851920" y="4149080"/>
            <a:ext cx="2253328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space needed underneath</a:t>
            </a:r>
          </a:p>
        </p:txBody>
      </p:sp>
    </p:spTree>
    <p:extLst>
      <p:ext uri="{BB962C8B-B14F-4D97-AF65-F5344CB8AC3E}">
        <p14:creationId xmlns:p14="http://schemas.microsoft.com/office/powerpoint/2010/main" val="512456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7A56774-EBA1-032D-58E3-57BBF2B02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39A34156-119B-F69A-1C80-C210A31A1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34602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3200" b="1" dirty="0">
                <a:ea typeface="华文新魏" pitchFamily="2" charset="-122"/>
              </a:rPr>
              <a:t>Zebra Strip (Elastomer Conductor)</a:t>
            </a:r>
          </a:p>
        </p:txBody>
      </p:sp>
      <p:pic>
        <p:nvPicPr>
          <p:cNvPr id="6" name="Picture 5" descr="A black and white diagram of a broken bridge&#10;&#10;AI-generated content may be incorrect.">
            <a:extLst>
              <a:ext uri="{FF2B5EF4-FFF2-40B4-BE49-F238E27FC236}">
                <a16:creationId xmlns:a16="http://schemas.microsoft.com/office/drawing/2014/main" id="{B11DF042-5970-323E-DE63-0093F7A4F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268760"/>
            <a:ext cx="6840760" cy="4697321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8FF63910-E556-0ACC-C13E-9E3ADD0FB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708" y="5845486"/>
            <a:ext cx="108012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PCB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84B6F55-8E15-EEA2-3354-EF8E9F252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3501008"/>
            <a:ext cx="108012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LCD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D80EA29-24B0-542C-DD93-CAA4B54B3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24" y="4625416"/>
            <a:ext cx="1080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zebra strip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841AA83-2206-BDFC-46A2-09C24919BADC}"/>
              </a:ext>
            </a:extLst>
          </p:cNvPr>
          <p:cNvSpPr/>
          <p:nvPr/>
        </p:nvSpPr>
        <p:spPr>
          <a:xfrm>
            <a:off x="1431876" y="4359959"/>
            <a:ext cx="468052" cy="1177247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86E8933C-280A-288B-2CD8-55D3241CB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4765224"/>
            <a:ext cx="108012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support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7904F74C-A8BC-90B6-B7B8-3E411AC71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322" y="5087081"/>
            <a:ext cx="12601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conductor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E64F7FF6-95E8-0695-EF23-522DB670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014" y="5404574"/>
            <a:ext cx="12601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insulator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6D8A8B-D8DC-759E-82B9-8D3A10C5CFAA}"/>
              </a:ext>
            </a:extLst>
          </p:cNvPr>
          <p:cNvCxnSpPr>
            <a:cxnSpLocks/>
          </p:cNvCxnSpPr>
          <p:nvPr/>
        </p:nvCxnSpPr>
        <p:spPr>
          <a:xfrm flipH="1" flipV="1">
            <a:off x="4644008" y="3867721"/>
            <a:ext cx="909203" cy="942541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B2A8F9-D337-5B69-5E97-5397155DA812}"/>
              </a:ext>
            </a:extLst>
          </p:cNvPr>
          <p:cNvCxnSpPr>
            <a:cxnSpLocks/>
          </p:cNvCxnSpPr>
          <p:nvPr/>
        </p:nvCxnSpPr>
        <p:spPr>
          <a:xfrm flipH="1" flipV="1">
            <a:off x="3705225" y="4038600"/>
            <a:ext cx="1298823" cy="1105289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B81FDC-8206-01AC-A121-F4F812F24644}"/>
              </a:ext>
            </a:extLst>
          </p:cNvPr>
          <p:cNvCxnSpPr>
            <a:cxnSpLocks/>
          </p:cNvCxnSpPr>
          <p:nvPr/>
        </p:nvCxnSpPr>
        <p:spPr>
          <a:xfrm flipH="1" flipV="1">
            <a:off x="3657600" y="4305300"/>
            <a:ext cx="665051" cy="1147166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527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3_Capsules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2226</TotalTime>
  <Words>789</Words>
  <Application>Microsoft Office PowerPoint</Application>
  <PresentationFormat>On-screen Show (4:3)</PresentationFormat>
  <Paragraphs>257</Paragraphs>
  <Slides>37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宋体</vt:lpstr>
      <vt:lpstr>宋体</vt:lpstr>
      <vt:lpstr>Arial</vt:lpstr>
      <vt:lpstr>Calibri</vt:lpstr>
      <vt:lpstr>华文新魏</vt:lpstr>
      <vt:lpstr>Times New Roman</vt:lpstr>
      <vt:lpstr>Wingdings</vt:lpstr>
      <vt:lpstr>3_Capsules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Hoover</dc:creator>
  <cp:lastModifiedBy>Adam Hoover</cp:lastModifiedBy>
  <cp:revision>108</cp:revision>
  <dcterms:created xsi:type="dcterms:W3CDTF">1601-01-01T00:00:00Z</dcterms:created>
  <dcterms:modified xsi:type="dcterms:W3CDTF">2025-04-01T19:28:22Z</dcterms:modified>
</cp:coreProperties>
</file>