
<file path=[Content_Types].xml><?xml version="1.0" encoding="utf-8"?>
<Types xmlns="http://schemas.openxmlformats.org/package/2006/content-types">
  <Default Extension="png" ContentType="image/png"/>
  <Default Extension="mpg" ContentType="video/mpeg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2" r:id="rId1"/>
    <p:sldMasterId id="2147483887" r:id="rId2"/>
    <p:sldMasterId id="2147483911" r:id="rId3"/>
  </p:sldMasterIdLst>
  <p:notesMasterIdLst>
    <p:notesMasterId r:id="rId50"/>
  </p:notesMasterIdLst>
  <p:sldIdLst>
    <p:sldId id="322" r:id="rId4"/>
    <p:sldId id="434" r:id="rId5"/>
    <p:sldId id="372" r:id="rId6"/>
    <p:sldId id="325" r:id="rId7"/>
    <p:sldId id="326" r:id="rId8"/>
    <p:sldId id="465" r:id="rId9"/>
    <p:sldId id="328" r:id="rId10"/>
    <p:sldId id="329" r:id="rId11"/>
    <p:sldId id="373" r:id="rId12"/>
    <p:sldId id="348" r:id="rId13"/>
    <p:sldId id="460" r:id="rId14"/>
    <p:sldId id="333" r:id="rId15"/>
    <p:sldId id="334" r:id="rId16"/>
    <p:sldId id="350" r:id="rId17"/>
    <p:sldId id="336" r:id="rId18"/>
    <p:sldId id="387" r:id="rId19"/>
    <p:sldId id="437" r:id="rId20"/>
    <p:sldId id="374" r:id="rId21"/>
    <p:sldId id="375" r:id="rId22"/>
    <p:sldId id="461" r:id="rId23"/>
    <p:sldId id="376" r:id="rId24"/>
    <p:sldId id="341" r:id="rId25"/>
    <p:sldId id="354" r:id="rId26"/>
    <p:sldId id="456" r:id="rId27"/>
    <p:sldId id="345" r:id="rId28"/>
    <p:sldId id="462" r:id="rId29"/>
    <p:sldId id="442" r:id="rId30"/>
    <p:sldId id="439" r:id="rId31"/>
    <p:sldId id="438" r:id="rId32"/>
    <p:sldId id="443" r:id="rId33"/>
    <p:sldId id="441" r:id="rId34"/>
    <p:sldId id="383" r:id="rId35"/>
    <p:sldId id="388" r:id="rId36"/>
    <p:sldId id="445" r:id="rId37"/>
    <p:sldId id="446" r:id="rId38"/>
    <p:sldId id="444" r:id="rId39"/>
    <p:sldId id="447" r:id="rId40"/>
    <p:sldId id="448" r:id="rId41"/>
    <p:sldId id="463" r:id="rId42"/>
    <p:sldId id="414" r:id="rId43"/>
    <p:sldId id="449" r:id="rId44"/>
    <p:sldId id="450" r:id="rId45"/>
    <p:sldId id="400" r:id="rId46"/>
    <p:sldId id="399" r:id="rId47"/>
    <p:sldId id="401" r:id="rId48"/>
    <p:sldId id="378" r:id="rId4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188B18"/>
    <a:srgbClr val="1E76B5"/>
    <a:srgbClr val="800000"/>
    <a:srgbClr val="CC0000"/>
    <a:srgbClr val="CC3300"/>
    <a:srgbClr val="CCCCFF"/>
    <a:srgbClr val="9FF3A1"/>
    <a:srgbClr val="65B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84" autoAdjust="0"/>
    <p:restoredTop sz="92260" autoAdjust="0"/>
  </p:normalViewPr>
  <p:slideViewPr>
    <p:cSldViewPr>
      <p:cViewPr varScale="1">
        <p:scale>
          <a:sx n="86" d="100"/>
          <a:sy n="86" d="100"/>
        </p:scale>
        <p:origin x="1498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4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aseline="0"/>
              <a:t>US population living with overweight and obesity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children 5-14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Sheet1!$B$1:$H$1</c:f>
              <c:numCache>
                <c:formatCode>General</c:formatCode>
                <c:ptCount val="7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2021</c:v>
                </c:pt>
              </c:numCache>
            </c:numRef>
          </c:cat>
          <c:val>
            <c:numRef>
              <c:f>Sheet1!$B$2:$H$2</c:f>
              <c:numCache>
                <c:formatCode>General</c:formatCode>
                <c:ptCount val="7"/>
                <c:pt idx="0">
                  <c:v>25</c:v>
                </c:pt>
                <c:pt idx="1">
                  <c:v>28</c:v>
                </c:pt>
                <c:pt idx="2">
                  <c:v>30</c:v>
                </c:pt>
                <c:pt idx="3">
                  <c:v>32</c:v>
                </c:pt>
                <c:pt idx="4">
                  <c:v>34</c:v>
                </c:pt>
                <c:pt idx="5">
                  <c:v>36</c:v>
                </c:pt>
                <c:pt idx="6">
                  <c:v>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945-4F22-94F7-53480B45C97F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adults 25+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Sheet1!$B$1:$H$1</c:f>
              <c:numCache>
                <c:formatCode>General</c:formatCode>
                <c:ptCount val="7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  <c:pt idx="6">
                  <c:v>2021</c:v>
                </c:pt>
              </c:numCache>
            </c:numRef>
          </c:cat>
          <c:val>
            <c:numRef>
              <c:f>Sheet1!$B$3:$H$3</c:f>
              <c:numCache>
                <c:formatCode>General</c:formatCode>
                <c:ptCount val="7"/>
                <c:pt idx="0">
                  <c:v>55</c:v>
                </c:pt>
                <c:pt idx="1">
                  <c:v>60</c:v>
                </c:pt>
                <c:pt idx="2">
                  <c:v>65</c:v>
                </c:pt>
                <c:pt idx="3">
                  <c:v>67</c:v>
                </c:pt>
                <c:pt idx="4">
                  <c:v>68</c:v>
                </c:pt>
                <c:pt idx="5">
                  <c:v>70</c:v>
                </c:pt>
                <c:pt idx="6">
                  <c:v>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945-4F22-94F7-53480B45C9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20990928"/>
        <c:axId val="924519232"/>
      </c:lineChart>
      <c:catAx>
        <c:axId val="1020990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4519232"/>
        <c:crosses val="autoZero"/>
        <c:auto val="1"/>
        <c:lblAlgn val="ctr"/>
        <c:lblOffset val="100"/>
        <c:noMultiLvlLbl val="0"/>
      </c:catAx>
      <c:valAx>
        <c:axId val="924519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aseline="0" dirty="0"/>
                  <a:t>percentage of population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0990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100" baseline="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0B4ADD2-C105-4AC2-AC4C-907F8730EE63}" type="datetimeFigureOut">
              <a:rPr lang="zh-CN" altLang="en-US"/>
              <a:pPr>
                <a:defRPr/>
              </a:pPr>
              <a:t>2025/3/27</a:t>
            </a:fld>
            <a:endParaRPr lang="en-US" altLang="zh-CN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2A8D8BE-173F-408F-95EC-5CB40B13F5C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812785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98892-39CB-94D7-3D60-38161C1BA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8D731E-D051-B6ED-C063-8D9610CF74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71BF2E-2544-E224-21FC-10B9275BF5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F6E8D6-5079-CDF0-DDE8-C3D9A3D628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832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AF0BEAE3-7196-4B8C-8B3A-270C649E6ADB}" type="slidenum">
              <a:rPr lang="en-US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pPr/>
              <a:t>43</a:t>
            </a:fld>
            <a:endParaRPr lang="en-US">
              <a:solidFill>
                <a:srgbClr val="000000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778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521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5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>
              <a:latin typeface="+mn-lt"/>
              <a:ea typeface="ＭＳ Ｐゴシック" pitchFamily="34" charset="-128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6F01F7E-4DBE-4187-894A-F8D6E8488683}" type="slidenum">
              <a:rPr lang="en-US" smtClean="0">
                <a:latin typeface="Calibri" pitchFamily="34" charset="0"/>
                <a:ea typeface="ＭＳ Ｐゴシック" pitchFamily="34" charset="-128"/>
              </a:rPr>
              <a:pPr/>
              <a:t>3</a:t>
            </a:fld>
            <a:endParaRPr lang="en-US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>
              <a:latin typeface="+mn-lt"/>
              <a:ea typeface="ＭＳ Ｐゴシック" pitchFamily="34" charset="-128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6F01F7E-4DBE-4187-894A-F8D6E8488683}" type="slidenum">
              <a:rPr lang="en-US" smtClean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</a:rPr>
              <a:pPr/>
              <a:t>4</a:t>
            </a:fld>
            <a:endParaRPr lang="en-US">
              <a:solidFill>
                <a:prstClr val="black"/>
              </a:solidFill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6F01F7E-4DBE-4187-894A-F8D6E8488683}" type="slidenum">
              <a:rPr lang="en-US" smtClean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</a:rPr>
              <a:pPr/>
              <a:t>5</a:t>
            </a:fld>
            <a:endParaRPr lang="en-US">
              <a:solidFill>
                <a:prstClr val="black"/>
              </a:solidFill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6F01F7E-4DBE-4187-894A-F8D6E8488683}" type="slidenum">
              <a:rPr lang="en-US" smtClean="0">
                <a:latin typeface="Calibri" pitchFamily="34" charset="0"/>
                <a:ea typeface="ＭＳ Ｐゴシック" pitchFamily="34" charset="-128"/>
              </a:rPr>
              <a:pPr/>
              <a:t>9</a:t>
            </a:fld>
            <a:endParaRPr lang="en-US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6F01F7E-4DBE-4187-894A-F8D6E8488683}" type="slidenum">
              <a:rPr lang="en-US" smtClean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</a:rPr>
              <a:pPr/>
              <a:t>10</a:t>
            </a:fld>
            <a:endParaRPr lang="en-US">
              <a:solidFill>
                <a:prstClr val="black"/>
              </a:solidFill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2494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654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21D68-1E72-4EF9-955C-22C4394AD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25DABF-7F92-FA72-8EC3-6598361CC7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89A091-5938-AF77-BA65-9E5D2FB185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1057C3-2240-08FD-6383-7D08069BD7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57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 sz="2400">
                <a:latin typeface="Times New Roman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 sz="2400">
                <a:latin typeface="Times New Roman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</p:grpSp>
      <p:sp>
        <p:nvSpPr>
          <p:cNvPr id="6656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6572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251AF8E-29F1-458C-91DA-6331E3B0CD41}" type="datetimeFigureOut">
              <a:rPr lang="en-US"/>
              <a:pPr>
                <a:defRPr/>
              </a:pPr>
              <a:t>3/27/2025</a:t>
            </a:fld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6E30A-93EF-4A42-8566-50084D7912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367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AC483-1421-4CB3-AFC2-9376C7E9BA0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806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026FF-2F5E-4C0C-994D-09448A26A208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274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8DB7B-57E2-4066-B782-C71FD761ABC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615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EB634-352D-4870-998C-EA90D7BFF5D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460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7E8F-AC9A-4410-B7D2-836352B75F7E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622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FF1B2-173A-4A31-9463-5E2E706E8969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8813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4763E-0747-4966-8CEB-24942AD4814F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067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07EC2-312A-4931-968B-6A4311594D01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5537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7C579-9EB4-45FF-BFFE-02D3C684A1A8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7139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57E45-5C09-4C54-9F4D-7900CA4486F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628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EB634-352D-4870-998C-EA90D7BFF5D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9039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A47D2-3026-434B-8EBA-9A5857B7CF2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0049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AC483-1421-4CB3-AFC2-9376C7E9BA0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7429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026FF-2F5E-4C0C-994D-09448A26A208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8050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8DB7B-57E2-4066-B782-C71FD761ABC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696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7E8F-AC9A-4410-B7D2-836352B75F7E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249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FF1B2-173A-4A31-9463-5E2E706E8969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163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4763E-0747-4966-8CEB-24942AD4814F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329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07EC2-312A-4931-968B-6A4311594D01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49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7C579-9EB4-45FF-BFFE-02D3C684A1A8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032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57E45-5C09-4C54-9F4D-7900CA4486F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740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A47D2-3026-434B-8EBA-9A5857B7CF2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260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" name="Date Placeholder 19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3D099EA-8C97-4A86-92E0-8AA18A4C7F1F}" type="datetimeFigureOut">
              <a:rPr lang="en-US"/>
              <a:pPr>
                <a:defRPr/>
              </a:pPr>
              <a:t>3/27/2025</a:t>
            </a:fld>
            <a:endParaRPr lang="en-US"/>
          </a:p>
        </p:txBody>
      </p:sp>
      <p:sp>
        <p:nvSpPr>
          <p:cNvPr id="21" name="Footer Placeholder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200" y="6248400"/>
            <a:ext cx="587375" cy="4889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25F7097-5AB8-4168-BE6C-04B25BBABA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EE95B40-C357-481B-9C02-C167DD5FE0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CFC38AE-4DA2-47D9-9D2D-23563D6836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293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EE95B40-C357-481B-9C02-C167DD5FE0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CFC38AE-4DA2-47D9-9D2D-23563D6836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94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slide" Target="slide19.xm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wmf"/><Relationship Id="rId4" Type="http://schemas.openxmlformats.org/officeDocument/2006/relationships/slide" Target="slide21.xml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1.xml"/><Relationship Id="rId5" Type="http://schemas.openxmlformats.org/officeDocument/2006/relationships/hyperlink" Target="http://www.worldometers.info/" TargetMode="External"/><Relationship Id="rId4" Type="http://schemas.openxmlformats.org/officeDocument/2006/relationships/hyperlink" Target="https://www.who.int/news-room/fact-sheets/detail/obesity-and-overweight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5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.xml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70.jpg"/><Relationship Id="rId5" Type="http://schemas.openxmlformats.org/officeDocument/2006/relationships/image" Target="../media/image69.wmf"/><Relationship Id="rId4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8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0.png"/><Relationship Id="rId5" Type="http://schemas.openxmlformats.org/officeDocument/2006/relationships/slide" Target="slide13.xml"/><Relationship Id="rId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2.png"/><Relationship Id="rId5" Type="http://schemas.openxmlformats.org/officeDocument/2006/relationships/image" Target="../media/image80.png"/><Relationship Id="rId4" Type="http://schemas.openxmlformats.org/officeDocument/2006/relationships/hyperlink" Target="https://cecas.clemson.edu/ahoover/bite-counter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cas.clemson.edu/ahoover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548680"/>
            <a:ext cx="9144000" cy="1584325"/>
          </a:xfrm>
        </p:spPr>
        <p:txBody>
          <a:bodyPr anchor="ctr"/>
          <a:lstStyle/>
          <a:p>
            <a:pPr marL="0" indent="0" algn="ctr">
              <a:buFontTx/>
              <a:buNone/>
            </a:pPr>
            <a:r>
              <a:rPr lang="en-US" altLang="zh-CN" sz="4800" b="1" dirty="0"/>
              <a:t>Smartwatch-based Monitoring of Daily Energy Intake</a:t>
            </a:r>
          </a:p>
        </p:txBody>
      </p:sp>
      <p:pic>
        <p:nvPicPr>
          <p:cNvPr id="15363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2384425"/>
            <a:ext cx="3095625" cy="385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Rectangle 2"/>
          <p:cNvSpPr txBox="1">
            <a:spLocks noChangeArrowheads="1"/>
          </p:cNvSpPr>
          <p:nvPr/>
        </p:nvSpPr>
        <p:spPr bwMode="auto">
          <a:xfrm>
            <a:off x="611188" y="2843213"/>
            <a:ext cx="45370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Adam Hoover</a:t>
            </a:r>
          </a:p>
          <a:p>
            <a:pPr algn="ctr" eaLnBrk="1" hangingPunct="1"/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Electrical &amp; Computer Engineering Department</a:t>
            </a:r>
            <a:b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/>
            </a:r>
            <a:b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</a:br>
            <a:endParaRPr lang="en-US" altLang="zh-CN" sz="2800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15365" name="Picture 5" descr="https://encrypted-tbn1.gstatic.com/images?q=tbn:ANd9GcToBm2ejfRmGmMD-Lp4FO3gEL2gt2mXwRMbNKWybifOnd1YfLzRGekgmV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7100" y="4784725"/>
            <a:ext cx="39052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49048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304800" y="228600"/>
            <a:ext cx="67818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Our concept:  Bite Counter</a:t>
            </a:r>
            <a:endParaRPr lang="en-US" sz="2400" dirty="0">
              <a:solidFill>
                <a:prstClr val="black"/>
              </a:solidFill>
              <a:latin typeface="Verdana" pitchFamily="34" charset="0"/>
            </a:endParaRPr>
          </a:p>
          <a:p>
            <a:endParaRPr lang="en-US" dirty="0">
              <a:solidFill>
                <a:prstClr val="black"/>
              </a:solidFill>
              <a:latin typeface="Verdana" pitchFamily="34" charset="0"/>
            </a:endParaRPr>
          </a:p>
          <a:p>
            <a:endParaRPr lang="en-US" dirty="0">
              <a:solidFill>
                <a:prstClr val="black"/>
              </a:solidFill>
              <a:latin typeface="Verdana" pitchFamily="34" charset="0"/>
            </a:endParaRPr>
          </a:p>
          <a:p>
            <a:endParaRPr lang="en-US" dirty="0">
              <a:solidFill>
                <a:prstClr val="black"/>
              </a:solidFill>
              <a:latin typeface="Verdana" pitchFamily="34" charset="0"/>
            </a:endParaRPr>
          </a:p>
          <a:p>
            <a:endParaRPr lang="en-US" dirty="0">
              <a:solidFill>
                <a:prstClr val="black"/>
              </a:solidFill>
              <a:latin typeface="Verdana" pitchFamily="34" charset="0"/>
            </a:endParaRPr>
          </a:p>
          <a:p>
            <a:endParaRPr lang="en-US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030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031" name="Rectangle 8"/>
          <p:cNvSpPr>
            <a:spLocks noChangeArrowheads="1"/>
          </p:cNvSpPr>
          <p:nvPr/>
        </p:nvSpPr>
        <p:spPr bwMode="auto">
          <a:xfrm>
            <a:off x="381000" y="772894"/>
            <a:ext cx="8305800" cy="5370731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0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42" name="Date Placeholder 2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6E15FBB-FFB3-4DDF-A463-C5A1048449FD}" type="datetime1">
              <a:rPr lang="en-US">
                <a:solidFill>
                  <a:prstClr val="black">
                    <a:tint val="75000"/>
                  </a:prstClr>
                </a:solidFill>
                <a:latin typeface="Calibri" pitchFamily="34" charset="0"/>
                <a:ea typeface="ＭＳ Ｐゴシック" pitchFamily="34" charset="-128"/>
              </a:rPr>
              <a:pPr/>
              <a:t>3/27/2025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043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BE1C8F3-0E45-4AF3-8C5E-18243250F5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itchFamily="34" charset="0"/>
                <a:ea typeface="ＭＳ Ｐゴシック" pitchFamily="34" charset="-128"/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9" name="Picture 11" descr="academicSymbolWdm_copur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happy_eating_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670" y="1254919"/>
            <a:ext cx="228600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2798607" y="4826794"/>
            <a:ext cx="335756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dirty="0">
                <a:solidFill>
                  <a:prstClr val="black"/>
                </a:solidFill>
              </a:rPr>
              <a:t>Tracks wrist motion to detect eating episodes and count bites (hand-to-mouth gestures)</a:t>
            </a:r>
          </a:p>
        </p:txBody>
      </p: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6372200" y="1254919"/>
            <a:ext cx="1905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dirty="0">
                <a:solidFill>
                  <a:prstClr val="black"/>
                </a:solidFill>
              </a:rPr>
              <a:t>Audible alarms to queue behaviors such as slowing eating or portion control</a:t>
            </a:r>
          </a:p>
        </p:txBody>
      </p:sp>
      <p:sp>
        <p:nvSpPr>
          <p:cNvPr id="20" name="TextBox 10"/>
          <p:cNvSpPr txBox="1">
            <a:spLocks noChangeArrowheads="1"/>
          </p:cNvSpPr>
          <p:nvPr/>
        </p:nvSpPr>
        <p:spPr bwMode="auto">
          <a:xfrm>
            <a:off x="941232" y="1612106"/>
            <a:ext cx="1855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dirty="0">
                <a:solidFill>
                  <a:prstClr val="black"/>
                </a:solidFill>
              </a:rPr>
              <a:t>Worn like a watch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423479"/>
            <a:ext cx="2249607" cy="22496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739" y="3140968"/>
            <a:ext cx="2406372" cy="240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6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C4CE3-EF70-5C04-06B2-1FB056FEC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>
            <a:extLst>
              <a:ext uri="{FF2B5EF4-FFF2-40B4-BE49-F238E27FC236}">
                <a16:creationId xmlns:a16="http://schemas.microsoft.com/office/drawing/2014/main" id="{995185D3-4FBD-EE12-2156-70F956BA54A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/>
              <a:t>Outline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C9F563F-8555-C61A-1C62-B2874558790C}"/>
              </a:ext>
            </a:extLst>
          </p:cNvPr>
          <p:cNvSpPr txBox="1">
            <a:spLocks/>
          </p:cNvSpPr>
          <p:nvPr/>
        </p:nvSpPr>
        <p:spPr>
          <a:xfrm>
            <a:off x="727772" y="1098369"/>
            <a:ext cx="8229600" cy="218661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</a:rPr>
              <a:t>Motivation</a:t>
            </a:r>
          </a:p>
          <a:p>
            <a:pPr eaLnBrk="1" hangingPunct="1">
              <a:spcBef>
                <a:spcPts val="0"/>
              </a:spcBef>
            </a:pPr>
            <a:r>
              <a:rPr lang="en-US" sz="2400" b="1" dirty="0">
                <a:solidFill>
                  <a:prstClr val="black"/>
                </a:solidFill>
              </a:rPr>
              <a:t>Tracking wrist motion to count bites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</a:rPr>
              <a:t>Relating bites to calories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</a:rPr>
              <a:t>Modeling context for health signal analysis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</a:rPr>
              <a:t>Ongoing </a:t>
            </a:r>
            <a:r>
              <a:rPr lang="en-US" sz="2400" dirty="0" smtClean="0">
                <a:solidFill>
                  <a:prstClr val="black"/>
                </a:solidFill>
              </a:rPr>
              <a:t>projects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3F9F675-86BE-B0A9-E154-C2AE737A7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284984"/>
            <a:ext cx="4464497" cy="3135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064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/>
              <a:t>Wrist Roll Motion</a:t>
            </a:r>
          </a:p>
        </p:txBody>
      </p:sp>
      <p:pic>
        <p:nvPicPr>
          <p:cNvPr id="10" name="Picture 9" descr="wrist-roll2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571612"/>
            <a:ext cx="8437184" cy="2671775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071538" y="4786322"/>
            <a:ext cx="7000924" cy="1071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Wrist rolls to get food from table to mouth</a:t>
            </a:r>
          </a:p>
          <a:p>
            <a:pPr algn="ctr" eaLnBrk="1" hangingPunct="1"/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Roll is independent of other axes of motion</a:t>
            </a:r>
          </a:p>
          <a:p>
            <a:pPr algn="ctr" eaLnBrk="1" hangingPunct="1"/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/>
            </a:r>
            <a:b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/>
            </a:r>
            <a:b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</a:br>
            <a:endParaRPr lang="en-US" altLang="zh-CN" sz="28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12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/>
              <a:t>Algorithm</a:t>
            </a: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1043608" y="1196752"/>
            <a:ext cx="70417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000" dirty="0">
                <a:solidFill>
                  <a:prstClr val="black"/>
                </a:solidFill>
              </a:rPr>
              <a:t>The wrist undergoes a characteristic roll motion during the taking of a bite of food that can be tracked using a gyroscope</a:t>
            </a:r>
          </a:p>
        </p:txBody>
      </p:sp>
      <p:pic>
        <p:nvPicPr>
          <p:cNvPr id="6" name="Picture 2" descr="coord-sys.ep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61" y="2578771"/>
            <a:ext cx="2614699" cy="1879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timing-diagram.ep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720" y="2192625"/>
            <a:ext cx="5194644" cy="2586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848293" y="5085184"/>
            <a:ext cx="74324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000" dirty="0">
                <a:solidFill>
                  <a:prstClr val="black"/>
                </a:solidFill>
              </a:rPr>
              <a:t>Biologically, this can be related to the necessary orientations for (1) picking food up, and (2) placing food into the mouth</a:t>
            </a:r>
          </a:p>
        </p:txBody>
      </p:sp>
    </p:spTree>
    <p:extLst>
      <p:ext uri="{BB962C8B-B14F-4D97-AF65-F5344CB8AC3E}">
        <p14:creationId xmlns:p14="http://schemas.microsoft.com/office/powerpoint/2010/main" val="311020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Title 11"/>
          <p:cNvSpPr txBox="1">
            <a:spLocks/>
          </p:cNvSpPr>
          <p:nvPr/>
        </p:nvSpPr>
        <p:spPr bwMode="auto">
          <a:xfrm>
            <a:off x="266700" y="188913"/>
            <a:ext cx="8448704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sz="4400" dirty="0">
                <a:solidFill>
                  <a:prstClr val="black"/>
                </a:solidFill>
                <a:latin typeface="Calibri"/>
              </a:rPr>
              <a:t>Demo of Bite Counting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31898" y="4936337"/>
            <a:ext cx="8001056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Early test:  49 meals (47 participants), 1675 bites</a:t>
            </a:r>
          </a:p>
          <a:p>
            <a:pPr algn="ctr" eaLnBrk="1" hangingPunct="1"/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86% bites detected, 81% positive predictive value</a:t>
            </a:r>
          </a:p>
          <a:p>
            <a:pPr algn="ctr" eaLnBrk="1" hangingPunct="1"/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Talking and other actions between 67% of bites</a:t>
            </a:r>
          </a:p>
          <a:p>
            <a:pPr algn="ctr" eaLnBrk="1" hangingPunct="1"/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/>
            </a:r>
            <a:b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/>
            </a:r>
            <a:b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</a:br>
            <a:endParaRPr lang="en-US" altLang="zh-CN" sz="2800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3" name="BiteCounter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1720" y="957421"/>
            <a:ext cx="5306918" cy="3979918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90524" y="6237312"/>
            <a:ext cx="800105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1200" dirty="0">
                <a:solidFill>
                  <a:prstClr val="black"/>
                </a:solidFill>
              </a:rPr>
              <a:t>Y. Dong, A. Hoover, J. </a:t>
            </a:r>
            <a:r>
              <a:rPr lang="en-US" sz="1200" dirty="0" err="1">
                <a:solidFill>
                  <a:prstClr val="black"/>
                </a:solidFill>
              </a:rPr>
              <a:t>Scisco</a:t>
            </a:r>
            <a:r>
              <a:rPr lang="en-US" sz="1200" dirty="0">
                <a:solidFill>
                  <a:prstClr val="black"/>
                </a:solidFill>
              </a:rPr>
              <a:t> and E. </a:t>
            </a:r>
            <a:r>
              <a:rPr lang="en-US" sz="1200" dirty="0" err="1">
                <a:solidFill>
                  <a:prstClr val="black"/>
                </a:solidFill>
              </a:rPr>
              <a:t>Muth</a:t>
            </a:r>
            <a:r>
              <a:rPr lang="en-US" sz="1200" dirty="0">
                <a:solidFill>
                  <a:prstClr val="black"/>
                </a:solidFill>
              </a:rPr>
              <a:t>, "A New Method for Measuring Meal Intake in Humans via Automated Wrist Motion Tracking", in Applied Psychophysiology and Biofeedback, </a:t>
            </a:r>
            <a:r>
              <a:rPr lang="en-US" sz="1200" dirty="0" err="1">
                <a:solidFill>
                  <a:prstClr val="black"/>
                </a:solidFill>
              </a:rPr>
              <a:t>vol</a:t>
            </a:r>
            <a:r>
              <a:rPr lang="en-US" sz="1200" dirty="0">
                <a:solidFill>
                  <a:prstClr val="black"/>
                </a:solidFill>
              </a:rPr>
              <a:t> 37, no 3, 2012, pp 205-215.</a:t>
            </a:r>
            <a:endParaRPr lang="en-US" altLang="zh-CN" sz="12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60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448704" cy="792162"/>
          </a:xfrm>
        </p:spPr>
        <p:txBody>
          <a:bodyPr/>
          <a:lstStyle/>
          <a:p>
            <a:pPr algn="l"/>
            <a:r>
              <a:rPr lang="en-US" altLang="en-US" dirty="0"/>
              <a:t>Cafeteria Experiment</a:t>
            </a:r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8674" y="908050"/>
            <a:ext cx="3887739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7" y="908050"/>
            <a:ext cx="3888581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643314"/>
            <a:ext cx="3957664" cy="2638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857752" y="3857628"/>
            <a:ext cx="371477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 Main food service for Clemson University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 Seats ~800 people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 Huge variety of foods and beverages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2C0F8F5-2DB7-2CC4-FC90-88DBC3557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4370" y="6385767"/>
            <a:ext cx="307336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1200" dirty="0">
                <a:solidFill>
                  <a:prstClr val="black"/>
                </a:solidFill>
              </a:rPr>
              <a:t>NIH R41DK091141, R42DK091141 </a:t>
            </a:r>
            <a:endParaRPr lang="en-US" altLang="zh-CN" sz="12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08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/>
              <a:t>Sensors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65058" y="5839222"/>
            <a:ext cx="457200" cy="476250"/>
          </a:xfrm>
        </p:spPr>
        <p:txBody>
          <a:bodyPr/>
          <a:lstStyle/>
          <a:p>
            <a:fld id="{727EAB29-7738-43D8-893C-15BB35088D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" t="29735" r="23614" b="17766"/>
          <a:stretch/>
        </p:blipFill>
        <p:spPr>
          <a:xfrm>
            <a:off x="1043608" y="1484784"/>
            <a:ext cx="6627748" cy="360256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3995936" y="2125079"/>
            <a:ext cx="2484276" cy="352583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6469922" y="1022122"/>
            <a:ext cx="112601" cy="1443998"/>
          </a:xfrm>
          <a:prstGeom prst="straightConnector1">
            <a:avLst/>
          </a:prstGeom>
          <a:ln w="508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15"/>
          <p:cNvSpPr/>
          <p:nvPr/>
        </p:nvSpPr>
        <p:spPr>
          <a:xfrm>
            <a:off x="4717509" y="2107459"/>
            <a:ext cx="276249" cy="270890"/>
          </a:xfrm>
          <a:custGeom>
            <a:avLst/>
            <a:gdLst>
              <a:gd name="connsiteX0" fmla="*/ 210371 w 210371"/>
              <a:gd name="connsiteY0" fmla="*/ 0 h 281808"/>
              <a:gd name="connsiteX1" fmla="*/ 21835 w 210371"/>
              <a:gd name="connsiteY1" fmla="*/ 47134 h 281808"/>
              <a:gd name="connsiteX2" fmla="*/ 21835 w 210371"/>
              <a:gd name="connsiteY2" fmla="*/ 254523 h 281808"/>
              <a:gd name="connsiteX3" fmla="*/ 182090 w 210371"/>
              <a:gd name="connsiteY3" fmla="*/ 273377 h 281808"/>
              <a:gd name="connsiteX0" fmla="*/ 245099 w 245099"/>
              <a:gd name="connsiteY0" fmla="*/ 0 h 281808"/>
              <a:gd name="connsiteX1" fmla="*/ 56563 w 245099"/>
              <a:gd name="connsiteY1" fmla="*/ 47134 h 281808"/>
              <a:gd name="connsiteX2" fmla="*/ 9429 w 245099"/>
              <a:gd name="connsiteY2" fmla="*/ 254523 h 281808"/>
              <a:gd name="connsiteX3" fmla="*/ 216818 w 245099"/>
              <a:gd name="connsiteY3" fmla="*/ 273377 h 281808"/>
              <a:gd name="connsiteX0" fmla="*/ 258263 w 258263"/>
              <a:gd name="connsiteY0" fmla="*/ 11578 h 295577"/>
              <a:gd name="connsiteX1" fmla="*/ 32019 w 258263"/>
              <a:gd name="connsiteY1" fmla="*/ 21005 h 295577"/>
              <a:gd name="connsiteX2" fmla="*/ 22593 w 258263"/>
              <a:gd name="connsiteY2" fmla="*/ 266101 h 295577"/>
              <a:gd name="connsiteX3" fmla="*/ 229982 w 258263"/>
              <a:gd name="connsiteY3" fmla="*/ 284955 h 295577"/>
              <a:gd name="connsiteX0" fmla="*/ 258263 w 258263"/>
              <a:gd name="connsiteY0" fmla="*/ 11578 h 295577"/>
              <a:gd name="connsiteX1" fmla="*/ 32019 w 258263"/>
              <a:gd name="connsiteY1" fmla="*/ 21005 h 295577"/>
              <a:gd name="connsiteX2" fmla="*/ 22593 w 258263"/>
              <a:gd name="connsiteY2" fmla="*/ 266101 h 295577"/>
              <a:gd name="connsiteX3" fmla="*/ 229982 w 258263"/>
              <a:gd name="connsiteY3" fmla="*/ 284955 h 295577"/>
              <a:gd name="connsiteX4" fmla="*/ 248836 w 258263"/>
              <a:gd name="connsiteY4" fmla="*/ 284955 h 295577"/>
              <a:gd name="connsiteX0" fmla="*/ 258263 w 333677"/>
              <a:gd name="connsiteY0" fmla="*/ 11578 h 295577"/>
              <a:gd name="connsiteX1" fmla="*/ 32019 w 333677"/>
              <a:gd name="connsiteY1" fmla="*/ 21005 h 295577"/>
              <a:gd name="connsiteX2" fmla="*/ 22593 w 333677"/>
              <a:gd name="connsiteY2" fmla="*/ 266101 h 295577"/>
              <a:gd name="connsiteX3" fmla="*/ 229982 w 333677"/>
              <a:gd name="connsiteY3" fmla="*/ 284955 h 295577"/>
              <a:gd name="connsiteX4" fmla="*/ 333677 w 333677"/>
              <a:gd name="connsiteY4" fmla="*/ 237821 h 295577"/>
              <a:gd name="connsiteX0" fmla="*/ 255759 w 331173"/>
              <a:gd name="connsiteY0" fmla="*/ 11578 h 316711"/>
              <a:gd name="connsiteX1" fmla="*/ 29515 w 331173"/>
              <a:gd name="connsiteY1" fmla="*/ 21005 h 316711"/>
              <a:gd name="connsiteX2" fmla="*/ 20089 w 331173"/>
              <a:gd name="connsiteY2" fmla="*/ 266101 h 316711"/>
              <a:gd name="connsiteX3" fmla="*/ 189770 w 331173"/>
              <a:gd name="connsiteY3" fmla="*/ 313235 h 316711"/>
              <a:gd name="connsiteX4" fmla="*/ 331173 w 331173"/>
              <a:gd name="connsiteY4" fmla="*/ 237821 h 316711"/>
              <a:gd name="connsiteX0" fmla="*/ 242493 w 317907"/>
              <a:gd name="connsiteY0" fmla="*/ 11578 h 316711"/>
              <a:gd name="connsiteX1" fmla="*/ 53957 w 317907"/>
              <a:gd name="connsiteY1" fmla="*/ 21005 h 316711"/>
              <a:gd name="connsiteX2" fmla="*/ 6823 w 317907"/>
              <a:gd name="connsiteY2" fmla="*/ 266101 h 316711"/>
              <a:gd name="connsiteX3" fmla="*/ 176504 w 317907"/>
              <a:gd name="connsiteY3" fmla="*/ 313235 h 316711"/>
              <a:gd name="connsiteX4" fmla="*/ 317907 w 317907"/>
              <a:gd name="connsiteY4" fmla="*/ 237821 h 316711"/>
              <a:gd name="connsiteX0" fmla="*/ 213352 w 288766"/>
              <a:gd name="connsiteY0" fmla="*/ 8149 h 310870"/>
              <a:gd name="connsiteX1" fmla="*/ 24816 w 288766"/>
              <a:gd name="connsiteY1" fmla="*/ 17576 h 310870"/>
              <a:gd name="connsiteX2" fmla="*/ 15389 w 288766"/>
              <a:gd name="connsiteY2" fmla="*/ 215538 h 310870"/>
              <a:gd name="connsiteX3" fmla="*/ 147363 w 288766"/>
              <a:gd name="connsiteY3" fmla="*/ 309806 h 310870"/>
              <a:gd name="connsiteX4" fmla="*/ 288766 w 288766"/>
              <a:gd name="connsiteY4" fmla="*/ 234392 h 310870"/>
              <a:gd name="connsiteX0" fmla="*/ 209768 w 285182"/>
              <a:gd name="connsiteY0" fmla="*/ 8149 h 283202"/>
              <a:gd name="connsiteX1" fmla="*/ 21232 w 285182"/>
              <a:gd name="connsiteY1" fmla="*/ 17576 h 283202"/>
              <a:gd name="connsiteX2" fmla="*/ 11805 w 285182"/>
              <a:gd name="connsiteY2" fmla="*/ 215538 h 283202"/>
              <a:gd name="connsiteX3" fmla="*/ 87218 w 285182"/>
              <a:gd name="connsiteY3" fmla="*/ 281525 h 283202"/>
              <a:gd name="connsiteX4" fmla="*/ 285182 w 285182"/>
              <a:gd name="connsiteY4" fmla="*/ 234392 h 283202"/>
              <a:gd name="connsiteX0" fmla="*/ 215476 w 290890"/>
              <a:gd name="connsiteY0" fmla="*/ 5435 h 279683"/>
              <a:gd name="connsiteX1" fmla="*/ 26940 w 290890"/>
              <a:gd name="connsiteY1" fmla="*/ 14862 h 279683"/>
              <a:gd name="connsiteX2" fmla="*/ 8087 w 290890"/>
              <a:gd name="connsiteY2" fmla="*/ 175117 h 279683"/>
              <a:gd name="connsiteX3" fmla="*/ 92926 w 290890"/>
              <a:gd name="connsiteY3" fmla="*/ 278811 h 279683"/>
              <a:gd name="connsiteX4" fmla="*/ 290890 w 290890"/>
              <a:gd name="connsiteY4" fmla="*/ 231678 h 279683"/>
              <a:gd name="connsiteX0" fmla="*/ 215476 w 233740"/>
              <a:gd name="connsiteY0" fmla="*/ 5435 h 279683"/>
              <a:gd name="connsiteX1" fmla="*/ 26940 w 233740"/>
              <a:gd name="connsiteY1" fmla="*/ 14862 h 279683"/>
              <a:gd name="connsiteX2" fmla="*/ 8087 w 233740"/>
              <a:gd name="connsiteY2" fmla="*/ 175117 h 279683"/>
              <a:gd name="connsiteX3" fmla="*/ 92926 w 233740"/>
              <a:gd name="connsiteY3" fmla="*/ 278811 h 279683"/>
              <a:gd name="connsiteX4" fmla="*/ 233740 w 233740"/>
              <a:gd name="connsiteY4" fmla="*/ 250728 h 279683"/>
              <a:gd name="connsiteX0" fmla="*/ 213344 w 231608"/>
              <a:gd name="connsiteY0" fmla="*/ 5435 h 272141"/>
              <a:gd name="connsiteX1" fmla="*/ 24808 w 231608"/>
              <a:gd name="connsiteY1" fmla="*/ 14862 h 272141"/>
              <a:gd name="connsiteX2" fmla="*/ 5955 w 231608"/>
              <a:gd name="connsiteY2" fmla="*/ 175117 h 272141"/>
              <a:gd name="connsiteX3" fmla="*/ 60314 w 231608"/>
              <a:gd name="connsiteY3" fmla="*/ 271191 h 272141"/>
              <a:gd name="connsiteX4" fmla="*/ 231608 w 231608"/>
              <a:gd name="connsiteY4" fmla="*/ 250728 h 272141"/>
              <a:gd name="connsiteX0" fmla="*/ 265151 w 283415"/>
              <a:gd name="connsiteY0" fmla="*/ 4352 h 270890"/>
              <a:gd name="connsiteX1" fmla="*/ 76615 w 283415"/>
              <a:gd name="connsiteY1" fmla="*/ 13779 h 270890"/>
              <a:gd name="connsiteX2" fmla="*/ 612 w 283415"/>
              <a:gd name="connsiteY2" fmla="*/ 158794 h 270890"/>
              <a:gd name="connsiteX3" fmla="*/ 112121 w 283415"/>
              <a:gd name="connsiteY3" fmla="*/ 270108 h 270890"/>
              <a:gd name="connsiteX4" fmla="*/ 283415 w 283415"/>
              <a:gd name="connsiteY4" fmla="*/ 249645 h 270890"/>
              <a:gd name="connsiteX0" fmla="*/ 265151 w 271985"/>
              <a:gd name="connsiteY0" fmla="*/ 4352 h 270890"/>
              <a:gd name="connsiteX1" fmla="*/ 76615 w 271985"/>
              <a:gd name="connsiteY1" fmla="*/ 13779 h 270890"/>
              <a:gd name="connsiteX2" fmla="*/ 612 w 271985"/>
              <a:gd name="connsiteY2" fmla="*/ 158794 h 270890"/>
              <a:gd name="connsiteX3" fmla="*/ 112121 w 271985"/>
              <a:gd name="connsiteY3" fmla="*/ 270108 h 270890"/>
              <a:gd name="connsiteX4" fmla="*/ 271985 w 271985"/>
              <a:gd name="connsiteY4" fmla="*/ 234405 h 270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985" h="270890">
                <a:moveTo>
                  <a:pt x="265151" y="4352"/>
                </a:moveTo>
                <a:cubicBezTo>
                  <a:pt x="186594" y="6709"/>
                  <a:pt x="120705" y="-11961"/>
                  <a:pt x="76615" y="13779"/>
                </a:cubicBezTo>
                <a:cubicBezTo>
                  <a:pt x="32525" y="39519"/>
                  <a:pt x="-5306" y="116073"/>
                  <a:pt x="612" y="158794"/>
                </a:cubicBezTo>
                <a:cubicBezTo>
                  <a:pt x="6530" y="201515"/>
                  <a:pt x="45348" y="279534"/>
                  <a:pt x="112121" y="270108"/>
                </a:cubicBezTo>
                <a:cubicBezTo>
                  <a:pt x="149828" y="273250"/>
                  <a:pt x="268057" y="234405"/>
                  <a:pt x="271985" y="234405"/>
                </a:cubicBezTo>
              </a:path>
            </a:pathLst>
          </a:custGeom>
          <a:noFill/>
          <a:ln w="50800">
            <a:solidFill>
              <a:srgbClr val="C00000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 rot="16200000" flipV="1">
            <a:off x="6411285" y="1475548"/>
            <a:ext cx="229873" cy="270890"/>
          </a:xfrm>
          <a:custGeom>
            <a:avLst/>
            <a:gdLst>
              <a:gd name="connsiteX0" fmla="*/ 210371 w 210371"/>
              <a:gd name="connsiteY0" fmla="*/ 0 h 281808"/>
              <a:gd name="connsiteX1" fmla="*/ 21835 w 210371"/>
              <a:gd name="connsiteY1" fmla="*/ 47134 h 281808"/>
              <a:gd name="connsiteX2" fmla="*/ 21835 w 210371"/>
              <a:gd name="connsiteY2" fmla="*/ 254523 h 281808"/>
              <a:gd name="connsiteX3" fmla="*/ 182090 w 210371"/>
              <a:gd name="connsiteY3" fmla="*/ 273377 h 281808"/>
              <a:gd name="connsiteX0" fmla="*/ 245099 w 245099"/>
              <a:gd name="connsiteY0" fmla="*/ 0 h 281808"/>
              <a:gd name="connsiteX1" fmla="*/ 56563 w 245099"/>
              <a:gd name="connsiteY1" fmla="*/ 47134 h 281808"/>
              <a:gd name="connsiteX2" fmla="*/ 9429 w 245099"/>
              <a:gd name="connsiteY2" fmla="*/ 254523 h 281808"/>
              <a:gd name="connsiteX3" fmla="*/ 216818 w 245099"/>
              <a:gd name="connsiteY3" fmla="*/ 273377 h 281808"/>
              <a:gd name="connsiteX0" fmla="*/ 258263 w 258263"/>
              <a:gd name="connsiteY0" fmla="*/ 11578 h 295577"/>
              <a:gd name="connsiteX1" fmla="*/ 32019 w 258263"/>
              <a:gd name="connsiteY1" fmla="*/ 21005 h 295577"/>
              <a:gd name="connsiteX2" fmla="*/ 22593 w 258263"/>
              <a:gd name="connsiteY2" fmla="*/ 266101 h 295577"/>
              <a:gd name="connsiteX3" fmla="*/ 229982 w 258263"/>
              <a:gd name="connsiteY3" fmla="*/ 284955 h 295577"/>
              <a:gd name="connsiteX0" fmla="*/ 258263 w 258263"/>
              <a:gd name="connsiteY0" fmla="*/ 11578 h 295577"/>
              <a:gd name="connsiteX1" fmla="*/ 32019 w 258263"/>
              <a:gd name="connsiteY1" fmla="*/ 21005 h 295577"/>
              <a:gd name="connsiteX2" fmla="*/ 22593 w 258263"/>
              <a:gd name="connsiteY2" fmla="*/ 266101 h 295577"/>
              <a:gd name="connsiteX3" fmla="*/ 229982 w 258263"/>
              <a:gd name="connsiteY3" fmla="*/ 284955 h 295577"/>
              <a:gd name="connsiteX4" fmla="*/ 248836 w 258263"/>
              <a:gd name="connsiteY4" fmla="*/ 284955 h 295577"/>
              <a:gd name="connsiteX0" fmla="*/ 258263 w 333677"/>
              <a:gd name="connsiteY0" fmla="*/ 11578 h 295577"/>
              <a:gd name="connsiteX1" fmla="*/ 32019 w 333677"/>
              <a:gd name="connsiteY1" fmla="*/ 21005 h 295577"/>
              <a:gd name="connsiteX2" fmla="*/ 22593 w 333677"/>
              <a:gd name="connsiteY2" fmla="*/ 266101 h 295577"/>
              <a:gd name="connsiteX3" fmla="*/ 229982 w 333677"/>
              <a:gd name="connsiteY3" fmla="*/ 284955 h 295577"/>
              <a:gd name="connsiteX4" fmla="*/ 333677 w 333677"/>
              <a:gd name="connsiteY4" fmla="*/ 237821 h 295577"/>
              <a:gd name="connsiteX0" fmla="*/ 255759 w 331173"/>
              <a:gd name="connsiteY0" fmla="*/ 11578 h 316711"/>
              <a:gd name="connsiteX1" fmla="*/ 29515 w 331173"/>
              <a:gd name="connsiteY1" fmla="*/ 21005 h 316711"/>
              <a:gd name="connsiteX2" fmla="*/ 20089 w 331173"/>
              <a:gd name="connsiteY2" fmla="*/ 266101 h 316711"/>
              <a:gd name="connsiteX3" fmla="*/ 189770 w 331173"/>
              <a:gd name="connsiteY3" fmla="*/ 313235 h 316711"/>
              <a:gd name="connsiteX4" fmla="*/ 331173 w 331173"/>
              <a:gd name="connsiteY4" fmla="*/ 237821 h 316711"/>
              <a:gd name="connsiteX0" fmla="*/ 242493 w 317907"/>
              <a:gd name="connsiteY0" fmla="*/ 11578 h 316711"/>
              <a:gd name="connsiteX1" fmla="*/ 53957 w 317907"/>
              <a:gd name="connsiteY1" fmla="*/ 21005 h 316711"/>
              <a:gd name="connsiteX2" fmla="*/ 6823 w 317907"/>
              <a:gd name="connsiteY2" fmla="*/ 266101 h 316711"/>
              <a:gd name="connsiteX3" fmla="*/ 176504 w 317907"/>
              <a:gd name="connsiteY3" fmla="*/ 313235 h 316711"/>
              <a:gd name="connsiteX4" fmla="*/ 317907 w 317907"/>
              <a:gd name="connsiteY4" fmla="*/ 237821 h 316711"/>
              <a:gd name="connsiteX0" fmla="*/ 213352 w 288766"/>
              <a:gd name="connsiteY0" fmla="*/ 8149 h 310870"/>
              <a:gd name="connsiteX1" fmla="*/ 24816 w 288766"/>
              <a:gd name="connsiteY1" fmla="*/ 17576 h 310870"/>
              <a:gd name="connsiteX2" fmla="*/ 15389 w 288766"/>
              <a:gd name="connsiteY2" fmla="*/ 215538 h 310870"/>
              <a:gd name="connsiteX3" fmla="*/ 147363 w 288766"/>
              <a:gd name="connsiteY3" fmla="*/ 309806 h 310870"/>
              <a:gd name="connsiteX4" fmla="*/ 288766 w 288766"/>
              <a:gd name="connsiteY4" fmla="*/ 234392 h 310870"/>
              <a:gd name="connsiteX0" fmla="*/ 209768 w 285182"/>
              <a:gd name="connsiteY0" fmla="*/ 8149 h 283202"/>
              <a:gd name="connsiteX1" fmla="*/ 21232 w 285182"/>
              <a:gd name="connsiteY1" fmla="*/ 17576 h 283202"/>
              <a:gd name="connsiteX2" fmla="*/ 11805 w 285182"/>
              <a:gd name="connsiteY2" fmla="*/ 215538 h 283202"/>
              <a:gd name="connsiteX3" fmla="*/ 87218 w 285182"/>
              <a:gd name="connsiteY3" fmla="*/ 281525 h 283202"/>
              <a:gd name="connsiteX4" fmla="*/ 285182 w 285182"/>
              <a:gd name="connsiteY4" fmla="*/ 234392 h 283202"/>
              <a:gd name="connsiteX0" fmla="*/ 215476 w 290890"/>
              <a:gd name="connsiteY0" fmla="*/ 5435 h 279683"/>
              <a:gd name="connsiteX1" fmla="*/ 26940 w 290890"/>
              <a:gd name="connsiteY1" fmla="*/ 14862 h 279683"/>
              <a:gd name="connsiteX2" fmla="*/ 8087 w 290890"/>
              <a:gd name="connsiteY2" fmla="*/ 175117 h 279683"/>
              <a:gd name="connsiteX3" fmla="*/ 92926 w 290890"/>
              <a:gd name="connsiteY3" fmla="*/ 278811 h 279683"/>
              <a:gd name="connsiteX4" fmla="*/ 290890 w 290890"/>
              <a:gd name="connsiteY4" fmla="*/ 231678 h 279683"/>
              <a:gd name="connsiteX0" fmla="*/ 215476 w 233740"/>
              <a:gd name="connsiteY0" fmla="*/ 5435 h 279683"/>
              <a:gd name="connsiteX1" fmla="*/ 26940 w 233740"/>
              <a:gd name="connsiteY1" fmla="*/ 14862 h 279683"/>
              <a:gd name="connsiteX2" fmla="*/ 8087 w 233740"/>
              <a:gd name="connsiteY2" fmla="*/ 175117 h 279683"/>
              <a:gd name="connsiteX3" fmla="*/ 92926 w 233740"/>
              <a:gd name="connsiteY3" fmla="*/ 278811 h 279683"/>
              <a:gd name="connsiteX4" fmla="*/ 233740 w 233740"/>
              <a:gd name="connsiteY4" fmla="*/ 250728 h 279683"/>
              <a:gd name="connsiteX0" fmla="*/ 213344 w 231608"/>
              <a:gd name="connsiteY0" fmla="*/ 5435 h 272141"/>
              <a:gd name="connsiteX1" fmla="*/ 24808 w 231608"/>
              <a:gd name="connsiteY1" fmla="*/ 14862 h 272141"/>
              <a:gd name="connsiteX2" fmla="*/ 5955 w 231608"/>
              <a:gd name="connsiteY2" fmla="*/ 175117 h 272141"/>
              <a:gd name="connsiteX3" fmla="*/ 60314 w 231608"/>
              <a:gd name="connsiteY3" fmla="*/ 271191 h 272141"/>
              <a:gd name="connsiteX4" fmla="*/ 231608 w 231608"/>
              <a:gd name="connsiteY4" fmla="*/ 250728 h 272141"/>
              <a:gd name="connsiteX0" fmla="*/ 265151 w 283415"/>
              <a:gd name="connsiteY0" fmla="*/ 4352 h 270890"/>
              <a:gd name="connsiteX1" fmla="*/ 76615 w 283415"/>
              <a:gd name="connsiteY1" fmla="*/ 13779 h 270890"/>
              <a:gd name="connsiteX2" fmla="*/ 612 w 283415"/>
              <a:gd name="connsiteY2" fmla="*/ 158794 h 270890"/>
              <a:gd name="connsiteX3" fmla="*/ 112121 w 283415"/>
              <a:gd name="connsiteY3" fmla="*/ 270108 h 270890"/>
              <a:gd name="connsiteX4" fmla="*/ 283415 w 283415"/>
              <a:gd name="connsiteY4" fmla="*/ 249645 h 270890"/>
              <a:gd name="connsiteX0" fmla="*/ 265151 w 271985"/>
              <a:gd name="connsiteY0" fmla="*/ 4352 h 270890"/>
              <a:gd name="connsiteX1" fmla="*/ 76615 w 271985"/>
              <a:gd name="connsiteY1" fmla="*/ 13779 h 270890"/>
              <a:gd name="connsiteX2" fmla="*/ 612 w 271985"/>
              <a:gd name="connsiteY2" fmla="*/ 158794 h 270890"/>
              <a:gd name="connsiteX3" fmla="*/ 112121 w 271985"/>
              <a:gd name="connsiteY3" fmla="*/ 270108 h 270890"/>
              <a:gd name="connsiteX4" fmla="*/ 271985 w 271985"/>
              <a:gd name="connsiteY4" fmla="*/ 234405 h 270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985" h="270890">
                <a:moveTo>
                  <a:pt x="265151" y="4352"/>
                </a:moveTo>
                <a:cubicBezTo>
                  <a:pt x="186594" y="6709"/>
                  <a:pt x="120705" y="-11961"/>
                  <a:pt x="76615" y="13779"/>
                </a:cubicBezTo>
                <a:cubicBezTo>
                  <a:pt x="32525" y="39519"/>
                  <a:pt x="-5306" y="116073"/>
                  <a:pt x="612" y="158794"/>
                </a:cubicBezTo>
                <a:cubicBezTo>
                  <a:pt x="6530" y="201515"/>
                  <a:pt x="45348" y="279534"/>
                  <a:pt x="112121" y="270108"/>
                </a:cubicBezTo>
                <a:cubicBezTo>
                  <a:pt x="149828" y="273250"/>
                  <a:pt x="268057" y="234405"/>
                  <a:pt x="271985" y="234405"/>
                </a:cubicBezTo>
              </a:path>
            </a:pathLst>
          </a:custGeom>
          <a:noFill/>
          <a:ln w="50800">
            <a:solidFill>
              <a:srgbClr val="00B0F0"/>
            </a:solidFill>
            <a:headEnd type="triangle" w="sm" len="sm"/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 rot="10800000">
            <a:off x="6738270" y="2025840"/>
            <a:ext cx="220991" cy="217064"/>
          </a:xfrm>
          <a:custGeom>
            <a:avLst/>
            <a:gdLst>
              <a:gd name="connsiteX0" fmla="*/ 210371 w 210371"/>
              <a:gd name="connsiteY0" fmla="*/ 0 h 281808"/>
              <a:gd name="connsiteX1" fmla="*/ 21835 w 210371"/>
              <a:gd name="connsiteY1" fmla="*/ 47134 h 281808"/>
              <a:gd name="connsiteX2" fmla="*/ 21835 w 210371"/>
              <a:gd name="connsiteY2" fmla="*/ 254523 h 281808"/>
              <a:gd name="connsiteX3" fmla="*/ 182090 w 210371"/>
              <a:gd name="connsiteY3" fmla="*/ 273377 h 281808"/>
              <a:gd name="connsiteX0" fmla="*/ 245099 w 245099"/>
              <a:gd name="connsiteY0" fmla="*/ 0 h 281808"/>
              <a:gd name="connsiteX1" fmla="*/ 56563 w 245099"/>
              <a:gd name="connsiteY1" fmla="*/ 47134 h 281808"/>
              <a:gd name="connsiteX2" fmla="*/ 9429 w 245099"/>
              <a:gd name="connsiteY2" fmla="*/ 254523 h 281808"/>
              <a:gd name="connsiteX3" fmla="*/ 216818 w 245099"/>
              <a:gd name="connsiteY3" fmla="*/ 273377 h 281808"/>
              <a:gd name="connsiteX0" fmla="*/ 258263 w 258263"/>
              <a:gd name="connsiteY0" fmla="*/ 11578 h 295577"/>
              <a:gd name="connsiteX1" fmla="*/ 32019 w 258263"/>
              <a:gd name="connsiteY1" fmla="*/ 21005 h 295577"/>
              <a:gd name="connsiteX2" fmla="*/ 22593 w 258263"/>
              <a:gd name="connsiteY2" fmla="*/ 266101 h 295577"/>
              <a:gd name="connsiteX3" fmla="*/ 229982 w 258263"/>
              <a:gd name="connsiteY3" fmla="*/ 284955 h 295577"/>
              <a:gd name="connsiteX0" fmla="*/ 258263 w 258263"/>
              <a:gd name="connsiteY0" fmla="*/ 11578 h 295577"/>
              <a:gd name="connsiteX1" fmla="*/ 32019 w 258263"/>
              <a:gd name="connsiteY1" fmla="*/ 21005 h 295577"/>
              <a:gd name="connsiteX2" fmla="*/ 22593 w 258263"/>
              <a:gd name="connsiteY2" fmla="*/ 266101 h 295577"/>
              <a:gd name="connsiteX3" fmla="*/ 229982 w 258263"/>
              <a:gd name="connsiteY3" fmla="*/ 284955 h 295577"/>
              <a:gd name="connsiteX4" fmla="*/ 248836 w 258263"/>
              <a:gd name="connsiteY4" fmla="*/ 284955 h 295577"/>
              <a:gd name="connsiteX0" fmla="*/ 258263 w 333677"/>
              <a:gd name="connsiteY0" fmla="*/ 11578 h 295577"/>
              <a:gd name="connsiteX1" fmla="*/ 32019 w 333677"/>
              <a:gd name="connsiteY1" fmla="*/ 21005 h 295577"/>
              <a:gd name="connsiteX2" fmla="*/ 22593 w 333677"/>
              <a:gd name="connsiteY2" fmla="*/ 266101 h 295577"/>
              <a:gd name="connsiteX3" fmla="*/ 229982 w 333677"/>
              <a:gd name="connsiteY3" fmla="*/ 284955 h 295577"/>
              <a:gd name="connsiteX4" fmla="*/ 333677 w 333677"/>
              <a:gd name="connsiteY4" fmla="*/ 237821 h 295577"/>
              <a:gd name="connsiteX0" fmla="*/ 255759 w 331173"/>
              <a:gd name="connsiteY0" fmla="*/ 11578 h 316711"/>
              <a:gd name="connsiteX1" fmla="*/ 29515 w 331173"/>
              <a:gd name="connsiteY1" fmla="*/ 21005 h 316711"/>
              <a:gd name="connsiteX2" fmla="*/ 20089 w 331173"/>
              <a:gd name="connsiteY2" fmla="*/ 266101 h 316711"/>
              <a:gd name="connsiteX3" fmla="*/ 189770 w 331173"/>
              <a:gd name="connsiteY3" fmla="*/ 313235 h 316711"/>
              <a:gd name="connsiteX4" fmla="*/ 331173 w 331173"/>
              <a:gd name="connsiteY4" fmla="*/ 237821 h 316711"/>
              <a:gd name="connsiteX0" fmla="*/ 242493 w 317907"/>
              <a:gd name="connsiteY0" fmla="*/ 11578 h 316711"/>
              <a:gd name="connsiteX1" fmla="*/ 53957 w 317907"/>
              <a:gd name="connsiteY1" fmla="*/ 21005 h 316711"/>
              <a:gd name="connsiteX2" fmla="*/ 6823 w 317907"/>
              <a:gd name="connsiteY2" fmla="*/ 266101 h 316711"/>
              <a:gd name="connsiteX3" fmla="*/ 176504 w 317907"/>
              <a:gd name="connsiteY3" fmla="*/ 313235 h 316711"/>
              <a:gd name="connsiteX4" fmla="*/ 317907 w 317907"/>
              <a:gd name="connsiteY4" fmla="*/ 237821 h 316711"/>
              <a:gd name="connsiteX0" fmla="*/ 213352 w 288766"/>
              <a:gd name="connsiteY0" fmla="*/ 8149 h 310870"/>
              <a:gd name="connsiteX1" fmla="*/ 24816 w 288766"/>
              <a:gd name="connsiteY1" fmla="*/ 17576 h 310870"/>
              <a:gd name="connsiteX2" fmla="*/ 15389 w 288766"/>
              <a:gd name="connsiteY2" fmla="*/ 215538 h 310870"/>
              <a:gd name="connsiteX3" fmla="*/ 147363 w 288766"/>
              <a:gd name="connsiteY3" fmla="*/ 309806 h 310870"/>
              <a:gd name="connsiteX4" fmla="*/ 288766 w 288766"/>
              <a:gd name="connsiteY4" fmla="*/ 234392 h 310870"/>
              <a:gd name="connsiteX0" fmla="*/ 209768 w 285182"/>
              <a:gd name="connsiteY0" fmla="*/ 8149 h 283202"/>
              <a:gd name="connsiteX1" fmla="*/ 21232 w 285182"/>
              <a:gd name="connsiteY1" fmla="*/ 17576 h 283202"/>
              <a:gd name="connsiteX2" fmla="*/ 11805 w 285182"/>
              <a:gd name="connsiteY2" fmla="*/ 215538 h 283202"/>
              <a:gd name="connsiteX3" fmla="*/ 87218 w 285182"/>
              <a:gd name="connsiteY3" fmla="*/ 281525 h 283202"/>
              <a:gd name="connsiteX4" fmla="*/ 285182 w 285182"/>
              <a:gd name="connsiteY4" fmla="*/ 234392 h 283202"/>
              <a:gd name="connsiteX0" fmla="*/ 215476 w 290890"/>
              <a:gd name="connsiteY0" fmla="*/ 5435 h 279683"/>
              <a:gd name="connsiteX1" fmla="*/ 26940 w 290890"/>
              <a:gd name="connsiteY1" fmla="*/ 14862 h 279683"/>
              <a:gd name="connsiteX2" fmla="*/ 8087 w 290890"/>
              <a:gd name="connsiteY2" fmla="*/ 175117 h 279683"/>
              <a:gd name="connsiteX3" fmla="*/ 92926 w 290890"/>
              <a:gd name="connsiteY3" fmla="*/ 278811 h 279683"/>
              <a:gd name="connsiteX4" fmla="*/ 290890 w 290890"/>
              <a:gd name="connsiteY4" fmla="*/ 231678 h 279683"/>
              <a:gd name="connsiteX0" fmla="*/ 215476 w 233740"/>
              <a:gd name="connsiteY0" fmla="*/ 5435 h 279683"/>
              <a:gd name="connsiteX1" fmla="*/ 26940 w 233740"/>
              <a:gd name="connsiteY1" fmla="*/ 14862 h 279683"/>
              <a:gd name="connsiteX2" fmla="*/ 8087 w 233740"/>
              <a:gd name="connsiteY2" fmla="*/ 175117 h 279683"/>
              <a:gd name="connsiteX3" fmla="*/ 92926 w 233740"/>
              <a:gd name="connsiteY3" fmla="*/ 278811 h 279683"/>
              <a:gd name="connsiteX4" fmla="*/ 233740 w 233740"/>
              <a:gd name="connsiteY4" fmla="*/ 250728 h 279683"/>
              <a:gd name="connsiteX0" fmla="*/ 213344 w 231608"/>
              <a:gd name="connsiteY0" fmla="*/ 5435 h 272141"/>
              <a:gd name="connsiteX1" fmla="*/ 24808 w 231608"/>
              <a:gd name="connsiteY1" fmla="*/ 14862 h 272141"/>
              <a:gd name="connsiteX2" fmla="*/ 5955 w 231608"/>
              <a:gd name="connsiteY2" fmla="*/ 175117 h 272141"/>
              <a:gd name="connsiteX3" fmla="*/ 60314 w 231608"/>
              <a:gd name="connsiteY3" fmla="*/ 271191 h 272141"/>
              <a:gd name="connsiteX4" fmla="*/ 231608 w 231608"/>
              <a:gd name="connsiteY4" fmla="*/ 250728 h 272141"/>
              <a:gd name="connsiteX0" fmla="*/ 265151 w 283415"/>
              <a:gd name="connsiteY0" fmla="*/ 4352 h 270890"/>
              <a:gd name="connsiteX1" fmla="*/ 76615 w 283415"/>
              <a:gd name="connsiteY1" fmla="*/ 13779 h 270890"/>
              <a:gd name="connsiteX2" fmla="*/ 612 w 283415"/>
              <a:gd name="connsiteY2" fmla="*/ 158794 h 270890"/>
              <a:gd name="connsiteX3" fmla="*/ 112121 w 283415"/>
              <a:gd name="connsiteY3" fmla="*/ 270108 h 270890"/>
              <a:gd name="connsiteX4" fmla="*/ 283415 w 283415"/>
              <a:gd name="connsiteY4" fmla="*/ 249645 h 270890"/>
              <a:gd name="connsiteX0" fmla="*/ 265151 w 271985"/>
              <a:gd name="connsiteY0" fmla="*/ 4352 h 270890"/>
              <a:gd name="connsiteX1" fmla="*/ 76615 w 271985"/>
              <a:gd name="connsiteY1" fmla="*/ 13779 h 270890"/>
              <a:gd name="connsiteX2" fmla="*/ 612 w 271985"/>
              <a:gd name="connsiteY2" fmla="*/ 158794 h 270890"/>
              <a:gd name="connsiteX3" fmla="*/ 112121 w 271985"/>
              <a:gd name="connsiteY3" fmla="*/ 270108 h 270890"/>
              <a:gd name="connsiteX4" fmla="*/ 271985 w 271985"/>
              <a:gd name="connsiteY4" fmla="*/ 234405 h 270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985" h="270890">
                <a:moveTo>
                  <a:pt x="265151" y="4352"/>
                </a:moveTo>
                <a:cubicBezTo>
                  <a:pt x="186594" y="6709"/>
                  <a:pt x="120705" y="-11961"/>
                  <a:pt x="76615" y="13779"/>
                </a:cubicBezTo>
                <a:cubicBezTo>
                  <a:pt x="32525" y="39519"/>
                  <a:pt x="-5306" y="116073"/>
                  <a:pt x="612" y="158794"/>
                </a:cubicBezTo>
                <a:cubicBezTo>
                  <a:pt x="6530" y="201515"/>
                  <a:pt x="45348" y="279534"/>
                  <a:pt x="112121" y="270108"/>
                </a:cubicBezTo>
                <a:cubicBezTo>
                  <a:pt x="149828" y="273250"/>
                  <a:pt x="268057" y="234405"/>
                  <a:pt x="271985" y="234405"/>
                </a:cubicBezTo>
              </a:path>
            </a:pathLst>
          </a:custGeom>
          <a:noFill/>
          <a:ln w="50800">
            <a:solidFill>
              <a:srgbClr val="00B050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6469922" y="1785693"/>
            <a:ext cx="668783" cy="689385"/>
          </a:xfrm>
          <a:prstGeom prst="straightConnector1">
            <a:avLst/>
          </a:prstGeom>
          <a:ln w="508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10"/>
          <p:cNvSpPr txBox="1">
            <a:spLocks noChangeArrowheads="1"/>
          </p:cNvSpPr>
          <p:nvPr/>
        </p:nvSpPr>
        <p:spPr bwMode="auto">
          <a:xfrm>
            <a:off x="3692322" y="1939559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dirty="0">
                <a:solidFill>
                  <a:prstClr val="black"/>
                </a:solidFill>
              </a:rPr>
              <a:t>Z</a:t>
            </a:r>
          </a:p>
        </p:txBody>
      </p:sp>
      <p:sp>
        <p:nvSpPr>
          <p:cNvPr id="49" name="TextBox 10"/>
          <p:cNvSpPr txBox="1">
            <a:spLocks noChangeArrowheads="1"/>
          </p:cNvSpPr>
          <p:nvPr/>
        </p:nvSpPr>
        <p:spPr bwMode="auto">
          <a:xfrm>
            <a:off x="6413246" y="71214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dirty="0">
                <a:solidFill>
                  <a:prstClr val="black"/>
                </a:solidFill>
              </a:rPr>
              <a:t>Y</a:t>
            </a:r>
          </a:p>
        </p:txBody>
      </p:sp>
      <p:sp>
        <p:nvSpPr>
          <p:cNvPr id="50" name="TextBox 10"/>
          <p:cNvSpPr txBox="1">
            <a:spLocks noChangeArrowheads="1"/>
          </p:cNvSpPr>
          <p:nvPr/>
        </p:nvSpPr>
        <p:spPr bwMode="auto">
          <a:xfrm>
            <a:off x="7106396" y="146979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51" name="TextBox 10"/>
          <p:cNvSpPr txBox="1">
            <a:spLocks noChangeArrowheads="1"/>
          </p:cNvSpPr>
          <p:nvPr/>
        </p:nvSpPr>
        <p:spPr bwMode="auto">
          <a:xfrm>
            <a:off x="4759122" y="1714887"/>
            <a:ext cx="4924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dirty="0">
                <a:solidFill>
                  <a:prstClr val="black"/>
                </a:solidFill>
              </a:rPr>
              <a:t>roll</a:t>
            </a:r>
          </a:p>
        </p:txBody>
      </p:sp>
      <p:sp>
        <p:nvSpPr>
          <p:cNvPr id="52" name="TextBox 10"/>
          <p:cNvSpPr txBox="1">
            <a:spLocks noChangeArrowheads="1"/>
          </p:cNvSpPr>
          <p:nvPr/>
        </p:nvSpPr>
        <p:spPr bwMode="auto">
          <a:xfrm>
            <a:off x="5718797" y="1449515"/>
            <a:ext cx="6719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dirty="0">
                <a:solidFill>
                  <a:prstClr val="black"/>
                </a:solidFill>
              </a:rPr>
              <a:t>pitch</a:t>
            </a:r>
          </a:p>
        </p:txBody>
      </p:sp>
      <p:sp>
        <p:nvSpPr>
          <p:cNvPr id="53" name="TextBox 10"/>
          <p:cNvSpPr txBox="1">
            <a:spLocks noChangeArrowheads="1"/>
          </p:cNvSpPr>
          <p:nvPr/>
        </p:nvSpPr>
        <p:spPr bwMode="auto">
          <a:xfrm>
            <a:off x="6974421" y="1969410"/>
            <a:ext cx="5950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dirty="0">
                <a:solidFill>
                  <a:prstClr val="black"/>
                </a:solidFill>
              </a:rPr>
              <a:t>yaw</a:t>
            </a: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539552" y="5543881"/>
            <a:ext cx="81369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Accelerometer (X, Y, Z) and gyroscope (yaw, pitch, roll) measure wrist motion</a:t>
            </a:r>
          </a:p>
        </p:txBody>
      </p:sp>
    </p:spTree>
    <p:extLst>
      <p:ext uri="{BB962C8B-B14F-4D97-AF65-F5344CB8AC3E}">
        <p14:creationId xmlns:p14="http://schemas.microsoft.com/office/powerpoint/2010/main" val="258369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AE012-2016-94CA-61B9-B35E626EC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afeview">
            <a:hlinkClick r:id="" action="ppaction://media"/>
            <a:extLst>
              <a:ext uri="{FF2B5EF4-FFF2-40B4-BE49-F238E27FC236}">
                <a16:creationId xmlns:a16="http://schemas.microsoft.com/office/drawing/2014/main" id="{BC9A2E19-D256-C13E-97BD-9D46F59AE2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1239246"/>
            <a:ext cx="8398257" cy="3341882"/>
          </a:xfrm>
          <a:prstGeom prst="rect">
            <a:avLst/>
          </a:prstGeom>
        </p:spPr>
      </p:pic>
      <p:sp>
        <p:nvSpPr>
          <p:cNvPr id="16386" name="Title 11">
            <a:extLst>
              <a:ext uri="{FF2B5EF4-FFF2-40B4-BE49-F238E27FC236}">
                <a16:creationId xmlns:a16="http://schemas.microsoft.com/office/drawing/2014/main" id="{51A3DB3A-F8E7-1679-2B4E-1326226374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448704" cy="792162"/>
          </a:xfrm>
        </p:spPr>
        <p:txBody>
          <a:bodyPr/>
          <a:lstStyle/>
          <a:p>
            <a:pPr algn="l"/>
            <a:r>
              <a:rPr lang="en-US" altLang="en-US" dirty="0"/>
              <a:t>Cafeteria Demo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77790E-E273-A9FD-DF8C-E299DBC6A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3466" y="2400964"/>
            <a:ext cx="3600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F549AE-D1C0-1C26-628F-A1DF3F88A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3466" y="1822859"/>
            <a:ext cx="3600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FDCC42-1308-DE41-1263-522CB86B5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3466" y="1244754"/>
            <a:ext cx="3600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Z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6C8598-7BE4-30FF-68BC-21FA81FFA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3466" y="4135281"/>
            <a:ext cx="7838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yaw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D11337-6145-05CC-1F89-0C03D85B4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3466" y="3557174"/>
            <a:ext cx="7838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pitch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F58577-5BB0-B2D9-9B17-E30EEBF71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3466" y="2979069"/>
            <a:ext cx="7838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roll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95971A1-293E-8C95-23DD-C8E694A82115}"/>
              </a:ext>
            </a:extLst>
          </p:cNvPr>
          <p:cNvCxnSpPr>
            <a:cxnSpLocks/>
          </p:cNvCxnSpPr>
          <p:nvPr/>
        </p:nvCxnSpPr>
        <p:spPr>
          <a:xfrm>
            <a:off x="5940153" y="4813223"/>
            <a:ext cx="0" cy="400110"/>
          </a:xfrm>
          <a:prstGeom prst="line">
            <a:avLst/>
          </a:prstGeom>
          <a:ln w="38100">
            <a:solidFill>
              <a:srgbClr val="9FF3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EDC2492-17D9-0907-D162-F79C3D441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2160" y="4813223"/>
            <a:ext cx="23495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current video frame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41DF452-77C0-B66E-A8AB-B67B8AA011F5}"/>
              </a:ext>
            </a:extLst>
          </p:cNvPr>
          <p:cNvCxnSpPr>
            <a:cxnSpLocks/>
          </p:cNvCxnSpPr>
          <p:nvPr/>
        </p:nvCxnSpPr>
        <p:spPr>
          <a:xfrm>
            <a:off x="5940153" y="5328072"/>
            <a:ext cx="0" cy="400110"/>
          </a:xfrm>
          <a:prstGeom prst="line">
            <a:avLst/>
          </a:prstGeom>
          <a:ln w="38100">
            <a:solidFill>
              <a:srgbClr val="CC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8868A71-6AF9-5BB2-4F90-4D5595641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2160" y="5328072"/>
            <a:ext cx="23495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ground truth bite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7EA7735-5799-9BF5-E970-12B672DE572C}"/>
              </a:ext>
            </a:extLst>
          </p:cNvPr>
          <p:cNvCxnSpPr>
            <a:cxnSpLocks/>
          </p:cNvCxnSpPr>
          <p:nvPr/>
        </p:nvCxnSpPr>
        <p:spPr>
          <a:xfrm>
            <a:off x="5940153" y="5842921"/>
            <a:ext cx="0" cy="40011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E176073-9CCE-52C6-67A6-79C00C5C1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2160" y="5842921"/>
            <a:ext cx="25202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classifier detected bite</a:t>
            </a:r>
          </a:p>
        </p:txBody>
      </p:sp>
    </p:spTree>
    <p:extLst>
      <p:ext uri="{BB962C8B-B14F-4D97-AF65-F5344CB8AC3E}">
        <p14:creationId xmlns:p14="http://schemas.microsoft.com/office/powerpoint/2010/main" val="179657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448704" cy="792162"/>
          </a:xfrm>
        </p:spPr>
        <p:txBody>
          <a:bodyPr/>
          <a:lstStyle/>
          <a:p>
            <a:pPr algn="l"/>
            <a:r>
              <a:rPr lang="en-US" altLang="en-US" dirty="0"/>
              <a:t>Cafeteria Experiment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326820" y="4451386"/>
            <a:ext cx="8358246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>
                <a:latin typeface="Calibri" pitchFamily="34" charset="0"/>
              </a:rPr>
              <a:t>276 participants (1 meal each)</a:t>
            </a:r>
          </a:p>
          <a:p>
            <a:pPr algn="ctr" eaLnBrk="1" hangingPunct="1"/>
            <a:r>
              <a:rPr lang="en-US" altLang="zh-CN" sz="2800" dirty="0">
                <a:latin typeface="Calibri" pitchFamily="34" charset="0"/>
              </a:rPr>
              <a:t>374 different foods and beverages consumed</a:t>
            </a:r>
          </a:p>
          <a:p>
            <a:pPr algn="ctr" eaLnBrk="1" hangingPunct="1"/>
            <a:r>
              <a:rPr lang="en-US" altLang="zh-CN" sz="2800" dirty="0">
                <a:latin typeface="Calibri" pitchFamily="34" charset="0"/>
              </a:rPr>
              <a:t>24,088 total bites</a:t>
            </a:r>
          </a:p>
          <a:p>
            <a:pPr algn="ctr" eaLnBrk="1" hangingPunct="1"/>
            <a:r>
              <a:rPr lang="en-US" altLang="zh-CN" sz="2800" dirty="0">
                <a:latin typeface="Calibri" pitchFamily="34" charset="0"/>
              </a:rPr>
              <a:t>81% bites detected, 83% positive predictive value</a:t>
            </a:r>
            <a:br>
              <a:rPr lang="en-US" altLang="zh-CN" sz="2800" dirty="0">
                <a:latin typeface="Calibri" pitchFamily="34" charset="0"/>
              </a:rPr>
            </a:b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endParaRPr lang="en-US" altLang="zh-CN" sz="2800" dirty="0">
              <a:latin typeface="Calibri" pitchFamily="34" charset="0"/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1022362"/>
            <a:ext cx="4572032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cafe-illustration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879486"/>
            <a:ext cx="3032095" cy="3558421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90524" y="6237312"/>
            <a:ext cx="800105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1200" dirty="0"/>
              <a:t>Y. Shen, J. </a:t>
            </a:r>
            <a:r>
              <a:rPr lang="en-US" sz="1200" dirty="0" err="1"/>
              <a:t>Salley</a:t>
            </a:r>
            <a:r>
              <a:rPr lang="en-US" sz="1200" dirty="0"/>
              <a:t>, E. </a:t>
            </a:r>
            <a:r>
              <a:rPr lang="en-US" sz="1200" dirty="0" err="1"/>
              <a:t>Muth</a:t>
            </a:r>
            <a:r>
              <a:rPr lang="en-US" sz="1200" dirty="0"/>
              <a:t> and A. Hoover, "Assessing the Accuracy of a Wrist Motion Tracking Method for Counting Bites across Demographic and Food Variables", in IEEE Journal of Biomedical and Health Informatics, vol. 21 no. 3, March 2017, pp. 599-606.</a:t>
            </a:r>
            <a:endParaRPr lang="en-US" altLang="zh-CN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36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448704" cy="792162"/>
          </a:xfrm>
        </p:spPr>
        <p:txBody>
          <a:bodyPr/>
          <a:lstStyle/>
          <a:p>
            <a:pPr algn="l"/>
            <a:r>
              <a:rPr lang="en-US" altLang="en-US" dirty="0"/>
              <a:t>Bite Counting Accuracy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611560" y="4437112"/>
            <a:ext cx="806093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itchFamily="34" charset="0"/>
              </a:rPr>
              <a:t>Accuracy increases as seconds per bite slows</a:t>
            </a:r>
          </a:p>
          <a:p>
            <a:pPr eaLnBrk="1" hangingPunct="1"/>
            <a:r>
              <a:rPr lang="en-US" altLang="zh-CN" sz="2400" dirty="0">
                <a:latin typeface="Calibri" pitchFamily="34" charset="0"/>
              </a:rPr>
              <a:t>	(age, gender, ethnicity)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itchFamily="34" charset="0"/>
              </a:rPr>
              <a:t>Accuracy modestly correlates with total wrist motion</a:t>
            </a:r>
          </a:p>
          <a:p>
            <a:pPr eaLnBrk="1" hangingPunct="1"/>
            <a:r>
              <a:rPr lang="en-US" altLang="zh-CN" sz="2400" dirty="0">
                <a:latin typeface="Calibri" pitchFamily="34" charset="0"/>
              </a:rPr>
              <a:t>	(head-toward-plate vs hand-towards-mouth motion)</a:t>
            </a:r>
            <a:br>
              <a:rPr lang="en-US" altLang="zh-CN" sz="2400" dirty="0">
                <a:latin typeface="Calibri" pitchFamily="34" charset="0"/>
              </a:rPr>
            </a:br>
            <a:endParaRPr lang="en-US" altLang="zh-CN" sz="2400" dirty="0"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785786" y="2928934"/>
            <a:ext cx="328614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>
                <a:latin typeface="Calibri" pitchFamily="34" charset="0"/>
              </a:rPr>
              <a:t>most accurate food:</a:t>
            </a:r>
          </a:p>
          <a:p>
            <a:pPr algn="ctr" eaLnBrk="1" hangingPunct="1"/>
            <a:r>
              <a:rPr lang="en-US" altLang="zh-CN" sz="2800" dirty="0">
                <a:latin typeface="Calibri" pitchFamily="34" charset="0"/>
              </a:rPr>
              <a:t>salad bar (87%)</a:t>
            </a:r>
            <a:br>
              <a:rPr lang="en-US" altLang="zh-CN" sz="2800" dirty="0">
                <a:latin typeface="Calibri" pitchFamily="34" charset="0"/>
              </a:rPr>
            </a:b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endParaRPr lang="en-US" altLang="zh-CN" sz="2800" dirty="0">
              <a:latin typeface="Calibri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357686" y="3286124"/>
            <a:ext cx="4572032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>
                <a:latin typeface="Calibri" pitchFamily="34" charset="0"/>
              </a:rPr>
              <a:t>least accurate food:</a:t>
            </a:r>
          </a:p>
          <a:p>
            <a:pPr algn="ctr" eaLnBrk="1" hangingPunct="1"/>
            <a:r>
              <a:rPr lang="en-US" altLang="zh-CN" sz="2800" dirty="0">
                <a:latin typeface="Calibri" pitchFamily="34" charset="0"/>
              </a:rPr>
              <a:t>ice cream cone (37%)</a:t>
            </a:r>
          </a:p>
        </p:txBody>
      </p:sp>
      <p:pic>
        <p:nvPicPr>
          <p:cNvPr id="72706" name="Picture 2" descr="http://rocket-space.com/wp-content/uploads/2013/04/icecream.jpg"/>
          <p:cNvPicPr>
            <a:picLocks noChangeAspect="1" noChangeArrowheads="1"/>
          </p:cNvPicPr>
          <p:nvPr/>
        </p:nvPicPr>
        <p:blipFill>
          <a:blip r:embed="rId2" cstate="print"/>
          <a:srcRect l="3538" t="7951" r="4480" b="9893"/>
          <a:stretch>
            <a:fillRect/>
          </a:stretch>
        </p:blipFill>
        <p:spPr bwMode="auto">
          <a:xfrm>
            <a:off x="4857752" y="1071546"/>
            <a:ext cx="3714776" cy="2214578"/>
          </a:xfrm>
          <a:prstGeom prst="rect">
            <a:avLst/>
          </a:prstGeom>
          <a:noFill/>
        </p:spPr>
      </p:pic>
      <p:pic>
        <p:nvPicPr>
          <p:cNvPr id="72709" name="Picture 5"/>
          <p:cNvPicPr>
            <a:picLocks noChangeAspect="1" noChangeArrowheads="1"/>
          </p:cNvPicPr>
          <p:nvPr/>
        </p:nvPicPr>
        <p:blipFill>
          <a:blip r:embed="rId3" cstate="print"/>
          <a:srcRect b="16284"/>
          <a:stretch>
            <a:fillRect/>
          </a:stretch>
        </p:blipFill>
        <p:spPr bwMode="auto">
          <a:xfrm>
            <a:off x="857224" y="1142984"/>
            <a:ext cx="300039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90524" y="6237312"/>
            <a:ext cx="800105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1200" dirty="0"/>
              <a:t>Y. Shen, J. </a:t>
            </a:r>
            <a:r>
              <a:rPr lang="en-US" sz="1200" dirty="0" err="1"/>
              <a:t>Salley</a:t>
            </a:r>
            <a:r>
              <a:rPr lang="en-US" sz="1200" dirty="0"/>
              <a:t>, E. </a:t>
            </a:r>
            <a:r>
              <a:rPr lang="en-US" sz="1200" dirty="0" err="1"/>
              <a:t>Muth</a:t>
            </a:r>
            <a:r>
              <a:rPr lang="en-US" sz="1200" dirty="0"/>
              <a:t> and A. Hoover, "Assessing the Accuracy of a Wrist Motion Tracking Method for Counting Bites across Demographic and Food Variables", in IEEE Journal of Biomedical and Health Informatics, vol. 21 no. 3, March 2017, pp. 599-606.</a:t>
            </a:r>
            <a:endParaRPr lang="en-US" altLang="zh-CN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62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/>
              <a:t>Outline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39552" y="1099991"/>
            <a:ext cx="8524748" cy="218661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</a:rPr>
              <a:t>Motivation (the health part of my talk)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</a:rPr>
              <a:t>Tracking wrist motion to count bites (the biology part)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</a:rPr>
              <a:t>Relating bites to calories (a little math)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</a:rPr>
              <a:t>Modeling context for health signal analysis (the computing part)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</a:rPr>
              <a:t>Ongoing </a:t>
            </a:r>
            <a:r>
              <a:rPr lang="en-US" sz="2400" dirty="0" smtClean="0">
                <a:solidFill>
                  <a:prstClr val="black"/>
                </a:solidFill>
              </a:rPr>
              <a:t>projects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284984"/>
            <a:ext cx="4464497" cy="3135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54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D7311-1F44-0249-38BD-4DB894D33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>
            <a:extLst>
              <a:ext uri="{FF2B5EF4-FFF2-40B4-BE49-F238E27FC236}">
                <a16:creationId xmlns:a16="http://schemas.microsoft.com/office/drawing/2014/main" id="{46C81F5B-DE65-81F1-5E54-7D23140402F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/>
              <a:t>Outline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57FB0A1-11F3-D4C2-01EA-5954BAB4A32D}"/>
              </a:ext>
            </a:extLst>
          </p:cNvPr>
          <p:cNvSpPr txBox="1">
            <a:spLocks/>
          </p:cNvSpPr>
          <p:nvPr/>
        </p:nvSpPr>
        <p:spPr>
          <a:xfrm>
            <a:off x="727772" y="1098369"/>
            <a:ext cx="8229600" cy="218661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</a:rPr>
              <a:t>Motivation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</a:rPr>
              <a:t>Tracking wrist motion to count bites</a:t>
            </a:r>
          </a:p>
          <a:p>
            <a:pPr eaLnBrk="1" hangingPunct="1">
              <a:spcBef>
                <a:spcPts val="0"/>
              </a:spcBef>
            </a:pPr>
            <a:r>
              <a:rPr lang="en-US" sz="2400" b="1" dirty="0">
                <a:solidFill>
                  <a:prstClr val="black"/>
                </a:solidFill>
              </a:rPr>
              <a:t>Relating bites to calories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</a:rPr>
              <a:t>Modeling context for health signal analysis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</a:rPr>
              <a:t>Ongoing </a:t>
            </a:r>
            <a:r>
              <a:rPr lang="en-US" sz="2400" dirty="0" smtClean="0">
                <a:solidFill>
                  <a:prstClr val="black"/>
                </a:solidFill>
              </a:rPr>
              <a:t>projects</a:t>
            </a:r>
            <a:endParaRPr lang="en-US" sz="2400" dirty="0">
              <a:solidFill>
                <a:prstClr val="black"/>
              </a:solidFill>
            </a:endParaRPr>
          </a:p>
          <a:p>
            <a:pPr eaLnBrk="1" hangingPunct="1">
              <a:spcBef>
                <a:spcPts val="0"/>
              </a:spcBef>
            </a:pP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8F28D1D4-8BEA-26D9-94C1-A60A62AE9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284984"/>
            <a:ext cx="4464497" cy="3135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691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AutoShape 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53291" y="4762621"/>
            <a:ext cx="1799233" cy="523220"/>
          </a:xfrm>
          <a:prstGeom prst="actionButtonBlank">
            <a:avLst/>
          </a:prstGeom>
          <a:gradFill rotWithShape="1">
            <a:gsLst>
              <a:gs pos="0">
                <a:srgbClr val="CC99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Lab model</a:t>
            </a:r>
          </a:p>
        </p:txBody>
      </p:sp>
      <p:sp>
        <p:nvSpPr>
          <p:cNvPr id="33796" name="AutoShape 9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707697" y="4847515"/>
            <a:ext cx="2160612" cy="523220"/>
          </a:xfrm>
          <a:prstGeom prst="actionButtonBlank">
            <a:avLst/>
          </a:prstGeom>
          <a:gradFill rotWithShape="1">
            <a:gsLst>
              <a:gs pos="0">
                <a:srgbClr val="CC99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Watch model</a:t>
            </a:r>
          </a:p>
        </p:txBody>
      </p:sp>
      <p:pic>
        <p:nvPicPr>
          <p:cNvPr id="33797" name="Picture 6"/>
          <p:cNvPicPr>
            <a:picLocks noChangeArrowheads="1"/>
          </p:cNvPicPr>
          <p:nvPr/>
        </p:nvPicPr>
        <p:blipFill>
          <a:blip r:embed="rId5" cstate="print"/>
          <a:srcRect t="37679"/>
          <a:stretch>
            <a:fillRect/>
          </a:stretch>
        </p:blipFill>
        <p:spPr bwMode="auto">
          <a:xfrm>
            <a:off x="408768" y="1938444"/>
            <a:ext cx="2488281" cy="246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1"/>
          <p:cNvSpPr txBox="1">
            <a:spLocks/>
          </p:cNvSpPr>
          <p:nvPr/>
        </p:nvSpPr>
        <p:spPr bwMode="auto">
          <a:xfrm>
            <a:off x="266700" y="188913"/>
            <a:ext cx="8448704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en-US" dirty="0"/>
              <a:t>Embedded System Design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3188102" y="1316508"/>
            <a:ext cx="60415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Stores time-stamped log of meals (bite count)</a:t>
            </a:r>
          </a:p>
        </p:txBody>
      </p:sp>
      <p:pic>
        <p:nvPicPr>
          <p:cNvPr id="1026" name="Picture 2" descr="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454" y="5584694"/>
            <a:ext cx="180975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icountbites.com/apple-watch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676" y="1778173"/>
            <a:ext cx="2729024" cy="277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697" y="1964090"/>
            <a:ext cx="2406372" cy="2406372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3922506" y="3423969"/>
            <a:ext cx="207084" cy="58645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3376157" y="3893408"/>
            <a:ext cx="129614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On/off button</a:t>
            </a:r>
          </a:p>
        </p:txBody>
      </p:sp>
      <p:pic>
        <p:nvPicPr>
          <p:cNvPr id="1030" name="Picture 6" descr="http://www.icountbites.com/itunes-app-store-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702104"/>
            <a:ext cx="2256784" cy="77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9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126342" y="4722600"/>
            <a:ext cx="1477691" cy="523220"/>
          </a:xfrm>
          <a:prstGeom prst="actionButtonBlank">
            <a:avLst/>
          </a:prstGeom>
          <a:gradFill rotWithShape="1">
            <a:gsLst>
              <a:gs pos="0">
                <a:srgbClr val="CC99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Free app</a:t>
            </a:r>
          </a:p>
        </p:txBody>
      </p:sp>
    </p:spTree>
    <p:extLst>
      <p:ext uri="{BB962C8B-B14F-4D97-AF65-F5344CB8AC3E}">
        <p14:creationId xmlns:p14="http://schemas.microsoft.com/office/powerpoint/2010/main" val="18806172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448704" cy="792162"/>
          </a:xfrm>
        </p:spPr>
        <p:txBody>
          <a:bodyPr/>
          <a:lstStyle/>
          <a:p>
            <a:pPr algn="l"/>
            <a:r>
              <a:rPr lang="en-US" altLang="en-US" dirty="0"/>
              <a:t>Bite-to-Calorie Correlation</a:t>
            </a:r>
          </a:p>
        </p:txBody>
      </p:sp>
      <p:pic>
        <p:nvPicPr>
          <p:cNvPr id="4" name="Picture 3" descr="CD011-meals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714356"/>
            <a:ext cx="8470505" cy="5929354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475656" y="1071546"/>
            <a:ext cx="5976664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sz="2800" i="1" dirty="0">
                <a:solidFill>
                  <a:prstClr val="black"/>
                </a:solidFill>
                <a:latin typeface="Calibri" pitchFamily="34" charset="0"/>
              </a:rPr>
              <a:t>each point = 1 meal</a:t>
            </a:r>
          </a:p>
          <a:p>
            <a:pPr eaLnBrk="1" hangingPunct="1"/>
            <a:r>
              <a:rPr lang="en-US" altLang="zh-CN" sz="2800" i="1" dirty="0">
                <a:solidFill>
                  <a:prstClr val="black"/>
                </a:solidFill>
                <a:latin typeface="Calibri" pitchFamily="34" charset="0"/>
              </a:rPr>
              <a:t>2 weeks data (~50 meals), 1 person</a:t>
            </a:r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/>
            </a:r>
            <a:b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/>
            </a:r>
            <a:b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</a:br>
            <a:endParaRPr lang="en-US" altLang="zh-CN" sz="2800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2" name="Picture 1" descr="A bowl of salad with a fork&#10;&#10;AI-generated content may be incorrect.">
            <a:extLst>
              <a:ext uri="{FF2B5EF4-FFF2-40B4-BE49-F238E27FC236}">
                <a16:creationId xmlns:a16="http://schemas.microsoft.com/office/drawing/2014/main" id="{2F13E0EE-428A-1DF4-CB10-7084BAF4E7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5" t="17750" r="13879" b="12022"/>
          <a:stretch/>
        </p:blipFill>
        <p:spPr>
          <a:xfrm>
            <a:off x="1369700" y="2129818"/>
            <a:ext cx="1719748" cy="1209379"/>
          </a:xfrm>
          <a:prstGeom prst="rect">
            <a:avLst/>
          </a:prstGeom>
        </p:spPr>
      </p:pic>
      <p:pic>
        <p:nvPicPr>
          <p:cNvPr id="3" name="Picture 2" descr="A hamburger and fries with a drink&#10;&#10;AI-generated content may be incorrect.">
            <a:extLst>
              <a:ext uri="{FF2B5EF4-FFF2-40B4-BE49-F238E27FC236}">
                <a16:creationId xmlns:a16="http://schemas.microsoft.com/office/drawing/2014/main" id="{82B5960C-2ACC-9D1B-34A0-AE90E68416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103" y="4376869"/>
            <a:ext cx="1495428" cy="149542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A7D404D-4C9E-DD3C-F9B7-AF62C17CE341}"/>
              </a:ext>
            </a:extLst>
          </p:cNvPr>
          <p:cNvSpPr/>
          <p:nvPr/>
        </p:nvSpPr>
        <p:spPr>
          <a:xfrm>
            <a:off x="6477704" y="5105587"/>
            <a:ext cx="216024" cy="2028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BFAC07A-23A6-30FD-CDE6-9111503A04E2}"/>
              </a:ext>
            </a:extLst>
          </p:cNvPr>
          <p:cNvSpPr/>
          <p:nvPr/>
        </p:nvSpPr>
        <p:spPr>
          <a:xfrm>
            <a:off x="2013550" y="3518803"/>
            <a:ext cx="216024" cy="2028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2F39E81-40C2-ABC4-9690-6A66960B9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2684" y="3790463"/>
            <a:ext cx="1374785" cy="628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1600" dirty="0">
                <a:latin typeface="Calibri" pitchFamily="34" charset="0"/>
              </a:rPr>
              <a:t>weekly meal variability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CC7A9CB-B853-1B7D-99C3-4960E03F0605}"/>
              </a:ext>
            </a:extLst>
          </p:cNvPr>
          <p:cNvCxnSpPr>
            <a:cxnSpLocks/>
          </p:cNvCxnSpPr>
          <p:nvPr/>
        </p:nvCxnSpPr>
        <p:spPr>
          <a:xfrm>
            <a:off x="4149213" y="3588774"/>
            <a:ext cx="540489" cy="1749144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70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448704" cy="792162"/>
          </a:xfrm>
        </p:spPr>
        <p:txBody>
          <a:bodyPr/>
          <a:lstStyle/>
          <a:p>
            <a:pPr algn="l"/>
            <a:r>
              <a:rPr lang="en-US" altLang="en-US" dirty="0"/>
              <a:t>Correlation Test</a:t>
            </a:r>
          </a:p>
        </p:txBody>
      </p:sp>
      <p:pic>
        <p:nvPicPr>
          <p:cNvPr id="4" name="Picture 3" descr="CD011-meals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70989"/>
            <a:ext cx="4357718" cy="3050403"/>
          </a:xfrm>
          <a:prstGeom prst="rect">
            <a:avLst/>
          </a:prstGeom>
        </p:spPr>
      </p:pic>
      <p:pic>
        <p:nvPicPr>
          <p:cNvPr id="5" name="Picture 4" descr="CD032-meals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170989"/>
            <a:ext cx="4337307" cy="3036115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909015" y="5186657"/>
            <a:ext cx="1471528" cy="375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1600" dirty="0">
                <a:solidFill>
                  <a:prstClr val="black"/>
                </a:solidFill>
                <a:latin typeface="Calibri" pitchFamily="34" charset="0"/>
              </a:rPr>
              <a:t>0.4 correlation</a:t>
            </a:r>
            <a:br>
              <a:rPr lang="en-US" altLang="zh-CN" sz="1600" dirty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altLang="zh-CN" sz="1600" dirty="0">
                <a:solidFill>
                  <a:prstClr val="black"/>
                </a:solidFill>
                <a:latin typeface="Calibri" pitchFamily="34" charset="0"/>
              </a:rPr>
              <a:t/>
            </a:r>
            <a:br>
              <a:rPr lang="en-US" altLang="zh-CN" sz="1600" dirty="0">
                <a:solidFill>
                  <a:prstClr val="black"/>
                </a:solidFill>
                <a:latin typeface="Calibri" pitchFamily="34" charset="0"/>
              </a:rPr>
            </a:br>
            <a:endParaRPr lang="en-US" altLang="zh-CN" sz="16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266733" y="5202866"/>
            <a:ext cx="1471528" cy="359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1600" dirty="0">
                <a:solidFill>
                  <a:prstClr val="black"/>
                </a:solidFill>
                <a:latin typeface="Calibri" pitchFamily="34" charset="0"/>
              </a:rPr>
              <a:t>0.7 correlation</a:t>
            </a:r>
            <a:br>
              <a:rPr lang="en-US" altLang="zh-CN" sz="1600" dirty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altLang="zh-CN" sz="1600" dirty="0">
                <a:solidFill>
                  <a:prstClr val="black"/>
                </a:solidFill>
                <a:latin typeface="Calibri" pitchFamily="34" charset="0"/>
              </a:rPr>
              <a:t/>
            </a:r>
            <a:br>
              <a:rPr lang="en-US" altLang="zh-CN" sz="1600" dirty="0">
                <a:solidFill>
                  <a:prstClr val="black"/>
                </a:solidFill>
                <a:latin typeface="Calibri" pitchFamily="34" charset="0"/>
              </a:rPr>
            </a:br>
            <a:endParaRPr lang="en-US" altLang="zh-CN" sz="16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971600" y="1009123"/>
            <a:ext cx="742955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 83 subjects wore for 2 weeks, 3246 total meals</a:t>
            </a:r>
            <a:b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/>
            </a:r>
            <a:b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</a:br>
            <a:endParaRPr lang="en-US" altLang="zh-CN" sz="28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877504" y="1505330"/>
            <a:ext cx="3571900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i="1" dirty="0">
                <a:solidFill>
                  <a:prstClr val="black"/>
                </a:solidFill>
                <a:latin typeface="Calibri" pitchFamily="34" charset="0"/>
              </a:rPr>
              <a:t>each plot = 1 person</a:t>
            </a:r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/>
            </a:r>
            <a:b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/>
            </a:r>
            <a:b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</a:br>
            <a:endParaRPr lang="en-US" altLang="zh-CN" sz="28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71472" y="5810913"/>
            <a:ext cx="8001056" cy="873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J. </a:t>
            </a:r>
            <a:r>
              <a:rPr lang="en-US" sz="1200" dirty="0" err="1">
                <a:solidFill>
                  <a:prstClr val="black"/>
                </a:solidFill>
              </a:rPr>
              <a:t>Scisco</a:t>
            </a:r>
            <a:r>
              <a:rPr lang="en-US" sz="1200" dirty="0">
                <a:solidFill>
                  <a:prstClr val="black"/>
                </a:solidFill>
              </a:rPr>
              <a:t>, E. </a:t>
            </a:r>
            <a:r>
              <a:rPr lang="en-US" sz="1200" dirty="0" err="1">
                <a:solidFill>
                  <a:prstClr val="black"/>
                </a:solidFill>
              </a:rPr>
              <a:t>Muth</a:t>
            </a:r>
            <a:r>
              <a:rPr lang="en-US" sz="1200" dirty="0">
                <a:solidFill>
                  <a:prstClr val="black"/>
                </a:solidFill>
              </a:rPr>
              <a:t> and A. Hoover, "Examining the Utility of a Bite-Count Based Measure of Eating Activity in Free-Living Humans", in Journal of the Academy of Nutrition and Dietetics, vol. 114 no. 3, April 2014, pp. 464-469.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sz="1200" dirty="0"/>
              <a:t>T. Chou, et al. "An explanation for the accuracy of sensor-based measures of energy intake: Amount of food consumed matters more than dietary composition." Appetite vol. 194, pp. 107176, 2024.</a:t>
            </a:r>
            <a:endParaRPr lang="en-US" altLang="zh-CN" sz="1200" dirty="0">
              <a:solidFill>
                <a:prstClr val="black"/>
              </a:solidFill>
              <a:latin typeface="Calibri" pitchFamily="34" charset="0"/>
            </a:endParaRPr>
          </a:p>
          <a:p>
            <a:pPr algn="ctr" eaLnBrk="1" hangingPunct="1"/>
            <a:endParaRPr lang="en-US" altLang="zh-CN" sz="12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F76DA121-2508-A09A-6ADA-F061EE2F6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5442" y="5085654"/>
            <a:ext cx="1736024" cy="5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1600" dirty="0">
                <a:solidFill>
                  <a:prstClr val="black"/>
                </a:solidFill>
                <a:latin typeface="Calibri" pitchFamily="34" charset="0"/>
              </a:rPr>
              <a:t>ranges 0.4-0.7 for most people</a:t>
            </a:r>
            <a:br>
              <a:rPr lang="en-US" altLang="zh-CN" sz="1600" dirty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altLang="zh-CN" sz="1600" dirty="0">
                <a:solidFill>
                  <a:prstClr val="black"/>
                </a:solidFill>
                <a:latin typeface="Calibri" pitchFamily="34" charset="0"/>
              </a:rPr>
              <a:t/>
            </a:r>
            <a:br>
              <a:rPr lang="en-US" altLang="zh-CN" sz="1600" dirty="0">
                <a:solidFill>
                  <a:prstClr val="black"/>
                </a:solidFill>
                <a:latin typeface="Calibri" pitchFamily="34" charset="0"/>
              </a:rPr>
            </a:br>
            <a:endParaRPr lang="en-US" altLang="zh-CN" sz="16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00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448704" cy="792162"/>
          </a:xfrm>
        </p:spPr>
        <p:txBody>
          <a:bodyPr/>
          <a:lstStyle/>
          <a:p>
            <a:pPr algn="l"/>
            <a:r>
              <a:rPr lang="en-US" altLang="en-US" dirty="0"/>
              <a:t>Converting Bites to Calories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15121" y="3068960"/>
            <a:ext cx="8786842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 err="1">
                <a:solidFill>
                  <a:prstClr val="black"/>
                </a:solidFill>
                <a:latin typeface="Calibri" pitchFamily="34" charset="0"/>
              </a:rPr>
              <a:t>kpb</a:t>
            </a:r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 (male) = 0.2455 </a:t>
            </a:r>
            <a:r>
              <a:rPr lang="en-US" altLang="zh-CN" sz="2800" i="1" dirty="0">
                <a:solidFill>
                  <a:prstClr val="black"/>
                </a:solidFill>
                <a:latin typeface="Calibri" pitchFamily="34" charset="0"/>
              </a:rPr>
              <a:t>h</a:t>
            </a:r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 + 0.0449 </a:t>
            </a:r>
            <a:r>
              <a:rPr lang="en-US" altLang="zh-CN" sz="2800" i="1" dirty="0">
                <a:solidFill>
                  <a:prstClr val="black"/>
                </a:solidFill>
                <a:latin typeface="Calibri" pitchFamily="34" charset="0"/>
              </a:rPr>
              <a:t>w</a:t>
            </a:r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 − 0.2478 </a:t>
            </a:r>
            <a:r>
              <a:rPr lang="en-US" altLang="zh-CN" sz="2800" i="1" dirty="0">
                <a:solidFill>
                  <a:prstClr val="black"/>
                </a:solidFill>
                <a:latin typeface="Calibri" pitchFamily="34" charset="0"/>
              </a:rPr>
              <a:t>a</a:t>
            </a:r>
          </a:p>
          <a:p>
            <a:pPr algn="ctr" eaLnBrk="1" hangingPunct="1"/>
            <a:r>
              <a:rPr lang="en-US" altLang="zh-CN" sz="2800" dirty="0" err="1">
                <a:solidFill>
                  <a:prstClr val="black"/>
                </a:solidFill>
                <a:latin typeface="Calibri" pitchFamily="34" charset="0"/>
              </a:rPr>
              <a:t>kpb</a:t>
            </a:r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 (female) = 0.1342 </a:t>
            </a:r>
            <a:r>
              <a:rPr lang="en-US" altLang="zh-CN" sz="2800" i="1" dirty="0">
                <a:solidFill>
                  <a:prstClr val="black"/>
                </a:solidFill>
                <a:latin typeface="Calibri" pitchFamily="34" charset="0"/>
              </a:rPr>
              <a:t>h</a:t>
            </a:r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 + 0.0290 </a:t>
            </a:r>
            <a:r>
              <a:rPr lang="en-US" altLang="zh-CN" sz="2800" i="1" dirty="0">
                <a:solidFill>
                  <a:prstClr val="black"/>
                </a:solidFill>
                <a:latin typeface="Calibri" pitchFamily="34" charset="0"/>
              </a:rPr>
              <a:t>w</a:t>
            </a:r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 − 0.0534 </a:t>
            </a:r>
            <a:r>
              <a:rPr lang="en-US" altLang="zh-CN" sz="2800" i="1" dirty="0">
                <a:solidFill>
                  <a:prstClr val="black"/>
                </a:solidFill>
                <a:latin typeface="Calibri" pitchFamily="34" charset="0"/>
              </a:rPr>
              <a:t>a</a:t>
            </a:r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/>
            </a:r>
            <a:b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/>
            </a:r>
            <a:b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</a:br>
            <a:endParaRPr lang="en-US" altLang="zh-CN" sz="28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04330" y="1556792"/>
            <a:ext cx="8786842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 err="1">
                <a:solidFill>
                  <a:prstClr val="black"/>
                </a:solidFill>
                <a:latin typeface="Calibri" pitchFamily="34" charset="0"/>
              </a:rPr>
              <a:t>kpb</a:t>
            </a:r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 = kilocalories per bite</a:t>
            </a:r>
          </a:p>
          <a:p>
            <a:pPr algn="ctr" eaLnBrk="1" hangingPunct="1"/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Formula based on height (</a:t>
            </a:r>
            <a:r>
              <a:rPr lang="en-US" altLang="zh-CN" sz="2800" i="1" dirty="0">
                <a:solidFill>
                  <a:prstClr val="black"/>
                </a:solidFill>
                <a:latin typeface="Calibri" pitchFamily="34" charset="0"/>
              </a:rPr>
              <a:t>h</a:t>
            </a:r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), weight (</a:t>
            </a:r>
            <a:r>
              <a:rPr lang="en-US" altLang="zh-CN" sz="2800" i="1" dirty="0">
                <a:solidFill>
                  <a:prstClr val="black"/>
                </a:solidFill>
                <a:latin typeface="Calibri" pitchFamily="34" charset="0"/>
              </a:rPr>
              <a:t>w</a:t>
            </a:r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), age (</a:t>
            </a:r>
            <a:r>
              <a:rPr lang="en-US" altLang="zh-CN" sz="2800" i="1" dirty="0">
                <a:solidFill>
                  <a:prstClr val="black"/>
                </a:solidFill>
                <a:latin typeface="Calibri" pitchFamily="34" charset="0"/>
              </a:rPr>
              <a:t>a</a:t>
            </a:r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)</a:t>
            </a:r>
            <a:b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</a:br>
            <a:endParaRPr lang="en-US" altLang="zh-CN" sz="28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14282" y="4714884"/>
            <a:ext cx="8786842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Formula fit using 83-people 2-week data set</a:t>
            </a:r>
          </a:p>
          <a:p>
            <a:pPr algn="ctr" eaLnBrk="1" hangingPunct="1"/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Tested on 276 meals cafeteria data set</a:t>
            </a:r>
            <a:b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</a:br>
            <a:endParaRPr lang="en-US" altLang="zh-CN" sz="28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90524" y="6257948"/>
            <a:ext cx="800105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1200" dirty="0"/>
              <a:t>J. </a:t>
            </a:r>
            <a:r>
              <a:rPr lang="en-US" sz="1200" dirty="0" err="1"/>
              <a:t>Salley</a:t>
            </a:r>
            <a:r>
              <a:rPr lang="en-US" sz="1200" dirty="0"/>
              <a:t>, A. Hoover, M. Wilson and E. </a:t>
            </a:r>
            <a:r>
              <a:rPr lang="en-US" sz="1200" dirty="0" err="1"/>
              <a:t>Muth</a:t>
            </a:r>
            <a:r>
              <a:rPr lang="en-US" sz="1200" dirty="0"/>
              <a:t>, "A Comparison Between Human and Bite-Based Methods of Estimating Caloric Intake", in Journal of the Academy of Nutrition and Dietetics, vol. 116 no. 10, pp. 1568-1577.</a:t>
            </a:r>
            <a:endParaRPr lang="en-US" altLang="zh-CN" sz="12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99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448704" cy="792162"/>
          </a:xfrm>
        </p:spPr>
        <p:txBody>
          <a:bodyPr/>
          <a:lstStyle/>
          <a:p>
            <a:pPr algn="l"/>
            <a:r>
              <a:rPr lang="en-US" altLang="en-US" dirty="0"/>
              <a:t>Calories in Cafeteria Meals</a:t>
            </a:r>
          </a:p>
        </p:txBody>
      </p:sp>
      <p:pic>
        <p:nvPicPr>
          <p:cNvPr id="4" name="Picture 3" descr="measures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928670"/>
            <a:ext cx="8143932" cy="57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46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1E052-F729-D660-FC07-6222D135F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>
            <a:extLst>
              <a:ext uri="{FF2B5EF4-FFF2-40B4-BE49-F238E27FC236}">
                <a16:creationId xmlns:a16="http://schemas.microsoft.com/office/drawing/2014/main" id="{4BB999E7-DFE9-0074-1293-069FAE82A40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/>
              <a:t>Outline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5E157F6-BFBF-24F1-2346-378DCFEB6F0C}"/>
              </a:ext>
            </a:extLst>
          </p:cNvPr>
          <p:cNvSpPr txBox="1">
            <a:spLocks/>
          </p:cNvSpPr>
          <p:nvPr/>
        </p:nvSpPr>
        <p:spPr>
          <a:xfrm>
            <a:off x="727772" y="1098369"/>
            <a:ext cx="8229600" cy="218661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</a:rPr>
              <a:t>Motivation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</a:rPr>
              <a:t>Tracking wrist motion to count bites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</a:rPr>
              <a:t>Relating bites to calories</a:t>
            </a:r>
          </a:p>
          <a:p>
            <a:pPr eaLnBrk="1" hangingPunct="1">
              <a:spcBef>
                <a:spcPts val="0"/>
              </a:spcBef>
            </a:pPr>
            <a:r>
              <a:rPr lang="en-US" sz="2400" b="1" dirty="0">
                <a:solidFill>
                  <a:prstClr val="black"/>
                </a:solidFill>
              </a:rPr>
              <a:t>Modeling context for health signal analysis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</a:rPr>
              <a:t>Ongoing </a:t>
            </a:r>
            <a:r>
              <a:rPr lang="en-US" sz="2400" dirty="0" smtClean="0">
                <a:solidFill>
                  <a:prstClr val="black"/>
                </a:solidFill>
              </a:rPr>
              <a:t>projects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1EA737C-0ECD-2EAB-9479-4F555251C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284984"/>
            <a:ext cx="4464497" cy="3135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388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84350-B1EC-A4F6-E643-FCCF65697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>
            <a:extLst>
              <a:ext uri="{FF2B5EF4-FFF2-40B4-BE49-F238E27FC236}">
                <a16:creationId xmlns:a16="http://schemas.microsoft.com/office/drawing/2014/main" id="{E965E7A1-B64C-DF34-1899-F897E9F1B9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448704" cy="792162"/>
          </a:xfrm>
        </p:spPr>
        <p:txBody>
          <a:bodyPr/>
          <a:lstStyle/>
          <a:p>
            <a:pPr algn="l"/>
            <a:r>
              <a:rPr lang="en-US" altLang="en-US" dirty="0"/>
              <a:t>Context Helping Recognition</a:t>
            </a:r>
          </a:p>
        </p:txBody>
      </p:sp>
      <p:pic>
        <p:nvPicPr>
          <p:cNvPr id="4" name="Picture 3" descr="A close-up of a person's face&#10;&#10;AI-generated content may be incorrect.">
            <a:extLst>
              <a:ext uri="{FF2B5EF4-FFF2-40B4-BE49-F238E27FC236}">
                <a16:creationId xmlns:a16="http://schemas.microsoft.com/office/drawing/2014/main" id="{6048C5F5-11E1-164B-3EBE-7D0935066F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214250"/>
            <a:ext cx="1688757" cy="2304256"/>
          </a:xfrm>
          <a:prstGeom prst="rect">
            <a:avLst/>
          </a:prstGeom>
        </p:spPr>
      </p:pic>
      <p:pic>
        <p:nvPicPr>
          <p:cNvPr id="9" name="Picture 8" descr="A close-up of a person's face&#10;&#10;AI-generated content may be incorrect.">
            <a:extLst>
              <a:ext uri="{FF2B5EF4-FFF2-40B4-BE49-F238E27FC236}">
                <a16:creationId xmlns:a16="http://schemas.microsoft.com/office/drawing/2014/main" id="{DA6874AC-5F30-CE25-45BB-47B27D3A0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9" t="47402" r="61496" b="40978"/>
          <a:stretch/>
        </p:blipFill>
        <p:spPr>
          <a:xfrm>
            <a:off x="1471331" y="1738476"/>
            <a:ext cx="1857440" cy="18574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EADA1C-DEBE-E96A-F430-B133D8FAB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3731" y="1191946"/>
            <a:ext cx="16561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What is this?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3B1501-BC66-BFB8-091E-D1A5948FF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3751682"/>
            <a:ext cx="26724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Is it a left or right eye?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CD3EED-9FC7-7CBB-A7FA-EF22D2E84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3969" y="3595916"/>
            <a:ext cx="417646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Many features provide context: nose, ears, chin, forehead, facial hair, etc.</a:t>
            </a:r>
          </a:p>
          <a:p>
            <a:endParaRPr lang="en-US" altLang="en-US" sz="2000" dirty="0">
              <a:solidFill>
                <a:prstClr val="black"/>
              </a:solidFill>
              <a:latin typeface="Calibri" pitchFamily="34" charset="0"/>
            </a:endParaRPr>
          </a:p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An “eye classifier” can benefit from larger context.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B25F94-291D-5D9E-F616-B8EE9AC96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608" y="5810647"/>
            <a:ext cx="67887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i="1" dirty="0">
                <a:solidFill>
                  <a:prstClr val="black"/>
                </a:solidFill>
                <a:latin typeface="Calibri" pitchFamily="34" charset="0"/>
              </a:rPr>
              <a:t>Hypothesis:  larger context can improve health signal analysis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3E5BB1-8D6B-DB7B-291F-DE27E799F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4165302"/>
            <a:ext cx="26724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Who is it?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4600C3-517C-D44E-1DF6-D4DCBAF19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3968" y="1542501"/>
            <a:ext cx="1911643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Right eye</a:t>
            </a:r>
          </a:p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Nikola Jokic</a:t>
            </a:r>
          </a:p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(famous basketball player)</a:t>
            </a:r>
          </a:p>
        </p:txBody>
      </p:sp>
    </p:spTree>
    <p:extLst>
      <p:ext uri="{BB962C8B-B14F-4D97-AF65-F5344CB8AC3E}">
        <p14:creationId xmlns:p14="http://schemas.microsoft.com/office/powerpoint/2010/main" val="198980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B7F8F-FF6F-19F1-0B55-F35B0CBFE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>
            <a:extLst>
              <a:ext uri="{FF2B5EF4-FFF2-40B4-BE49-F238E27FC236}">
                <a16:creationId xmlns:a16="http://schemas.microsoft.com/office/drawing/2014/main" id="{99D48454-1029-118C-3606-C05AD893C6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4804" y="180996"/>
            <a:ext cx="9036496" cy="792162"/>
          </a:xfrm>
        </p:spPr>
        <p:txBody>
          <a:bodyPr/>
          <a:lstStyle/>
          <a:p>
            <a:pPr algn="l"/>
            <a:r>
              <a:rPr lang="en-US" dirty="0"/>
              <a:t>Bite Detection Using a Sliding Window</a:t>
            </a:r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2501FA-9B08-AA83-E57C-F66BB8A43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517" y="967602"/>
            <a:ext cx="8502007" cy="309886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371C67F-B02E-7400-ACE2-AD39D1B6D6A4}"/>
              </a:ext>
            </a:extLst>
          </p:cNvPr>
          <p:cNvSpPr/>
          <p:nvPr/>
        </p:nvSpPr>
        <p:spPr>
          <a:xfrm>
            <a:off x="539552" y="1268760"/>
            <a:ext cx="757237" cy="279770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367981-8000-2052-3318-6B0B6B9A3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3768" y="4678183"/>
            <a:ext cx="12961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srgbClr val="FF0000"/>
                </a:solidFill>
                <a:latin typeface="Calibri" pitchFamily="34" charset="0"/>
              </a:rPr>
              <a:t>detection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3FD804D-4AF2-39B1-8210-47718917E404}"/>
              </a:ext>
            </a:extLst>
          </p:cNvPr>
          <p:cNvCxnSpPr>
            <a:cxnSpLocks/>
          </p:cNvCxnSpPr>
          <p:nvPr/>
        </p:nvCxnSpPr>
        <p:spPr>
          <a:xfrm flipV="1">
            <a:off x="3059832" y="4149080"/>
            <a:ext cx="0" cy="4426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9C088888-8B1B-6D47-AC35-D6CC30F27196}"/>
              </a:ext>
            </a:extLst>
          </p:cNvPr>
          <p:cNvSpPr/>
          <p:nvPr/>
        </p:nvSpPr>
        <p:spPr>
          <a:xfrm>
            <a:off x="2681213" y="1268759"/>
            <a:ext cx="757237" cy="279770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06CB7F-3B1E-A3EF-B1E6-4D70E8BA6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165" y="1364277"/>
            <a:ext cx="6897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srgbClr val="FF0000"/>
                </a:solidFill>
                <a:latin typeface="Calibri" pitchFamily="34" charset="0"/>
              </a:rPr>
              <a:t>bite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D89949C-AD92-BDB3-66F4-50944D00DA40}"/>
              </a:ext>
            </a:extLst>
          </p:cNvPr>
          <p:cNvCxnSpPr>
            <a:cxnSpLocks/>
          </p:cNvCxnSpPr>
          <p:nvPr/>
        </p:nvCxnSpPr>
        <p:spPr>
          <a:xfrm flipH="1">
            <a:off x="3243137" y="1758219"/>
            <a:ext cx="504056" cy="4810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32E8F8A-D7C3-4A54-A728-0D706586B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7817" y="1385406"/>
            <a:ext cx="68972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srgbClr val="FF0000"/>
                </a:solidFill>
                <a:latin typeface="Calibri" pitchFamily="34" charset="0"/>
              </a:rPr>
              <a:t>food prep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0F65198-B006-F250-A50C-15B697DC2468}"/>
              </a:ext>
            </a:extLst>
          </p:cNvPr>
          <p:cNvCxnSpPr>
            <a:cxnSpLocks/>
          </p:cNvCxnSpPr>
          <p:nvPr/>
        </p:nvCxnSpPr>
        <p:spPr>
          <a:xfrm>
            <a:off x="1691680" y="2108225"/>
            <a:ext cx="0" cy="4721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21CB7B2-B574-A1AA-3A09-6290EBE8C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7501" y="1892973"/>
            <a:ext cx="6897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srgbClr val="FF0000"/>
                </a:solidFill>
                <a:latin typeface="Calibri" pitchFamily="34" charset="0"/>
              </a:rPr>
              <a:t>rest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0032C6C-6FEF-9A56-5402-9600095A5D3E}"/>
              </a:ext>
            </a:extLst>
          </p:cNvPr>
          <p:cNvCxnSpPr>
            <a:cxnSpLocks/>
          </p:cNvCxnSpPr>
          <p:nvPr/>
        </p:nvCxnSpPr>
        <p:spPr>
          <a:xfrm>
            <a:off x="8053882" y="2293541"/>
            <a:ext cx="0" cy="4153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01BF064-E7EC-95D3-DB6B-E887B14D7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981" y="4370407"/>
            <a:ext cx="164624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srgbClr val="FF0000"/>
                </a:solidFill>
                <a:latin typeface="Calibri" pitchFamily="34" charset="0"/>
              </a:rPr>
              <a:t>not used by classifier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291780-50DD-185C-002B-273093EC4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3668" y="4370407"/>
            <a:ext cx="164624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srgbClr val="FF0000"/>
                </a:solidFill>
                <a:latin typeface="Calibri" pitchFamily="34" charset="0"/>
              </a:rPr>
              <a:t>not used by classifier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71FFAE-4881-FDFA-EFF6-C3AEBA9BD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8603" y="5244548"/>
            <a:ext cx="61688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is longer-term context in eating-related gestures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">
            <a:extLst>
              <a:ext uri="{FF2B5EF4-FFF2-40B4-BE49-F238E27FC236}">
                <a16:creationId xmlns:a16="http://schemas.microsoft.com/office/drawing/2014/main" id="{2A47D9C5-1C1E-9A42-FD05-319B63F94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472" y="5810913"/>
            <a:ext cx="8001056" cy="873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R Ramos-Garcia, E Muth, J Gowdy, A Hoover, “Improving the recognition of eating gestures using inter-gesture sequential dependencies”, IEEE Journal of Biomedical and Health Informatics, 19 (3), 825-831, 2014.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sz="1200" dirty="0"/>
              <a:t>S Sharma, P Jasper, E Muth, A Hoover, “The impact of walking and resting on wrist motion for automated detection of meals”, ACM Transactions on Computing for Healthcare 1 (4), 1-19, 2020.</a:t>
            </a:r>
            <a:endParaRPr lang="en-US" altLang="zh-CN" sz="1200" dirty="0">
              <a:solidFill>
                <a:prstClr val="black"/>
              </a:solidFill>
              <a:latin typeface="Calibri" pitchFamily="34" charset="0"/>
            </a:endParaRPr>
          </a:p>
          <a:p>
            <a:pPr algn="ctr" eaLnBrk="1" hangingPunct="1"/>
            <a:endParaRPr lang="en-US" altLang="zh-CN" sz="12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99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111E-6 L 0.81371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7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10" grpId="0"/>
      <p:bldP spid="17" grpId="0" animBg="1"/>
      <p:bldP spid="18" grpId="0"/>
      <p:bldP spid="20" grpId="0"/>
      <p:bldP spid="23" grpId="0"/>
      <p:bldP spid="25" grpId="0"/>
      <p:bldP spid="26" grpId="0"/>
      <p:bldP spid="27" grpId="0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DE2DE-BC72-B4F6-86C0-BB3B6B3A9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D8F1109-EE3F-C09A-D176-D77F0DCF0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90" y="997956"/>
            <a:ext cx="8752619" cy="3190207"/>
          </a:xfrm>
          <a:prstGeom prst="rect">
            <a:avLst/>
          </a:prstGeom>
        </p:spPr>
      </p:pic>
      <p:sp>
        <p:nvSpPr>
          <p:cNvPr id="16386" name="Title 11">
            <a:extLst>
              <a:ext uri="{FF2B5EF4-FFF2-40B4-BE49-F238E27FC236}">
                <a16:creationId xmlns:a16="http://schemas.microsoft.com/office/drawing/2014/main" id="{A6816B10-EF80-0B34-0053-A73CCD05FF2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448704" cy="792162"/>
          </a:xfrm>
        </p:spPr>
        <p:txBody>
          <a:bodyPr/>
          <a:lstStyle/>
          <a:p>
            <a:pPr algn="l"/>
            <a:r>
              <a:rPr lang="en-US" altLang="en-US" dirty="0"/>
              <a:t>Longer Context:  Window Count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BB0577-8B59-50FD-1643-6DF146063DB1}"/>
              </a:ext>
            </a:extLst>
          </p:cNvPr>
          <p:cNvSpPr/>
          <p:nvPr/>
        </p:nvSpPr>
        <p:spPr>
          <a:xfrm>
            <a:off x="1403648" y="1292142"/>
            <a:ext cx="4464496" cy="279770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EB4A033-D066-483E-C4C5-DF34AEFB6701}"/>
              </a:ext>
            </a:extLst>
          </p:cNvPr>
          <p:cNvCxnSpPr>
            <a:cxnSpLocks/>
          </p:cNvCxnSpPr>
          <p:nvPr/>
        </p:nvCxnSpPr>
        <p:spPr>
          <a:xfrm>
            <a:off x="1403648" y="4458967"/>
            <a:ext cx="0" cy="1944216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088FF1D-E214-E39C-2BAF-4F26D8986E7D}"/>
              </a:ext>
            </a:extLst>
          </p:cNvPr>
          <p:cNvCxnSpPr>
            <a:cxnSpLocks/>
          </p:cNvCxnSpPr>
          <p:nvPr/>
        </p:nvCxnSpPr>
        <p:spPr>
          <a:xfrm flipH="1">
            <a:off x="1403648" y="6396269"/>
            <a:ext cx="5688632" cy="6914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F4EBB92-8743-A585-0E15-C1AFF080F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508" y="4901388"/>
            <a:ext cx="108012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srgbClr val="000000"/>
                </a:solidFill>
                <a:latin typeface="Calibri" pitchFamily="34" charset="0"/>
              </a:rPr>
              <a:t>event count in window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7E76530-73CE-9A2E-27C8-34F1D08F1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393" y="6138446"/>
            <a:ext cx="3600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srgbClr val="000000"/>
                </a:solidFill>
                <a:latin typeface="Calibri" pitchFamily="34" charset="0"/>
              </a:rPr>
              <a:t>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EBF3BC2-B759-593B-D859-D60518B1D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393" y="5259760"/>
            <a:ext cx="3600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srgbClr val="000000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FADFF7-8FF5-85DE-2E60-E141FB73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393" y="4381073"/>
            <a:ext cx="3600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srgbClr val="000000"/>
                </a:solidFill>
                <a:latin typeface="Calibri" pitchFamily="34" charset="0"/>
              </a:rPr>
              <a:t>2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E8DE622-2E39-5E8E-6B29-0BE73B57DEF2}"/>
              </a:ext>
            </a:extLst>
          </p:cNvPr>
          <p:cNvCxnSpPr>
            <a:cxnSpLocks/>
          </p:cNvCxnSpPr>
          <p:nvPr/>
        </p:nvCxnSpPr>
        <p:spPr>
          <a:xfrm flipH="1">
            <a:off x="2369574" y="4581128"/>
            <a:ext cx="1554354" cy="10537"/>
          </a:xfrm>
          <a:prstGeom prst="line">
            <a:avLst/>
          </a:prstGeom>
          <a:ln w="38100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4C338A3-ED06-3FE0-3B92-8EEA093EB246}"/>
              </a:ext>
            </a:extLst>
          </p:cNvPr>
          <p:cNvCxnSpPr>
            <a:cxnSpLocks/>
          </p:cNvCxnSpPr>
          <p:nvPr/>
        </p:nvCxnSpPr>
        <p:spPr>
          <a:xfrm flipH="1">
            <a:off x="1445342" y="5447071"/>
            <a:ext cx="884903" cy="0"/>
          </a:xfrm>
          <a:prstGeom prst="line">
            <a:avLst/>
          </a:prstGeom>
          <a:ln w="38100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02A0C92-F9F6-F972-2835-7D66C3AE3CEF}"/>
              </a:ext>
            </a:extLst>
          </p:cNvPr>
          <p:cNvCxnSpPr>
            <a:cxnSpLocks/>
          </p:cNvCxnSpPr>
          <p:nvPr/>
        </p:nvCxnSpPr>
        <p:spPr>
          <a:xfrm flipH="1">
            <a:off x="3923928" y="5445224"/>
            <a:ext cx="2448272" cy="0"/>
          </a:xfrm>
          <a:prstGeom prst="line">
            <a:avLst/>
          </a:prstGeom>
          <a:ln w="38100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B004D79-BD3E-DA06-24D2-4F3E8033F414}"/>
              </a:ext>
            </a:extLst>
          </p:cNvPr>
          <p:cNvCxnSpPr>
            <a:cxnSpLocks/>
          </p:cNvCxnSpPr>
          <p:nvPr/>
        </p:nvCxnSpPr>
        <p:spPr>
          <a:xfrm flipH="1">
            <a:off x="6372200" y="6309320"/>
            <a:ext cx="720080" cy="0"/>
          </a:xfrm>
          <a:prstGeom prst="line">
            <a:avLst/>
          </a:prstGeom>
          <a:ln w="38100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BF4485EC-7752-5694-9075-091847A3F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3196" y="4832838"/>
            <a:ext cx="187220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i="1" dirty="0">
                <a:solidFill>
                  <a:srgbClr val="000000"/>
                </a:solidFill>
                <a:latin typeface="Calibri" pitchFamily="34" charset="0"/>
              </a:rPr>
              <a:t>count of events in window = classifier target</a:t>
            </a:r>
          </a:p>
        </p:txBody>
      </p:sp>
    </p:spTree>
    <p:extLst>
      <p:ext uri="{BB962C8B-B14F-4D97-AF65-F5344CB8AC3E}">
        <p14:creationId xmlns:p14="http://schemas.microsoft.com/office/powerpoint/2010/main" val="226401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11111E-6 L 0.10451 0.0004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26" y="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451 0.00046 L 0.27448 0.0004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9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48 0.00046 L 0.5401 0.0004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81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304800" y="228600"/>
            <a:ext cx="67818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 b="1" dirty="0">
                <a:latin typeface="Verdana" pitchFamily="34" charset="0"/>
              </a:rPr>
              <a:t>Obesity</a:t>
            </a:r>
            <a:endParaRPr lang="en-US" sz="2400" dirty="0">
              <a:latin typeface="Verdana" pitchFamily="34" charset="0"/>
            </a:endParaRPr>
          </a:p>
          <a:p>
            <a:pPr eaLnBrk="0" hangingPunct="0"/>
            <a:endParaRPr lang="en-US" dirty="0">
              <a:latin typeface="Verdana" pitchFamily="34" charset="0"/>
            </a:endParaRPr>
          </a:p>
          <a:p>
            <a:pPr eaLnBrk="0" hangingPunct="0"/>
            <a:endParaRPr lang="en-US" dirty="0">
              <a:latin typeface="Verdana" pitchFamily="34" charset="0"/>
            </a:endParaRPr>
          </a:p>
          <a:p>
            <a:pPr eaLnBrk="0" hangingPunct="0"/>
            <a:endParaRPr lang="en-US" dirty="0">
              <a:latin typeface="Verdana" pitchFamily="34" charset="0"/>
            </a:endParaRPr>
          </a:p>
          <a:p>
            <a:pPr eaLnBrk="0" hangingPunct="0"/>
            <a:endParaRPr lang="en-US" dirty="0">
              <a:latin typeface="Verdana" pitchFamily="34" charset="0"/>
            </a:endParaRPr>
          </a:p>
          <a:p>
            <a:pPr eaLnBrk="0" hangingPunct="0"/>
            <a:endParaRPr lang="en-US" dirty="0">
              <a:latin typeface="Calibri" pitchFamily="34" charset="0"/>
            </a:endParaRPr>
          </a:p>
        </p:txBody>
      </p:sp>
      <p:sp>
        <p:nvSpPr>
          <p:cNvPr id="1030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sp>
        <p:nvSpPr>
          <p:cNvPr id="1031" name="Rectangle 8"/>
          <p:cNvSpPr>
            <a:spLocks noChangeArrowheads="1"/>
          </p:cNvSpPr>
          <p:nvPr/>
        </p:nvSpPr>
        <p:spPr bwMode="auto">
          <a:xfrm>
            <a:off x="381000" y="772894"/>
            <a:ext cx="8305800" cy="5370731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1033" name="Picture 11" descr="academicSymbolWdm_copur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43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BE1C8F3-0E45-4AF3-8C5E-18243250F550}" type="slidenum">
              <a:rPr lang="en-US" smtClean="0">
                <a:latin typeface="Calibri" pitchFamily="34" charset="0"/>
                <a:ea typeface="ＭＳ Ｐゴシック" pitchFamily="34" charset="-128"/>
              </a:rPr>
              <a:pPr/>
              <a:t>3</a:t>
            </a:fld>
            <a:endParaRPr lang="en-US" dirty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09600" y="968182"/>
            <a:ext cx="8153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World prevalence: 2.5 billion adults (43%) are overweight and 880 million adults (16%) are obese </a:t>
            </a:r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WHO 2024</a:t>
            </a:r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                                                      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Meter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1DCDA4E-EF6E-ED2A-14FF-4454CBCE21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1077913"/>
              </p:ext>
            </p:extLst>
          </p:nvPr>
        </p:nvGraphicFramePr>
        <p:xfrm>
          <a:off x="952762" y="1796019"/>
          <a:ext cx="6992018" cy="3747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90991F79-6272-134A-0BAD-18A8176A6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5631403"/>
            <a:ext cx="7530407" cy="30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sz="1200" dirty="0"/>
              <a:t>Marie N, et al. "National-level and state-level prevalence of overweight and obesity…" Lancet, 2024.</a:t>
            </a:r>
          </a:p>
        </p:txBody>
      </p:sp>
    </p:spTree>
    <p:extLst>
      <p:ext uri="{BB962C8B-B14F-4D97-AF65-F5344CB8AC3E}">
        <p14:creationId xmlns:p14="http://schemas.microsoft.com/office/powerpoint/2010/main" val="161541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67AD8-4212-AF74-3194-E60394052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>
            <a:extLst>
              <a:ext uri="{FF2B5EF4-FFF2-40B4-BE49-F238E27FC236}">
                <a16:creationId xmlns:a16="http://schemas.microsoft.com/office/drawing/2014/main" id="{655D91D1-9A51-6B5D-534A-E7A7288D1D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448704" cy="792162"/>
          </a:xfrm>
        </p:spPr>
        <p:txBody>
          <a:bodyPr/>
          <a:lstStyle/>
          <a:p>
            <a:pPr algn="l"/>
            <a:r>
              <a:rPr lang="en-US" altLang="en-US" dirty="0" err="1"/>
              <a:t>TallyNet</a:t>
            </a:r>
            <a:r>
              <a:rPr lang="en-US" altLang="en-US" dirty="0"/>
              <a:t> Classifier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A760AD-95A0-5255-645A-F29B2E999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96752"/>
            <a:ext cx="4286250" cy="4876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ECD270-BF8A-96AB-BD43-56F7C1EF5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112" y="5013176"/>
            <a:ext cx="333528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Riemann sum passing integer counts triggers detections</a:t>
            </a:r>
          </a:p>
        </p:txBody>
      </p:sp>
      <p:pic>
        <p:nvPicPr>
          <p:cNvPr id="5" name="Picture 4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ACE96A95-A763-E810-4B2D-5F84D035B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117" y="1340768"/>
            <a:ext cx="3335287" cy="24646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1E2795-C3C6-3B98-4540-711432A1D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2340" y="3805423"/>
            <a:ext cx="3043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15 sec window works best on 3 different datasets</a:t>
            </a:r>
          </a:p>
        </p:txBody>
      </p:sp>
    </p:spTree>
    <p:extLst>
      <p:ext uri="{BB962C8B-B14F-4D97-AF65-F5344CB8AC3E}">
        <p14:creationId xmlns:p14="http://schemas.microsoft.com/office/powerpoint/2010/main" val="201812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2870A-5C59-9018-DDD6-0FDD0D253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>
            <a:extLst>
              <a:ext uri="{FF2B5EF4-FFF2-40B4-BE49-F238E27FC236}">
                <a16:creationId xmlns:a16="http://schemas.microsoft.com/office/drawing/2014/main" id="{17250BA6-19DC-7006-136C-3C41864EF02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448704" cy="792162"/>
          </a:xfrm>
        </p:spPr>
        <p:txBody>
          <a:bodyPr/>
          <a:lstStyle/>
          <a:p>
            <a:pPr algn="l"/>
            <a:r>
              <a:rPr lang="en-US" altLang="en-US" dirty="0" err="1"/>
              <a:t>TallyNet</a:t>
            </a:r>
            <a:r>
              <a:rPr lang="en-US" altLang="en-US" dirty="0"/>
              <a:t> for Other Problems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667636-AD89-B8AE-F07B-115D1BBE4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96752"/>
            <a:ext cx="4286250" cy="4876800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1185904-D63A-F59F-3D35-01C18FFB4F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08104" y="3717032"/>
            <a:ext cx="3162503" cy="2356520"/>
          </a:xfrm>
          <a:prstGeom prst="rect">
            <a:avLst/>
          </a:prstGeom>
        </p:spPr>
      </p:pic>
      <p:pic>
        <p:nvPicPr>
          <p:cNvPr id="6" name="Picture 5" descr="A graph showing a number of lines&#10;&#10;AI-generated content may be incorrect.">
            <a:extLst>
              <a:ext uri="{FF2B5EF4-FFF2-40B4-BE49-F238E27FC236}">
                <a16:creationId xmlns:a16="http://schemas.microsoft.com/office/drawing/2014/main" id="{6697F253-1C7F-F8E7-1042-42CBEA6A3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385" y="1229258"/>
            <a:ext cx="3488452" cy="17442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0188D2-1507-4AC6-87C0-6322FAE64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3576" y="1029203"/>
            <a:ext cx="30570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heartrate and HRV analysis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9D3560-D22C-DB5D-0F8C-6CB0A7157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3576" y="3316922"/>
            <a:ext cx="30570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pedometer step counting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ADA6466-6939-9F9E-3AA0-71ED7C964D4E}"/>
              </a:ext>
            </a:extLst>
          </p:cNvPr>
          <p:cNvSpPr/>
          <p:nvPr/>
        </p:nvSpPr>
        <p:spPr>
          <a:xfrm>
            <a:off x="5508104" y="1429313"/>
            <a:ext cx="757237" cy="135161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EA000A-F2B4-AEE3-2D74-C2C5712A8EE5}"/>
              </a:ext>
            </a:extLst>
          </p:cNvPr>
          <p:cNvSpPr/>
          <p:nvPr/>
        </p:nvSpPr>
        <p:spPr>
          <a:xfrm>
            <a:off x="5508103" y="4005065"/>
            <a:ext cx="757237" cy="206848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18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44444E-6 L 0.26163 -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7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22222E-6 L 0.16372 0.000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7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84E236-08D1-4A83-98B3-847EACD48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052736"/>
            <a:ext cx="6203032" cy="47998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CA9AEC-DECE-4A0D-A51E-2F74FAEBC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4638"/>
            <a:ext cx="8476835" cy="1143000"/>
          </a:xfrm>
        </p:spPr>
        <p:txBody>
          <a:bodyPr/>
          <a:lstStyle/>
          <a:p>
            <a:pPr algn="l"/>
            <a:r>
              <a:rPr lang="en-US" dirty="0"/>
              <a:t>Meal Detection Using 6 min Context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91CDB4-0496-46D3-980A-6CA8179F5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32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4C6FA4E-1733-9C94-2AC9-4DDF0638FD4F}"/>
              </a:ext>
            </a:extLst>
          </p:cNvPr>
          <p:cNvGrpSpPr/>
          <p:nvPr/>
        </p:nvGrpSpPr>
        <p:grpSpPr>
          <a:xfrm>
            <a:off x="1184618" y="4159182"/>
            <a:ext cx="900100" cy="484558"/>
            <a:chOff x="4704105" y="1548690"/>
            <a:chExt cx="900100" cy="484558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4824028" y="1548690"/>
              <a:ext cx="576064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2"/>
            <p:cNvSpPr txBox="1">
              <a:spLocks noChangeArrowheads="1"/>
            </p:cNvSpPr>
            <p:nvPr/>
          </p:nvSpPr>
          <p:spPr bwMode="auto">
            <a:xfrm>
              <a:off x="4704105" y="1567899"/>
              <a:ext cx="900100" cy="465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r>
                <a:rPr lang="en-US" altLang="zh-CN" sz="2000" dirty="0">
                  <a:solidFill>
                    <a:prstClr val="black"/>
                  </a:solidFill>
                  <a:latin typeface="Calibri" pitchFamily="34" charset="0"/>
                </a:rPr>
                <a:t>meal 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F0778C4-C0C3-B97A-B025-7325F89E466E}"/>
              </a:ext>
            </a:extLst>
          </p:cNvPr>
          <p:cNvGrpSpPr/>
          <p:nvPr/>
        </p:nvGrpSpPr>
        <p:grpSpPr>
          <a:xfrm>
            <a:off x="4753508" y="4151180"/>
            <a:ext cx="900100" cy="473778"/>
            <a:chOff x="3712965" y="3592747"/>
            <a:chExt cx="900100" cy="473778"/>
          </a:xfrm>
        </p:grpSpPr>
        <p:cxnSp>
          <p:nvCxnSpPr>
            <p:cNvPr id="10" name="Straight Connector 9"/>
            <p:cNvCxnSpPr>
              <a:cxnSpLocks/>
            </p:cNvCxnSpPr>
            <p:nvPr/>
          </p:nvCxnSpPr>
          <p:spPr>
            <a:xfrm>
              <a:off x="3749459" y="3592747"/>
              <a:ext cx="827112" cy="8429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"/>
            <p:cNvSpPr txBox="1">
              <a:spLocks noChangeArrowheads="1"/>
            </p:cNvSpPr>
            <p:nvPr/>
          </p:nvSpPr>
          <p:spPr bwMode="auto">
            <a:xfrm>
              <a:off x="3712965" y="3601176"/>
              <a:ext cx="900100" cy="465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r>
                <a:rPr lang="en-US" altLang="zh-CN" sz="2000" dirty="0">
                  <a:solidFill>
                    <a:prstClr val="black"/>
                  </a:solidFill>
                  <a:latin typeface="Calibri" pitchFamily="34" charset="0"/>
                </a:rPr>
                <a:t>meal 2</a:t>
              </a:r>
            </a:p>
          </p:txBody>
        </p:sp>
      </p:grp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6781694" y="3510906"/>
            <a:ext cx="2088231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sz="2000" i="1" dirty="0">
                <a:solidFill>
                  <a:prstClr val="black"/>
                </a:solidFill>
                <a:latin typeface="Calibri" pitchFamily="34" charset="0"/>
              </a:rPr>
              <a:t>Before-meal (prep) and after-meal (cleanup) wrist motions provide extra context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868FFB-A853-7A42-DE74-2644DF352662}"/>
              </a:ext>
            </a:extLst>
          </p:cNvPr>
          <p:cNvSpPr/>
          <p:nvPr/>
        </p:nvSpPr>
        <p:spPr>
          <a:xfrm>
            <a:off x="1233487" y="1824038"/>
            <a:ext cx="757237" cy="150495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F4E6076-BF4C-B26D-0C92-1F05A3695F01}"/>
              </a:ext>
            </a:extLst>
          </p:cNvPr>
          <p:cNvSpPr/>
          <p:nvPr/>
        </p:nvSpPr>
        <p:spPr>
          <a:xfrm>
            <a:off x="1187624" y="5147505"/>
            <a:ext cx="144016" cy="11772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DBDC29-279F-B0D9-8DF0-EEAA663C9F33}"/>
              </a:ext>
            </a:extLst>
          </p:cNvPr>
          <p:cNvSpPr txBox="1"/>
          <p:nvPr/>
        </p:nvSpPr>
        <p:spPr>
          <a:xfrm>
            <a:off x="6831971" y="1340768"/>
            <a:ext cx="20882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NN analyzes window of data and outputs an instantaneous probability of eating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4317DE-4DD0-233C-DC7A-8576AC6BA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99" y="6125924"/>
            <a:ext cx="800105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1200" dirty="0"/>
              <a:t>S. Sharma and A. Hoover, "Top-Down Detection of Eating Episodes by Analyzing Large Windows of Wrist Motion Using a Convolutional Neural Network", in MDPI Bioengineering, vol 9, no 70, 2022.</a:t>
            </a:r>
            <a:endParaRPr lang="en-US" altLang="zh-CN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09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44444E-6 L 0.49253 0.00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8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7.40741E-7 L 0.00712 -0.03889 L 0.00921 -0.07708 L 0.01337 -0.11204 L 0.01684 -0.15926 L 0.01927 -0.18218 L 0.02639 -0.16551 L 0.03212 -0.12662 L 0.03386 -0.09491 L 0.03716 -0.13264 L 0.03976 -0.16111 L 0.04254 -0.11667 L 0.04549 -0.08495 L 0.05174 -0.06042 L 0.05504 -0.08218 L 0.05851 -0.10046 L 0.06302 -0.0544 L 0.06389 -0.02153 L 0.06546 0.00069 L 0.07223 -0.00995 L 0.07761 -0.01435 L 0.08212 0.00949 L 0.09462 0.01574 L 0.10226 -0.00162 L 0.10851 -0.04491 L 0.11927 -0.05995 L 0.12344 -0.1037 L 0.12882 -0.12824 L 0.13351 -0.08542 L 0.13629 -0.07315 L 0.14393 -0.07431 L 0.14688 -0.03333 L 0.15348 7.40741E-7 L 0.15851 0.01111 L 0.16598 -0.01111 L 0.16806 -0.03542 L 0.17518 -0.04375 L 0.18646 -0.05046 L 0.19184 -0.01945 L 0.1948 0.00949 L 0.20556 0.00278 L 0.21424 0.00833 L 0.21927 -0.00208 L 0.22639 0.0118 L 0.23091 0.00185 L 0.24601 0.01065 L 0.25313 0.00671 L 0.25799 0.01343 L 0.26476 -0.02107 L 0.26719 -0.01945 L 0.27344 -0.03773 L 0.28351 -0.03333 L 0.28733 -0.00833 L 0.29063 0.01227 L 0.30556 0.01065 L 0.31563 -0.0132 L 0.32344 -0.03889 L 0.33108 -0.03889 L 0.33855 -0.02037 L 0.34219 -0.02778 L 0.35226 0.00555 L 0.36893 0.00949 L 0.37691 0.01296 L 0.38438 -0.01204 L 0.39184 -0.00833 L 0.39775 -0.08218 L 0.40226 -0.16157 L 0.40851 -0.15556 L 0.41736 -0.21667 L 0.43438 -0.21759 L 0.44271 -0.21111 L 0.44896 -0.17037 L 0.45278 -0.14375 L 0.45695 -0.14537 L 0.4665 -0.08542 L 0.47153 -0.01991 L 0.47813 -0.03889 L 0.48351 -0.00046 L 0.49775 0.00555 L 0.504 0.01898 L 0.51771 0.00231 L 0.5257 0.00787 L 0.53264 -0.00162 L 0.54931 0.0213 " pathEditMode="relative" ptsTypes="AAAAAAAAAAAAAAAAAAAAAAAAAAAAAAAAAAAAAAAAAAAAAAAAAAAAAAAAAAAAAAAAAAAAAAAAAAAAAAAAAAAA">
                                      <p:cBhvr>
                                        <p:cTn id="1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448704" cy="792162"/>
          </a:xfrm>
        </p:spPr>
        <p:txBody>
          <a:bodyPr/>
          <a:lstStyle/>
          <a:p>
            <a:pPr algn="l"/>
            <a:r>
              <a:rPr lang="en-US" altLang="en-US" dirty="0"/>
              <a:t>Accuracy Detecting Episodes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357158" y="4575965"/>
            <a:ext cx="8358246" cy="1425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>
                <a:latin typeface="Calibri" pitchFamily="34" charset="0"/>
              </a:rPr>
              <a:t>351 participants (1 day each)</a:t>
            </a:r>
          </a:p>
          <a:p>
            <a:pPr algn="ctr" eaLnBrk="1" hangingPunct="1"/>
            <a:r>
              <a:rPr lang="en-US" altLang="zh-CN" sz="2800" dirty="0">
                <a:latin typeface="Calibri" pitchFamily="34" charset="0"/>
              </a:rPr>
              <a:t>4,680 total hours with 1,133 eating episodes</a:t>
            </a:r>
          </a:p>
          <a:p>
            <a:pPr algn="ctr" eaLnBrk="1" hangingPunct="1"/>
            <a:r>
              <a:rPr lang="en-US" altLang="zh-CN" sz="2800" dirty="0">
                <a:latin typeface="Calibri" pitchFamily="34" charset="0"/>
              </a:rPr>
              <a:t>89% episodes detected, 1.7 FP/TP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90524" y="6237312"/>
            <a:ext cx="800105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1200" dirty="0"/>
              <a:t>S. Sharma and A. Hoover, "Top-Down Detection of Eating Episodes by Analyzing Large Windows of Wrist Motion Using a Convolutional Neural Network", in MDPI Bioengineering, vol 9, no 70, 2022.</a:t>
            </a:r>
            <a:endParaRPr lang="en-US" altLang="zh-CN" sz="1200" dirty="0"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18" y="1364160"/>
            <a:ext cx="3075366" cy="25290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995936" y="1341115"/>
            <a:ext cx="4159368" cy="2552129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043608" y="3911333"/>
            <a:ext cx="1849228" cy="465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sz="2000" dirty="0">
                <a:solidFill>
                  <a:prstClr val="black"/>
                </a:solidFill>
                <a:latin typeface="Calibri" pitchFamily="34" charset="0"/>
              </a:rPr>
              <a:t>Shimmer device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211960" y="3893244"/>
            <a:ext cx="3816424" cy="465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sz="2000" dirty="0">
                <a:solidFill>
                  <a:prstClr val="black"/>
                </a:solidFill>
                <a:latin typeface="Calibri" pitchFamily="34" charset="0"/>
              </a:rPr>
              <a:t>Data recorded during everyday life</a:t>
            </a:r>
          </a:p>
        </p:txBody>
      </p:sp>
    </p:spTree>
    <p:extLst>
      <p:ext uri="{BB962C8B-B14F-4D97-AF65-F5344CB8AC3E}">
        <p14:creationId xmlns:p14="http://schemas.microsoft.com/office/powerpoint/2010/main" val="209885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A9B6B-9016-631B-49D2-19ED95817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E6704-B216-0A6C-A31F-58CE5C64F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69" y="116270"/>
            <a:ext cx="8682514" cy="911228"/>
          </a:xfrm>
        </p:spPr>
        <p:txBody>
          <a:bodyPr/>
          <a:lstStyle/>
          <a:p>
            <a:pPr algn="l"/>
            <a:r>
              <a:rPr lang="en-US" dirty="0"/>
              <a:t>Pattern Analysis Using </a:t>
            </a:r>
            <a:r>
              <a:rPr lang="en-US" b="1" dirty="0"/>
              <a:t>LONG</a:t>
            </a:r>
            <a:r>
              <a:rPr lang="en-US" dirty="0"/>
              <a:t> Context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3D5E83-B12E-CFD9-F6C7-5C944ADC4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34</a:t>
            </a:fld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CE927427-1DEC-9833-3B4F-C6A2E916F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915816" y="1379836"/>
            <a:ext cx="2038350" cy="71437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C48204CF-7359-9EE6-CCB6-303C64A6D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88195" y="1379836"/>
            <a:ext cx="2038350" cy="714375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547D2467-FA41-555E-8B49-B57C877DE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06194" y="1376481"/>
            <a:ext cx="2038350" cy="714375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1D123354-EABF-49C7-727C-FB86C11D200A}"/>
              </a:ext>
            </a:extLst>
          </p:cNvPr>
          <p:cNvSpPr/>
          <p:nvPr/>
        </p:nvSpPr>
        <p:spPr>
          <a:xfrm>
            <a:off x="5148064" y="1591758"/>
            <a:ext cx="144016" cy="144016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1757299-75D5-57CA-BE26-93AC0A67E496}"/>
              </a:ext>
            </a:extLst>
          </p:cNvPr>
          <p:cNvSpPr/>
          <p:nvPr/>
        </p:nvSpPr>
        <p:spPr>
          <a:xfrm>
            <a:off x="5413970" y="1591758"/>
            <a:ext cx="144016" cy="144016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6BED37C-585C-DF22-0A31-3D4BD4FA9A49}"/>
              </a:ext>
            </a:extLst>
          </p:cNvPr>
          <p:cNvSpPr/>
          <p:nvPr/>
        </p:nvSpPr>
        <p:spPr>
          <a:xfrm>
            <a:off x="5677129" y="1591758"/>
            <a:ext cx="144016" cy="144016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9162C8E-AD0A-7951-733E-E257B142EB28}"/>
              </a:ext>
            </a:extLst>
          </p:cNvPr>
          <p:cNvSpPr/>
          <p:nvPr/>
        </p:nvSpPr>
        <p:spPr>
          <a:xfrm>
            <a:off x="907368" y="1338381"/>
            <a:ext cx="757237" cy="75247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FB68BD2-0716-C79B-8F1A-4A917D742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3302" y="2335473"/>
            <a:ext cx="16725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local detector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CEB53A20-4949-9E13-3672-7B25882AF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915816" y="3212976"/>
            <a:ext cx="2038350" cy="714375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B23C7A32-4B06-7FC6-D5B7-553A7B6E6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88195" y="3212976"/>
            <a:ext cx="2038350" cy="714375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EC7402FC-130A-7263-574F-5982B95A4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06194" y="3209621"/>
            <a:ext cx="2038350" cy="714375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DB1E6C3B-F0FC-DCE6-EAE1-242973A8F44F}"/>
              </a:ext>
            </a:extLst>
          </p:cNvPr>
          <p:cNvSpPr/>
          <p:nvPr/>
        </p:nvSpPr>
        <p:spPr>
          <a:xfrm>
            <a:off x="5148064" y="3424898"/>
            <a:ext cx="144016" cy="144016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5CACA1A-6335-86AD-F8FC-B33CEDA6E661}"/>
              </a:ext>
            </a:extLst>
          </p:cNvPr>
          <p:cNvSpPr/>
          <p:nvPr/>
        </p:nvSpPr>
        <p:spPr>
          <a:xfrm>
            <a:off x="5413970" y="3424898"/>
            <a:ext cx="144016" cy="144016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0B1926E-6086-791D-0CD2-F68B04714C0E}"/>
              </a:ext>
            </a:extLst>
          </p:cNvPr>
          <p:cNvSpPr/>
          <p:nvPr/>
        </p:nvSpPr>
        <p:spPr>
          <a:xfrm>
            <a:off x="5677129" y="3424898"/>
            <a:ext cx="144016" cy="144016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668E00C-4A94-5CB8-DDC1-63A2E140CF08}"/>
              </a:ext>
            </a:extLst>
          </p:cNvPr>
          <p:cNvSpPr/>
          <p:nvPr/>
        </p:nvSpPr>
        <p:spPr>
          <a:xfrm>
            <a:off x="899456" y="3171521"/>
            <a:ext cx="7345087" cy="75247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4BB497-7EE3-0FA3-6958-DD15B9253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394" y="4157797"/>
            <a:ext cx="19346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global detector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82440C-71B2-9C9C-F320-FC286992C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753" y="4803162"/>
            <a:ext cx="79312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Problems: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Scarcity of full-length samples (health datasets are usually small)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Computational complexity of end-to-end training on full-length samples</a:t>
            </a:r>
          </a:p>
        </p:txBody>
      </p:sp>
    </p:spTree>
    <p:extLst>
      <p:ext uri="{BB962C8B-B14F-4D97-AF65-F5344CB8AC3E}">
        <p14:creationId xmlns:p14="http://schemas.microsoft.com/office/powerpoint/2010/main" val="336673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72171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76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387E3-87BE-940E-86BE-35E1A5AC6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F1A3B-3CC5-1CD1-E8ED-18A98B717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69" y="116269"/>
            <a:ext cx="8682514" cy="1577737"/>
          </a:xfrm>
        </p:spPr>
        <p:txBody>
          <a:bodyPr/>
          <a:lstStyle/>
          <a:p>
            <a:pPr algn="l"/>
            <a:r>
              <a:rPr lang="en-US" dirty="0"/>
              <a:t>SCOPE:  </a:t>
            </a:r>
            <a:r>
              <a:rPr lang="en-US" b="1" dirty="0" err="1"/>
              <a:t>S</a:t>
            </a:r>
            <a:r>
              <a:rPr lang="en-US" dirty="0" err="1"/>
              <a:t>yntheti</a:t>
            </a:r>
            <a:r>
              <a:rPr lang="en-US" b="1" dirty="0" err="1"/>
              <a:t>C</a:t>
            </a:r>
            <a:r>
              <a:rPr lang="en-US" dirty="0"/>
              <a:t> </a:t>
            </a:r>
            <a:r>
              <a:rPr lang="en-US" dirty="0" err="1"/>
              <a:t>gl</a:t>
            </a:r>
            <a:r>
              <a:rPr lang="en-US" b="1" dirty="0" err="1"/>
              <a:t>O</a:t>
            </a:r>
            <a:r>
              <a:rPr lang="en-US" dirty="0" err="1"/>
              <a:t>bal</a:t>
            </a:r>
            <a:r>
              <a:rPr lang="en-US" dirty="0"/>
              <a:t> </a:t>
            </a:r>
            <a:r>
              <a:rPr lang="en-US" b="1" dirty="0"/>
              <a:t>P</a:t>
            </a:r>
            <a:r>
              <a:rPr lang="en-US" dirty="0"/>
              <a:t>attern </a:t>
            </a:r>
            <a:r>
              <a:rPr lang="en-US" dirty="0" err="1"/>
              <a:t>augm</a:t>
            </a:r>
            <a:r>
              <a:rPr lang="en-US" b="1" dirty="0" err="1"/>
              <a:t>E</a:t>
            </a:r>
            <a:r>
              <a:rPr lang="en-US" dirty="0" err="1"/>
              <a:t>ntation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76F4F3-AC8D-B1EB-0470-9D3245615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 descr="A diagram of a process&#10;&#10;AI-generated content may be incorrect.">
            <a:extLst>
              <a:ext uri="{FF2B5EF4-FFF2-40B4-BE49-F238E27FC236}">
                <a16:creationId xmlns:a16="http://schemas.microsoft.com/office/drawing/2014/main" id="{B3543681-2232-04EB-414A-EBDBAF8ED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38" y="2297937"/>
            <a:ext cx="8657975" cy="38232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49D060-A3DC-35B3-77B5-4C3CE913E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0" y="1897827"/>
            <a:ext cx="30055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train on different subsets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5EAF46-509E-17DC-0416-94004AA37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6096" y="1543884"/>
            <a:ext cx="115212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different outputs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C57D65C-D742-F8E2-8084-6D0AF5C6167D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4860032" y="1897827"/>
            <a:ext cx="576064" cy="193235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9CD297BB-693B-6482-8E69-203010B250B0}"/>
              </a:ext>
            </a:extLst>
          </p:cNvPr>
          <p:cNvSpPr/>
          <p:nvPr/>
        </p:nvSpPr>
        <p:spPr>
          <a:xfrm>
            <a:off x="3491881" y="3746090"/>
            <a:ext cx="332868" cy="41295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6A1A93-4F1F-1A71-0D69-F8CC4093D893}"/>
              </a:ext>
            </a:extLst>
          </p:cNvPr>
          <p:cNvSpPr/>
          <p:nvPr/>
        </p:nvSpPr>
        <p:spPr>
          <a:xfrm>
            <a:off x="7103612" y="4041058"/>
            <a:ext cx="1066994" cy="43354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F62492-D046-3081-27DB-2E867C6A4462}"/>
              </a:ext>
            </a:extLst>
          </p:cNvPr>
          <p:cNvCxnSpPr>
            <a:cxnSpLocks/>
          </p:cNvCxnSpPr>
          <p:nvPr/>
        </p:nvCxnSpPr>
        <p:spPr>
          <a:xfrm flipV="1">
            <a:off x="1475656" y="2297937"/>
            <a:ext cx="552945" cy="338975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3BC8828-94C4-37E5-134F-B7D5EE680774}"/>
              </a:ext>
            </a:extLst>
          </p:cNvPr>
          <p:cNvCxnSpPr>
            <a:cxnSpLocks/>
          </p:cNvCxnSpPr>
          <p:nvPr/>
        </p:nvCxnSpPr>
        <p:spPr>
          <a:xfrm>
            <a:off x="6559578" y="1948547"/>
            <a:ext cx="676718" cy="34939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210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09462 -0.0030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2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 animBg="1"/>
      <p:bldP spid="12" grpId="1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EAB92-CC10-F3E5-95F3-C429B9895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>
            <a:extLst>
              <a:ext uri="{FF2B5EF4-FFF2-40B4-BE49-F238E27FC236}">
                <a16:creationId xmlns:a16="http://schemas.microsoft.com/office/drawing/2014/main" id="{564DACFA-C82D-D57E-DBF2-F261A83411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448704" cy="792162"/>
          </a:xfrm>
        </p:spPr>
        <p:txBody>
          <a:bodyPr/>
          <a:lstStyle/>
          <a:p>
            <a:pPr algn="l"/>
            <a:r>
              <a:rPr lang="en-US" altLang="en-US" dirty="0"/>
              <a:t>Day Length IMU Meal Detection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46C9D72-EB7C-C52B-570E-E6F9F76AF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993" y="5996336"/>
            <a:ext cx="800105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sz="1200" dirty="0"/>
              <a:t>Z. Tang, et al., "Detecting Eating Episodes From Wrist Motion Using Daily Pattern Analysis", IEEE J. of Biomedical and Health Informatics, 28(2), pp 1054-1065, Feb 2024.</a:t>
            </a:r>
            <a:endParaRPr lang="en-US" altLang="zh-CN" sz="1200" dirty="0">
              <a:latin typeface="Calibri" pitchFamily="34" charset="0"/>
            </a:endParaRPr>
          </a:p>
        </p:txBody>
      </p:sp>
      <p:pic>
        <p:nvPicPr>
          <p:cNvPr id="15" name="Picture 14" descr="A graph with a green and blue line&#10;&#10;AI-generated content may be incorrect.">
            <a:extLst>
              <a:ext uri="{FF2B5EF4-FFF2-40B4-BE49-F238E27FC236}">
                <a16:creationId xmlns:a16="http://schemas.microsoft.com/office/drawing/2014/main" id="{9FBE0C10-142D-B478-2C7B-1ED0D530F9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942094"/>
            <a:ext cx="6624734" cy="1923310"/>
          </a:xfrm>
          <a:prstGeom prst="rect">
            <a:avLst/>
          </a:prstGeom>
        </p:spPr>
      </p:pic>
      <p:pic>
        <p:nvPicPr>
          <p:cNvPr id="18" name="Picture 17" descr="A graph of time and time&#10;&#10;AI-generated content may be incorrect.">
            <a:extLst>
              <a:ext uri="{FF2B5EF4-FFF2-40B4-BE49-F238E27FC236}">
                <a16:creationId xmlns:a16="http://schemas.microsoft.com/office/drawing/2014/main" id="{CD928D84-2CB8-94AD-6256-2725C44E0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05690"/>
            <a:ext cx="6624736" cy="1923310"/>
          </a:xfrm>
          <a:prstGeom prst="rect">
            <a:avLst/>
          </a:prstGeom>
        </p:spPr>
      </p:pic>
      <p:sp>
        <p:nvSpPr>
          <p:cNvPr id="19" name="Rectangle 2">
            <a:extLst>
              <a:ext uri="{FF2B5EF4-FFF2-40B4-BE49-F238E27FC236}">
                <a16:creationId xmlns:a16="http://schemas.microsoft.com/office/drawing/2014/main" id="{B4873AD1-411B-4ED2-477D-161A0FFE9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784" y="1142083"/>
            <a:ext cx="3365686" cy="465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sz="2000" dirty="0">
                <a:solidFill>
                  <a:prstClr val="black"/>
                </a:solidFill>
                <a:latin typeface="Calibri" pitchFamily="34" charset="0"/>
              </a:rPr>
              <a:t>6 minute window classifier</a:t>
            </a: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574B9645-EF81-D4A1-2B9E-F01CAA0F8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5816" y="3578487"/>
            <a:ext cx="2433562" cy="465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sz="2000" dirty="0">
                <a:solidFill>
                  <a:prstClr val="black"/>
                </a:solidFill>
                <a:latin typeface="Calibri" pitchFamily="34" charset="0"/>
              </a:rPr>
              <a:t>day length classifier</a:t>
            </a: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188B0AB4-9092-C8AA-C742-D74928A2E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0983" y="3961759"/>
            <a:ext cx="1625545" cy="181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sz="2000" dirty="0">
                <a:solidFill>
                  <a:prstClr val="black"/>
                </a:solidFill>
                <a:latin typeface="Calibri" pitchFamily="34" charset="0"/>
              </a:rPr>
              <a:t>fewer FP</a:t>
            </a:r>
          </a:p>
          <a:p>
            <a:pPr eaLnBrk="1" hangingPunct="1"/>
            <a:endParaRPr lang="en-US" altLang="zh-CN" sz="2000" dirty="0">
              <a:solidFill>
                <a:prstClr val="black"/>
              </a:solidFill>
              <a:latin typeface="Calibri" pitchFamily="34" charset="0"/>
            </a:endParaRPr>
          </a:p>
          <a:p>
            <a:pPr eaLnBrk="1" hangingPunct="1"/>
            <a:r>
              <a:rPr lang="en-US" altLang="zh-CN" sz="2000" dirty="0">
                <a:solidFill>
                  <a:prstClr val="black"/>
                </a:solidFill>
                <a:latin typeface="Calibri" pitchFamily="34" charset="0"/>
              </a:rPr>
              <a:t>less “background uncertainty”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30193CC-3D71-A11A-31FB-9EDF37B0BA3E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7179559" y="1966894"/>
            <a:ext cx="272062" cy="0"/>
          </a:xfrm>
          <a:prstGeom prst="line">
            <a:avLst/>
          </a:prstGeom>
          <a:ln w="76200">
            <a:solidFill>
              <a:srgbClr val="188B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83CF476-367B-6B23-0C3E-94B5A939D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621" y="1766839"/>
            <a:ext cx="8314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GT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6FFD3EF-40DE-7F14-07F5-532EFCF281A2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7179558" y="1677603"/>
            <a:ext cx="272063" cy="0"/>
          </a:xfrm>
          <a:prstGeom prst="line">
            <a:avLst/>
          </a:prstGeom>
          <a:ln w="76200">
            <a:solidFill>
              <a:srgbClr val="1E76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80B156A-4C2C-8344-F51D-4AF6FCC0A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621" y="1477548"/>
            <a:ext cx="12634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detection</a:t>
            </a:r>
          </a:p>
        </p:txBody>
      </p:sp>
    </p:spTree>
    <p:extLst>
      <p:ext uri="{BB962C8B-B14F-4D97-AF65-F5344CB8AC3E}">
        <p14:creationId xmlns:p14="http://schemas.microsoft.com/office/powerpoint/2010/main" val="113133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183E4-8313-87B8-72FE-4A2361C16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>
            <a:extLst>
              <a:ext uri="{FF2B5EF4-FFF2-40B4-BE49-F238E27FC236}">
                <a16:creationId xmlns:a16="http://schemas.microsoft.com/office/drawing/2014/main" id="{06F1DF88-7E7E-23B0-3779-2A1A480C5D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448704" cy="792162"/>
          </a:xfrm>
        </p:spPr>
        <p:txBody>
          <a:bodyPr/>
          <a:lstStyle/>
          <a:p>
            <a:pPr algn="l"/>
            <a:r>
              <a:rPr lang="en-US" altLang="en-US" dirty="0"/>
              <a:t>Meal Length Video Analysis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2CF5CC1-543F-48EA-0DD7-184277A0B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472" y="6093023"/>
            <a:ext cx="800105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sz="1200" dirty="0"/>
              <a:t>Z Tang and A Hoover, “Video-based Intake Gesture Recognition using Meal-length Context”, ACM Transactions on Computing for Healthcare, 2025.</a:t>
            </a:r>
            <a:endParaRPr lang="en-US" altLang="zh-CN" sz="1200" dirty="0">
              <a:latin typeface="Calibri" pitchFamily="34" charset="0"/>
            </a:endParaRPr>
          </a:p>
        </p:txBody>
      </p:sp>
      <p:pic>
        <p:nvPicPr>
          <p:cNvPr id="4" name="Picture 3" descr="A graph with numbers and colored squares&#10;&#10;AI-generated content may be incorrect.">
            <a:extLst>
              <a:ext uri="{FF2B5EF4-FFF2-40B4-BE49-F238E27FC236}">
                <a16:creationId xmlns:a16="http://schemas.microsoft.com/office/drawing/2014/main" id="{039FE17B-0712-5126-859A-96EDBCBF14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12" y="2671218"/>
            <a:ext cx="8297460" cy="1443405"/>
          </a:xfrm>
          <a:prstGeom prst="rect">
            <a:avLst/>
          </a:prstGeom>
        </p:spPr>
      </p:pic>
      <p:sp>
        <p:nvSpPr>
          <p:cNvPr id="22" name="Rectangle 2">
            <a:extLst>
              <a:ext uri="{FF2B5EF4-FFF2-40B4-BE49-F238E27FC236}">
                <a16:creationId xmlns:a16="http://schemas.microsoft.com/office/drawing/2014/main" id="{87778EE6-22E9-AA5C-EE4D-7FAF29FEC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779" y="2288763"/>
            <a:ext cx="1124177" cy="392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sz="2000" dirty="0">
                <a:solidFill>
                  <a:prstClr val="black"/>
                </a:solidFill>
                <a:latin typeface="Calibri" pitchFamily="34" charset="0"/>
              </a:rPr>
              <a:t>fewer FP</a:t>
            </a:r>
          </a:p>
          <a:p>
            <a:pPr eaLnBrk="1" hangingPunct="1"/>
            <a:endParaRPr lang="en-US" altLang="zh-CN" sz="2000" dirty="0">
              <a:solidFill>
                <a:prstClr val="black"/>
              </a:solidFill>
              <a:latin typeface="Calibri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146114E-CB00-7BC8-712B-ABC8CD16B8B9}"/>
              </a:ext>
            </a:extLst>
          </p:cNvPr>
          <p:cNvCxnSpPr/>
          <p:nvPr/>
        </p:nvCxnSpPr>
        <p:spPr>
          <a:xfrm>
            <a:off x="1043608" y="2671218"/>
            <a:ext cx="360040" cy="3977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7225582-1B40-2AFA-B947-AE95144378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108269"/>
              </p:ext>
            </p:extLst>
          </p:nvPr>
        </p:nvGraphicFramePr>
        <p:xfrm>
          <a:off x="866171" y="4272614"/>
          <a:ext cx="4863139" cy="16459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456386">
                  <a:extLst>
                    <a:ext uri="{9D8B030D-6E8A-4147-A177-3AD203B41FA5}">
                      <a16:colId xmlns:a16="http://schemas.microsoft.com/office/drawing/2014/main" val="226734709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081062308"/>
                    </a:ext>
                  </a:extLst>
                </a:gridCol>
                <a:gridCol w="758681">
                  <a:extLst>
                    <a:ext uri="{9D8B030D-6E8A-4147-A177-3AD203B41FA5}">
                      <a16:colId xmlns:a16="http://schemas.microsoft.com/office/drawing/2014/main" val="451442593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dirty="0"/>
                        <a:t>Model</a:t>
                      </a: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r>
                        <a:rPr lang="en-US" dirty="0"/>
                        <a:t>F1 (bite  drink)</a:t>
                      </a: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878609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X3D-L (benchmark)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0.77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5098654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 err="1"/>
                        <a:t>SlowFast</a:t>
                      </a:r>
                      <a:r>
                        <a:rPr lang="en-US" dirty="0"/>
                        <a:t> (benchmark)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0.78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6165970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/>
                        <a:t>CNN-LSTM (benchmark)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0.89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0.67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1801289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/>
                        <a:t>Ours:  CNN-LSTM + global detector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0.94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0.86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48958859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dirty="0"/>
                        <a:t>Ours:  X3D-S + global detector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0.93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0.88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14946184"/>
                  </a:ext>
                </a:extLst>
              </a:tr>
            </a:tbl>
          </a:graphicData>
        </a:graphic>
      </p:graphicFrame>
      <p:sp>
        <p:nvSpPr>
          <p:cNvPr id="12" name="Right Brace 11">
            <a:extLst>
              <a:ext uri="{FF2B5EF4-FFF2-40B4-BE49-F238E27FC236}">
                <a16:creationId xmlns:a16="http://schemas.microsoft.com/office/drawing/2014/main" id="{25039F7F-573C-88F8-FC27-495AB4317B28}"/>
              </a:ext>
            </a:extLst>
          </p:cNvPr>
          <p:cNvSpPr/>
          <p:nvPr/>
        </p:nvSpPr>
        <p:spPr>
          <a:xfrm rot="5400000">
            <a:off x="3837232" y="1437090"/>
            <a:ext cx="144016" cy="2448272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5239BE6C-A9D2-47BF-FB7C-325BFCF92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2120" y="2661226"/>
            <a:ext cx="1288522" cy="11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sz="2000" dirty="0">
                <a:solidFill>
                  <a:prstClr val="black"/>
                </a:solidFill>
                <a:latin typeface="Calibri" pitchFamily="34" charset="0"/>
              </a:rPr>
              <a:t>detected intake gestures</a:t>
            </a:r>
          </a:p>
          <a:p>
            <a:pPr eaLnBrk="1" hangingPunct="1"/>
            <a:endParaRPr lang="en-US" altLang="zh-CN" sz="2000" dirty="0">
              <a:solidFill>
                <a:prstClr val="black"/>
              </a:solidFill>
              <a:latin typeface="Calibri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050BDDC-D1E9-B4F3-756D-F965171CA0A0}"/>
              </a:ext>
            </a:extLst>
          </p:cNvPr>
          <p:cNvCxnSpPr>
            <a:cxnSpLocks/>
          </p:cNvCxnSpPr>
          <p:nvPr/>
        </p:nvCxnSpPr>
        <p:spPr>
          <a:xfrm flipH="1">
            <a:off x="5212728" y="3165987"/>
            <a:ext cx="489982" cy="63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524F778-EAA7-B941-485B-2CCF256C3764}"/>
              </a:ext>
            </a:extLst>
          </p:cNvPr>
          <p:cNvCxnSpPr>
            <a:cxnSpLocks/>
          </p:cNvCxnSpPr>
          <p:nvPr/>
        </p:nvCxnSpPr>
        <p:spPr>
          <a:xfrm flipH="1" flipV="1">
            <a:off x="5197980" y="2793825"/>
            <a:ext cx="494897" cy="3230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">
            <a:extLst>
              <a:ext uri="{FF2B5EF4-FFF2-40B4-BE49-F238E27FC236}">
                <a16:creationId xmlns:a16="http://schemas.microsoft.com/office/drawing/2014/main" id="{78C0FD7A-50D3-80E4-39D3-73A5EBB37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3944" y="4665684"/>
            <a:ext cx="2473388" cy="1074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sz="2000" dirty="0">
                <a:solidFill>
                  <a:prstClr val="black"/>
                </a:solidFill>
                <a:latin typeface="Calibri" pitchFamily="34" charset="0"/>
              </a:rPr>
              <a:t>largest improvement for drink intake which is rarest class</a:t>
            </a:r>
          </a:p>
          <a:p>
            <a:pPr eaLnBrk="1" hangingPunct="1"/>
            <a:endParaRPr lang="en-US" altLang="zh-CN" sz="2000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24" name="Picture 23" descr="A person sitting at a table with a plate of food&#10;&#10;AI-generated content may be incorrect.">
            <a:extLst>
              <a:ext uri="{FF2B5EF4-FFF2-40B4-BE49-F238E27FC236}">
                <a16:creationId xmlns:a16="http://schemas.microsoft.com/office/drawing/2014/main" id="{FF9B3A58-68F2-E2B3-AA79-C97BAAEBA4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" r="86930"/>
          <a:stretch/>
        </p:blipFill>
        <p:spPr>
          <a:xfrm>
            <a:off x="1349774" y="931790"/>
            <a:ext cx="1633171" cy="1706713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44F180BF-082F-3451-8C41-D30C2D2EC482}"/>
              </a:ext>
            </a:extLst>
          </p:cNvPr>
          <p:cNvSpPr/>
          <p:nvPr/>
        </p:nvSpPr>
        <p:spPr>
          <a:xfrm>
            <a:off x="3583533" y="1696878"/>
            <a:ext cx="144016" cy="144016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94A3420-18BA-ADBE-EFDD-CBE5577DADC9}"/>
              </a:ext>
            </a:extLst>
          </p:cNvPr>
          <p:cNvSpPr/>
          <p:nvPr/>
        </p:nvSpPr>
        <p:spPr>
          <a:xfrm>
            <a:off x="3849439" y="1696878"/>
            <a:ext cx="144016" cy="144016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CDFBECA-80D2-3DD0-A44D-6BE2CC9CAB8B}"/>
              </a:ext>
            </a:extLst>
          </p:cNvPr>
          <p:cNvSpPr/>
          <p:nvPr/>
        </p:nvSpPr>
        <p:spPr>
          <a:xfrm>
            <a:off x="4112598" y="1696878"/>
            <a:ext cx="144016" cy="144016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6CCBF32-0314-C0D2-A9F0-05CFCFB7747F}"/>
              </a:ext>
            </a:extLst>
          </p:cNvPr>
          <p:cNvSpPr/>
          <p:nvPr/>
        </p:nvSpPr>
        <p:spPr>
          <a:xfrm>
            <a:off x="5104269" y="1696878"/>
            <a:ext cx="144016" cy="144016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91FC9B3-FB83-E8F7-5B54-F2533163CB63}"/>
              </a:ext>
            </a:extLst>
          </p:cNvPr>
          <p:cNvSpPr/>
          <p:nvPr/>
        </p:nvSpPr>
        <p:spPr>
          <a:xfrm>
            <a:off x="5370175" y="1696878"/>
            <a:ext cx="144016" cy="144016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D886603-DFAD-37EA-F493-6207C94D1D8C}"/>
              </a:ext>
            </a:extLst>
          </p:cNvPr>
          <p:cNvSpPr/>
          <p:nvPr/>
        </p:nvSpPr>
        <p:spPr>
          <a:xfrm>
            <a:off x="5633334" y="1696878"/>
            <a:ext cx="144016" cy="144016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C2C779C-7A2B-AFD9-1281-F262C3DA8199}"/>
              </a:ext>
            </a:extLst>
          </p:cNvPr>
          <p:cNvSpPr/>
          <p:nvPr/>
        </p:nvSpPr>
        <p:spPr>
          <a:xfrm>
            <a:off x="6711832" y="1682130"/>
            <a:ext cx="144016" cy="144016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A75850E-580C-926B-9D7A-89E85D999446}"/>
              </a:ext>
            </a:extLst>
          </p:cNvPr>
          <p:cNvSpPr/>
          <p:nvPr/>
        </p:nvSpPr>
        <p:spPr>
          <a:xfrm>
            <a:off x="6977738" y="1682130"/>
            <a:ext cx="144016" cy="144016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CF9049E-4309-B617-EF96-D1CFB56A772C}"/>
              </a:ext>
            </a:extLst>
          </p:cNvPr>
          <p:cNvSpPr/>
          <p:nvPr/>
        </p:nvSpPr>
        <p:spPr>
          <a:xfrm>
            <a:off x="7240897" y="1682130"/>
            <a:ext cx="144016" cy="144016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DD54D14-044E-2C23-EBCC-13EAE24080F7}"/>
              </a:ext>
            </a:extLst>
          </p:cNvPr>
          <p:cNvSpPr/>
          <p:nvPr/>
        </p:nvSpPr>
        <p:spPr>
          <a:xfrm>
            <a:off x="3131840" y="981075"/>
            <a:ext cx="1584176" cy="157357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69CC0ED-CA10-1784-A355-0A7144A9CB50}"/>
              </a:ext>
            </a:extLst>
          </p:cNvPr>
          <p:cNvSpPr/>
          <p:nvPr/>
        </p:nvSpPr>
        <p:spPr>
          <a:xfrm>
            <a:off x="4729582" y="981075"/>
            <a:ext cx="1584176" cy="157357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A9FDE4F-8CD2-3C69-E639-552D94141D31}"/>
              </a:ext>
            </a:extLst>
          </p:cNvPr>
          <p:cNvSpPr/>
          <p:nvPr/>
        </p:nvSpPr>
        <p:spPr>
          <a:xfrm>
            <a:off x="6322407" y="981075"/>
            <a:ext cx="1584176" cy="157357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sitting at a table with a plate of food&#10;&#10;AI-generated content may be incorrect.">
            <a:extLst>
              <a:ext uri="{FF2B5EF4-FFF2-40B4-BE49-F238E27FC236}">
                <a16:creationId xmlns:a16="http://schemas.microsoft.com/office/drawing/2014/main" id="{DEC8940D-0708-DD21-052C-DD13ADEEA5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63" r="-1"/>
          <a:stretch/>
        </p:blipFill>
        <p:spPr>
          <a:xfrm>
            <a:off x="3131840" y="929932"/>
            <a:ext cx="4810067" cy="170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7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2" grpId="0" animBg="1"/>
      <p:bldP spid="13" grpId="0"/>
      <p:bldP spid="2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52CC0-DAF8-6D12-BA7C-752140BA0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>
            <a:extLst>
              <a:ext uri="{FF2B5EF4-FFF2-40B4-BE49-F238E27FC236}">
                <a16:creationId xmlns:a16="http://schemas.microsoft.com/office/drawing/2014/main" id="{33D8768C-183C-46CF-7713-C9A41D4A6D7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448704" cy="792162"/>
          </a:xfrm>
        </p:spPr>
        <p:txBody>
          <a:bodyPr/>
          <a:lstStyle/>
          <a:p>
            <a:pPr algn="l"/>
            <a:r>
              <a:rPr lang="en-US" altLang="en-US" dirty="0"/>
              <a:t>SCOPE for Other Problems</a:t>
            </a:r>
          </a:p>
        </p:txBody>
      </p:sp>
      <p:pic>
        <p:nvPicPr>
          <p:cNvPr id="5" name="Picture 4" descr="A diagram of a sleep cycle&#10;&#10;AI-generated content may be incorrect.">
            <a:extLst>
              <a:ext uri="{FF2B5EF4-FFF2-40B4-BE49-F238E27FC236}">
                <a16:creationId xmlns:a16="http://schemas.microsoft.com/office/drawing/2014/main" id="{BE588B81-14ED-FDD7-22C7-71F782B28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" t="3715" r="2538" b="6608"/>
          <a:stretch/>
        </p:blipFill>
        <p:spPr>
          <a:xfrm>
            <a:off x="3045055" y="1196752"/>
            <a:ext cx="5415377" cy="2957114"/>
          </a:xfrm>
          <a:prstGeom prst="rect">
            <a:avLst/>
          </a:prstGeom>
        </p:spPr>
      </p:pic>
      <p:pic>
        <p:nvPicPr>
          <p:cNvPr id="9" name="Picture 8" descr="A person sleeping with a device on her head&#10;&#10;AI-generated content may be incorrect.">
            <a:extLst>
              <a:ext uri="{FF2B5EF4-FFF2-40B4-BE49-F238E27FC236}">
                <a16:creationId xmlns:a16="http://schemas.microsoft.com/office/drawing/2014/main" id="{D117E318-A78B-EB53-0715-C2F60CF718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8000" r="6866" b="8000"/>
          <a:stretch/>
        </p:blipFill>
        <p:spPr>
          <a:xfrm>
            <a:off x="683568" y="1988840"/>
            <a:ext cx="2043470" cy="2016224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1E4DA583-46E4-03BA-3E7F-471212A29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1271463"/>
            <a:ext cx="1971462" cy="933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sz="2000" dirty="0">
                <a:solidFill>
                  <a:prstClr val="black"/>
                </a:solidFill>
                <a:latin typeface="Calibri" pitchFamily="34" charset="0"/>
              </a:rPr>
              <a:t>sleep stage detection in EEG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77070A8-47D8-39B3-D820-F579511B11C2}"/>
              </a:ext>
            </a:extLst>
          </p:cNvPr>
          <p:cNvSpPr/>
          <p:nvPr/>
        </p:nvSpPr>
        <p:spPr>
          <a:xfrm>
            <a:off x="3564379" y="4726365"/>
            <a:ext cx="130869" cy="687983"/>
          </a:xfrm>
          <a:custGeom>
            <a:avLst/>
            <a:gdLst>
              <a:gd name="connsiteX0" fmla="*/ 0 w 288032"/>
              <a:gd name="connsiteY0" fmla="*/ 0 h 564158"/>
              <a:gd name="connsiteX1" fmla="*/ 288032 w 288032"/>
              <a:gd name="connsiteY1" fmla="*/ 0 h 564158"/>
              <a:gd name="connsiteX2" fmla="*/ 288032 w 288032"/>
              <a:gd name="connsiteY2" fmla="*/ 564158 h 564158"/>
              <a:gd name="connsiteX3" fmla="*/ 0 w 288032"/>
              <a:gd name="connsiteY3" fmla="*/ 564158 h 564158"/>
              <a:gd name="connsiteX4" fmla="*/ 0 w 288032"/>
              <a:gd name="connsiteY4" fmla="*/ 0 h 564158"/>
              <a:gd name="connsiteX0" fmla="*/ 0 w 288032"/>
              <a:gd name="connsiteY0" fmla="*/ 123825 h 687983"/>
              <a:gd name="connsiteX1" fmla="*/ 130869 w 288032"/>
              <a:gd name="connsiteY1" fmla="*/ 0 h 687983"/>
              <a:gd name="connsiteX2" fmla="*/ 288032 w 288032"/>
              <a:gd name="connsiteY2" fmla="*/ 687983 h 687983"/>
              <a:gd name="connsiteX3" fmla="*/ 0 w 288032"/>
              <a:gd name="connsiteY3" fmla="*/ 687983 h 687983"/>
              <a:gd name="connsiteX4" fmla="*/ 0 w 288032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3725 w 130869"/>
              <a:gd name="connsiteY2" fmla="*/ 590352 h 687983"/>
              <a:gd name="connsiteX3" fmla="*/ 0 w 130869"/>
              <a:gd name="connsiteY3" fmla="*/ 687983 h 687983"/>
              <a:gd name="connsiteX4" fmla="*/ 0 w 130869"/>
              <a:gd name="connsiteY4" fmla="*/ 123825 h 687983"/>
              <a:gd name="connsiteX0" fmla="*/ 0 w 131555"/>
              <a:gd name="connsiteY0" fmla="*/ 123825 h 687983"/>
              <a:gd name="connsiteX1" fmla="*/ 130869 w 131555"/>
              <a:gd name="connsiteY1" fmla="*/ 0 h 687983"/>
              <a:gd name="connsiteX2" fmla="*/ 130868 w 131555"/>
              <a:gd name="connsiteY2" fmla="*/ 590352 h 687983"/>
              <a:gd name="connsiteX3" fmla="*/ 0 w 131555"/>
              <a:gd name="connsiteY3" fmla="*/ 687983 h 687983"/>
              <a:gd name="connsiteX4" fmla="*/ 0 w 131555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1343 w 130869"/>
              <a:gd name="connsiteY2" fmla="*/ 587971 h 687983"/>
              <a:gd name="connsiteX3" fmla="*/ 0 w 130869"/>
              <a:gd name="connsiteY3" fmla="*/ 687983 h 687983"/>
              <a:gd name="connsiteX4" fmla="*/ 0 w 130869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6105 w 130869"/>
              <a:gd name="connsiteY2" fmla="*/ 576065 h 687983"/>
              <a:gd name="connsiteX3" fmla="*/ 0 w 130869"/>
              <a:gd name="connsiteY3" fmla="*/ 687983 h 687983"/>
              <a:gd name="connsiteX4" fmla="*/ 0 w 130869"/>
              <a:gd name="connsiteY4" fmla="*/ 123825 h 687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69" h="687983">
                <a:moveTo>
                  <a:pt x="0" y="123825"/>
                </a:moveTo>
                <a:lnTo>
                  <a:pt x="130869" y="0"/>
                </a:lnTo>
                <a:cubicBezTo>
                  <a:pt x="128488" y="196784"/>
                  <a:pt x="128486" y="379281"/>
                  <a:pt x="126105" y="576065"/>
                </a:cubicBezTo>
                <a:lnTo>
                  <a:pt x="0" y="687983"/>
                </a:lnTo>
                <a:lnTo>
                  <a:pt x="0" y="123825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3">
            <a:extLst>
              <a:ext uri="{FF2B5EF4-FFF2-40B4-BE49-F238E27FC236}">
                <a16:creationId xmlns:a16="http://schemas.microsoft.com/office/drawing/2014/main" id="{FCE3BA98-1844-384A-8B1A-EAC6F232DB15}"/>
              </a:ext>
            </a:extLst>
          </p:cNvPr>
          <p:cNvSpPr/>
          <p:nvPr/>
        </p:nvSpPr>
        <p:spPr>
          <a:xfrm>
            <a:off x="3636387" y="4726364"/>
            <a:ext cx="130869" cy="687983"/>
          </a:xfrm>
          <a:custGeom>
            <a:avLst/>
            <a:gdLst>
              <a:gd name="connsiteX0" fmla="*/ 0 w 288032"/>
              <a:gd name="connsiteY0" fmla="*/ 0 h 564158"/>
              <a:gd name="connsiteX1" fmla="*/ 288032 w 288032"/>
              <a:gd name="connsiteY1" fmla="*/ 0 h 564158"/>
              <a:gd name="connsiteX2" fmla="*/ 288032 w 288032"/>
              <a:gd name="connsiteY2" fmla="*/ 564158 h 564158"/>
              <a:gd name="connsiteX3" fmla="*/ 0 w 288032"/>
              <a:gd name="connsiteY3" fmla="*/ 564158 h 564158"/>
              <a:gd name="connsiteX4" fmla="*/ 0 w 288032"/>
              <a:gd name="connsiteY4" fmla="*/ 0 h 564158"/>
              <a:gd name="connsiteX0" fmla="*/ 0 w 288032"/>
              <a:gd name="connsiteY0" fmla="*/ 123825 h 687983"/>
              <a:gd name="connsiteX1" fmla="*/ 130869 w 288032"/>
              <a:gd name="connsiteY1" fmla="*/ 0 h 687983"/>
              <a:gd name="connsiteX2" fmla="*/ 288032 w 288032"/>
              <a:gd name="connsiteY2" fmla="*/ 687983 h 687983"/>
              <a:gd name="connsiteX3" fmla="*/ 0 w 288032"/>
              <a:gd name="connsiteY3" fmla="*/ 687983 h 687983"/>
              <a:gd name="connsiteX4" fmla="*/ 0 w 288032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3725 w 130869"/>
              <a:gd name="connsiteY2" fmla="*/ 590352 h 687983"/>
              <a:gd name="connsiteX3" fmla="*/ 0 w 130869"/>
              <a:gd name="connsiteY3" fmla="*/ 687983 h 687983"/>
              <a:gd name="connsiteX4" fmla="*/ 0 w 130869"/>
              <a:gd name="connsiteY4" fmla="*/ 123825 h 687983"/>
              <a:gd name="connsiteX0" fmla="*/ 0 w 131555"/>
              <a:gd name="connsiteY0" fmla="*/ 123825 h 687983"/>
              <a:gd name="connsiteX1" fmla="*/ 130869 w 131555"/>
              <a:gd name="connsiteY1" fmla="*/ 0 h 687983"/>
              <a:gd name="connsiteX2" fmla="*/ 130868 w 131555"/>
              <a:gd name="connsiteY2" fmla="*/ 590352 h 687983"/>
              <a:gd name="connsiteX3" fmla="*/ 0 w 131555"/>
              <a:gd name="connsiteY3" fmla="*/ 687983 h 687983"/>
              <a:gd name="connsiteX4" fmla="*/ 0 w 131555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1343 w 130869"/>
              <a:gd name="connsiteY2" fmla="*/ 587971 h 687983"/>
              <a:gd name="connsiteX3" fmla="*/ 0 w 130869"/>
              <a:gd name="connsiteY3" fmla="*/ 687983 h 687983"/>
              <a:gd name="connsiteX4" fmla="*/ 0 w 130869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6105 w 130869"/>
              <a:gd name="connsiteY2" fmla="*/ 576065 h 687983"/>
              <a:gd name="connsiteX3" fmla="*/ 0 w 130869"/>
              <a:gd name="connsiteY3" fmla="*/ 687983 h 687983"/>
              <a:gd name="connsiteX4" fmla="*/ 0 w 130869"/>
              <a:gd name="connsiteY4" fmla="*/ 123825 h 687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69" h="687983">
                <a:moveTo>
                  <a:pt x="0" y="123825"/>
                </a:moveTo>
                <a:lnTo>
                  <a:pt x="130869" y="0"/>
                </a:lnTo>
                <a:cubicBezTo>
                  <a:pt x="128488" y="196784"/>
                  <a:pt x="128486" y="379281"/>
                  <a:pt x="126105" y="576065"/>
                </a:cubicBezTo>
                <a:lnTo>
                  <a:pt x="0" y="687983"/>
                </a:lnTo>
                <a:lnTo>
                  <a:pt x="0" y="123825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3">
            <a:extLst>
              <a:ext uri="{FF2B5EF4-FFF2-40B4-BE49-F238E27FC236}">
                <a16:creationId xmlns:a16="http://schemas.microsoft.com/office/drawing/2014/main" id="{4DF9CEC3-22C5-E6DE-1278-D43AA69E3505}"/>
              </a:ext>
            </a:extLst>
          </p:cNvPr>
          <p:cNvSpPr/>
          <p:nvPr/>
        </p:nvSpPr>
        <p:spPr>
          <a:xfrm>
            <a:off x="3708395" y="4732341"/>
            <a:ext cx="130869" cy="687983"/>
          </a:xfrm>
          <a:custGeom>
            <a:avLst/>
            <a:gdLst>
              <a:gd name="connsiteX0" fmla="*/ 0 w 288032"/>
              <a:gd name="connsiteY0" fmla="*/ 0 h 564158"/>
              <a:gd name="connsiteX1" fmla="*/ 288032 w 288032"/>
              <a:gd name="connsiteY1" fmla="*/ 0 h 564158"/>
              <a:gd name="connsiteX2" fmla="*/ 288032 w 288032"/>
              <a:gd name="connsiteY2" fmla="*/ 564158 h 564158"/>
              <a:gd name="connsiteX3" fmla="*/ 0 w 288032"/>
              <a:gd name="connsiteY3" fmla="*/ 564158 h 564158"/>
              <a:gd name="connsiteX4" fmla="*/ 0 w 288032"/>
              <a:gd name="connsiteY4" fmla="*/ 0 h 564158"/>
              <a:gd name="connsiteX0" fmla="*/ 0 w 288032"/>
              <a:gd name="connsiteY0" fmla="*/ 123825 h 687983"/>
              <a:gd name="connsiteX1" fmla="*/ 130869 w 288032"/>
              <a:gd name="connsiteY1" fmla="*/ 0 h 687983"/>
              <a:gd name="connsiteX2" fmla="*/ 288032 w 288032"/>
              <a:gd name="connsiteY2" fmla="*/ 687983 h 687983"/>
              <a:gd name="connsiteX3" fmla="*/ 0 w 288032"/>
              <a:gd name="connsiteY3" fmla="*/ 687983 h 687983"/>
              <a:gd name="connsiteX4" fmla="*/ 0 w 288032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3725 w 130869"/>
              <a:gd name="connsiteY2" fmla="*/ 590352 h 687983"/>
              <a:gd name="connsiteX3" fmla="*/ 0 w 130869"/>
              <a:gd name="connsiteY3" fmla="*/ 687983 h 687983"/>
              <a:gd name="connsiteX4" fmla="*/ 0 w 130869"/>
              <a:gd name="connsiteY4" fmla="*/ 123825 h 687983"/>
              <a:gd name="connsiteX0" fmla="*/ 0 w 131555"/>
              <a:gd name="connsiteY0" fmla="*/ 123825 h 687983"/>
              <a:gd name="connsiteX1" fmla="*/ 130869 w 131555"/>
              <a:gd name="connsiteY1" fmla="*/ 0 h 687983"/>
              <a:gd name="connsiteX2" fmla="*/ 130868 w 131555"/>
              <a:gd name="connsiteY2" fmla="*/ 590352 h 687983"/>
              <a:gd name="connsiteX3" fmla="*/ 0 w 131555"/>
              <a:gd name="connsiteY3" fmla="*/ 687983 h 687983"/>
              <a:gd name="connsiteX4" fmla="*/ 0 w 131555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1343 w 130869"/>
              <a:gd name="connsiteY2" fmla="*/ 587971 h 687983"/>
              <a:gd name="connsiteX3" fmla="*/ 0 w 130869"/>
              <a:gd name="connsiteY3" fmla="*/ 687983 h 687983"/>
              <a:gd name="connsiteX4" fmla="*/ 0 w 130869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6105 w 130869"/>
              <a:gd name="connsiteY2" fmla="*/ 576065 h 687983"/>
              <a:gd name="connsiteX3" fmla="*/ 0 w 130869"/>
              <a:gd name="connsiteY3" fmla="*/ 687983 h 687983"/>
              <a:gd name="connsiteX4" fmla="*/ 0 w 130869"/>
              <a:gd name="connsiteY4" fmla="*/ 123825 h 687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69" h="687983">
                <a:moveTo>
                  <a:pt x="0" y="123825"/>
                </a:moveTo>
                <a:lnTo>
                  <a:pt x="130869" y="0"/>
                </a:lnTo>
                <a:cubicBezTo>
                  <a:pt x="128488" y="196784"/>
                  <a:pt x="128486" y="379281"/>
                  <a:pt x="126105" y="576065"/>
                </a:cubicBezTo>
                <a:lnTo>
                  <a:pt x="0" y="687983"/>
                </a:lnTo>
                <a:lnTo>
                  <a:pt x="0" y="123825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3">
            <a:extLst>
              <a:ext uri="{FF2B5EF4-FFF2-40B4-BE49-F238E27FC236}">
                <a16:creationId xmlns:a16="http://schemas.microsoft.com/office/drawing/2014/main" id="{33E22ABD-C738-9D9F-D754-BE8B806F615F}"/>
              </a:ext>
            </a:extLst>
          </p:cNvPr>
          <p:cNvSpPr/>
          <p:nvPr/>
        </p:nvSpPr>
        <p:spPr>
          <a:xfrm>
            <a:off x="3780403" y="4738318"/>
            <a:ext cx="130869" cy="687983"/>
          </a:xfrm>
          <a:custGeom>
            <a:avLst/>
            <a:gdLst>
              <a:gd name="connsiteX0" fmla="*/ 0 w 288032"/>
              <a:gd name="connsiteY0" fmla="*/ 0 h 564158"/>
              <a:gd name="connsiteX1" fmla="*/ 288032 w 288032"/>
              <a:gd name="connsiteY1" fmla="*/ 0 h 564158"/>
              <a:gd name="connsiteX2" fmla="*/ 288032 w 288032"/>
              <a:gd name="connsiteY2" fmla="*/ 564158 h 564158"/>
              <a:gd name="connsiteX3" fmla="*/ 0 w 288032"/>
              <a:gd name="connsiteY3" fmla="*/ 564158 h 564158"/>
              <a:gd name="connsiteX4" fmla="*/ 0 w 288032"/>
              <a:gd name="connsiteY4" fmla="*/ 0 h 564158"/>
              <a:gd name="connsiteX0" fmla="*/ 0 w 288032"/>
              <a:gd name="connsiteY0" fmla="*/ 123825 h 687983"/>
              <a:gd name="connsiteX1" fmla="*/ 130869 w 288032"/>
              <a:gd name="connsiteY1" fmla="*/ 0 h 687983"/>
              <a:gd name="connsiteX2" fmla="*/ 288032 w 288032"/>
              <a:gd name="connsiteY2" fmla="*/ 687983 h 687983"/>
              <a:gd name="connsiteX3" fmla="*/ 0 w 288032"/>
              <a:gd name="connsiteY3" fmla="*/ 687983 h 687983"/>
              <a:gd name="connsiteX4" fmla="*/ 0 w 288032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3725 w 130869"/>
              <a:gd name="connsiteY2" fmla="*/ 590352 h 687983"/>
              <a:gd name="connsiteX3" fmla="*/ 0 w 130869"/>
              <a:gd name="connsiteY3" fmla="*/ 687983 h 687983"/>
              <a:gd name="connsiteX4" fmla="*/ 0 w 130869"/>
              <a:gd name="connsiteY4" fmla="*/ 123825 h 687983"/>
              <a:gd name="connsiteX0" fmla="*/ 0 w 131555"/>
              <a:gd name="connsiteY0" fmla="*/ 123825 h 687983"/>
              <a:gd name="connsiteX1" fmla="*/ 130869 w 131555"/>
              <a:gd name="connsiteY1" fmla="*/ 0 h 687983"/>
              <a:gd name="connsiteX2" fmla="*/ 130868 w 131555"/>
              <a:gd name="connsiteY2" fmla="*/ 590352 h 687983"/>
              <a:gd name="connsiteX3" fmla="*/ 0 w 131555"/>
              <a:gd name="connsiteY3" fmla="*/ 687983 h 687983"/>
              <a:gd name="connsiteX4" fmla="*/ 0 w 131555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1343 w 130869"/>
              <a:gd name="connsiteY2" fmla="*/ 587971 h 687983"/>
              <a:gd name="connsiteX3" fmla="*/ 0 w 130869"/>
              <a:gd name="connsiteY3" fmla="*/ 687983 h 687983"/>
              <a:gd name="connsiteX4" fmla="*/ 0 w 130869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6105 w 130869"/>
              <a:gd name="connsiteY2" fmla="*/ 576065 h 687983"/>
              <a:gd name="connsiteX3" fmla="*/ 0 w 130869"/>
              <a:gd name="connsiteY3" fmla="*/ 687983 h 687983"/>
              <a:gd name="connsiteX4" fmla="*/ 0 w 130869"/>
              <a:gd name="connsiteY4" fmla="*/ 123825 h 687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69" h="687983">
                <a:moveTo>
                  <a:pt x="0" y="123825"/>
                </a:moveTo>
                <a:lnTo>
                  <a:pt x="130869" y="0"/>
                </a:lnTo>
                <a:cubicBezTo>
                  <a:pt x="128488" y="196784"/>
                  <a:pt x="128486" y="379281"/>
                  <a:pt x="126105" y="576065"/>
                </a:cubicBezTo>
                <a:lnTo>
                  <a:pt x="0" y="687983"/>
                </a:lnTo>
                <a:lnTo>
                  <a:pt x="0" y="123825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3">
            <a:extLst>
              <a:ext uri="{FF2B5EF4-FFF2-40B4-BE49-F238E27FC236}">
                <a16:creationId xmlns:a16="http://schemas.microsoft.com/office/drawing/2014/main" id="{BF4038DA-EFF7-831A-772A-EBA8E384CBB3}"/>
              </a:ext>
            </a:extLst>
          </p:cNvPr>
          <p:cNvSpPr/>
          <p:nvPr/>
        </p:nvSpPr>
        <p:spPr>
          <a:xfrm>
            <a:off x="3845837" y="4738318"/>
            <a:ext cx="130869" cy="687983"/>
          </a:xfrm>
          <a:custGeom>
            <a:avLst/>
            <a:gdLst>
              <a:gd name="connsiteX0" fmla="*/ 0 w 288032"/>
              <a:gd name="connsiteY0" fmla="*/ 0 h 564158"/>
              <a:gd name="connsiteX1" fmla="*/ 288032 w 288032"/>
              <a:gd name="connsiteY1" fmla="*/ 0 h 564158"/>
              <a:gd name="connsiteX2" fmla="*/ 288032 w 288032"/>
              <a:gd name="connsiteY2" fmla="*/ 564158 h 564158"/>
              <a:gd name="connsiteX3" fmla="*/ 0 w 288032"/>
              <a:gd name="connsiteY3" fmla="*/ 564158 h 564158"/>
              <a:gd name="connsiteX4" fmla="*/ 0 w 288032"/>
              <a:gd name="connsiteY4" fmla="*/ 0 h 564158"/>
              <a:gd name="connsiteX0" fmla="*/ 0 w 288032"/>
              <a:gd name="connsiteY0" fmla="*/ 123825 h 687983"/>
              <a:gd name="connsiteX1" fmla="*/ 130869 w 288032"/>
              <a:gd name="connsiteY1" fmla="*/ 0 h 687983"/>
              <a:gd name="connsiteX2" fmla="*/ 288032 w 288032"/>
              <a:gd name="connsiteY2" fmla="*/ 687983 h 687983"/>
              <a:gd name="connsiteX3" fmla="*/ 0 w 288032"/>
              <a:gd name="connsiteY3" fmla="*/ 687983 h 687983"/>
              <a:gd name="connsiteX4" fmla="*/ 0 w 288032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3725 w 130869"/>
              <a:gd name="connsiteY2" fmla="*/ 590352 h 687983"/>
              <a:gd name="connsiteX3" fmla="*/ 0 w 130869"/>
              <a:gd name="connsiteY3" fmla="*/ 687983 h 687983"/>
              <a:gd name="connsiteX4" fmla="*/ 0 w 130869"/>
              <a:gd name="connsiteY4" fmla="*/ 123825 h 687983"/>
              <a:gd name="connsiteX0" fmla="*/ 0 w 131555"/>
              <a:gd name="connsiteY0" fmla="*/ 123825 h 687983"/>
              <a:gd name="connsiteX1" fmla="*/ 130869 w 131555"/>
              <a:gd name="connsiteY1" fmla="*/ 0 h 687983"/>
              <a:gd name="connsiteX2" fmla="*/ 130868 w 131555"/>
              <a:gd name="connsiteY2" fmla="*/ 590352 h 687983"/>
              <a:gd name="connsiteX3" fmla="*/ 0 w 131555"/>
              <a:gd name="connsiteY3" fmla="*/ 687983 h 687983"/>
              <a:gd name="connsiteX4" fmla="*/ 0 w 131555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1343 w 130869"/>
              <a:gd name="connsiteY2" fmla="*/ 587971 h 687983"/>
              <a:gd name="connsiteX3" fmla="*/ 0 w 130869"/>
              <a:gd name="connsiteY3" fmla="*/ 687983 h 687983"/>
              <a:gd name="connsiteX4" fmla="*/ 0 w 130869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6105 w 130869"/>
              <a:gd name="connsiteY2" fmla="*/ 576065 h 687983"/>
              <a:gd name="connsiteX3" fmla="*/ 0 w 130869"/>
              <a:gd name="connsiteY3" fmla="*/ 687983 h 687983"/>
              <a:gd name="connsiteX4" fmla="*/ 0 w 130869"/>
              <a:gd name="connsiteY4" fmla="*/ 123825 h 687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69" h="687983">
                <a:moveTo>
                  <a:pt x="0" y="123825"/>
                </a:moveTo>
                <a:lnTo>
                  <a:pt x="130869" y="0"/>
                </a:lnTo>
                <a:cubicBezTo>
                  <a:pt x="128488" y="196784"/>
                  <a:pt x="128486" y="379281"/>
                  <a:pt x="126105" y="576065"/>
                </a:cubicBezTo>
                <a:lnTo>
                  <a:pt x="0" y="687983"/>
                </a:lnTo>
                <a:lnTo>
                  <a:pt x="0" y="123825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4E38884-5DDB-C787-34DE-7319442B9779}"/>
              </a:ext>
            </a:extLst>
          </p:cNvPr>
          <p:cNvSpPr/>
          <p:nvPr/>
        </p:nvSpPr>
        <p:spPr>
          <a:xfrm>
            <a:off x="4050525" y="4959079"/>
            <a:ext cx="144016" cy="144016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87DF5BC-354E-F996-F48C-EE48B4F1DE46}"/>
              </a:ext>
            </a:extLst>
          </p:cNvPr>
          <p:cNvSpPr/>
          <p:nvPr/>
        </p:nvSpPr>
        <p:spPr>
          <a:xfrm>
            <a:off x="4316431" y="4959079"/>
            <a:ext cx="144016" cy="144016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5D24046-39B4-4ECD-A4BB-9DC9ADF89295}"/>
              </a:ext>
            </a:extLst>
          </p:cNvPr>
          <p:cNvSpPr/>
          <p:nvPr/>
        </p:nvSpPr>
        <p:spPr>
          <a:xfrm>
            <a:off x="4579590" y="4959079"/>
            <a:ext cx="144016" cy="144016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33">
            <a:extLst>
              <a:ext uri="{FF2B5EF4-FFF2-40B4-BE49-F238E27FC236}">
                <a16:creationId xmlns:a16="http://schemas.microsoft.com/office/drawing/2014/main" id="{56DF0BA8-92CE-EDA9-53C0-377CF33EC638}"/>
              </a:ext>
            </a:extLst>
          </p:cNvPr>
          <p:cNvSpPr/>
          <p:nvPr/>
        </p:nvSpPr>
        <p:spPr>
          <a:xfrm>
            <a:off x="4866606" y="4710488"/>
            <a:ext cx="130869" cy="687983"/>
          </a:xfrm>
          <a:custGeom>
            <a:avLst/>
            <a:gdLst>
              <a:gd name="connsiteX0" fmla="*/ 0 w 288032"/>
              <a:gd name="connsiteY0" fmla="*/ 0 h 564158"/>
              <a:gd name="connsiteX1" fmla="*/ 288032 w 288032"/>
              <a:gd name="connsiteY1" fmla="*/ 0 h 564158"/>
              <a:gd name="connsiteX2" fmla="*/ 288032 w 288032"/>
              <a:gd name="connsiteY2" fmla="*/ 564158 h 564158"/>
              <a:gd name="connsiteX3" fmla="*/ 0 w 288032"/>
              <a:gd name="connsiteY3" fmla="*/ 564158 h 564158"/>
              <a:gd name="connsiteX4" fmla="*/ 0 w 288032"/>
              <a:gd name="connsiteY4" fmla="*/ 0 h 564158"/>
              <a:gd name="connsiteX0" fmla="*/ 0 w 288032"/>
              <a:gd name="connsiteY0" fmla="*/ 123825 h 687983"/>
              <a:gd name="connsiteX1" fmla="*/ 130869 w 288032"/>
              <a:gd name="connsiteY1" fmla="*/ 0 h 687983"/>
              <a:gd name="connsiteX2" fmla="*/ 288032 w 288032"/>
              <a:gd name="connsiteY2" fmla="*/ 687983 h 687983"/>
              <a:gd name="connsiteX3" fmla="*/ 0 w 288032"/>
              <a:gd name="connsiteY3" fmla="*/ 687983 h 687983"/>
              <a:gd name="connsiteX4" fmla="*/ 0 w 288032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3725 w 130869"/>
              <a:gd name="connsiteY2" fmla="*/ 590352 h 687983"/>
              <a:gd name="connsiteX3" fmla="*/ 0 w 130869"/>
              <a:gd name="connsiteY3" fmla="*/ 687983 h 687983"/>
              <a:gd name="connsiteX4" fmla="*/ 0 w 130869"/>
              <a:gd name="connsiteY4" fmla="*/ 123825 h 687983"/>
              <a:gd name="connsiteX0" fmla="*/ 0 w 131555"/>
              <a:gd name="connsiteY0" fmla="*/ 123825 h 687983"/>
              <a:gd name="connsiteX1" fmla="*/ 130869 w 131555"/>
              <a:gd name="connsiteY1" fmla="*/ 0 h 687983"/>
              <a:gd name="connsiteX2" fmla="*/ 130868 w 131555"/>
              <a:gd name="connsiteY2" fmla="*/ 590352 h 687983"/>
              <a:gd name="connsiteX3" fmla="*/ 0 w 131555"/>
              <a:gd name="connsiteY3" fmla="*/ 687983 h 687983"/>
              <a:gd name="connsiteX4" fmla="*/ 0 w 131555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1343 w 130869"/>
              <a:gd name="connsiteY2" fmla="*/ 587971 h 687983"/>
              <a:gd name="connsiteX3" fmla="*/ 0 w 130869"/>
              <a:gd name="connsiteY3" fmla="*/ 687983 h 687983"/>
              <a:gd name="connsiteX4" fmla="*/ 0 w 130869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6105 w 130869"/>
              <a:gd name="connsiteY2" fmla="*/ 576065 h 687983"/>
              <a:gd name="connsiteX3" fmla="*/ 0 w 130869"/>
              <a:gd name="connsiteY3" fmla="*/ 687983 h 687983"/>
              <a:gd name="connsiteX4" fmla="*/ 0 w 130869"/>
              <a:gd name="connsiteY4" fmla="*/ 123825 h 687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69" h="687983">
                <a:moveTo>
                  <a:pt x="0" y="123825"/>
                </a:moveTo>
                <a:lnTo>
                  <a:pt x="130869" y="0"/>
                </a:lnTo>
                <a:cubicBezTo>
                  <a:pt x="128488" y="196784"/>
                  <a:pt x="128486" y="379281"/>
                  <a:pt x="126105" y="576065"/>
                </a:cubicBezTo>
                <a:lnTo>
                  <a:pt x="0" y="687983"/>
                </a:lnTo>
                <a:lnTo>
                  <a:pt x="0" y="123825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33">
            <a:extLst>
              <a:ext uri="{FF2B5EF4-FFF2-40B4-BE49-F238E27FC236}">
                <a16:creationId xmlns:a16="http://schemas.microsoft.com/office/drawing/2014/main" id="{1E203581-76C9-9169-EC57-0D6A970D0A68}"/>
              </a:ext>
            </a:extLst>
          </p:cNvPr>
          <p:cNvSpPr/>
          <p:nvPr/>
        </p:nvSpPr>
        <p:spPr>
          <a:xfrm>
            <a:off x="4938614" y="4710487"/>
            <a:ext cx="130869" cy="687983"/>
          </a:xfrm>
          <a:custGeom>
            <a:avLst/>
            <a:gdLst>
              <a:gd name="connsiteX0" fmla="*/ 0 w 288032"/>
              <a:gd name="connsiteY0" fmla="*/ 0 h 564158"/>
              <a:gd name="connsiteX1" fmla="*/ 288032 w 288032"/>
              <a:gd name="connsiteY1" fmla="*/ 0 h 564158"/>
              <a:gd name="connsiteX2" fmla="*/ 288032 w 288032"/>
              <a:gd name="connsiteY2" fmla="*/ 564158 h 564158"/>
              <a:gd name="connsiteX3" fmla="*/ 0 w 288032"/>
              <a:gd name="connsiteY3" fmla="*/ 564158 h 564158"/>
              <a:gd name="connsiteX4" fmla="*/ 0 w 288032"/>
              <a:gd name="connsiteY4" fmla="*/ 0 h 564158"/>
              <a:gd name="connsiteX0" fmla="*/ 0 w 288032"/>
              <a:gd name="connsiteY0" fmla="*/ 123825 h 687983"/>
              <a:gd name="connsiteX1" fmla="*/ 130869 w 288032"/>
              <a:gd name="connsiteY1" fmla="*/ 0 h 687983"/>
              <a:gd name="connsiteX2" fmla="*/ 288032 w 288032"/>
              <a:gd name="connsiteY2" fmla="*/ 687983 h 687983"/>
              <a:gd name="connsiteX3" fmla="*/ 0 w 288032"/>
              <a:gd name="connsiteY3" fmla="*/ 687983 h 687983"/>
              <a:gd name="connsiteX4" fmla="*/ 0 w 288032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3725 w 130869"/>
              <a:gd name="connsiteY2" fmla="*/ 590352 h 687983"/>
              <a:gd name="connsiteX3" fmla="*/ 0 w 130869"/>
              <a:gd name="connsiteY3" fmla="*/ 687983 h 687983"/>
              <a:gd name="connsiteX4" fmla="*/ 0 w 130869"/>
              <a:gd name="connsiteY4" fmla="*/ 123825 h 687983"/>
              <a:gd name="connsiteX0" fmla="*/ 0 w 131555"/>
              <a:gd name="connsiteY0" fmla="*/ 123825 h 687983"/>
              <a:gd name="connsiteX1" fmla="*/ 130869 w 131555"/>
              <a:gd name="connsiteY1" fmla="*/ 0 h 687983"/>
              <a:gd name="connsiteX2" fmla="*/ 130868 w 131555"/>
              <a:gd name="connsiteY2" fmla="*/ 590352 h 687983"/>
              <a:gd name="connsiteX3" fmla="*/ 0 w 131555"/>
              <a:gd name="connsiteY3" fmla="*/ 687983 h 687983"/>
              <a:gd name="connsiteX4" fmla="*/ 0 w 131555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1343 w 130869"/>
              <a:gd name="connsiteY2" fmla="*/ 587971 h 687983"/>
              <a:gd name="connsiteX3" fmla="*/ 0 w 130869"/>
              <a:gd name="connsiteY3" fmla="*/ 687983 h 687983"/>
              <a:gd name="connsiteX4" fmla="*/ 0 w 130869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6105 w 130869"/>
              <a:gd name="connsiteY2" fmla="*/ 576065 h 687983"/>
              <a:gd name="connsiteX3" fmla="*/ 0 w 130869"/>
              <a:gd name="connsiteY3" fmla="*/ 687983 h 687983"/>
              <a:gd name="connsiteX4" fmla="*/ 0 w 130869"/>
              <a:gd name="connsiteY4" fmla="*/ 123825 h 687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69" h="687983">
                <a:moveTo>
                  <a:pt x="0" y="123825"/>
                </a:moveTo>
                <a:lnTo>
                  <a:pt x="130869" y="0"/>
                </a:lnTo>
                <a:cubicBezTo>
                  <a:pt x="128488" y="196784"/>
                  <a:pt x="128486" y="379281"/>
                  <a:pt x="126105" y="576065"/>
                </a:cubicBezTo>
                <a:lnTo>
                  <a:pt x="0" y="687983"/>
                </a:lnTo>
                <a:lnTo>
                  <a:pt x="0" y="123825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33">
            <a:extLst>
              <a:ext uri="{FF2B5EF4-FFF2-40B4-BE49-F238E27FC236}">
                <a16:creationId xmlns:a16="http://schemas.microsoft.com/office/drawing/2014/main" id="{A1CE32C5-7793-9D04-B275-B0F671FC86FF}"/>
              </a:ext>
            </a:extLst>
          </p:cNvPr>
          <p:cNvSpPr/>
          <p:nvPr/>
        </p:nvSpPr>
        <p:spPr>
          <a:xfrm>
            <a:off x="5010622" y="4716464"/>
            <a:ext cx="130869" cy="687983"/>
          </a:xfrm>
          <a:custGeom>
            <a:avLst/>
            <a:gdLst>
              <a:gd name="connsiteX0" fmla="*/ 0 w 288032"/>
              <a:gd name="connsiteY0" fmla="*/ 0 h 564158"/>
              <a:gd name="connsiteX1" fmla="*/ 288032 w 288032"/>
              <a:gd name="connsiteY1" fmla="*/ 0 h 564158"/>
              <a:gd name="connsiteX2" fmla="*/ 288032 w 288032"/>
              <a:gd name="connsiteY2" fmla="*/ 564158 h 564158"/>
              <a:gd name="connsiteX3" fmla="*/ 0 w 288032"/>
              <a:gd name="connsiteY3" fmla="*/ 564158 h 564158"/>
              <a:gd name="connsiteX4" fmla="*/ 0 w 288032"/>
              <a:gd name="connsiteY4" fmla="*/ 0 h 564158"/>
              <a:gd name="connsiteX0" fmla="*/ 0 w 288032"/>
              <a:gd name="connsiteY0" fmla="*/ 123825 h 687983"/>
              <a:gd name="connsiteX1" fmla="*/ 130869 w 288032"/>
              <a:gd name="connsiteY1" fmla="*/ 0 h 687983"/>
              <a:gd name="connsiteX2" fmla="*/ 288032 w 288032"/>
              <a:gd name="connsiteY2" fmla="*/ 687983 h 687983"/>
              <a:gd name="connsiteX3" fmla="*/ 0 w 288032"/>
              <a:gd name="connsiteY3" fmla="*/ 687983 h 687983"/>
              <a:gd name="connsiteX4" fmla="*/ 0 w 288032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3725 w 130869"/>
              <a:gd name="connsiteY2" fmla="*/ 590352 h 687983"/>
              <a:gd name="connsiteX3" fmla="*/ 0 w 130869"/>
              <a:gd name="connsiteY3" fmla="*/ 687983 h 687983"/>
              <a:gd name="connsiteX4" fmla="*/ 0 w 130869"/>
              <a:gd name="connsiteY4" fmla="*/ 123825 h 687983"/>
              <a:gd name="connsiteX0" fmla="*/ 0 w 131555"/>
              <a:gd name="connsiteY0" fmla="*/ 123825 h 687983"/>
              <a:gd name="connsiteX1" fmla="*/ 130869 w 131555"/>
              <a:gd name="connsiteY1" fmla="*/ 0 h 687983"/>
              <a:gd name="connsiteX2" fmla="*/ 130868 w 131555"/>
              <a:gd name="connsiteY2" fmla="*/ 590352 h 687983"/>
              <a:gd name="connsiteX3" fmla="*/ 0 w 131555"/>
              <a:gd name="connsiteY3" fmla="*/ 687983 h 687983"/>
              <a:gd name="connsiteX4" fmla="*/ 0 w 131555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1343 w 130869"/>
              <a:gd name="connsiteY2" fmla="*/ 587971 h 687983"/>
              <a:gd name="connsiteX3" fmla="*/ 0 w 130869"/>
              <a:gd name="connsiteY3" fmla="*/ 687983 h 687983"/>
              <a:gd name="connsiteX4" fmla="*/ 0 w 130869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6105 w 130869"/>
              <a:gd name="connsiteY2" fmla="*/ 576065 h 687983"/>
              <a:gd name="connsiteX3" fmla="*/ 0 w 130869"/>
              <a:gd name="connsiteY3" fmla="*/ 687983 h 687983"/>
              <a:gd name="connsiteX4" fmla="*/ 0 w 130869"/>
              <a:gd name="connsiteY4" fmla="*/ 123825 h 687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69" h="687983">
                <a:moveTo>
                  <a:pt x="0" y="123825"/>
                </a:moveTo>
                <a:lnTo>
                  <a:pt x="130869" y="0"/>
                </a:lnTo>
                <a:cubicBezTo>
                  <a:pt x="128488" y="196784"/>
                  <a:pt x="128486" y="379281"/>
                  <a:pt x="126105" y="576065"/>
                </a:cubicBezTo>
                <a:lnTo>
                  <a:pt x="0" y="687983"/>
                </a:lnTo>
                <a:lnTo>
                  <a:pt x="0" y="123825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33">
            <a:extLst>
              <a:ext uri="{FF2B5EF4-FFF2-40B4-BE49-F238E27FC236}">
                <a16:creationId xmlns:a16="http://schemas.microsoft.com/office/drawing/2014/main" id="{E94C87C2-6946-7D7B-3638-CBA847502226}"/>
              </a:ext>
            </a:extLst>
          </p:cNvPr>
          <p:cNvSpPr/>
          <p:nvPr/>
        </p:nvSpPr>
        <p:spPr>
          <a:xfrm>
            <a:off x="5082630" y="4722441"/>
            <a:ext cx="130869" cy="687983"/>
          </a:xfrm>
          <a:custGeom>
            <a:avLst/>
            <a:gdLst>
              <a:gd name="connsiteX0" fmla="*/ 0 w 288032"/>
              <a:gd name="connsiteY0" fmla="*/ 0 h 564158"/>
              <a:gd name="connsiteX1" fmla="*/ 288032 w 288032"/>
              <a:gd name="connsiteY1" fmla="*/ 0 h 564158"/>
              <a:gd name="connsiteX2" fmla="*/ 288032 w 288032"/>
              <a:gd name="connsiteY2" fmla="*/ 564158 h 564158"/>
              <a:gd name="connsiteX3" fmla="*/ 0 w 288032"/>
              <a:gd name="connsiteY3" fmla="*/ 564158 h 564158"/>
              <a:gd name="connsiteX4" fmla="*/ 0 w 288032"/>
              <a:gd name="connsiteY4" fmla="*/ 0 h 564158"/>
              <a:gd name="connsiteX0" fmla="*/ 0 w 288032"/>
              <a:gd name="connsiteY0" fmla="*/ 123825 h 687983"/>
              <a:gd name="connsiteX1" fmla="*/ 130869 w 288032"/>
              <a:gd name="connsiteY1" fmla="*/ 0 h 687983"/>
              <a:gd name="connsiteX2" fmla="*/ 288032 w 288032"/>
              <a:gd name="connsiteY2" fmla="*/ 687983 h 687983"/>
              <a:gd name="connsiteX3" fmla="*/ 0 w 288032"/>
              <a:gd name="connsiteY3" fmla="*/ 687983 h 687983"/>
              <a:gd name="connsiteX4" fmla="*/ 0 w 288032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3725 w 130869"/>
              <a:gd name="connsiteY2" fmla="*/ 590352 h 687983"/>
              <a:gd name="connsiteX3" fmla="*/ 0 w 130869"/>
              <a:gd name="connsiteY3" fmla="*/ 687983 h 687983"/>
              <a:gd name="connsiteX4" fmla="*/ 0 w 130869"/>
              <a:gd name="connsiteY4" fmla="*/ 123825 h 687983"/>
              <a:gd name="connsiteX0" fmla="*/ 0 w 131555"/>
              <a:gd name="connsiteY0" fmla="*/ 123825 h 687983"/>
              <a:gd name="connsiteX1" fmla="*/ 130869 w 131555"/>
              <a:gd name="connsiteY1" fmla="*/ 0 h 687983"/>
              <a:gd name="connsiteX2" fmla="*/ 130868 w 131555"/>
              <a:gd name="connsiteY2" fmla="*/ 590352 h 687983"/>
              <a:gd name="connsiteX3" fmla="*/ 0 w 131555"/>
              <a:gd name="connsiteY3" fmla="*/ 687983 h 687983"/>
              <a:gd name="connsiteX4" fmla="*/ 0 w 131555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1343 w 130869"/>
              <a:gd name="connsiteY2" fmla="*/ 587971 h 687983"/>
              <a:gd name="connsiteX3" fmla="*/ 0 w 130869"/>
              <a:gd name="connsiteY3" fmla="*/ 687983 h 687983"/>
              <a:gd name="connsiteX4" fmla="*/ 0 w 130869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6105 w 130869"/>
              <a:gd name="connsiteY2" fmla="*/ 576065 h 687983"/>
              <a:gd name="connsiteX3" fmla="*/ 0 w 130869"/>
              <a:gd name="connsiteY3" fmla="*/ 687983 h 687983"/>
              <a:gd name="connsiteX4" fmla="*/ 0 w 130869"/>
              <a:gd name="connsiteY4" fmla="*/ 123825 h 687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69" h="687983">
                <a:moveTo>
                  <a:pt x="0" y="123825"/>
                </a:moveTo>
                <a:lnTo>
                  <a:pt x="130869" y="0"/>
                </a:lnTo>
                <a:cubicBezTo>
                  <a:pt x="128488" y="196784"/>
                  <a:pt x="128486" y="379281"/>
                  <a:pt x="126105" y="576065"/>
                </a:cubicBezTo>
                <a:lnTo>
                  <a:pt x="0" y="687983"/>
                </a:lnTo>
                <a:lnTo>
                  <a:pt x="0" y="123825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33">
            <a:extLst>
              <a:ext uri="{FF2B5EF4-FFF2-40B4-BE49-F238E27FC236}">
                <a16:creationId xmlns:a16="http://schemas.microsoft.com/office/drawing/2014/main" id="{21427D2B-04C9-C493-6CAE-F0023A02AF82}"/>
              </a:ext>
            </a:extLst>
          </p:cNvPr>
          <p:cNvSpPr/>
          <p:nvPr/>
        </p:nvSpPr>
        <p:spPr>
          <a:xfrm>
            <a:off x="5148064" y="4722441"/>
            <a:ext cx="130869" cy="687983"/>
          </a:xfrm>
          <a:custGeom>
            <a:avLst/>
            <a:gdLst>
              <a:gd name="connsiteX0" fmla="*/ 0 w 288032"/>
              <a:gd name="connsiteY0" fmla="*/ 0 h 564158"/>
              <a:gd name="connsiteX1" fmla="*/ 288032 w 288032"/>
              <a:gd name="connsiteY1" fmla="*/ 0 h 564158"/>
              <a:gd name="connsiteX2" fmla="*/ 288032 w 288032"/>
              <a:gd name="connsiteY2" fmla="*/ 564158 h 564158"/>
              <a:gd name="connsiteX3" fmla="*/ 0 w 288032"/>
              <a:gd name="connsiteY3" fmla="*/ 564158 h 564158"/>
              <a:gd name="connsiteX4" fmla="*/ 0 w 288032"/>
              <a:gd name="connsiteY4" fmla="*/ 0 h 564158"/>
              <a:gd name="connsiteX0" fmla="*/ 0 w 288032"/>
              <a:gd name="connsiteY0" fmla="*/ 123825 h 687983"/>
              <a:gd name="connsiteX1" fmla="*/ 130869 w 288032"/>
              <a:gd name="connsiteY1" fmla="*/ 0 h 687983"/>
              <a:gd name="connsiteX2" fmla="*/ 288032 w 288032"/>
              <a:gd name="connsiteY2" fmla="*/ 687983 h 687983"/>
              <a:gd name="connsiteX3" fmla="*/ 0 w 288032"/>
              <a:gd name="connsiteY3" fmla="*/ 687983 h 687983"/>
              <a:gd name="connsiteX4" fmla="*/ 0 w 288032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3725 w 130869"/>
              <a:gd name="connsiteY2" fmla="*/ 590352 h 687983"/>
              <a:gd name="connsiteX3" fmla="*/ 0 w 130869"/>
              <a:gd name="connsiteY3" fmla="*/ 687983 h 687983"/>
              <a:gd name="connsiteX4" fmla="*/ 0 w 130869"/>
              <a:gd name="connsiteY4" fmla="*/ 123825 h 687983"/>
              <a:gd name="connsiteX0" fmla="*/ 0 w 131555"/>
              <a:gd name="connsiteY0" fmla="*/ 123825 h 687983"/>
              <a:gd name="connsiteX1" fmla="*/ 130869 w 131555"/>
              <a:gd name="connsiteY1" fmla="*/ 0 h 687983"/>
              <a:gd name="connsiteX2" fmla="*/ 130868 w 131555"/>
              <a:gd name="connsiteY2" fmla="*/ 590352 h 687983"/>
              <a:gd name="connsiteX3" fmla="*/ 0 w 131555"/>
              <a:gd name="connsiteY3" fmla="*/ 687983 h 687983"/>
              <a:gd name="connsiteX4" fmla="*/ 0 w 131555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1343 w 130869"/>
              <a:gd name="connsiteY2" fmla="*/ 587971 h 687983"/>
              <a:gd name="connsiteX3" fmla="*/ 0 w 130869"/>
              <a:gd name="connsiteY3" fmla="*/ 687983 h 687983"/>
              <a:gd name="connsiteX4" fmla="*/ 0 w 130869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6105 w 130869"/>
              <a:gd name="connsiteY2" fmla="*/ 576065 h 687983"/>
              <a:gd name="connsiteX3" fmla="*/ 0 w 130869"/>
              <a:gd name="connsiteY3" fmla="*/ 687983 h 687983"/>
              <a:gd name="connsiteX4" fmla="*/ 0 w 130869"/>
              <a:gd name="connsiteY4" fmla="*/ 123825 h 687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69" h="687983">
                <a:moveTo>
                  <a:pt x="0" y="123825"/>
                </a:moveTo>
                <a:lnTo>
                  <a:pt x="130869" y="0"/>
                </a:lnTo>
                <a:cubicBezTo>
                  <a:pt x="128488" y="196784"/>
                  <a:pt x="128486" y="379281"/>
                  <a:pt x="126105" y="576065"/>
                </a:cubicBezTo>
                <a:lnTo>
                  <a:pt x="0" y="687983"/>
                </a:lnTo>
                <a:lnTo>
                  <a:pt x="0" y="123825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40E3795-87BC-BF62-E732-F7A8E70A021E}"/>
              </a:ext>
            </a:extLst>
          </p:cNvPr>
          <p:cNvSpPr/>
          <p:nvPr/>
        </p:nvSpPr>
        <p:spPr>
          <a:xfrm>
            <a:off x="5352752" y="4943202"/>
            <a:ext cx="144016" cy="144016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946D557A-FD5F-D0DC-1A45-EC82B4D6394B}"/>
              </a:ext>
            </a:extLst>
          </p:cNvPr>
          <p:cNvSpPr/>
          <p:nvPr/>
        </p:nvSpPr>
        <p:spPr>
          <a:xfrm>
            <a:off x="5618658" y="4943202"/>
            <a:ext cx="144016" cy="144016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9F7CCFF-C0A6-38C9-9526-FA09B2CA1CB3}"/>
              </a:ext>
            </a:extLst>
          </p:cNvPr>
          <p:cNvSpPr/>
          <p:nvPr/>
        </p:nvSpPr>
        <p:spPr>
          <a:xfrm>
            <a:off x="5881817" y="4943202"/>
            <a:ext cx="144016" cy="144016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33">
            <a:extLst>
              <a:ext uri="{FF2B5EF4-FFF2-40B4-BE49-F238E27FC236}">
                <a16:creationId xmlns:a16="http://schemas.microsoft.com/office/drawing/2014/main" id="{813D1CA1-AAEB-4CEF-3B0F-4E734CCC759F}"/>
              </a:ext>
            </a:extLst>
          </p:cNvPr>
          <p:cNvSpPr/>
          <p:nvPr/>
        </p:nvSpPr>
        <p:spPr>
          <a:xfrm>
            <a:off x="6149175" y="4710488"/>
            <a:ext cx="130869" cy="687983"/>
          </a:xfrm>
          <a:custGeom>
            <a:avLst/>
            <a:gdLst>
              <a:gd name="connsiteX0" fmla="*/ 0 w 288032"/>
              <a:gd name="connsiteY0" fmla="*/ 0 h 564158"/>
              <a:gd name="connsiteX1" fmla="*/ 288032 w 288032"/>
              <a:gd name="connsiteY1" fmla="*/ 0 h 564158"/>
              <a:gd name="connsiteX2" fmla="*/ 288032 w 288032"/>
              <a:gd name="connsiteY2" fmla="*/ 564158 h 564158"/>
              <a:gd name="connsiteX3" fmla="*/ 0 w 288032"/>
              <a:gd name="connsiteY3" fmla="*/ 564158 h 564158"/>
              <a:gd name="connsiteX4" fmla="*/ 0 w 288032"/>
              <a:gd name="connsiteY4" fmla="*/ 0 h 564158"/>
              <a:gd name="connsiteX0" fmla="*/ 0 w 288032"/>
              <a:gd name="connsiteY0" fmla="*/ 123825 h 687983"/>
              <a:gd name="connsiteX1" fmla="*/ 130869 w 288032"/>
              <a:gd name="connsiteY1" fmla="*/ 0 h 687983"/>
              <a:gd name="connsiteX2" fmla="*/ 288032 w 288032"/>
              <a:gd name="connsiteY2" fmla="*/ 687983 h 687983"/>
              <a:gd name="connsiteX3" fmla="*/ 0 w 288032"/>
              <a:gd name="connsiteY3" fmla="*/ 687983 h 687983"/>
              <a:gd name="connsiteX4" fmla="*/ 0 w 288032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3725 w 130869"/>
              <a:gd name="connsiteY2" fmla="*/ 590352 h 687983"/>
              <a:gd name="connsiteX3" fmla="*/ 0 w 130869"/>
              <a:gd name="connsiteY3" fmla="*/ 687983 h 687983"/>
              <a:gd name="connsiteX4" fmla="*/ 0 w 130869"/>
              <a:gd name="connsiteY4" fmla="*/ 123825 h 687983"/>
              <a:gd name="connsiteX0" fmla="*/ 0 w 131555"/>
              <a:gd name="connsiteY0" fmla="*/ 123825 h 687983"/>
              <a:gd name="connsiteX1" fmla="*/ 130869 w 131555"/>
              <a:gd name="connsiteY1" fmla="*/ 0 h 687983"/>
              <a:gd name="connsiteX2" fmla="*/ 130868 w 131555"/>
              <a:gd name="connsiteY2" fmla="*/ 590352 h 687983"/>
              <a:gd name="connsiteX3" fmla="*/ 0 w 131555"/>
              <a:gd name="connsiteY3" fmla="*/ 687983 h 687983"/>
              <a:gd name="connsiteX4" fmla="*/ 0 w 131555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1343 w 130869"/>
              <a:gd name="connsiteY2" fmla="*/ 587971 h 687983"/>
              <a:gd name="connsiteX3" fmla="*/ 0 w 130869"/>
              <a:gd name="connsiteY3" fmla="*/ 687983 h 687983"/>
              <a:gd name="connsiteX4" fmla="*/ 0 w 130869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6105 w 130869"/>
              <a:gd name="connsiteY2" fmla="*/ 576065 h 687983"/>
              <a:gd name="connsiteX3" fmla="*/ 0 w 130869"/>
              <a:gd name="connsiteY3" fmla="*/ 687983 h 687983"/>
              <a:gd name="connsiteX4" fmla="*/ 0 w 130869"/>
              <a:gd name="connsiteY4" fmla="*/ 123825 h 687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69" h="687983">
                <a:moveTo>
                  <a:pt x="0" y="123825"/>
                </a:moveTo>
                <a:lnTo>
                  <a:pt x="130869" y="0"/>
                </a:lnTo>
                <a:cubicBezTo>
                  <a:pt x="128488" y="196784"/>
                  <a:pt x="128486" y="379281"/>
                  <a:pt x="126105" y="576065"/>
                </a:cubicBezTo>
                <a:lnTo>
                  <a:pt x="0" y="687983"/>
                </a:lnTo>
                <a:lnTo>
                  <a:pt x="0" y="123825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33">
            <a:extLst>
              <a:ext uri="{FF2B5EF4-FFF2-40B4-BE49-F238E27FC236}">
                <a16:creationId xmlns:a16="http://schemas.microsoft.com/office/drawing/2014/main" id="{F2E47889-985B-CB0D-FF8B-ABEAD8F52EAF}"/>
              </a:ext>
            </a:extLst>
          </p:cNvPr>
          <p:cNvSpPr/>
          <p:nvPr/>
        </p:nvSpPr>
        <p:spPr>
          <a:xfrm>
            <a:off x="6221183" y="4710487"/>
            <a:ext cx="130869" cy="687983"/>
          </a:xfrm>
          <a:custGeom>
            <a:avLst/>
            <a:gdLst>
              <a:gd name="connsiteX0" fmla="*/ 0 w 288032"/>
              <a:gd name="connsiteY0" fmla="*/ 0 h 564158"/>
              <a:gd name="connsiteX1" fmla="*/ 288032 w 288032"/>
              <a:gd name="connsiteY1" fmla="*/ 0 h 564158"/>
              <a:gd name="connsiteX2" fmla="*/ 288032 w 288032"/>
              <a:gd name="connsiteY2" fmla="*/ 564158 h 564158"/>
              <a:gd name="connsiteX3" fmla="*/ 0 w 288032"/>
              <a:gd name="connsiteY3" fmla="*/ 564158 h 564158"/>
              <a:gd name="connsiteX4" fmla="*/ 0 w 288032"/>
              <a:gd name="connsiteY4" fmla="*/ 0 h 564158"/>
              <a:gd name="connsiteX0" fmla="*/ 0 w 288032"/>
              <a:gd name="connsiteY0" fmla="*/ 123825 h 687983"/>
              <a:gd name="connsiteX1" fmla="*/ 130869 w 288032"/>
              <a:gd name="connsiteY1" fmla="*/ 0 h 687983"/>
              <a:gd name="connsiteX2" fmla="*/ 288032 w 288032"/>
              <a:gd name="connsiteY2" fmla="*/ 687983 h 687983"/>
              <a:gd name="connsiteX3" fmla="*/ 0 w 288032"/>
              <a:gd name="connsiteY3" fmla="*/ 687983 h 687983"/>
              <a:gd name="connsiteX4" fmla="*/ 0 w 288032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3725 w 130869"/>
              <a:gd name="connsiteY2" fmla="*/ 590352 h 687983"/>
              <a:gd name="connsiteX3" fmla="*/ 0 w 130869"/>
              <a:gd name="connsiteY3" fmla="*/ 687983 h 687983"/>
              <a:gd name="connsiteX4" fmla="*/ 0 w 130869"/>
              <a:gd name="connsiteY4" fmla="*/ 123825 h 687983"/>
              <a:gd name="connsiteX0" fmla="*/ 0 w 131555"/>
              <a:gd name="connsiteY0" fmla="*/ 123825 h 687983"/>
              <a:gd name="connsiteX1" fmla="*/ 130869 w 131555"/>
              <a:gd name="connsiteY1" fmla="*/ 0 h 687983"/>
              <a:gd name="connsiteX2" fmla="*/ 130868 w 131555"/>
              <a:gd name="connsiteY2" fmla="*/ 590352 h 687983"/>
              <a:gd name="connsiteX3" fmla="*/ 0 w 131555"/>
              <a:gd name="connsiteY3" fmla="*/ 687983 h 687983"/>
              <a:gd name="connsiteX4" fmla="*/ 0 w 131555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1343 w 130869"/>
              <a:gd name="connsiteY2" fmla="*/ 587971 h 687983"/>
              <a:gd name="connsiteX3" fmla="*/ 0 w 130869"/>
              <a:gd name="connsiteY3" fmla="*/ 687983 h 687983"/>
              <a:gd name="connsiteX4" fmla="*/ 0 w 130869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6105 w 130869"/>
              <a:gd name="connsiteY2" fmla="*/ 576065 h 687983"/>
              <a:gd name="connsiteX3" fmla="*/ 0 w 130869"/>
              <a:gd name="connsiteY3" fmla="*/ 687983 h 687983"/>
              <a:gd name="connsiteX4" fmla="*/ 0 w 130869"/>
              <a:gd name="connsiteY4" fmla="*/ 123825 h 687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69" h="687983">
                <a:moveTo>
                  <a:pt x="0" y="123825"/>
                </a:moveTo>
                <a:lnTo>
                  <a:pt x="130869" y="0"/>
                </a:lnTo>
                <a:cubicBezTo>
                  <a:pt x="128488" y="196784"/>
                  <a:pt x="128486" y="379281"/>
                  <a:pt x="126105" y="576065"/>
                </a:cubicBezTo>
                <a:lnTo>
                  <a:pt x="0" y="687983"/>
                </a:lnTo>
                <a:lnTo>
                  <a:pt x="0" y="123825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33">
            <a:extLst>
              <a:ext uri="{FF2B5EF4-FFF2-40B4-BE49-F238E27FC236}">
                <a16:creationId xmlns:a16="http://schemas.microsoft.com/office/drawing/2014/main" id="{74BAEC15-A8C0-AEE8-68C2-42FDD0332EB8}"/>
              </a:ext>
            </a:extLst>
          </p:cNvPr>
          <p:cNvSpPr/>
          <p:nvPr/>
        </p:nvSpPr>
        <p:spPr>
          <a:xfrm>
            <a:off x="6293191" y="4716464"/>
            <a:ext cx="130869" cy="687983"/>
          </a:xfrm>
          <a:custGeom>
            <a:avLst/>
            <a:gdLst>
              <a:gd name="connsiteX0" fmla="*/ 0 w 288032"/>
              <a:gd name="connsiteY0" fmla="*/ 0 h 564158"/>
              <a:gd name="connsiteX1" fmla="*/ 288032 w 288032"/>
              <a:gd name="connsiteY1" fmla="*/ 0 h 564158"/>
              <a:gd name="connsiteX2" fmla="*/ 288032 w 288032"/>
              <a:gd name="connsiteY2" fmla="*/ 564158 h 564158"/>
              <a:gd name="connsiteX3" fmla="*/ 0 w 288032"/>
              <a:gd name="connsiteY3" fmla="*/ 564158 h 564158"/>
              <a:gd name="connsiteX4" fmla="*/ 0 w 288032"/>
              <a:gd name="connsiteY4" fmla="*/ 0 h 564158"/>
              <a:gd name="connsiteX0" fmla="*/ 0 w 288032"/>
              <a:gd name="connsiteY0" fmla="*/ 123825 h 687983"/>
              <a:gd name="connsiteX1" fmla="*/ 130869 w 288032"/>
              <a:gd name="connsiteY1" fmla="*/ 0 h 687983"/>
              <a:gd name="connsiteX2" fmla="*/ 288032 w 288032"/>
              <a:gd name="connsiteY2" fmla="*/ 687983 h 687983"/>
              <a:gd name="connsiteX3" fmla="*/ 0 w 288032"/>
              <a:gd name="connsiteY3" fmla="*/ 687983 h 687983"/>
              <a:gd name="connsiteX4" fmla="*/ 0 w 288032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3725 w 130869"/>
              <a:gd name="connsiteY2" fmla="*/ 590352 h 687983"/>
              <a:gd name="connsiteX3" fmla="*/ 0 w 130869"/>
              <a:gd name="connsiteY3" fmla="*/ 687983 h 687983"/>
              <a:gd name="connsiteX4" fmla="*/ 0 w 130869"/>
              <a:gd name="connsiteY4" fmla="*/ 123825 h 687983"/>
              <a:gd name="connsiteX0" fmla="*/ 0 w 131555"/>
              <a:gd name="connsiteY0" fmla="*/ 123825 h 687983"/>
              <a:gd name="connsiteX1" fmla="*/ 130869 w 131555"/>
              <a:gd name="connsiteY1" fmla="*/ 0 h 687983"/>
              <a:gd name="connsiteX2" fmla="*/ 130868 w 131555"/>
              <a:gd name="connsiteY2" fmla="*/ 590352 h 687983"/>
              <a:gd name="connsiteX3" fmla="*/ 0 w 131555"/>
              <a:gd name="connsiteY3" fmla="*/ 687983 h 687983"/>
              <a:gd name="connsiteX4" fmla="*/ 0 w 131555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1343 w 130869"/>
              <a:gd name="connsiteY2" fmla="*/ 587971 h 687983"/>
              <a:gd name="connsiteX3" fmla="*/ 0 w 130869"/>
              <a:gd name="connsiteY3" fmla="*/ 687983 h 687983"/>
              <a:gd name="connsiteX4" fmla="*/ 0 w 130869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6105 w 130869"/>
              <a:gd name="connsiteY2" fmla="*/ 576065 h 687983"/>
              <a:gd name="connsiteX3" fmla="*/ 0 w 130869"/>
              <a:gd name="connsiteY3" fmla="*/ 687983 h 687983"/>
              <a:gd name="connsiteX4" fmla="*/ 0 w 130869"/>
              <a:gd name="connsiteY4" fmla="*/ 123825 h 687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69" h="687983">
                <a:moveTo>
                  <a:pt x="0" y="123825"/>
                </a:moveTo>
                <a:lnTo>
                  <a:pt x="130869" y="0"/>
                </a:lnTo>
                <a:cubicBezTo>
                  <a:pt x="128488" y="196784"/>
                  <a:pt x="128486" y="379281"/>
                  <a:pt x="126105" y="576065"/>
                </a:cubicBezTo>
                <a:lnTo>
                  <a:pt x="0" y="687983"/>
                </a:lnTo>
                <a:lnTo>
                  <a:pt x="0" y="123825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33">
            <a:extLst>
              <a:ext uri="{FF2B5EF4-FFF2-40B4-BE49-F238E27FC236}">
                <a16:creationId xmlns:a16="http://schemas.microsoft.com/office/drawing/2014/main" id="{C250BEBE-C7E4-F761-6B7D-69B30D56B23C}"/>
              </a:ext>
            </a:extLst>
          </p:cNvPr>
          <p:cNvSpPr/>
          <p:nvPr/>
        </p:nvSpPr>
        <p:spPr>
          <a:xfrm>
            <a:off x="6365199" y="4722441"/>
            <a:ext cx="130869" cy="687983"/>
          </a:xfrm>
          <a:custGeom>
            <a:avLst/>
            <a:gdLst>
              <a:gd name="connsiteX0" fmla="*/ 0 w 288032"/>
              <a:gd name="connsiteY0" fmla="*/ 0 h 564158"/>
              <a:gd name="connsiteX1" fmla="*/ 288032 w 288032"/>
              <a:gd name="connsiteY1" fmla="*/ 0 h 564158"/>
              <a:gd name="connsiteX2" fmla="*/ 288032 w 288032"/>
              <a:gd name="connsiteY2" fmla="*/ 564158 h 564158"/>
              <a:gd name="connsiteX3" fmla="*/ 0 w 288032"/>
              <a:gd name="connsiteY3" fmla="*/ 564158 h 564158"/>
              <a:gd name="connsiteX4" fmla="*/ 0 w 288032"/>
              <a:gd name="connsiteY4" fmla="*/ 0 h 564158"/>
              <a:gd name="connsiteX0" fmla="*/ 0 w 288032"/>
              <a:gd name="connsiteY0" fmla="*/ 123825 h 687983"/>
              <a:gd name="connsiteX1" fmla="*/ 130869 w 288032"/>
              <a:gd name="connsiteY1" fmla="*/ 0 h 687983"/>
              <a:gd name="connsiteX2" fmla="*/ 288032 w 288032"/>
              <a:gd name="connsiteY2" fmla="*/ 687983 h 687983"/>
              <a:gd name="connsiteX3" fmla="*/ 0 w 288032"/>
              <a:gd name="connsiteY3" fmla="*/ 687983 h 687983"/>
              <a:gd name="connsiteX4" fmla="*/ 0 w 288032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3725 w 130869"/>
              <a:gd name="connsiteY2" fmla="*/ 590352 h 687983"/>
              <a:gd name="connsiteX3" fmla="*/ 0 w 130869"/>
              <a:gd name="connsiteY3" fmla="*/ 687983 h 687983"/>
              <a:gd name="connsiteX4" fmla="*/ 0 w 130869"/>
              <a:gd name="connsiteY4" fmla="*/ 123825 h 687983"/>
              <a:gd name="connsiteX0" fmla="*/ 0 w 131555"/>
              <a:gd name="connsiteY0" fmla="*/ 123825 h 687983"/>
              <a:gd name="connsiteX1" fmla="*/ 130869 w 131555"/>
              <a:gd name="connsiteY1" fmla="*/ 0 h 687983"/>
              <a:gd name="connsiteX2" fmla="*/ 130868 w 131555"/>
              <a:gd name="connsiteY2" fmla="*/ 590352 h 687983"/>
              <a:gd name="connsiteX3" fmla="*/ 0 w 131555"/>
              <a:gd name="connsiteY3" fmla="*/ 687983 h 687983"/>
              <a:gd name="connsiteX4" fmla="*/ 0 w 131555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1343 w 130869"/>
              <a:gd name="connsiteY2" fmla="*/ 587971 h 687983"/>
              <a:gd name="connsiteX3" fmla="*/ 0 w 130869"/>
              <a:gd name="connsiteY3" fmla="*/ 687983 h 687983"/>
              <a:gd name="connsiteX4" fmla="*/ 0 w 130869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6105 w 130869"/>
              <a:gd name="connsiteY2" fmla="*/ 576065 h 687983"/>
              <a:gd name="connsiteX3" fmla="*/ 0 w 130869"/>
              <a:gd name="connsiteY3" fmla="*/ 687983 h 687983"/>
              <a:gd name="connsiteX4" fmla="*/ 0 w 130869"/>
              <a:gd name="connsiteY4" fmla="*/ 123825 h 687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69" h="687983">
                <a:moveTo>
                  <a:pt x="0" y="123825"/>
                </a:moveTo>
                <a:lnTo>
                  <a:pt x="130869" y="0"/>
                </a:lnTo>
                <a:cubicBezTo>
                  <a:pt x="128488" y="196784"/>
                  <a:pt x="128486" y="379281"/>
                  <a:pt x="126105" y="576065"/>
                </a:cubicBezTo>
                <a:lnTo>
                  <a:pt x="0" y="687983"/>
                </a:lnTo>
                <a:lnTo>
                  <a:pt x="0" y="123825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33">
            <a:extLst>
              <a:ext uri="{FF2B5EF4-FFF2-40B4-BE49-F238E27FC236}">
                <a16:creationId xmlns:a16="http://schemas.microsoft.com/office/drawing/2014/main" id="{87A11D0E-5006-0160-AA85-48FA5E384C83}"/>
              </a:ext>
            </a:extLst>
          </p:cNvPr>
          <p:cNvSpPr/>
          <p:nvPr/>
        </p:nvSpPr>
        <p:spPr>
          <a:xfrm>
            <a:off x="6430633" y="4722441"/>
            <a:ext cx="130869" cy="687983"/>
          </a:xfrm>
          <a:custGeom>
            <a:avLst/>
            <a:gdLst>
              <a:gd name="connsiteX0" fmla="*/ 0 w 288032"/>
              <a:gd name="connsiteY0" fmla="*/ 0 h 564158"/>
              <a:gd name="connsiteX1" fmla="*/ 288032 w 288032"/>
              <a:gd name="connsiteY1" fmla="*/ 0 h 564158"/>
              <a:gd name="connsiteX2" fmla="*/ 288032 w 288032"/>
              <a:gd name="connsiteY2" fmla="*/ 564158 h 564158"/>
              <a:gd name="connsiteX3" fmla="*/ 0 w 288032"/>
              <a:gd name="connsiteY3" fmla="*/ 564158 h 564158"/>
              <a:gd name="connsiteX4" fmla="*/ 0 w 288032"/>
              <a:gd name="connsiteY4" fmla="*/ 0 h 564158"/>
              <a:gd name="connsiteX0" fmla="*/ 0 w 288032"/>
              <a:gd name="connsiteY0" fmla="*/ 123825 h 687983"/>
              <a:gd name="connsiteX1" fmla="*/ 130869 w 288032"/>
              <a:gd name="connsiteY1" fmla="*/ 0 h 687983"/>
              <a:gd name="connsiteX2" fmla="*/ 288032 w 288032"/>
              <a:gd name="connsiteY2" fmla="*/ 687983 h 687983"/>
              <a:gd name="connsiteX3" fmla="*/ 0 w 288032"/>
              <a:gd name="connsiteY3" fmla="*/ 687983 h 687983"/>
              <a:gd name="connsiteX4" fmla="*/ 0 w 288032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3725 w 130869"/>
              <a:gd name="connsiteY2" fmla="*/ 590352 h 687983"/>
              <a:gd name="connsiteX3" fmla="*/ 0 w 130869"/>
              <a:gd name="connsiteY3" fmla="*/ 687983 h 687983"/>
              <a:gd name="connsiteX4" fmla="*/ 0 w 130869"/>
              <a:gd name="connsiteY4" fmla="*/ 123825 h 687983"/>
              <a:gd name="connsiteX0" fmla="*/ 0 w 131555"/>
              <a:gd name="connsiteY0" fmla="*/ 123825 h 687983"/>
              <a:gd name="connsiteX1" fmla="*/ 130869 w 131555"/>
              <a:gd name="connsiteY1" fmla="*/ 0 h 687983"/>
              <a:gd name="connsiteX2" fmla="*/ 130868 w 131555"/>
              <a:gd name="connsiteY2" fmla="*/ 590352 h 687983"/>
              <a:gd name="connsiteX3" fmla="*/ 0 w 131555"/>
              <a:gd name="connsiteY3" fmla="*/ 687983 h 687983"/>
              <a:gd name="connsiteX4" fmla="*/ 0 w 131555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1343 w 130869"/>
              <a:gd name="connsiteY2" fmla="*/ 587971 h 687983"/>
              <a:gd name="connsiteX3" fmla="*/ 0 w 130869"/>
              <a:gd name="connsiteY3" fmla="*/ 687983 h 687983"/>
              <a:gd name="connsiteX4" fmla="*/ 0 w 130869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6105 w 130869"/>
              <a:gd name="connsiteY2" fmla="*/ 576065 h 687983"/>
              <a:gd name="connsiteX3" fmla="*/ 0 w 130869"/>
              <a:gd name="connsiteY3" fmla="*/ 687983 h 687983"/>
              <a:gd name="connsiteX4" fmla="*/ 0 w 130869"/>
              <a:gd name="connsiteY4" fmla="*/ 123825 h 687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69" h="687983">
                <a:moveTo>
                  <a:pt x="0" y="123825"/>
                </a:moveTo>
                <a:lnTo>
                  <a:pt x="130869" y="0"/>
                </a:lnTo>
                <a:cubicBezTo>
                  <a:pt x="128488" y="196784"/>
                  <a:pt x="128486" y="379281"/>
                  <a:pt x="126105" y="576065"/>
                </a:cubicBezTo>
                <a:lnTo>
                  <a:pt x="0" y="687983"/>
                </a:lnTo>
                <a:lnTo>
                  <a:pt x="0" y="123825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DDA19A9-B801-FF3C-9975-1ACD51C602F2}"/>
              </a:ext>
            </a:extLst>
          </p:cNvPr>
          <p:cNvSpPr/>
          <p:nvPr/>
        </p:nvSpPr>
        <p:spPr>
          <a:xfrm>
            <a:off x="6635321" y="4943202"/>
            <a:ext cx="144016" cy="144016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FCC070B-C41F-7464-3856-4C5CEF9EA1B1}"/>
              </a:ext>
            </a:extLst>
          </p:cNvPr>
          <p:cNvSpPr/>
          <p:nvPr/>
        </p:nvSpPr>
        <p:spPr>
          <a:xfrm>
            <a:off x="6901227" y="4943202"/>
            <a:ext cx="144016" cy="144016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30FDD23-6FF6-46F2-7BD9-0E86946091B6}"/>
              </a:ext>
            </a:extLst>
          </p:cNvPr>
          <p:cNvSpPr/>
          <p:nvPr/>
        </p:nvSpPr>
        <p:spPr>
          <a:xfrm>
            <a:off x="7164386" y="4943202"/>
            <a:ext cx="144016" cy="144016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33">
            <a:extLst>
              <a:ext uri="{FF2B5EF4-FFF2-40B4-BE49-F238E27FC236}">
                <a16:creationId xmlns:a16="http://schemas.microsoft.com/office/drawing/2014/main" id="{B5AE0956-0D1B-D94B-1028-DCD70233FEBB}"/>
              </a:ext>
            </a:extLst>
          </p:cNvPr>
          <p:cNvSpPr/>
          <p:nvPr/>
        </p:nvSpPr>
        <p:spPr>
          <a:xfrm>
            <a:off x="7421899" y="4693998"/>
            <a:ext cx="130869" cy="687983"/>
          </a:xfrm>
          <a:custGeom>
            <a:avLst/>
            <a:gdLst>
              <a:gd name="connsiteX0" fmla="*/ 0 w 288032"/>
              <a:gd name="connsiteY0" fmla="*/ 0 h 564158"/>
              <a:gd name="connsiteX1" fmla="*/ 288032 w 288032"/>
              <a:gd name="connsiteY1" fmla="*/ 0 h 564158"/>
              <a:gd name="connsiteX2" fmla="*/ 288032 w 288032"/>
              <a:gd name="connsiteY2" fmla="*/ 564158 h 564158"/>
              <a:gd name="connsiteX3" fmla="*/ 0 w 288032"/>
              <a:gd name="connsiteY3" fmla="*/ 564158 h 564158"/>
              <a:gd name="connsiteX4" fmla="*/ 0 w 288032"/>
              <a:gd name="connsiteY4" fmla="*/ 0 h 564158"/>
              <a:gd name="connsiteX0" fmla="*/ 0 w 288032"/>
              <a:gd name="connsiteY0" fmla="*/ 123825 h 687983"/>
              <a:gd name="connsiteX1" fmla="*/ 130869 w 288032"/>
              <a:gd name="connsiteY1" fmla="*/ 0 h 687983"/>
              <a:gd name="connsiteX2" fmla="*/ 288032 w 288032"/>
              <a:gd name="connsiteY2" fmla="*/ 687983 h 687983"/>
              <a:gd name="connsiteX3" fmla="*/ 0 w 288032"/>
              <a:gd name="connsiteY3" fmla="*/ 687983 h 687983"/>
              <a:gd name="connsiteX4" fmla="*/ 0 w 288032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3725 w 130869"/>
              <a:gd name="connsiteY2" fmla="*/ 590352 h 687983"/>
              <a:gd name="connsiteX3" fmla="*/ 0 w 130869"/>
              <a:gd name="connsiteY3" fmla="*/ 687983 h 687983"/>
              <a:gd name="connsiteX4" fmla="*/ 0 w 130869"/>
              <a:gd name="connsiteY4" fmla="*/ 123825 h 687983"/>
              <a:gd name="connsiteX0" fmla="*/ 0 w 131555"/>
              <a:gd name="connsiteY0" fmla="*/ 123825 h 687983"/>
              <a:gd name="connsiteX1" fmla="*/ 130869 w 131555"/>
              <a:gd name="connsiteY1" fmla="*/ 0 h 687983"/>
              <a:gd name="connsiteX2" fmla="*/ 130868 w 131555"/>
              <a:gd name="connsiteY2" fmla="*/ 590352 h 687983"/>
              <a:gd name="connsiteX3" fmla="*/ 0 w 131555"/>
              <a:gd name="connsiteY3" fmla="*/ 687983 h 687983"/>
              <a:gd name="connsiteX4" fmla="*/ 0 w 131555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1343 w 130869"/>
              <a:gd name="connsiteY2" fmla="*/ 587971 h 687983"/>
              <a:gd name="connsiteX3" fmla="*/ 0 w 130869"/>
              <a:gd name="connsiteY3" fmla="*/ 687983 h 687983"/>
              <a:gd name="connsiteX4" fmla="*/ 0 w 130869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6105 w 130869"/>
              <a:gd name="connsiteY2" fmla="*/ 576065 h 687983"/>
              <a:gd name="connsiteX3" fmla="*/ 0 w 130869"/>
              <a:gd name="connsiteY3" fmla="*/ 687983 h 687983"/>
              <a:gd name="connsiteX4" fmla="*/ 0 w 130869"/>
              <a:gd name="connsiteY4" fmla="*/ 123825 h 687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69" h="687983">
                <a:moveTo>
                  <a:pt x="0" y="123825"/>
                </a:moveTo>
                <a:lnTo>
                  <a:pt x="130869" y="0"/>
                </a:lnTo>
                <a:cubicBezTo>
                  <a:pt x="128488" y="196784"/>
                  <a:pt x="128486" y="379281"/>
                  <a:pt x="126105" y="576065"/>
                </a:cubicBezTo>
                <a:lnTo>
                  <a:pt x="0" y="687983"/>
                </a:lnTo>
                <a:lnTo>
                  <a:pt x="0" y="123825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33">
            <a:extLst>
              <a:ext uri="{FF2B5EF4-FFF2-40B4-BE49-F238E27FC236}">
                <a16:creationId xmlns:a16="http://schemas.microsoft.com/office/drawing/2014/main" id="{79296869-B2C5-2B7D-B69E-E70EC28563B8}"/>
              </a:ext>
            </a:extLst>
          </p:cNvPr>
          <p:cNvSpPr/>
          <p:nvPr/>
        </p:nvSpPr>
        <p:spPr>
          <a:xfrm>
            <a:off x="7493907" y="4693997"/>
            <a:ext cx="130869" cy="687983"/>
          </a:xfrm>
          <a:custGeom>
            <a:avLst/>
            <a:gdLst>
              <a:gd name="connsiteX0" fmla="*/ 0 w 288032"/>
              <a:gd name="connsiteY0" fmla="*/ 0 h 564158"/>
              <a:gd name="connsiteX1" fmla="*/ 288032 w 288032"/>
              <a:gd name="connsiteY1" fmla="*/ 0 h 564158"/>
              <a:gd name="connsiteX2" fmla="*/ 288032 w 288032"/>
              <a:gd name="connsiteY2" fmla="*/ 564158 h 564158"/>
              <a:gd name="connsiteX3" fmla="*/ 0 w 288032"/>
              <a:gd name="connsiteY3" fmla="*/ 564158 h 564158"/>
              <a:gd name="connsiteX4" fmla="*/ 0 w 288032"/>
              <a:gd name="connsiteY4" fmla="*/ 0 h 564158"/>
              <a:gd name="connsiteX0" fmla="*/ 0 w 288032"/>
              <a:gd name="connsiteY0" fmla="*/ 123825 h 687983"/>
              <a:gd name="connsiteX1" fmla="*/ 130869 w 288032"/>
              <a:gd name="connsiteY1" fmla="*/ 0 h 687983"/>
              <a:gd name="connsiteX2" fmla="*/ 288032 w 288032"/>
              <a:gd name="connsiteY2" fmla="*/ 687983 h 687983"/>
              <a:gd name="connsiteX3" fmla="*/ 0 w 288032"/>
              <a:gd name="connsiteY3" fmla="*/ 687983 h 687983"/>
              <a:gd name="connsiteX4" fmla="*/ 0 w 288032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3725 w 130869"/>
              <a:gd name="connsiteY2" fmla="*/ 590352 h 687983"/>
              <a:gd name="connsiteX3" fmla="*/ 0 w 130869"/>
              <a:gd name="connsiteY3" fmla="*/ 687983 h 687983"/>
              <a:gd name="connsiteX4" fmla="*/ 0 w 130869"/>
              <a:gd name="connsiteY4" fmla="*/ 123825 h 687983"/>
              <a:gd name="connsiteX0" fmla="*/ 0 w 131555"/>
              <a:gd name="connsiteY0" fmla="*/ 123825 h 687983"/>
              <a:gd name="connsiteX1" fmla="*/ 130869 w 131555"/>
              <a:gd name="connsiteY1" fmla="*/ 0 h 687983"/>
              <a:gd name="connsiteX2" fmla="*/ 130868 w 131555"/>
              <a:gd name="connsiteY2" fmla="*/ 590352 h 687983"/>
              <a:gd name="connsiteX3" fmla="*/ 0 w 131555"/>
              <a:gd name="connsiteY3" fmla="*/ 687983 h 687983"/>
              <a:gd name="connsiteX4" fmla="*/ 0 w 131555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1343 w 130869"/>
              <a:gd name="connsiteY2" fmla="*/ 587971 h 687983"/>
              <a:gd name="connsiteX3" fmla="*/ 0 w 130869"/>
              <a:gd name="connsiteY3" fmla="*/ 687983 h 687983"/>
              <a:gd name="connsiteX4" fmla="*/ 0 w 130869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6105 w 130869"/>
              <a:gd name="connsiteY2" fmla="*/ 576065 h 687983"/>
              <a:gd name="connsiteX3" fmla="*/ 0 w 130869"/>
              <a:gd name="connsiteY3" fmla="*/ 687983 h 687983"/>
              <a:gd name="connsiteX4" fmla="*/ 0 w 130869"/>
              <a:gd name="connsiteY4" fmla="*/ 123825 h 687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69" h="687983">
                <a:moveTo>
                  <a:pt x="0" y="123825"/>
                </a:moveTo>
                <a:lnTo>
                  <a:pt x="130869" y="0"/>
                </a:lnTo>
                <a:cubicBezTo>
                  <a:pt x="128488" y="196784"/>
                  <a:pt x="128486" y="379281"/>
                  <a:pt x="126105" y="576065"/>
                </a:cubicBezTo>
                <a:lnTo>
                  <a:pt x="0" y="687983"/>
                </a:lnTo>
                <a:lnTo>
                  <a:pt x="0" y="123825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33">
            <a:extLst>
              <a:ext uri="{FF2B5EF4-FFF2-40B4-BE49-F238E27FC236}">
                <a16:creationId xmlns:a16="http://schemas.microsoft.com/office/drawing/2014/main" id="{1157BE5B-0AC5-F701-D9AC-1D2B90B46E87}"/>
              </a:ext>
            </a:extLst>
          </p:cNvPr>
          <p:cNvSpPr/>
          <p:nvPr/>
        </p:nvSpPr>
        <p:spPr>
          <a:xfrm>
            <a:off x="7565915" y="4699974"/>
            <a:ext cx="130869" cy="687983"/>
          </a:xfrm>
          <a:custGeom>
            <a:avLst/>
            <a:gdLst>
              <a:gd name="connsiteX0" fmla="*/ 0 w 288032"/>
              <a:gd name="connsiteY0" fmla="*/ 0 h 564158"/>
              <a:gd name="connsiteX1" fmla="*/ 288032 w 288032"/>
              <a:gd name="connsiteY1" fmla="*/ 0 h 564158"/>
              <a:gd name="connsiteX2" fmla="*/ 288032 w 288032"/>
              <a:gd name="connsiteY2" fmla="*/ 564158 h 564158"/>
              <a:gd name="connsiteX3" fmla="*/ 0 w 288032"/>
              <a:gd name="connsiteY3" fmla="*/ 564158 h 564158"/>
              <a:gd name="connsiteX4" fmla="*/ 0 w 288032"/>
              <a:gd name="connsiteY4" fmla="*/ 0 h 564158"/>
              <a:gd name="connsiteX0" fmla="*/ 0 w 288032"/>
              <a:gd name="connsiteY0" fmla="*/ 123825 h 687983"/>
              <a:gd name="connsiteX1" fmla="*/ 130869 w 288032"/>
              <a:gd name="connsiteY1" fmla="*/ 0 h 687983"/>
              <a:gd name="connsiteX2" fmla="*/ 288032 w 288032"/>
              <a:gd name="connsiteY2" fmla="*/ 687983 h 687983"/>
              <a:gd name="connsiteX3" fmla="*/ 0 w 288032"/>
              <a:gd name="connsiteY3" fmla="*/ 687983 h 687983"/>
              <a:gd name="connsiteX4" fmla="*/ 0 w 288032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3725 w 130869"/>
              <a:gd name="connsiteY2" fmla="*/ 590352 h 687983"/>
              <a:gd name="connsiteX3" fmla="*/ 0 w 130869"/>
              <a:gd name="connsiteY3" fmla="*/ 687983 h 687983"/>
              <a:gd name="connsiteX4" fmla="*/ 0 w 130869"/>
              <a:gd name="connsiteY4" fmla="*/ 123825 h 687983"/>
              <a:gd name="connsiteX0" fmla="*/ 0 w 131555"/>
              <a:gd name="connsiteY0" fmla="*/ 123825 h 687983"/>
              <a:gd name="connsiteX1" fmla="*/ 130869 w 131555"/>
              <a:gd name="connsiteY1" fmla="*/ 0 h 687983"/>
              <a:gd name="connsiteX2" fmla="*/ 130868 w 131555"/>
              <a:gd name="connsiteY2" fmla="*/ 590352 h 687983"/>
              <a:gd name="connsiteX3" fmla="*/ 0 w 131555"/>
              <a:gd name="connsiteY3" fmla="*/ 687983 h 687983"/>
              <a:gd name="connsiteX4" fmla="*/ 0 w 131555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1343 w 130869"/>
              <a:gd name="connsiteY2" fmla="*/ 587971 h 687983"/>
              <a:gd name="connsiteX3" fmla="*/ 0 w 130869"/>
              <a:gd name="connsiteY3" fmla="*/ 687983 h 687983"/>
              <a:gd name="connsiteX4" fmla="*/ 0 w 130869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6105 w 130869"/>
              <a:gd name="connsiteY2" fmla="*/ 576065 h 687983"/>
              <a:gd name="connsiteX3" fmla="*/ 0 w 130869"/>
              <a:gd name="connsiteY3" fmla="*/ 687983 h 687983"/>
              <a:gd name="connsiteX4" fmla="*/ 0 w 130869"/>
              <a:gd name="connsiteY4" fmla="*/ 123825 h 687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69" h="687983">
                <a:moveTo>
                  <a:pt x="0" y="123825"/>
                </a:moveTo>
                <a:lnTo>
                  <a:pt x="130869" y="0"/>
                </a:lnTo>
                <a:cubicBezTo>
                  <a:pt x="128488" y="196784"/>
                  <a:pt x="128486" y="379281"/>
                  <a:pt x="126105" y="576065"/>
                </a:cubicBezTo>
                <a:lnTo>
                  <a:pt x="0" y="687983"/>
                </a:lnTo>
                <a:lnTo>
                  <a:pt x="0" y="123825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33">
            <a:extLst>
              <a:ext uri="{FF2B5EF4-FFF2-40B4-BE49-F238E27FC236}">
                <a16:creationId xmlns:a16="http://schemas.microsoft.com/office/drawing/2014/main" id="{0180446C-0887-9EC7-BDF5-C73E9357D075}"/>
              </a:ext>
            </a:extLst>
          </p:cNvPr>
          <p:cNvSpPr/>
          <p:nvPr/>
        </p:nvSpPr>
        <p:spPr>
          <a:xfrm>
            <a:off x="7637923" y="4705951"/>
            <a:ext cx="130869" cy="687983"/>
          </a:xfrm>
          <a:custGeom>
            <a:avLst/>
            <a:gdLst>
              <a:gd name="connsiteX0" fmla="*/ 0 w 288032"/>
              <a:gd name="connsiteY0" fmla="*/ 0 h 564158"/>
              <a:gd name="connsiteX1" fmla="*/ 288032 w 288032"/>
              <a:gd name="connsiteY1" fmla="*/ 0 h 564158"/>
              <a:gd name="connsiteX2" fmla="*/ 288032 w 288032"/>
              <a:gd name="connsiteY2" fmla="*/ 564158 h 564158"/>
              <a:gd name="connsiteX3" fmla="*/ 0 w 288032"/>
              <a:gd name="connsiteY3" fmla="*/ 564158 h 564158"/>
              <a:gd name="connsiteX4" fmla="*/ 0 w 288032"/>
              <a:gd name="connsiteY4" fmla="*/ 0 h 564158"/>
              <a:gd name="connsiteX0" fmla="*/ 0 w 288032"/>
              <a:gd name="connsiteY0" fmla="*/ 123825 h 687983"/>
              <a:gd name="connsiteX1" fmla="*/ 130869 w 288032"/>
              <a:gd name="connsiteY1" fmla="*/ 0 h 687983"/>
              <a:gd name="connsiteX2" fmla="*/ 288032 w 288032"/>
              <a:gd name="connsiteY2" fmla="*/ 687983 h 687983"/>
              <a:gd name="connsiteX3" fmla="*/ 0 w 288032"/>
              <a:gd name="connsiteY3" fmla="*/ 687983 h 687983"/>
              <a:gd name="connsiteX4" fmla="*/ 0 w 288032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3725 w 130869"/>
              <a:gd name="connsiteY2" fmla="*/ 590352 h 687983"/>
              <a:gd name="connsiteX3" fmla="*/ 0 w 130869"/>
              <a:gd name="connsiteY3" fmla="*/ 687983 h 687983"/>
              <a:gd name="connsiteX4" fmla="*/ 0 w 130869"/>
              <a:gd name="connsiteY4" fmla="*/ 123825 h 687983"/>
              <a:gd name="connsiteX0" fmla="*/ 0 w 131555"/>
              <a:gd name="connsiteY0" fmla="*/ 123825 h 687983"/>
              <a:gd name="connsiteX1" fmla="*/ 130869 w 131555"/>
              <a:gd name="connsiteY1" fmla="*/ 0 h 687983"/>
              <a:gd name="connsiteX2" fmla="*/ 130868 w 131555"/>
              <a:gd name="connsiteY2" fmla="*/ 590352 h 687983"/>
              <a:gd name="connsiteX3" fmla="*/ 0 w 131555"/>
              <a:gd name="connsiteY3" fmla="*/ 687983 h 687983"/>
              <a:gd name="connsiteX4" fmla="*/ 0 w 131555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1343 w 130869"/>
              <a:gd name="connsiteY2" fmla="*/ 587971 h 687983"/>
              <a:gd name="connsiteX3" fmla="*/ 0 w 130869"/>
              <a:gd name="connsiteY3" fmla="*/ 687983 h 687983"/>
              <a:gd name="connsiteX4" fmla="*/ 0 w 130869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6105 w 130869"/>
              <a:gd name="connsiteY2" fmla="*/ 576065 h 687983"/>
              <a:gd name="connsiteX3" fmla="*/ 0 w 130869"/>
              <a:gd name="connsiteY3" fmla="*/ 687983 h 687983"/>
              <a:gd name="connsiteX4" fmla="*/ 0 w 130869"/>
              <a:gd name="connsiteY4" fmla="*/ 123825 h 687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69" h="687983">
                <a:moveTo>
                  <a:pt x="0" y="123825"/>
                </a:moveTo>
                <a:lnTo>
                  <a:pt x="130869" y="0"/>
                </a:lnTo>
                <a:cubicBezTo>
                  <a:pt x="128488" y="196784"/>
                  <a:pt x="128486" y="379281"/>
                  <a:pt x="126105" y="576065"/>
                </a:cubicBezTo>
                <a:lnTo>
                  <a:pt x="0" y="687983"/>
                </a:lnTo>
                <a:lnTo>
                  <a:pt x="0" y="123825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33">
            <a:extLst>
              <a:ext uri="{FF2B5EF4-FFF2-40B4-BE49-F238E27FC236}">
                <a16:creationId xmlns:a16="http://schemas.microsoft.com/office/drawing/2014/main" id="{C3E48BCA-3BA4-1B3A-85E1-323D66ADA2AB}"/>
              </a:ext>
            </a:extLst>
          </p:cNvPr>
          <p:cNvSpPr/>
          <p:nvPr/>
        </p:nvSpPr>
        <p:spPr>
          <a:xfrm>
            <a:off x="7703357" y="4705951"/>
            <a:ext cx="130869" cy="687983"/>
          </a:xfrm>
          <a:custGeom>
            <a:avLst/>
            <a:gdLst>
              <a:gd name="connsiteX0" fmla="*/ 0 w 288032"/>
              <a:gd name="connsiteY0" fmla="*/ 0 h 564158"/>
              <a:gd name="connsiteX1" fmla="*/ 288032 w 288032"/>
              <a:gd name="connsiteY1" fmla="*/ 0 h 564158"/>
              <a:gd name="connsiteX2" fmla="*/ 288032 w 288032"/>
              <a:gd name="connsiteY2" fmla="*/ 564158 h 564158"/>
              <a:gd name="connsiteX3" fmla="*/ 0 w 288032"/>
              <a:gd name="connsiteY3" fmla="*/ 564158 h 564158"/>
              <a:gd name="connsiteX4" fmla="*/ 0 w 288032"/>
              <a:gd name="connsiteY4" fmla="*/ 0 h 564158"/>
              <a:gd name="connsiteX0" fmla="*/ 0 w 288032"/>
              <a:gd name="connsiteY0" fmla="*/ 123825 h 687983"/>
              <a:gd name="connsiteX1" fmla="*/ 130869 w 288032"/>
              <a:gd name="connsiteY1" fmla="*/ 0 h 687983"/>
              <a:gd name="connsiteX2" fmla="*/ 288032 w 288032"/>
              <a:gd name="connsiteY2" fmla="*/ 687983 h 687983"/>
              <a:gd name="connsiteX3" fmla="*/ 0 w 288032"/>
              <a:gd name="connsiteY3" fmla="*/ 687983 h 687983"/>
              <a:gd name="connsiteX4" fmla="*/ 0 w 288032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3725 w 130869"/>
              <a:gd name="connsiteY2" fmla="*/ 590352 h 687983"/>
              <a:gd name="connsiteX3" fmla="*/ 0 w 130869"/>
              <a:gd name="connsiteY3" fmla="*/ 687983 h 687983"/>
              <a:gd name="connsiteX4" fmla="*/ 0 w 130869"/>
              <a:gd name="connsiteY4" fmla="*/ 123825 h 687983"/>
              <a:gd name="connsiteX0" fmla="*/ 0 w 131555"/>
              <a:gd name="connsiteY0" fmla="*/ 123825 h 687983"/>
              <a:gd name="connsiteX1" fmla="*/ 130869 w 131555"/>
              <a:gd name="connsiteY1" fmla="*/ 0 h 687983"/>
              <a:gd name="connsiteX2" fmla="*/ 130868 w 131555"/>
              <a:gd name="connsiteY2" fmla="*/ 590352 h 687983"/>
              <a:gd name="connsiteX3" fmla="*/ 0 w 131555"/>
              <a:gd name="connsiteY3" fmla="*/ 687983 h 687983"/>
              <a:gd name="connsiteX4" fmla="*/ 0 w 131555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1343 w 130869"/>
              <a:gd name="connsiteY2" fmla="*/ 587971 h 687983"/>
              <a:gd name="connsiteX3" fmla="*/ 0 w 130869"/>
              <a:gd name="connsiteY3" fmla="*/ 687983 h 687983"/>
              <a:gd name="connsiteX4" fmla="*/ 0 w 130869"/>
              <a:gd name="connsiteY4" fmla="*/ 123825 h 687983"/>
              <a:gd name="connsiteX0" fmla="*/ 0 w 130869"/>
              <a:gd name="connsiteY0" fmla="*/ 123825 h 687983"/>
              <a:gd name="connsiteX1" fmla="*/ 130869 w 130869"/>
              <a:gd name="connsiteY1" fmla="*/ 0 h 687983"/>
              <a:gd name="connsiteX2" fmla="*/ 126105 w 130869"/>
              <a:gd name="connsiteY2" fmla="*/ 576065 h 687983"/>
              <a:gd name="connsiteX3" fmla="*/ 0 w 130869"/>
              <a:gd name="connsiteY3" fmla="*/ 687983 h 687983"/>
              <a:gd name="connsiteX4" fmla="*/ 0 w 130869"/>
              <a:gd name="connsiteY4" fmla="*/ 123825 h 687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69" h="687983">
                <a:moveTo>
                  <a:pt x="0" y="123825"/>
                </a:moveTo>
                <a:lnTo>
                  <a:pt x="130869" y="0"/>
                </a:lnTo>
                <a:cubicBezTo>
                  <a:pt x="128488" y="196784"/>
                  <a:pt x="128486" y="379281"/>
                  <a:pt x="126105" y="576065"/>
                </a:cubicBezTo>
                <a:lnTo>
                  <a:pt x="0" y="687983"/>
                </a:lnTo>
                <a:lnTo>
                  <a:pt x="0" y="123825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9564468-90B1-D4D7-A8FF-540D7EBE0AB9}"/>
              </a:ext>
            </a:extLst>
          </p:cNvPr>
          <p:cNvSpPr/>
          <p:nvPr/>
        </p:nvSpPr>
        <p:spPr>
          <a:xfrm>
            <a:off x="7908045" y="4926712"/>
            <a:ext cx="144016" cy="144016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84" name="Oval 16383">
            <a:extLst>
              <a:ext uri="{FF2B5EF4-FFF2-40B4-BE49-F238E27FC236}">
                <a16:creationId xmlns:a16="http://schemas.microsoft.com/office/drawing/2014/main" id="{9F1BB76E-BBEE-087D-80BE-C52CB92EFB47}"/>
              </a:ext>
            </a:extLst>
          </p:cNvPr>
          <p:cNvSpPr/>
          <p:nvPr/>
        </p:nvSpPr>
        <p:spPr>
          <a:xfrm>
            <a:off x="8173951" y="4926712"/>
            <a:ext cx="144016" cy="144016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85" name="Oval 16384">
            <a:extLst>
              <a:ext uri="{FF2B5EF4-FFF2-40B4-BE49-F238E27FC236}">
                <a16:creationId xmlns:a16="http://schemas.microsoft.com/office/drawing/2014/main" id="{2D94900D-490F-685F-36B8-B208D55FB6C1}"/>
              </a:ext>
            </a:extLst>
          </p:cNvPr>
          <p:cNvSpPr/>
          <p:nvPr/>
        </p:nvSpPr>
        <p:spPr>
          <a:xfrm>
            <a:off x="8437110" y="4926712"/>
            <a:ext cx="144016" cy="144016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8" name="Picture 16387" descr="A black and white logo of a person speaking&#10;&#10;AI-generated content may be incorrect.">
            <a:extLst>
              <a:ext uri="{FF2B5EF4-FFF2-40B4-BE49-F238E27FC236}">
                <a16:creationId xmlns:a16="http://schemas.microsoft.com/office/drawing/2014/main" id="{E0C5CE04-05F1-01D6-30A6-D545DECF9F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5" t="11398" r="23005" b="11141"/>
          <a:stretch/>
        </p:blipFill>
        <p:spPr>
          <a:xfrm>
            <a:off x="4840648" y="5486538"/>
            <a:ext cx="501299" cy="727860"/>
          </a:xfrm>
          <a:prstGeom prst="rect">
            <a:avLst/>
          </a:prstGeom>
        </p:spPr>
      </p:pic>
      <p:pic>
        <p:nvPicPr>
          <p:cNvPr id="16389" name="Picture 16388" descr="A black and white logo of a person speaking&#10;&#10;AI-generated content may be incorrect.">
            <a:extLst>
              <a:ext uri="{FF2B5EF4-FFF2-40B4-BE49-F238E27FC236}">
                <a16:creationId xmlns:a16="http://schemas.microsoft.com/office/drawing/2014/main" id="{948D8A7E-161A-4250-1430-552D6F24DE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5" t="11398" r="23005" b="11141"/>
          <a:stretch/>
        </p:blipFill>
        <p:spPr>
          <a:xfrm>
            <a:off x="6149175" y="5474710"/>
            <a:ext cx="501299" cy="727860"/>
          </a:xfrm>
          <a:prstGeom prst="rect">
            <a:avLst/>
          </a:prstGeom>
        </p:spPr>
      </p:pic>
      <p:pic>
        <p:nvPicPr>
          <p:cNvPr id="16391" name="Picture 1639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EFF0EE47-9B1E-3510-ED71-FDBDE888D2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9" t="24647" r="30294" b="23337"/>
          <a:stretch/>
        </p:blipFill>
        <p:spPr>
          <a:xfrm>
            <a:off x="3476007" y="5558329"/>
            <a:ext cx="504091" cy="581687"/>
          </a:xfrm>
          <a:prstGeom prst="rect">
            <a:avLst/>
          </a:prstGeom>
        </p:spPr>
      </p:pic>
      <p:pic>
        <p:nvPicPr>
          <p:cNvPr id="16392" name="Picture 1639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300EF8E-C45A-5F05-EB40-7A5CB26C9E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9" t="24647" r="30294" b="23337"/>
          <a:stretch/>
        </p:blipFill>
        <p:spPr>
          <a:xfrm>
            <a:off x="7315504" y="5543580"/>
            <a:ext cx="504091" cy="581687"/>
          </a:xfrm>
          <a:prstGeom prst="rect">
            <a:avLst/>
          </a:prstGeom>
        </p:spPr>
      </p:pic>
      <p:pic>
        <p:nvPicPr>
          <p:cNvPr id="16394" name="Picture 16393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EA2A8A8D-D0E1-FED3-765E-9AFB7E4A52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t="54612" r="4687" b="7548"/>
          <a:stretch/>
        </p:blipFill>
        <p:spPr>
          <a:xfrm>
            <a:off x="446836" y="5474709"/>
            <a:ext cx="2700077" cy="725169"/>
          </a:xfrm>
          <a:prstGeom prst="rect">
            <a:avLst/>
          </a:prstGeom>
        </p:spPr>
      </p:pic>
      <p:sp>
        <p:nvSpPr>
          <p:cNvPr id="16395" name="Rectangle 2">
            <a:extLst>
              <a:ext uri="{FF2B5EF4-FFF2-40B4-BE49-F238E27FC236}">
                <a16:creationId xmlns:a16="http://schemas.microsoft.com/office/drawing/2014/main" id="{A55E10DA-D4E0-56C4-5A09-987A36C12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397" y="4726364"/>
            <a:ext cx="2229309" cy="765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sz="2000" dirty="0">
                <a:solidFill>
                  <a:prstClr val="black"/>
                </a:solidFill>
                <a:latin typeface="Calibri" pitchFamily="34" charset="0"/>
              </a:rPr>
              <a:t>music and speech detection in audio</a:t>
            </a:r>
          </a:p>
        </p:txBody>
      </p:sp>
    </p:spTree>
    <p:extLst>
      <p:ext uri="{BB962C8B-B14F-4D97-AF65-F5344CB8AC3E}">
        <p14:creationId xmlns:p14="http://schemas.microsoft.com/office/powerpoint/2010/main" val="271426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02BD3-F45C-EE5A-F7EE-C6A523A8F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>
            <a:extLst>
              <a:ext uri="{FF2B5EF4-FFF2-40B4-BE49-F238E27FC236}">
                <a16:creationId xmlns:a16="http://schemas.microsoft.com/office/drawing/2014/main" id="{3484C2B0-70D4-E32E-620A-0D41CE832CD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/>
              <a:t>Outline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79E6D79-9457-C1CE-5311-2D12D859574A}"/>
              </a:ext>
            </a:extLst>
          </p:cNvPr>
          <p:cNvSpPr txBox="1">
            <a:spLocks/>
          </p:cNvSpPr>
          <p:nvPr/>
        </p:nvSpPr>
        <p:spPr>
          <a:xfrm>
            <a:off x="727772" y="1098369"/>
            <a:ext cx="8229600" cy="218661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</a:rPr>
              <a:t>Motivation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</a:rPr>
              <a:t>Tracking wrist motion to count bites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</a:rPr>
              <a:t>Relating bites to calories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</a:rPr>
              <a:t>Modeling context for health signal analysis</a:t>
            </a:r>
          </a:p>
          <a:p>
            <a:pPr eaLnBrk="1" hangingPunct="1">
              <a:spcBef>
                <a:spcPts val="0"/>
              </a:spcBef>
            </a:pPr>
            <a:r>
              <a:rPr lang="en-US" sz="2400" b="1" dirty="0">
                <a:solidFill>
                  <a:prstClr val="black"/>
                </a:solidFill>
              </a:rPr>
              <a:t>Ongoing </a:t>
            </a:r>
            <a:r>
              <a:rPr lang="en-US" sz="2400" b="1" dirty="0" smtClean="0">
                <a:solidFill>
                  <a:prstClr val="black"/>
                </a:solidFill>
              </a:rPr>
              <a:t>projects</a:t>
            </a:r>
            <a:endParaRPr lang="en-US" sz="2400" b="1" dirty="0">
              <a:solidFill>
                <a:prstClr val="black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6FF35F42-BCCF-4B04-74B4-4D0947E08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284984"/>
            <a:ext cx="4464497" cy="3135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477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r graph of preventable causes of dea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828" y="2073948"/>
            <a:ext cx="5485788" cy="355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279300C3-DCEE-B068-9057-34F356234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993" y="5657525"/>
            <a:ext cx="8015556" cy="46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altLang="zh-CN" sz="1200" dirty="0"/>
              <a:t>GBD 2021 Risk factors Collaborators. “Global burden and strength of evidence for 88 risk factors…”, Lancet 2024.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altLang="zh-CN" sz="1200" dirty="0"/>
              <a:t>Cawley J, et al. “Direct medical costs of obesity in the United States…”, J </a:t>
            </a:r>
            <a:r>
              <a:rPr lang="en-US" altLang="zh-CN" sz="1200" dirty="0" err="1"/>
              <a:t>Manag</a:t>
            </a:r>
            <a:r>
              <a:rPr lang="en-US" altLang="zh-CN" sz="1200" dirty="0"/>
              <a:t> Care Spec Pharm 2021.</a:t>
            </a:r>
          </a:p>
        </p:txBody>
      </p:sp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304800" y="228600"/>
            <a:ext cx="67818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Costs</a:t>
            </a:r>
            <a:endParaRPr lang="en-US" sz="2400" dirty="0">
              <a:solidFill>
                <a:prstClr val="black"/>
              </a:solidFill>
              <a:latin typeface="Verdana" pitchFamily="34" charset="0"/>
            </a:endParaRPr>
          </a:p>
          <a:p>
            <a:endParaRPr lang="en-US" dirty="0">
              <a:solidFill>
                <a:prstClr val="black"/>
              </a:solidFill>
              <a:latin typeface="Verdana" pitchFamily="34" charset="0"/>
            </a:endParaRPr>
          </a:p>
          <a:p>
            <a:endParaRPr lang="en-US" dirty="0">
              <a:solidFill>
                <a:prstClr val="black"/>
              </a:solidFill>
              <a:latin typeface="Verdana" pitchFamily="34" charset="0"/>
            </a:endParaRPr>
          </a:p>
          <a:p>
            <a:endParaRPr lang="en-US" dirty="0">
              <a:solidFill>
                <a:prstClr val="black"/>
              </a:solidFill>
              <a:latin typeface="Verdana" pitchFamily="34" charset="0"/>
            </a:endParaRPr>
          </a:p>
          <a:p>
            <a:endParaRPr lang="en-US" dirty="0">
              <a:solidFill>
                <a:prstClr val="black"/>
              </a:solidFill>
              <a:latin typeface="Verdana" pitchFamily="34" charset="0"/>
            </a:endParaRPr>
          </a:p>
          <a:p>
            <a:endParaRPr lang="en-US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030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031" name="Rectangle 8"/>
          <p:cNvSpPr>
            <a:spLocks noChangeArrowheads="1"/>
          </p:cNvSpPr>
          <p:nvPr/>
        </p:nvSpPr>
        <p:spPr bwMode="auto">
          <a:xfrm>
            <a:off x="381000" y="772894"/>
            <a:ext cx="8305800" cy="5370731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1033" name="Picture 11" descr="academicSymbolWdm_copur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42" name="Date Placeholder 2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6E15FBB-FFB3-4DDF-A463-C5A1048449FD}" type="datetime1">
              <a:rPr lang="en-US">
                <a:solidFill>
                  <a:prstClr val="black">
                    <a:tint val="75000"/>
                  </a:prstClr>
                </a:solidFill>
                <a:latin typeface="Calibri" pitchFamily="34" charset="0"/>
                <a:ea typeface="ＭＳ Ｐゴシック" pitchFamily="34" charset="-128"/>
              </a:rPr>
              <a:pPr/>
              <a:t>3/27/2025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043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BE1C8F3-0E45-4AF3-8C5E-18243250F5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itchFamily="34" charset="0"/>
                <a:ea typeface="ＭＳ Ｐゴシック" pitchFamily="34" charset="-128"/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006089" y="3077402"/>
            <a:ext cx="18455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(</a:t>
            </a:r>
            <a:r>
              <a:rPr lang="en-US" sz="1200" dirty="0" err="1">
                <a:solidFill>
                  <a:prstClr val="black"/>
                </a:solidFill>
              </a:rPr>
              <a:t>Mokdad</a:t>
            </a:r>
            <a:r>
              <a:rPr lang="en-US" sz="1200" dirty="0">
                <a:solidFill>
                  <a:prstClr val="black"/>
                </a:solidFill>
              </a:rPr>
              <a:t> et al, Actual causes of death in the United States, JAMA)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E7FA1C-ECED-9733-AD64-C97813D77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149" y="891870"/>
            <a:ext cx="8153400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Comorbidities:  </a:t>
            </a:r>
            <a:r>
              <a:rPr lang="en-US" altLang="zh-CN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Diabetes, heart disease, high blood pressure, stroke, and higher rates of certain cancers </a:t>
            </a:r>
            <a:r>
              <a:rPr lang="en-US" altLang="zh-CN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(GBD 2024)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Annual medical cost in the United States:  </a:t>
            </a:r>
            <a:r>
              <a:rPr lang="en-US" altLang="zh-CN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$261 billion in 2021 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(Cawley et al. 2021)</a:t>
            </a:r>
          </a:p>
        </p:txBody>
      </p:sp>
    </p:spTree>
    <p:extLst>
      <p:ext uri="{BB962C8B-B14F-4D97-AF65-F5344CB8AC3E}">
        <p14:creationId xmlns:p14="http://schemas.microsoft.com/office/powerpoint/2010/main" val="15574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5-02-16_19-37-46">
            <a:hlinkClick r:id="" action="ppaction://media"/>
            <a:extLst>
              <a:ext uri="{FF2B5EF4-FFF2-40B4-BE49-F238E27FC236}">
                <a16:creationId xmlns:a16="http://schemas.microsoft.com/office/drawing/2014/main" id="{CE53F8A4-22E7-9F9C-A04F-BBB04B2BA87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748" y="3426970"/>
            <a:ext cx="8388424" cy="2381090"/>
          </a:xfrm>
          <a:prstGeom prst="rect">
            <a:avLst/>
          </a:prstGeom>
        </p:spPr>
      </p:pic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/>
              <a:t>Ongoing work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78538EE-7CAB-E6D6-0DAF-B845BE1B8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481" y="6216194"/>
            <a:ext cx="7796959" cy="452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sz="1200" dirty="0"/>
              <a:t>NIH R01DK135679, “Validating Sensor-based Approaches for Monitoring Eating Behavior and Energy Intake by Accounting for Real-World Factors that Impact Accuracy and Acceptability”, $2.5M, 2023-2027.</a:t>
            </a:r>
            <a:endParaRPr lang="en-US" altLang="zh-CN" sz="1200" dirty="0">
              <a:latin typeface="Calibri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F6C7AB-2E96-35A9-A58F-334598AB07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770" y="1353147"/>
            <a:ext cx="3962697" cy="11215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778739-3200-2FC4-AD12-373E2AD67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533" y="1187052"/>
            <a:ext cx="181024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latin typeface="Calibri" pitchFamily="34" charset="0"/>
              </a:rPr>
              <a:t>Ring vs. watch:</a:t>
            </a:r>
          </a:p>
          <a:p>
            <a:endParaRPr lang="en-US" altLang="en-US" sz="2000" dirty="0">
              <a:latin typeface="Calibri" pitchFamily="34" charset="0"/>
            </a:endParaRPr>
          </a:p>
          <a:p>
            <a:r>
              <a:rPr lang="en-US" altLang="en-US" sz="2000" dirty="0">
                <a:latin typeface="Calibri" pitchFamily="34" charset="0"/>
              </a:rPr>
              <a:t>Accuracy?</a:t>
            </a:r>
          </a:p>
          <a:p>
            <a:r>
              <a:rPr lang="en-US" altLang="en-US" sz="2000" dirty="0">
                <a:latin typeface="Calibri" pitchFamily="34" charset="0"/>
              </a:rPr>
              <a:t>Preference?</a:t>
            </a:r>
          </a:p>
          <a:p>
            <a:r>
              <a:rPr lang="en-US" altLang="en-US" sz="2000" dirty="0">
                <a:latin typeface="Calibri" pitchFamily="34" charset="0"/>
              </a:rPr>
              <a:t>Adherence?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778739-3200-2FC4-AD12-373E2AD67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4282" y="4672443"/>
            <a:ext cx="6897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srgbClr val="FFFF00"/>
                </a:solidFill>
                <a:latin typeface="Calibri" pitchFamily="34" charset="0"/>
              </a:rPr>
              <a:t>ring</a:t>
            </a: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 flipH="1" flipV="1">
            <a:off x="3059832" y="4725144"/>
            <a:ext cx="894450" cy="14735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ack circular device with buttons&#10;&#10;AI-generated content may be incorrect.">
            <a:extLst>
              <a:ext uri="{FF2B5EF4-FFF2-40B4-BE49-F238E27FC236}">
                <a16:creationId xmlns:a16="http://schemas.microsoft.com/office/drawing/2014/main" id="{F1054C3B-98E7-A877-8144-AB0A85E23E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448" y="1090438"/>
            <a:ext cx="1624920" cy="194990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FEAF64-41B0-D5E7-D8CE-389046DFE5BE}"/>
              </a:ext>
            </a:extLst>
          </p:cNvPr>
          <p:cNvCxnSpPr>
            <a:cxnSpLocks/>
          </p:cNvCxnSpPr>
          <p:nvPr/>
        </p:nvCxnSpPr>
        <p:spPr>
          <a:xfrm rot="5400000">
            <a:off x="6118566" y="2736101"/>
            <a:ext cx="0" cy="40011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BBE479B-6C68-D36E-0389-F8D9B6783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621" y="2683257"/>
            <a:ext cx="17817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watch sensors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7141DF6-4AE7-9B40-DBF9-BEB11AA78660}"/>
              </a:ext>
            </a:extLst>
          </p:cNvPr>
          <p:cNvCxnSpPr>
            <a:cxnSpLocks/>
          </p:cNvCxnSpPr>
          <p:nvPr/>
        </p:nvCxnSpPr>
        <p:spPr>
          <a:xfrm rot="5400000">
            <a:off x="6118566" y="3004182"/>
            <a:ext cx="0" cy="40011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45F50B5-E0F5-27BE-809A-83D49D09A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621" y="2993575"/>
            <a:ext cx="17817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finger sensors</a:t>
            </a:r>
          </a:p>
        </p:txBody>
      </p:sp>
    </p:spTree>
    <p:extLst>
      <p:ext uri="{BB962C8B-B14F-4D97-AF65-F5344CB8AC3E}">
        <p14:creationId xmlns:p14="http://schemas.microsoft.com/office/powerpoint/2010/main" val="249101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FF5C5-993B-05B7-8B11-16272B65E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>
            <a:extLst>
              <a:ext uri="{FF2B5EF4-FFF2-40B4-BE49-F238E27FC236}">
                <a16:creationId xmlns:a16="http://schemas.microsoft.com/office/drawing/2014/main" id="{39131A06-F00F-F8F9-903D-F1CB79ADB04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/>
              <a:t>Ongoing work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2DBF731-923D-24BD-63EA-14051CE58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481" y="6216194"/>
            <a:ext cx="7796959" cy="452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sz="1200" dirty="0"/>
              <a:t>NSF 2242812, </a:t>
            </a:r>
            <a:r>
              <a:rPr lang="en-US" sz="1200" dirty="0" err="1"/>
              <a:t>EPSCoR</a:t>
            </a:r>
            <a:r>
              <a:rPr lang="en-US" sz="1200" dirty="0"/>
              <a:t> Center on AI-Enabled Healthcare Devices, $20M, 2023-2028.</a:t>
            </a:r>
            <a:endParaRPr lang="en-US" altLang="zh-CN" sz="1200" dirty="0">
              <a:latin typeface="Calibri" pitchFamily="34" charset="0"/>
            </a:endParaRPr>
          </a:p>
        </p:txBody>
      </p:sp>
      <p:pic>
        <p:nvPicPr>
          <p:cNvPr id="3" name="Picture 2" descr="A group of people in different poses&#10;&#10;AI-generated content may be incorrect.">
            <a:extLst>
              <a:ext uri="{FF2B5EF4-FFF2-40B4-BE49-F238E27FC236}">
                <a16:creationId xmlns:a16="http://schemas.microsoft.com/office/drawing/2014/main" id="{1DBF562A-97CB-B66E-3F4F-327403D46F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875" t="46154"/>
          <a:stretch/>
        </p:blipFill>
        <p:spPr>
          <a:xfrm>
            <a:off x="703334" y="1416717"/>
            <a:ext cx="2219325" cy="2037413"/>
          </a:xfrm>
          <a:prstGeom prst="rect">
            <a:avLst/>
          </a:prstGeom>
        </p:spPr>
      </p:pic>
      <p:pic>
        <p:nvPicPr>
          <p:cNvPr id="6" name="Picture 5" descr="A group of people in a line&#10;&#10;AI-generated content may be incorrect.">
            <a:extLst>
              <a:ext uri="{FF2B5EF4-FFF2-40B4-BE49-F238E27FC236}">
                <a16:creationId xmlns:a16="http://schemas.microsoft.com/office/drawing/2014/main" id="{533176E3-91C2-0925-FC44-C199DE7ECD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915" t="23958" r="64299" b="23193"/>
          <a:stretch/>
        </p:blipFill>
        <p:spPr>
          <a:xfrm>
            <a:off x="4997513" y="2296910"/>
            <a:ext cx="412750" cy="1054806"/>
          </a:xfrm>
          <a:prstGeom prst="rect">
            <a:avLst/>
          </a:prstGeom>
        </p:spPr>
      </p:pic>
      <p:pic>
        <p:nvPicPr>
          <p:cNvPr id="7" name="Picture 6" descr="A group of people in a line&#10;&#10;AI-generated content may be incorrect.">
            <a:extLst>
              <a:ext uri="{FF2B5EF4-FFF2-40B4-BE49-F238E27FC236}">
                <a16:creationId xmlns:a16="http://schemas.microsoft.com/office/drawing/2014/main" id="{A7512AAC-460D-7FBA-B4DD-4F91A5C2DF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56" t="23621" r="78125" b="23530"/>
          <a:stretch/>
        </p:blipFill>
        <p:spPr>
          <a:xfrm>
            <a:off x="4997512" y="1347582"/>
            <a:ext cx="412751" cy="94932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D349D9C-9541-6447-CDC6-2BE58A97E209}"/>
              </a:ext>
            </a:extLst>
          </p:cNvPr>
          <p:cNvSpPr txBox="1">
            <a:spLocks/>
          </p:cNvSpPr>
          <p:nvPr/>
        </p:nvSpPr>
        <p:spPr>
          <a:xfrm>
            <a:off x="2922659" y="1815687"/>
            <a:ext cx="1349372" cy="123947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i="1" dirty="0"/>
              <a:t>Original classifiers trained on group data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073093E-7A8F-389A-315E-85F8ADA584A2}"/>
              </a:ext>
            </a:extLst>
          </p:cNvPr>
          <p:cNvSpPr txBox="1">
            <a:spLocks/>
          </p:cNvSpPr>
          <p:nvPr/>
        </p:nvSpPr>
        <p:spPr>
          <a:xfrm>
            <a:off x="5546657" y="1476219"/>
            <a:ext cx="1349372" cy="175432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i="1" dirty="0"/>
              <a:t>New app interacts with user to learn individual patterns</a:t>
            </a:r>
          </a:p>
        </p:txBody>
      </p:sp>
      <p:pic>
        <p:nvPicPr>
          <p:cNvPr id="18" name="Picture 17" descr="A screenshot of a device&#10;&#10;AI-generated content may be incorrect.">
            <a:extLst>
              <a:ext uri="{FF2B5EF4-FFF2-40B4-BE49-F238E27FC236}">
                <a16:creationId xmlns:a16="http://schemas.microsoft.com/office/drawing/2014/main" id="{8258A333-33B6-683F-BAC9-01474BA47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1088252"/>
            <a:ext cx="1265130" cy="1265130"/>
          </a:xfrm>
          <a:prstGeom prst="rect">
            <a:avLst/>
          </a:prstGeom>
        </p:spPr>
      </p:pic>
      <p:pic>
        <p:nvPicPr>
          <p:cNvPr id="19" name="Picture 18" descr="A white circle with black text&#10;&#10;AI-generated content may be incorrect.">
            <a:extLst>
              <a:ext uri="{FF2B5EF4-FFF2-40B4-BE49-F238E27FC236}">
                <a16:creationId xmlns:a16="http://schemas.microsoft.com/office/drawing/2014/main" id="{92EFE169-1F66-0946-5AD6-3BA764AC54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264" y="2435424"/>
            <a:ext cx="1332251" cy="1332251"/>
          </a:xfrm>
          <a:prstGeom prst="rect">
            <a:avLst/>
          </a:prstGeom>
        </p:spPr>
      </p:pic>
      <p:pic>
        <p:nvPicPr>
          <p:cNvPr id="21" name="Picture 20" descr="A graph of the number of individuals and groups&#10;&#10;AI-generated content may be incorrect.">
            <a:extLst>
              <a:ext uri="{FF2B5EF4-FFF2-40B4-BE49-F238E27FC236}">
                <a16:creationId xmlns:a16="http://schemas.microsoft.com/office/drawing/2014/main" id="{49EB4E58-29A2-57A5-97D1-7AC8F062A6D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110" t="5695" r="4407" b="7361"/>
          <a:stretch/>
        </p:blipFill>
        <p:spPr>
          <a:xfrm>
            <a:off x="703334" y="3560384"/>
            <a:ext cx="3085012" cy="2371503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DEF9A6A-AA6C-9C1F-8C98-00865008D45E}"/>
              </a:ext>
            </a:extLst>
          </p:cNvPr>
          <p:cNvSpPr txBox="1">
            <a:spLocks/>
          </p:cNvSpPr>
          <p:nvPr/>
        </p:nvSpPr>
        <p:spPr>
          <a:xfrm>
            <a:off x="4067944" y="4035081"/>
            <a:ext cx="4016445" cy="160556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Pilot data on 8 subjects showed significant improvement of individual models</a:t>
            </a:r>
          </a:p>
          <a:p>
            <a:r>
              <a:rPr lang="en-US" sz="2000" dirty="0"/>
              <a:t>Current data collection testing N=30 people for 2 weeks each</a:t>
            </a:r>
          </a:p>
        </p:txBody>
      </p:sp>
    </p:spTree>
    <p:extLst>
      <p:ext uri="{BB962C8B-B14F-4D97-AF65-F5344CB8AC3E}">
        <p14:creationId xmlns:p14="http://schemas.microsoft.com/office/powerpoint/2010/main" val="238301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14E0F-2D53-E9E2-E0B4-B157A0F4E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>
            <a:extLst>
              <a:ext uri="{FF2B5EF4-FFF2-40B4-BE49-F238E27FC236}">
                <a16:creationId xmlns:a16="http://schemas.microsoft.com/office/drawing/2014/main" id="{3987BD32-5B34-1EBC-F5ED-A3E5DD55C79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/>
              <a:t>Ongoing work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1E5B17A-BB70-242F-B042-2E4A99BE0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481" y="6216194"/>
            <a:ext cx="7796959" cy="452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sz="1200" dirty="0"/>
              <a:t>NIH R01DK136216, Microrandomized Trial to Optimize Use of Burden-reducing Self-monitoring Approaches in Behavioral Obesity Treatment, $3.2M, 2024-2029.</a:t>
            </a:r>
            <a:endParaRPr lang="en-US" altLang="zh-CN" sz="1200" dirty="0">
              <a:latin typeface="Calibri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2D6A911-8017-1B12-342B-CAE8C72FC8DF}"/>
              </a:ext>
            </a:extLst>
          </p:cNvPr>
          <p:cNvSpPr txBox="1">
            <a:spLocks/>
          </p:cNvSpPr>
          <p:nvPr/>
        </p:nvSpPr>
        <p:spPr>
          <a:xfrm>
            <a:off x="304531" y="1822908"/>
            <a:ext cx="2638579" cy="7571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N=275 people with overweight/obesity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2871AE1-509B-EE5D-8436-01DDC423521B}"/>
              </a:ext>
            </a:extLst>
          </p:cNvPr>
          <p:cNvSpPr txBox="1">
            <a:spLocks/>
          </p:cNvSpPr>
          <p:nvPr/>
        </p:nvSpPr>
        <p:spPr>
          <a:xfrm>
            <a:off x="388747" y="4073641"/>
            <a:ext cx="2638579" cy="6042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24 week behavioral obesity treatment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2DD44B3-07DE-B04B-23C8-CC93394F2829}"/>
              </a:ext>
            </a:extLst>
          </p:cNvPr>
          <p:cNvSpPr txBox="1">
            <a:spLocks/>
          </p:cNvSpPr>
          <p:nvPr/>
        </p:nvSpPr>
        <p:spPr>
          <a:xfrm>
            <a:off x="735481" y="5183985"/>
            <a:ext cx="7796959" cy="4247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err="1"/>
              <a:t>microrandomized</a:t>
            </a:r>
            <a:r>
              <a:rPr lang="en-US" sz="2400" dirty="0"/>
              <a:t> to 4 different self-monitoring approaches</a:t>
            </a:r>
          </a:p>
        </p:txBody>
      </p:sp>
      <p:pic>
        <p:nvPicPr>
          <p:cNvPr id="10" name="Picture 9" descr="A calendar with numbers and months&#10;&#10;AI-generated content may be incorrect.">
            <a:extLst>
              <a:ext uri="{FF2B5EF4-FFF2-40B4-BE49-F238E27FC236}">
                <a16:creationId xmlns:a16="http://schemas.microsoft.com/office/drawing/2014/main" id="{7A219924-F6FB-BE16-3987-BA859166EF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96" t="9943" r="4509" b="6866"/>
          <a:stretch/>
        </p:blipFill>
        <p:spPr>
          <a:xfrm>
            <a:off x="3038624" y="1249283"/>
            <a:ext cx="3190672" cy="3761864"/>
          </a:xfrm>
          <a:prstGeom prst="rect">
            <a:avLst/>
          </a:prstGeom>
        </p:spPr>
      </p:pic>
      <p:pic>
        <p:nvPicPr>
          <p:cNvPr id="11" name="Picture 10" descr="A large group of people&#10;&#10;AI-generated content may be incorrect.">
            <a:extLst>
              <a:ext uri="{FF2B5EF4-FFF2-40B4-BE49-F238E27FC236}">
                <a16:creationId xmlns:a16="http://schemas.microsoft.com/office/drawing/2014/main" id="{5A4443CF-6BA3-64EB-8E40-D38BF66BC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30" y="2723566"/>
            <a:ext cx="2282709" cy="1156275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05CF626-42CC-A172-B6EF-0314C4DF2773}"/>
              </a:ext>
            </a:extLst>
          </p:cNvPr>
          <p:cNvSpPr txBox="1">
            <a:spLocks/>
          </p:cNvSpPr>
          <p:nvPr/>
        </p:nvSpPr>
        <p:spPr>
          <a:xfrm>
            <a:off x="3182842" y="3117538"/>
            <a:ext cx="1351949" cy="313932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rgbClr val="FF0000"/>
                </a:solidFill>
              </a:rPr>
              <a:t>SM  method 3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9B196D8-4BA4-700D-3AF0-13B2935DD4EC}"/>
              </a:ext>
            </a:extLst>
          </p:cNvPr>
          <p:cNvSpPr txBox="1">
            <a:spLocks/>
          </p:cNvSpPr>
          <p:nvPr/>
        </p:nvSpPr>
        <p:spPr>
          <a:xfrm>
            <a:off x="4786625" y="3142282"/>
            <a:ext cx="1351949" cy="313932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rgbClr val="FF0000"/>
                </a:solidFill>
              </a:rPr>
              <a:t>SM  method 4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3BF3F69-B5F9-8FF5-71C7-A66AFEA08278}"/>
              </a:ext>
            </a:extLst>
          </p:cNvPr>
          <p:cNvSpPr txBox="1">
            <a:spLocks/>
          </p:cNvSpPr>
          <p:nvPr/>
        </p:nvSpPr>
        <p:spPr>
          <a:xfrm>
            <a:off x="3151163" y="1839168"/>
            <a:ext cx="1351949" cy="313932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rgbClr val="FF0000"/>
                </a:solidFill>
              </a:rPr>
              <a:t>SM  method 1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CF9BBD8-23C6-4520-5716-79DE7B51AEAA}"/>
              </a:ext>
            </a:extLst>
          </p:cNvPr>
          <p:cNvSpPr txBox="1">
            <a:spLocks/>
          </p:cNvSpPr>
          <p:nvPr/>
        </p:nvSpPr>
        <p:spPr>
          <a:xfrm>
            <a:off x="4786625" y="1843665"/>
            <a:ext cx="1351949" cy="313932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rgbClr val="FF0000"/>
                </a:solidFill>
              </a:rPr>
              <a:t>SM  method 2</a:t>
            </a:r>
          </a:p>
        </p:txBody>
      </p:sp>
      <p:pic>
        <p:nvPicPr>
          <p:cNvPr id="16" name="Picture 15" descr="A hand with a watch on it&#10;&#10;AI-generated content may be incorrect.">
            <a:extLst>
              <a:ext uri="{FF2B5EF4-FFF2-40B4-BE49-F238E27FC236}">
                <a16:creationId xmlns:a16="http://schemas.microsoft.com/office/drawing/2014/main" id="{7A3E2A09-1DE2-369F-BF85-E2A9532265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316" t="29266" r="9375" b="36735"/>
          <a:stretch/>
        </p:blipFill>
        <p:spPr>
          <a:xfrm>
            <a:off x="6702168" y="1853497"/>
            <a:ext cx="1935653" cy="876169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C67B6FF-1AB7-EB27-F511-B6CF611D1378}"/>
              </a:ext>
            </a:extLst>
          </p:cNvPr>
          <p:cNvSpPr txBox="1">
            <a:spLocks/>
          </p:cNvSpPr>
          <p:nvPr/>
        </p:nvSpPr>
        <p:spPr>
          <a:xfrm>
            <a:off x="6331391" y="2729666"/>
            <a:ext cx="2568472" cy="175432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smartwatch-based monitoring being tested against 3 other gold standard methods</a:t>
            </a:r>
          </a:p>
        </p:txBody>
      </p:sp>
    </p:spTree>
    <p:extLst>
      <p:ext uri="{BB962C8B-B14F-4D97-AF65-F5344CB8AC3E}">
        <p14:creationId xmlns:p14="http://schemas.microsoft.com/office/powerpoint/2010/main" val="130382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285720" y="214290"/>
            <a:ext cx="6781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>
              <a:defRPr/>
            </a:pPr>
            <a:r>
              <a:rPr lang="en-US" sz="2400" b="1" dirty="0">
                <a:solidFill>
                  <a:prstClr val="black"/>
                </a:solidFill>
                <a:latin typeface="Verdana" pitchFamily="34" charset="0"/>
                <a:ea typeface="ＭＳ Ｐゴシック" pitchFamily="34" charset="-128"/>
                <a:cs typeface="+mn-cs"/>
              </a:rPr>
              <a:t>Acknowledgments</a:t>
            </a:r>
            <a:endParaRPr lang="en-US" sz="2400" dirty="0">
              <a:solidFill>
                <a:prstClr val="black"/>
              </a:solidFill>
              <a:latin typeface="Verdana" pitchFamily="34" charset="0"/>
              <a:ea typeface="ＭＳ Ｐゴシック" pitchFamily="34" charset="-128"/>
              <a:cs typeface="+mn-cs"/>
            </a:endParaRPr>
          </a:p>
          <a:p>
            <a:pPr defTabSz="457200">
              <a:defRPr/>
            </a:pPr>
            <a:endParaRPr lang="en-US" sz="2400" dirty="0">
              <a:solidFill>
                <a:prstClr val="black"/>
              </a:solidFill>
              <a:latin typeface="Verdana" pitchFamily="34" charset="0"/>
              <a:ea typeface="ＭＳ Ｐゴシック" pitchFamily="34" charset="-128"/>
              <a:cs typeface="+mn-cs"/>
            </a:endParaRPr>
          </a:p>
          <a:p>
            <a:pPr defTabSz="457200">
              <a:defRPr/>
            </a:pPr>
            <a:endParaRPr lang="en-US" sz="2400" dirty="0">
              <a:solidFill>
                <a:prstClr val="black"/>
              </a:solidFill>
              <a:latin typeface="Verdana" pitchFamily="34" charset="0"/>
              <a:ea typeface="ＭＳ Ｐゴシック" pitchFamily="34" charset="-128"/>
              <a:cs typeface="+mn-cs"/>
            </a:endParaRPr>
          </a:p>
          <a:p>
            <a:pPr defTabSz="457200">
              <a:defRPr/>
            </a:pPr>
            <a:endParaRPr lang="en-US" sz="2400" dirty="0">
              <a:solidFill>
                <a:prstClr val="black"/>
              </a:solidFill>
              <a:latin typeface="Verdana" pitchFamily="34" charset="0"/>
              <a:ea typeface="ＭＳ Ｐゴシック" pitchFamily="34" charset="-128"/>
              <a:cs typeface="+mn-cs"/>
            </a:endParaRPr>
          </a:p>
          <a:p>
            <a:pPr defTabSz="457200">
              <a:defRPr/>
            </a:pPr>
            <a:endParaRPr lang="en-US" sz="2400" dirty="0">
              <a:solidFill>
                <a:prstClr val="black"/>
              </a:solidFill>
              <a:latin typeface="Verdana" pitchFamily="34" charset="0"/>
              <a:ea typeface="ＭＳ Ｐゴシック" pitchFamily="34" charset="-128"/>
              <a:cs typeface="+mn-cs"/>
            </a:endParaRPr>
          </a:p>
          <a:p>
            <a:pPr defTabSz="457200">
              <a:defRPr/>
            </a:pPr>
            <a:endParaRPr lang="en-US" sz="2400" dirty="0">
              <a:solidFill>
                <a:prstClr val="black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030" name="Rectangle 7"/>
          <p:cNvSpPr>
            <a:spLocks noChangeArrowheads="1"/>
          </p:cNvSpPr>
          <p:nvPr/>
        </p:nvSpPr>
        <p:spPr bwMode="auto">
          <a:xfrm>
            <a:off x="357158" y="841357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031" name="Rectangle 8"/>
          <p:cNvSpPr>
            <a:spLocks noChangeArrowheads="1"/>
          </p:cNvSpPr>
          <p:nvPr/>
        </p:nvSpPr>
        <p:spPr bwMode="auto">
          <a:xfrm>
            <a:off x="357158" y="928670"/>
            <a:ext cx="8305800" cy="5370512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14341" name="Picture 11" descr="academicSymbolWdm_copur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457200"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4344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281F4DE-E6BB-486E-BA55-5524A8BCD098}" type="slidenum">
              <a:rPr lang="en-US" smtClean="0">
                <a:solidFill>
                  <a:srgbClr val="898989"/>
                </a:solidFill>
                <a:latin typeface="Calibri" pitchFamily="34" charset="0"/>
                <a:ea typeface="ＭＳ Ｐゴシック"/>
                <a:cs typeface="ＭＳ Ｐゴシック"/>
              </a:rPr>
              <a:pPr/>
              <a:t>43</a:t>
            </a:fld>
            <a:endParaRPr lang="en-US">
              <a:solidFill>
                <a:srgbClr val="898989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8596" y="1214422"/>
            <a:ext cx="8305800" cy="3477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defTabSz="457200" eaLnBrk="1" hangingPunct="1">
              <a:defRPr/>
            </a:pPr>
            <a:r>
              <a:rPr lang="en-US" sz="2400" dirty="0">
                <a:solidFill>
                  <a:prstClr val="black"/>
                </a:solidFill>
                <a:latin typeface="Verdana" pitchFamily="34" charset="0"/>
              </a:rPr>
              <a:t>Collaborators</a:t>
            </a:r>
          </a:p>
          <a:p>
            <a:pPr lvl="1" indent="-285750" algn="just" defTabSz="457200" eaLnBrk="1" hangingPunct="1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Adam Hoover, Electrical &amp; Computer Engineering Department, Clemson University</a:t>
            </a:r>
          </a:p>
          <a:p>
            <a:pPr lvl="1" indent="-285750" algn="just" defTabSz="457200" eaLnBrk="1" hangingPunct="1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Stephanie Goldstein, Graham Thomas, The Miriam Hospital at Brown University</a:t>
            </a:r>
          </a:p>
          <a:p>
            <a:pPr lvl="1" indent="-285750" algn="just" defTabSz="457200" eaLnBrk="1" hangingPunct="1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Eric </a:t>
            </a:r>
            <a:r>
              <a:rPr lang="en-US" sz="1400" dirty="0" err="1">
                <a:solidFill>
                  <a:prstClr val="black"/>
                </a:solidFill>
                <a:latin typeface="Verdana" pitchFamily="34" charset="0"/>
              </a:rPr>
              <a:t>Muth</a:t>
            </a: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, North Carolina A&amp;T</a:t>
            </a:r>
          </a:p>
          <a:p>
            <a:pPr lvl="1" indent="-285750" algn="just" defTabSz="457200" eaLnBrk="1" hangingPunct="1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Diana Thomas, West Point Military Academy</a:t>
            </a:r>
          </a:p>
          <a:p>
            <a:pPr lvl="1" indent="-285750" algn="just" defTabSz="457200" eaLnBrk="1" hangingPunct="1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Brie Turner-</a:t>
            </a:r>
            <a:r>
              <a:rPr lang="en-US" sz="1400" dirty="0" err="1">
                <a:solidFill>
                  <a:prstClr val="black"/>
                </a:solidFill>
                <a:latin typeface="Verdana" pitchFamily="34" charset="0"/>
              </a:rPr>
              <a:t>McGrievy</a:t>
            </a: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, University of South Carolina</a:t>
            </a:r>
          </a:p>
          <a:p>
            <a:pPr lvl="1" indent="-285750" algn="just" defTabSz="457200" eaLnBrk="1" hangingPunct="1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Corby Martin, Pennington Biomedical Research Center, LSU</a:t>
            </a:r>
          </a:p>
          <a:p>
            <a:pPr lvl="1" indent="-285750" algn="just" defTabSz="457200" eaLnBrk="1" hangingPunct="1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Pat O’Neil, Weight Management Center, Medical University of South Carolina</a:t>
            </a:r>
          </a:p>
          <a:p>
            <a:pPr lvl="1" indent="-285750" algn="just" defTabSz="457200" eaLnBrk="1" hangingPunct="1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Kathleen </a:t>
            </a:r>
            <a:r>
              <a:rPr lang="en-US" sz="1400" dirty="0" err="1">
                <a:solidFill>
                  <a:prstClr val="black"/>
                </a:solidFill>
                <a:latin typeface="Verdana" pitchFamily="34" charset="0"/>
              </a:rPr>
              <a:t>Melanson</a:t>
            </a: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, University of Rhode Island</a:t>
            </a:r>
          </a:p>
          <a:p>
            <a:pPr lvl="1" indent="-285750" algn="just" defTabSz="457200" eaLnBrk="1" hangingPunct="1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Students:  </a:t>
            </a: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Brycen Havens, </a:t>
            </a:r>
            <a:r>
              <a:rPr lang="en-US" sz="1400" dirty="0" err="1" smtClean="0">
                <a:solidFill>
                  <a:prstClr val="black"/>
                </a:solidFill>
                <a:latin typeface="Verdana" pitchFamily="34" charset="0"/>
              </a:rPr>
              <a:t>Faria</a:t>
            </a: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Armin, Yu Xuan, </a:t>
            </a:r>
            <a:r>
              <a:rPr lang="en-US" sz="1400" dirty="0" err="1">
                <a:solidFill>
                  <a:prstClr val="black"/>
                </a:solidFill>
                <a:latin typeface="Verdana" pitchFamily="34" charset="0"/>
              </a:rPr>
              <a:t>Zeyu</a:t>
            </a: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 Tang, James Jolly, Surya Sharma, Adam </a:t>
            </a:r>
            <a:r>
              <a:rPr lang="en-US" sz="1400" dirty="0" err="1">
                <a:solidFill>
                  <a:prstClr val="black"/>
                </a:solidFill>
                <a:latin typeface="Verdana" pitchFamily="34" charset="0"/>
              </a:rPr>
              <a:t>Patyk</a:t>
            </a: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, </a:t>
            </a:r>
            <a:r>
              <a:rPr lang="en-US" sz="1400" dirty="0" err="1">
                <a:solidFill>
                  <a:prstClr val="black"/>
                </a:solidFill>
                <a:latin typeface="Verdana" pitchFamily="34" charset="0"/>
              </a:rPr>
              <a:t>Wenkang</a:t>
            </a: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 Wei, </a:t>
            </a:r>
            <a:r>
              <a:rPr lang="en-US" sz="1400" dirty="0" err="1">
                <a:solidFill>
                  <a:prstClr val="black"/>
                </a:solidFill>
                <a:latin typeface="Verdana" pitchFamily="34" charset="0"/>
              </a:rPr>
              <a:t>Shaurya</a:t>
            </a: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 Gupta, </a:t>
            </a:r>
            <a:r>
              <a:rPr lang="en-US" sz="1400" dirty="0" err="1">
                <a:solidFill>
                  <a:prstClr val="black"/>
                </a:solidFill>
                <a:latin typeface="Verdana" pitchFamily="34" charset="0"/>
              </a:rPr>
              <a:t>Yiru</a:t>
            </a: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 Shen, Ryan </a:t>
            </a:r>
            <a:r>
              <a:rPr lang="en-US" sz="1400" dirty="0" err="1">
                <a:solidFill>
                  <a:prstClr val="black"/>
                </a:solidFill>
                <a:latin typeface="Verdana" pitchFamily="34" charset="0"/>
              </a:rPr>
              <a:t>Mattfeld</a:t>
            </a: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, Basil Lin, </a:t>
            </a:r>
            <a:r>
              <a:rPr lang="en-US" sz="1400" dirty="0" err="1">
                <a:solidFill>
                  <a:prstClr val="black"/>
                </a:solidFill>
                <a:latin typeface="Verdana" pitchFamily="34" charset="0"/>
              </a:rPr>
              <a:t>Yujie</a:t>
            </a: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 Dong, Jenna </a:t>
            </a:r>
            <a:r>
              <a:rPr lang="en-US" sz="1400" dirty="0" err="1">
                <a:solidFill>
                  <a:prstClr val="black"/>
                </a:solidFill>
                <a:latin typeface="Verdana" pitchFamily="34" charset="0"/>
              </a:rPr>
              <a:t>Scisco</a:t>
            </a: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, Raul Ramos-Garcia, James Salley, Mike Wilson, </a:t>
            </a:r>
            <a:r>
              <a:rPr lang="en-US" sz="1400" dirty="0" err="1">
                <a:solidFill>
                  <a:prstClr val="black"/>
                </a:solidFill>
                <a:latin typeface="Verdana" pitchFamily="34" charset="0"/>
              </a:rPr>
              <a:t>Ziqing</a:t>
            </a: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 Huang, </a:t>
            </a:r>
            <a:r>
              <a:rPr lang="en-US" sz="1400" dirty="0" err="1">
                <a:solidFill>
                  <a:prstClr val="black"/>
                </a:solidFill>
                <a:latin typeface="Verdana" pitchFamily="34" charset="0"/>
              </a:rPr>
              <a:t>Soheila</a:t>
            </a: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Verdana" pitchFamily="34" charset="0"/>
              </a:rPr>
              <a:t>Eskandari</a:t>
            </a: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, Phil Jasper, Amelia Kinsella, Jose Reyes, Meredith Drennan, </a:t>
            </a:r>
            <a:r>
              <a:rPr lang="en-US" sz="1400" dirty="0" err="1">
                <a:solidFill>
                  <a:prstClr val="black"/>
                </a:solidFill>
                <a:latin typeface="Verdana" pitchFamily="34" charset="0"/>
              </a:rPr>
              <a:t>Xueting</a:t>
            </a: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 Yu, Michael Wooten, Megan </a:t>
            </a:r>
            <a:r>
              <a:rPr lang="en-US" sz="1400" dirty="0" err="1">
                <a:solidFill>
                  <a:prstClr val="black"/>
                </a:solidFill>
                <a:latin typeface="Verdana" pitchFamily="34" charset="0"/>
              </a:rPr>
              <a:t>Becvarik</a:t>
            </a: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, John Lawler, Cameron Burroughs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8596" y="2786058"/>
            <a:ext cx="8305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1" indent="-285750" algn="just" defTabSz="457200" eaLnBrk="1" hangingPunct="1">
              <a:buFont typeface="Arial" pitchFamily="34" charset="0"/>
              <a:buChar char="•"/>
              <a:defRPr/>
            </a:pPr>
            <a:endParaRPr lang="en-US" sz="1400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596" y="4665471"/>
            <a:ext cx="7239748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457200" eaLnBrk="1" hangingPunct="1">
              <a:defRPr/>
            </a:pPr>
            <a:r>
              <a:rPr lang="en-US" sz="2400" dirty="0">
                <a:solidFill>
                  <a:prstClr val="black"/>
                </a:solidFill>
                <a:latin typeface="Verdana" pitchFamily="34" charset="0"/>
              </a:rPr>
              <a:t>Funding (smartwatch related research)</a:t>
            </a:r>
          </a:p>
          <a:p>
            <a:pPr lvl="1" indent="-285750" algn="just" defTabSz="457200" eaLnBrk="1" hangingPunct="1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NIH R01DK135679, R01HL118181, R01DK132210, R01HL153543, R41DK091141, R42DK091141, R21CA187929</a:t>
            </a:r>
          </a:p>
          <a:p>
            <a:pPr lvl="1" indent="-285750" algn="just" defTabSz="457200" eaLnBrk="1" hangingPunct="1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NSF 2242812 (part of SC-ADAPT center)</a:t>
            </a:r>
          </a:p>
          <a:p>
            <a:pPr lvl="1" indent="-285750" algn="just" defTabSz="457200" eaLnBrk="1" hangingPunct="1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South Carolina Clinical and Translational Institute, South Carolina Launch</a:t>
            </a:r>
          </a:p>
        </p:txBody>
      </p:sp>
    </p:spTree>
    <p:extLst>
      <p:ext uri="{BB962C8B-B14F-4D97-AF65-F5344CB8AC3E}">
        <p14:creationId xmlns:p14="http://schemas.microsoft.com/office/powerpoint/2010/main" val="230406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1"/>
          <p:cNvSpPr txBox="1">
            <a:spLocks/>
          </p:cNvSpPr>
          <p:nvPr/>
        </p:nvSpPr>
        <p:spPr bwMode="auto">
          <a:xfrm>
            <a:off x="266700" y="188913"/>
            <a:ext cx="8448704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en-US" dirty="0"/>
              <a:t>Per-Meal Bite Counting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1006134" y="1074247"/>
            <a:ext cx="68062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* Must be turned on/off for each meal</a:t>
            </a:r>
          </a:p>
        </p:txBody>
      </p:sp>
      <p:pic>
        <p:nvPicPr>
          <p:cNvPr id="1028" name="Picture 4" descr="http://www.icountbites.com/apple-watc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672" y="1742304"/>
            <a:ext cx="2729024" cy="277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icountbites.com/itunes-app-store-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220" y="5666235"/>
            <a:ext cx="2256784" cy="77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9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514766" y="4686731"/>
            <a:ext cx="1477691" cy="523220"/>
          </a:xfrm>
          <a:prstGeom prst="actionButtonBlank">
            <a:avLst/>
          </a:prstGeom>
          <a:gradFill rotWithShape="1">
            <a:gsLst>
              <a:gs pos="0">
                <a:srgbClr val="CC99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Free app</a:t>
            </a:r>
          </a:p>
        </p:txBody>
      </p:sp>
      <p:pic>
        <p:nvPicPr>
          <p:cNvPr id="4100" name="Picture 4" descr="http://cecas.clemson.edu/~ahoover/icountbites/android-watch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00808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cecas.clemson.edu/~ahoover/icountbites/play-stor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611419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9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292080" y="4688149"/>
            <a:ext cx="1477691" cy="523220"/>
          </a:xfrm>
          <a:prstGeom prst="actionButtonBlank">
            <a:avLst/>
          </a:prstGeom>
          <a:gradFill rotWithShape="1">
            <a:gsLst>
              <a:gs pos="0">
                <a:srgbClr val="CC99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Free app</a:t>
            </a:r>
          </a:p>
        </p:txBody>
      </p:sp>
    </p:spTree>
    <p:extLst>
      <p:ext uri="{BB962C8B-B14F-4D97-AF65-F5344CB8AC3E}">
        <p14:creationId xmlns:p14="http://schemas.microsoft.com/office/powerpoint/2010/main" val="36038115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AutoShape 9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744407" y="4390031"/>
            <a:ext cx="1763697" cy="523220"/>
          </a:xfrm>
          <a:prstGeom prst="actionButtonBlank">
            <a:avLst/>
          </a:prstGeom>
          <a:gradFill rotWithShape="1">
            <a:gsLst>
              <a:gs pos="0">
                <a:srgbClr val="CC99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Shimmer3</a:t>
            </a:r>
            <a:endParaRPr lang="en-US" altLang="zh-CN" sz="2800" b="1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le 11"/>
          <p:cNvSpPr txBox="1">
            <a:spLocks/>
          </p:cNvSpPr>
          <p:nvPr/>
        </p:nvSpPr>
        <p:spPr bwMode="auto">
          <a:xfrm>
            <a:off x="266700" y="188913"/>
            <a:ext cx="8448704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en-US" dirty="0"/>
              <a:t>Day-Length Eating Monitoring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1547664" y="5159783"/>
            <a:ext cx="62646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Record all-day data during everyday life</a:t>
            </a:r>
          </a:p>
          <a:p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Free desktop software to do analyses (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Windows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0" name="AutoShape 9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08403" y="4390031"/>
            <a:ext cx="2479421" cy="523220"/>
          </a:xfrm>
          <a:prstGeom prst="actionButtonBlank">
            <a:avLst/>
          </a:prstGeom>
          <a:gradFill rotWithShape="1">
            <a:gsLst>
              <a:gs pos="0">
                <a:srgbClr val="CC99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en-US" altLang="zh-C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Actigraph</a:t>
            </a:r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GT9x</a:t>
            </a:r>
            <a:r>
              <a:rPr lang="en-US" altLang="zh-CN" sz="28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zh-CN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00" name="Picture 4" descr="http://cecas.clemson.edu/~ahoover/icountbites/android-watc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569" y="144847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9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481673" y="4390031"/>
            <a:ext cx="2009908" cy="523220"/>
          </a:xfrm>
          <a:prstGeom prst="actionButtonBlank">
            <a:avLst/>
          </a:prstGeom>
          <a:gradFill rotWithShape="1">
            <a:gsLst>
              <a:gs pos="0">
                <a:srgbClr val="CC99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Smartwatch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85" y="1340768"/>
            <a:ext cx="2965204" cy="29652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15713" r="23225" b="15713"/>
          <a:stretch/>
        </p:blipFill>
        <p:spPr>
          <a:xfrm>
            <a:off x="3540897" y="1590464"/>
            <a:ext cx="2645713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243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/>
              <a:t>Questions?</a:t>
            </a:r>
          </a:p>
        </p:txBody>
      </p:sp>
      <p:pic>
        <p:nvPicPr>
          <p:cNvPr id="17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748" y="1052736"/>
            <a:ext cx="5825564" cy="448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539552" y="5661248"/>
            <a:ext cx="7776864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>
                <a:latin typeface="Calibri" pitchFamily="34" charset="0"/>
              </a:rPr>
              <a:t>For more info:  </a:t>
            </a:r>
            <a:r>
              <a:rPr lang="en-US" altLang="zh-CN" sz="2800" dirty="0">
                <a:latin typeface="Calibri" pitchFamily="34" charset="0"/>
                <a:hlinkClick r:id="rId3"/>
              </a:rPr>
              <a:t>www.cecas.clemson.edu/ahoover</a:t>
            </a:r>
            <a:endParaRPr lang="en-US" altLang="zh-CN" sz="2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1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http://johnbarban.com/wp-content/uploads/2010/06/EnergyExpendi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275" y="2073944"/>
            <a:ext cx="6211425" cy="348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304800" y="228600"/>
            <a:ext cx="67818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Energy Measures</a:t>
            </a:r>
            <a:endParaRPr lang="en-US" sz="2400" dirty="0">
              <a:solidFill>
                <a:prstClr val="black"/>
              </a:solidFill>
              <a:latin typeface="Verdana" pitchFamily="34" charset="0"/>
            </a:endParaRPr>
          </a:p>
          <a:p>
            <a:endParaRPr lang="en-US" dirty="0">
              <a:solidFill>
                <a:prstClr val="black"/>
              </a:solidFill>
              <a:latin typeface="Verdana" pitchFamily="34" charset="0"/>
            </a:endParaRPr>
          </a:p>
          <a:p>
            <a:endParaRPr lang="en-US" dirty="0">
              <a:solidFill>
                <a:prstClr val="black"/>
              </a:solidFill>
              <a:latin typeface="Verdana" pitchFamily="34" charset="0"/>
            </a:endParaRPr>
          </a:p>
          <a:p>
            <a:endParaRPr lang="en-US" dirty="0">
              <a:solidFill>
                <a:prstClr val="black"/>
              </a:solidFill>
              <a:latin typeface="Verdana" pitchFamily="34" charset="0"/>
            </a:endParaRPr>
          </a:p>
          <a:p>
            <a:endParaRPr lang="en-US" dirty="0">
              <a:solidFill>
                <a:prstClr val="black"/>
              </a:solidFill>
              <a:latin typeface="Verdana" pitchFamily="34" charset="0"/>
            </a:endParaRPr>
          </a:p>
          <a:p>
            <a:endParaRPr lang="en-US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030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031" name="Rectangle 8"/>
          <p:cNvSpPr>
            <a:spLocks noChangeArrowheads="1"/>
          </p:cNvSpPr>
          <p:nvPr/>
        </p:nvSpPr>
        <p:spPr bwMode="auto">
          <a:xfrm>
            <a:off x="381000" y="772894"/>
            <a:ext cx="8305800" cy="5370731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1033" name="Picture 11" descr="academicSymbolWdm_copur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42" name="Date Placeholder 2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6E15FBB-FFB3-4DDF-A463-C5A1048449FD}" type="datetime1">
              <a:rPr lang="en-US">
                <a:solidFill>
                  <a:prstClr val="black">
                    <a:tint val="75000"/>
                  </a:prstClr>
                </a:solidFill>
                <a:latin typeface="Calibri" pitchFamily="34" charset="0"/>
                <a:ea typeface="ＭＳ Ｐゴシック" pitchFamily="34" charset="-128"/>
              </a:rPr>
              <a:pPr/>
              <a:t>3/27/2025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043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BE1C8F3-0E45-4AF3-8C5E-18243250F5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itchFamily="34" charset="0"/>
                <a:ea typeface="ＭＳ Ｐゴシック" pitchFamily="34" charset="-128"/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429809"/>
              </p:ext>
            </p:extLst>
          </p:nvPr>
        </p:nvGraphicFramePr>
        <p:xfrm>
          <a:off x="609464" y="1151929"/>
          <a:ext cx="7848872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4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44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Energy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Intake (Calories</a:t>
                      </a:r>
                      <a:r>
                        <a:rPr lang="en-US" sz="1600" baseline="0" dirty="0"/>
                        <a:t> or Joules</a:t>
                      </a:r>
                      <a:r>
                        <a:rPr lang="en-US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Energy Expenditure (Calories</a:t>
                      </a:r>
                      <a:r>
                        <a:rPr lang="en-US" sz="1600" baseline="0" dirty="0"/>
                        <a:t> or Joules</a:t>
                      </a:r>
                      <a:r>
                        <a:rPr lang="en-US" sz="16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E</a:t>
                      </a:r>
                      <a:r>
                        <a:rPr lang="en-US" sz="1600" baseline="0" dirty="0"/>
                        <a:t>nergy absorbed through food intake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Homeostasis (body maintenance)</a:t>
                      </a:r>
                      <a:r>
                        <a:rPr lang="en-US" sz="1600" baseline="0" dirty="0"/>
                        <a:t>, exercise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525992" y="4527765"/>
            <a:ext cx="26642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&lt;- weight change -&gt;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05146D8C-DF25-C0BE-6365-267B56A0A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589" y="5061316"/>
            <a:ext cx="7452828" cy="930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sz="2000" dirty="0">
                <a:solidFill>
                  <a:prstClr val="black"/>
                </a:solidFill>
                <a:latin typeface="Calibri" pitchFamily="34" charset="0"/>
              </a:rPr>
              <a:t>Self-monitoring is associated with successful weight loss/maintenance</a:t>
            </a:r>
            <a:endParaRPr lang="en-US" altLang="zh-CN" sz="2000" baseline="30000" dirty="0">
              <a:solidFill>
                <a:prstClr val="black"/>
              </a:solidFill>
              <a:latin typeface="Calibri" pitchFamily="34" charset="0"/>
            </a:endParaRPr>
          </a:p>
          <a:p>
            <a:pPr marL="628650" lvl="1" indent="-171450" eaLnBrk="1" hangingPunct="1"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prstClr val="black"/>
                </a:solidFill>
              </a:rPr>
              <a:t>Wang, Deng, et al. "Exploring factors of adherence to weight loss interventions in population with overweight/obesity: an umbrella review." Obesity Reviews, 2024.</a:t>
            </a:r>
          </a:p>
          <a:p>
            <a:pPr eaLnBrk="1" hangingPunct="1"/>
            <a:endParaRPr lang="en-US" altLang="zh-CN" sz="14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5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 smtClean="0"/>
              <a:t>Clinical Tools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27345" y="4221088"/>
            <a:ext cx="24640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Calorimetry Chamber</a:t>
            </a:r>
          </a:p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(measures EE)</a:t>
            </a:r>
          </a:p>
        </p:txBody>
      </p:sp>
      <p:pic>
        <p:nvPicPr>
          <p:cNvPr id="12" name="Picture 5" descr="http://www.iaea.org/newscenter/features/nutrition/brochure_images/drink1_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399428"/>
            <a:ext cx="2724604" cy="2643390"/>
          </a:xfrm>
          <a:prstGeom prst="rect">
            <a:avLst/>
          </a:prstGeom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5" name="Picture 2" descr="http://michigantoday.umich.edu/2013/01/health_bik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99428"/>
            <a:ext cx="2871723" cy="2616697"/>
          </a:xfrm>
          <a:prstGeom prst="rect">
            <a:avLst/>
          </a:prstGeom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160" y="1412775"/>
            <a:ext cx="2590369" cy="2616697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582064" y="4229417"/>
            <a:ext cx="220056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Bomb Calorimeter</a:t>
            </a:r>
          </a:p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(measures EI if exact same serving fully consumed)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286434" y="4229417"/>
            <a:ext cx="259434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Doubly Labeled Water</a:t>
            </a:r>
          </a:p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(measures EE directly, EI indirectly*)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267744" y="5948192"/>
            <a:ext cx="44984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*Over a week, EI – EE = weight change</a:t>
            </a:r>
          </a:p>
        </p:txBody>
      </p:sp>
    </p:spTree>
    <p:extLst>
      <p:ext uri="{BB962C8B-B14F-4D97-AF65-F5344CB8AC3E}">
        <p14:creationId xmlns:p14="http://schemas.microsoft.com/office/powerpoint/2010/main" val="75668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/>
              <a:t>Free-Living Tools: EE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2339752" y="5877272"/>
            <a:ext cx="47525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EE:  physical activity monitors, pedometers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65058" y="5839222"/>
            <a:ext cx="457200" cy="476250"/>
          </a:xfrm>
        </p:spPr>
        <p:txBody>
          <a:bodyPr/>
          <a:lstStyle/>
          <a:p>
            <a:fld id="{727EAB29-7738-43D8-893C-15BB35088D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9" name="Picture 6" descr="http://pal.colostate.edu/images/calibSho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509" y="1199416"/>
            <a:ext cx="2376264" cy="21086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" name="Picture 4" descr="related-product-SenseWe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9416"/>
            <a:ext cx="2160240" cy="204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https://encrypted-tbn3.gstatic.com/images?q=tbn:ANd9GcTKDBxInmgaSfI1IFjU-azbgxS9uN4R2mSWZYFOuVkcJwqmu5gm6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527826"/>
            <a:ext cx="1815671" cy="21373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AutoShape 2" descr="Image result for fitbit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4100" name="Picture 4" descr="http://static1.fitbit.com/simple.b-cssdisabled-jpg.h2f0993b588176bd2b87971e00508562f.pack?items=%2Fcontent%2Fassets%2Fchargehr%2Fimages%2Ffeatures%2Fdetails%2Fdetail-02-b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834" y="3488128"/>
            <a:ext cx="3439245" cy="221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8" descr="pedometer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61925"/>
            <a:ext cx="2184365" cy="2146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77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/>
              <a:t>Free-Living Tools:  EI</a:t>
            </a:r>
          </a:p>
        </p:txBody>
      </p:sp>
      <p:pic>
        <p:nvPicPr>
          <p:cNvPr id="13" name="Picture 11" descr="woman_reading_food_labe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19" y="1413776"/>
            <a:ext cx="1913637" cy="2873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" descr="food-diary.jpg"/>
          <p:cNvPicPr>
            <a:picLocks noChangeAspect="1"/>
          </p:cNvPicPr>
          <p:nvPr/>
        </p:nvPicPr>
        <p:blipFill>
          <a:blip r:embed="rId3" cstate="print"/>
          <a:srcRect b="4987"/>
          <a:stretch>
            <a:fillRect/>
          </a:stretch>
        </p:blipFill>
        <p:spPr bwMode="auto">
          <a:xfrm>
            <a:off x="3275923" y="1844587"/>
            <a:ext cx="2714625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55574" y="5444224"/>
            <a:ext cx="760529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Problem #2:  Underestimation/underreporting bias (dozens of studies have found it ranges 10-50%)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65058" y="5839222"/>
            <a:ext cx="457200" cy="476250"/>
          </a:xfrm>
        </p:spPr>
        <p:txBody>
          <a:bodyPr/>
          <a:lstStyle/>
          <a:p>
            <a:fld id="{727EAB29-7738-43D8-893C-15BB35088D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6" name="Picture 2" descr="http://3.bp.blogspot.com/-MX_5-0WxH7U/UTYe-i3u87I/AAAAAAAAAeM/VjjrgC_nKqc/s1600/iOS5_device_hom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421" y="1406147"/>
            <a:ext cx="1800200" cy="348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55575" y="4854852"/>
            <a:ext cx="76052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prstClr val="black"/>
                </a:solidFill>
                <a:latin typeface="Calibri" pitchFamily="34" charset="0"/>
              </a:rPr>
              <a:t>Problem #1:  Compliance (not easy to use for long period of time)</a:t>
            </a:r>
          </a:p>
        </p:txBody>
      </p:sp>
    </p:spTree>
    <p:extLst>
      <p:ext uri="{BB962C8B-B14F-4D97-AF65-F5344CB8AC3E}">
        <p14:creationId xmlns:p14="http://schemas.microsoft.com/office/powerpoint/2010/main" val="115744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304800" y="228600"/>
            <a:ext cx="67818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Verdana" pitchFamily="34" charset="0"/>
              </a:rPr>
              <a:t>Wearable sensor-based approaches</a:t>
            </a:r>
          </a:p>
          <a:p>
            <a:pPr eaLnBrk="0" hangingPunct="0"/>
            <a:endParaRPr lang="en-US" dirty="0">
              <a:latin typeface="Verdana" pitchFamily="34" charset="0"/>
            </a:endParaRPr>
          </a:p>
          <a:p>
            <a:pPr eaLnBrk="0" hangingPunct="0"/>
            <a:endParaRPr lang="en-US" dirty="0">
              <a:latin typeface="Verdana" pitchFamily="34" charset="0"/>
            </a:endParaRPr>
          </a:p>
          <a:p>
            <a:pPr eaLnBrk="0" hangingPunct="0"/>
            <a:endParaRPr lang="en-US" dirty="0">
              <a:latin typeface="Verdana" pitchFamily="34" charset="0"/>
            </a:endParaRPr>
          </a:p>
          <a:p>
            <a:pPr eaLnBrk="0" hangingPunct="0"/>
            <a:endParaRPr lang="en-US" dirty="0">
              <a:latin typeface="Verdana" pitchFamily="34" charset="0"/>
            </a:endParaRPr>
          </a:p>
          <a:p>
            <a:pPr eaLnBrk="0" hangingPunct="0"/>
            <a:endParaRPr lang="en-US" dirty="0">
              <a:latin typeface="Calibri" pitchFamily="34" charset="0"/>
            </a:endParaRPr>
          </a:p>
        </p:txBody>
      </p:sp>
      <p:sp>
        <p:nvSpPr>
          <p:cNvPr id="1030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sp>
        <p:nvSpPr>
          <p:cNvPr id="1031" name="Rectangle 8"/>
          <p:cNvSpPr>
            <a:spLocks noChangeArrowheads="1"/>
          </p:cNvSpPr>
          <p:nvPr/>
        </p:nvSpPr>
        <p:spPr bwMode="auto">
          <a:xfrm>
            <a:off x="381000" y="772894"/>
            <a:ext cx="8305800" cy="5370731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sp>
        <p:nvSpPr>
          <p:cNvPr id="10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43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BE1C8F3-0E45-4AF3-8C5E-18243250F550}" type="slidenum">
              <a:rPr lang="en-US" smtClean="0">
                <a:latin typeface="Calibri" pitchFamily="34" charset="0"/>
                <a:ea typeface="ＭＳ Ｐゴシック" pitchFamily="34" charset="-128"/>
              </a:rPr>
              <a:pPr/>
              <a:t>9</a:t>
            </a:fld>
            <a:endParaRPr lang="en-US" dirty="0"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9" name="Picture 11" descr="academicSymbolWdm_copur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877244" y="4551690"/>
            <a:ext cx="283877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/>
            <a:r>
              <a:rPr lang="en-US" sz="2000" dirty="0">
                <a:latin typeface="+mn-lt"/>
              </a:rPr>
              <a:t>Lanyard camera</a:t>
            </a:r>
          </a:p>
          <a:p>
            <a:pPr lvl="1"/>
            <a:r>
              <a:rPr lang="en-US" sz="1400" dirty="0">
                <a:latin typeface="+mn-lt"/>
              </a:rPr>
              <a:t>(e.g. Gemming et al. 2013, </a:t>
            </a:r>
            <a:r>
              <a:rPr lang="en-US" sz="1400" dirty="0" err="1">
                <a:latin typeface="+mn-lt"/>
              </a:rPr>
              <a:t>Alshurafa</a:t>
            </a:r>
            <a:r>
              <a:rPr lang="en-US" sz="1400" dirty="0">
                <a:latin typeface="+mn-lt"/>
              </a:rPr>
              <a:t> 2021)</a:t>
            </a:r>
          </a:p>
          <a:p>
            <a:pPr lvl="1"/>
            <a:r>
              <a:rPr lang="en-US" sz="2000" dirty="0">
                <a:latin typeface="+mn-lt"/>
              </a:rPr>
              <a:t>Video record eating activities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83568" y="1052736"/>
            <a:ext cx="3740224" cy="2752130"/>
            <a:chOff x="4574850" y="827070"/>
            <a:chExt cx="3740224" cy="2752130"/>
          </a:xfrm>
        </p:grpSpPr>
        <p:pic>
          <p:nvPicPr>
            <p:cNvPr id="75778" name="Picture 2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7982" y="1060569"/>
              <a:ext cx="2048256" cy="14339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5779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9312" y="827070"/>
              <a:ext cx="1196236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8"/>
            <p:cNvSpPr txBox="1">
              <a:spLocks noChangeArrowheads="1"/>
            </p:cNvSpPr>
            <p:nvPr/>
          </p:nvSpPr>
          <p:spPr bwMode="auto">
            <a:xfrm>
              <a:off x="4574850" y="2655870"/>
              <a:ext cx="3740224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lvl="1"/>
              <a:r>
                <a:rPr lang="en-US" sz="2000" dirty="0">
                  <a:latin typeface="+mn-lt"/>
                </a:rPr>
                <a:t>Throat and ear</a:t>
              </a:r>
            </a:p>
            <a:p>
              <a:pPr marL="0" lvl="1"/>
              <a:r>
                <a:rPr lang="en-US" sz="1400" dirty="0">
                  <a:latin typeface="+mn-lt"/>
                </a:rPr>
                <a:t>(e.g. Sazonov et al. 2010, Choi et al. 2022)</a:t>
              </a:r>
            </a:p>
            <a:p>
              <a:r>
                <a:rPr lang="en-US" altLang="en-US" sz="2000" dirty="0">
                  <a:latin typeface="+mn-lt"/>
                </a:rPr>
                <a:t>Detect swallows, chewing sounds</a:t>
              </a:r>
            </a:p>
          </p:txBody>
        </p:sp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463913" y="4659411"/>
            <a:ext cx="279079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b="1" dirty="0">
                <a:latin typeface="Calibri" pitchFamily="34" charset="0"/>
              </a:rPr>
              <a:t>Free-living challenges:</a:t>
            </a:r>
            <a:r>
              <a:rPr lang="en-US" altLang="en-US" sz="2000" dirty="0">
                <a:latin typeface="Calibri" pitchFamily="34" charset="0"/>
              </a:rPr>
              <a:t>  Accuracy, compliance (social stigma, comfort, ruggedness, battery life)</a:t>
            </a:r>
          </a:p>
        </p:txBody>
      </p:sp>
      <p:pic>
        <p:nvPicPr>
          <p:cNvPr id="1026" name="Picture 2" descr="http://www.clarity-centre.org/sensecam2010/images/revue/wearingrevu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149080"/>
            <a:ext cx="163830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4902344" y="3343201"/>
            <a:ext cx="33974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/>
            <a:r>
              <a:rPr lang="en-US" sz="2000" dirty="0">
                <a:latin typeface="Calibri" panose="020F0502020204030204" pitchFamily="34" charset="0"/>
              </a:rPr>
              <a:t>Glasses</a:t>
            </a:r>
          </a:p>
          <a:p>
            <a:pPr marL="0" lvl="1"/>
            <a:r>
              <a:rPr lang="en-US" sz="1400" dirty="0">
                <a:latin typeface="Calibri" panose="020F0502020204030204" pitchFamily="34" charset="0"/>
              </a:rPr>
              <a:t>(e.g. Kleinberg et al. 2015, Stankowski 2024)</a:t>
            </a:r>
          </a:p>
          <a:p>
            <a:r>
              <a:rPr lang="en-US" altLang="en-US" sz="2000" dirty="0">
                <a:latin typeface="Calibri" pitchFamily="34" charset="0"/>
              </a:rPr>
              <a:t>Head movements</a:t>
            </a:r>
          </a:p>
        </p:txBody>
      </p:sp>
      <p:pic>
        <p:nvPicPr>
          <p:cNvPr id="2" name="Picture 2" descr="R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235" y="1040555"/>
            <a:ext cx="3397475" cy="225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05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3_Capsules">
  <a:themeElements>
    <a:clrScheme name="Capsules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3_Capsules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Capsule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3986</TotalTime>
  <Words>2276</Words>
  <Application>Microsoft Office PowerPoint</Application>
  <PresentationFormat>On-screen Show (4:3)</PresentationFormat>
  <Paragraphs>343</Paragraphs>
  <Slides>46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ＭＳ Ｐゴシック</vt:lpstr>
      <vt:lpstr>宋体</vt:lpstr>
      <vt:lpstr>Arial</vt:lpstr>
      <vt:lpstr>Calibri</vt:lpstr>
      <vt:lpstr>Times New Roman</vt:lpstr>
      <vt:lpstr>Verdana</vt:lpstr>
      <vt:lpstr>Wingdings</vt:lpstr>
      <vt:lpstr>3_Capsules</vt:lpstr>
      <vt:lpstr>3_Office Theme</vt:lpstr>
      <vt:lpstr>5_Office Theme</vt:lpstr>
      <vt:lpstr>PowerPoint Presentation</vt:lpstr>
      <vt:lpstr>Outline</vt:lpstr>
      <vt:lpstr>PowerPoint Presentation</vt:lpstr>
      <vt:lpstr>PowerPoint Presentation</vt:lpstr>
      <vt:lpstr>PowerPoint Presentation</vt:lpstr>
      <vt:lpstr>Clinical Tools</vt:lpstr>
      <vt:lpstr>Free-Living Tools: EE</vt:lpstr>
      <vt:lpstr>Free-Living Tools:  EI</vt:lpstr>
      <vt:lpstr>PowerPoint Presentation</vt:lpstr>
      <vt:lpstr>PowerPoint Presentation</vt:lpstr>
      <vt:lpstr>Outline</vt:lpstr>
      <vt:lpstr>Wrist Roll Motion</vt:lpstr>
      <vt:lpstr>Algorithm</vt:lpstr>
      <vt:lpstr>PowerPoint Presentation</vt:lpstr>
      <vt:lpstr>Cafeteria Experiment</vt:lpstr>
      <vt:lpstr>Sensors</vt:lpstr>
      <vt:lpstr>Cafeteria Demo</vt:lpstr>
      <vt:lpstr>Cafeteria Experiment</vt:lpstr>
      <vt:lpstr>Bite Counting Accuracy</vt:lpstr>
      <vt:lpstr>Outline</vt:lpstr>
      <vt:lpstr>PowerPoint Presentation</vt:lpstr>
      <vt:lpstr>Bite-to-Calorie Correlation</vt:lpstr>
      <vt:lpstr>Correlation Test</vt:lpstr>
      <vt:lpstr>Converting Bites to Calories</vt:lpstr>
      <vt:lpstr>Calories in Cafeteria Meals</vt:lpstr>
      <vt:lpstr>Outline</vt:lpstr>
      <vt:lpstr>Context Helping Recognition</vt:lpstr>
      <vt:lpstr>Bite Detection Using a Sliding Window</vt:lpstr>
      <vt:lpstr>Longer Context:  Window Count</vt:lpstr>
      <vt:lpstr>TallyNet Classifier</vt:lpstr>
      <vt:lpstr>TallyNet for Other Problems</vt:lpstr>
      <vt:lpstr>Meal Detection Using 6 min Context</vt:lpstr>
      <vt:lpstr>Accuracy Detecting Episodes</vt:lpstr>
      <vt:lpstr>Pattern Analysis Using LONG Context</vt:lpstr>
      <vt:lpstr>SCOPE:  SynthetiC glObal Pattern augmEntation</vt:lpstr>
      <vt:lpstr>Day Length IMU Meal Detection</vt:lpstr>
      <vt:lpstr>Meal Length Video Analysis</vt:lpstr>
      <vt:lpstr>SCOPE for Other Problems</vt:lpstr>
      <vt:lpstr>Outline</vt:lpstr>
      <vt:lpstr>Ongoing work</vt:lpstr>
      <vt:lpstr>Ongoing work</vt:lpstr>
      <vt:lpstr>Ongoing work</vt:lpstr>
      <vt:lpstr>PowerPoint Presentation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 Hoover</dc:creator>
  <cp:lastModifiedBy>Adam Hoover</cp:lastModifiedBy>
  <cp:revision>154</cp:revision>
  <dcterms:created xsi:type="dcterms:W3CDTF">1601-01-01T00:00:00Z</dcterms:created>
  <dcterms:modified xsi:type="dcterms:W3CDTF">2025-03-27T18:43:11Z</dcterms:modified>
</cp:coreProperties>
</file>