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handoutMasterIdLst>
    <p:handoutMasterId r:id="rId69"/>
  </p:handoutMasterIdLst>
  <p:sldIdLst>
    <p:sldId id="285" r:id="rId2"/>
    <p:sldId id="283" r:id="rId3"/>
    <p:sldId id="416" r:id="rId4"/>
    <p:sldId id="344" r:id="rId5"/>
    <p:sldId id="489" r:id="rId6"/>
    <p:sldId id="490" r:id="rId7"/>
    <p:sldId id="461" r:id="rId8"/>
    <p:sldId id="366" r:id="rId9"/>
    <p:sldId id="399" r:id="rId10"/>
    <p:sldId id="452" r:id="rId11"/>
    <p:sldId id="453" r:id="rId12"/>
    <p:sldId id="454" r:id="rId13"/>
    <p:sldId id="455" r:id="rId14"/>
    <p:sldId id="420" r:id="rId15"/>
    <p:sldId id="440" r:id="rId16"/>
    <p:sldId id="488" r:id="rId17"/>
    <p:sldId id="458" r:id="rId18"/>
    <p:sldId id="441" r:id="rId19"/>
    <p:sldId id="421" r:id="rId20"/>
    <p:sldId id="422" r:id="rId21"/>
    <p:sldId id="423" r:id="rId22"/>
    <p:sldId id="444" r:id="rId23"/>
    <p:sldId id="442" r:id="rId24"/>
    <p:sldId id="424" r:id="rId25"/>
    <p:sldId id="425" r:id="rId26"/>
    <p:sldId id="446" r:id="rId27"/>
    <p:sldId id="451" r:id="rId28"/>
    <p:sldId id="426" r:id="rId29"/>
    <p:sldId id="459" r:id="rId30"/>
    <p:sldId id="460" r:id="rId31"/>
    <p:sldId id="484" r:id="rId32"/>
    <p:sldId id="477" r:id="rId33"/>
    <p:sldId id="478" r:id="rId34"/>
    <p:sldId id="479" r:id="rId35"/>
    <p:sldId id="480" r:id="rId36"/>
    <p:sldId id="481" r:id="rId37"/>
    <p:sldId id="482" r:id="rId38"/>
    <p:sldId id="483" r:id="rId39"/>
    <p:sldId id="438" r:id="rId40"/>
    <p:sldId id="465" r:id="rId41"/>
    <p:sldId id="433" r:id="rId42"/>
    <p:sldId id="466" r:id="rId43"/>
    <p:sldId id="445" r:id="rId44"/>
    <p:sldId id="435" r:id="rId45"/>
    <p:sldId id="467" r:id="rId46"/>
    <p:sldId id="437" r:id="rId47"/>
    <p:sldId id="432" r:id="rId48"/>
    <p:sldId id="408" r:id="rId49"/>
    <p:sldId id="468" r:id="rId50"/>
    <p:sldId id="470" r:id="rId51"/>
    <p:sldId id="471" r:id="rId52"/>
    <p:sldId id="472" r:id="rId53"/>
    <p:sldId id="473" r:id="rId54"/>
    <p:sldId id="485" r:id="rId55"/>
    <p:sldId id="474" r:id="rId56"/>
    <p:sldId id="475" r:id="rId57"/>
    <p:sldId id="491" r:id="rId58"/>
    <p:sldId id="476" r:id="rId59"/>
    <p:sldId id="429" r:id="rId60"/>
    <p:sldId id="487" r:id="rId61"/>
    <p:sldId id="486" r:id="rId62"/>
    <p:sldId id="391" r:id="rId63"/>
    <p:sldId id="392" r:id="rId64"/>
    <p:sldId id="403" r:id="rId65"/>
    <p:sldId id="402" r:id="rId66"/>
    <p:sldId id="390" r:id="rId67"/>
  </p:sldIdLst>
  <p:sldSz cx="9144000" cy="6858000" type="screen4x3"/>
  <p:notesSz cx="68580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4DA"/>
    <a:srgbClr val="0000FF"/>
    <a:srgbClr val="29103F"/>
    <a:srgbClr val="E7B9F5"/>
    <a:srgbClr val="8C8F8E"/>
    <a:srgbClr val="DDD9C3"/>
    <a:srgbClr val="13212A"/>
    <a:srgbClr val="3E46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94" autoAdjust="0"/>
    <p:restoredTop sz="42194" autoAdjust="0"/>
  </p:normalViewPr>
  <p:slideViewPr>
    <p:cSldViewPr snapToObjects="1">
      <p:cViewPr varScale="1">
        <p:scale>
          <a:sx n="27" d="100"/>
          <a:sy n="27" d="100"/>
        </p:scale>
        <p:origin x="-2520" y="-8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76223E-4FE0-4B07-A371-0947F752517F}" type="doc">
      <dgm:prSet loTypeId="urn:microsoft.com/office/officeart/2005/8/layout/hProcess9" loCatId="process" qsTypeId="urn:microsoft.com/office/officeart/2005/8/quickstyle/simple3" qsCatId="simple" csTypeId="urn:microsoft.com/office/officeart/2005/8/colors/accent1_2" csCatId="accent1" phldr="1"/>
      <dgm:spPr/>
    </dgm:pt>
    <dgm:pt modelId="{96669920-AD5B-4CAE-BDE1-6B4FA261420E}">
      <dgm:prSet phldrT="[Text]" custT="1"/>
      <dgm:spPr/>
      <dgm:t>
        <a:bodyPr/>
        <a:lstStyle/>
        <a:p>
          <a:r>
            <a:rPr lang="en-US" sz="2000" dirty="0" smtClean="0"/>
            <a:t>Preprocessing</a:t>
          </a:r>
          <a:endParaRPr lang="en-US" sz="2000" dirty="0"/>
        </a:p>
      </dgm:t>
    </dgm:pt>
    <dgm:pt modelId="{373405F8-1E93-43AF-A90A-16098B5D87E1}" type="parTrans" cxnId="{8E242CD1-18D3-4D8F-BA39-6A66734D8D75}">
      <dgm:prSet/>
      <dgm:spPr/>
      <dgm:t>
        <a:bodyPr/>
        <a:lstStyle/>
        <a:p>
          <a:endParaRPr lang="en-US"/>
        </a:p>
      </dgm:t>
    </dgm:pt>
    <dgm:pt modelId="{FB67A3DC-1CF1-41FC-8DBF-8B62216F1A88}" type="sibTrans" cxnId="{8E242CD1-18D3-4D8F-BA39-6A66734D8D75}">
      <dgm:prSet/>
      <dgm:spPr/>
      <dgm:t>
        <a:bodyPr/>
        <a:lstStyle/>
        <a:p>
          <a:endParaRPr lang="en-US"/>
        </a:p>
      </dgm:t>
    </dgm:pt>
    <dgm:pt modelId="{3445B654-0493-4EB9-BF01-DB076CB78BF9}">
      <dgm:prSet phldrT="[Text]" custT="1"/>
      <dgm:spPr/>
      <dgm:t>
        <a:bodyPr/>
        <a:lstStyle/>
        <a:p>
          <a:r>
            <a:rPr lang="en-US" sz="2000" dirty="0" smtClean="0"/>
            <a:t>Detect hypothesized eating</a:t>
          </a:r>
          <a:endParaRPr lang="en-US" sz="2000" dirty="0"/>
        </a:p>
      </dgm:t>
    </dgm:pt>
    <dgm:pt modelId="{D32507B2-110C-4797-9F8C-213C66006C8E}" type="parTrans" cxnId="{3CFFA3F8-4C75-4A3E-A6F5-1C025F3B8007}">
      <dgm:prSet/>
      <dgm:spPr/>
      <dgm:t>
        <a:bodyPr/>
        <a:lstStyle/>
        <a:p>
          <a:endParaRPr lang="en-US"/>
        </a:p>
      </dgm:t>
    </dgm:pt>
    <dgm:pt modelId="{4916A450-6BFA-45BA-BC26-7C29F8F0F262}" type="sibTrans" cxnId="{3CFFA3F8-4C75-4A3E-A6F5-1C025F3B8007}">
      <dgm:prSet/>
      <dgm:spPr/>
      <dgm:t>
        <a:bodyPr/>
        <a:lstStyle/>
        <a:p>
          <a:endParaRPr lang="en-US"/>
        </a:p>
      </dgm:t>
    </dgm:pt>
    <dgm:pt modelId="{7AE77684-DD0A-44C0-BA13-4C5ECD2F26E5}">
      <dgm:prSet phldrT="[Text]" custT="1"/>
      <dgm:spPr/>
      <dgm:t>
        <a:bodyPr/>
        <a:lstStyle/>
        <a:p>
          <a:r>
            <a:rPr lang="en-US" sz="2000" dirty="0" smtClean="0"/>
            <a:t>Feature extraction</a:t>
          </a:r>
          <a:endParaRPr lang="en-US" sz="2000" dirty="0"/>
        </a:p>
      </dgm:t>
    </dgm:pt>
    <dgm:pt modelId="{72A3984C-8A79-4BE0-A022-77DBBD65EC58}" type="parTrans" cxnId="{8E603C28-622C-4896-B216-19C79912BB70}">
      <dgm:prSet/>
      <dgm:spPr/>
      <dgm:t>
        <a:bodyPr/>
        <a:lstStyle/>
        <a:p>
          <a:endParaRPr lang="en-US"/>
        </a:p>
      </dgm:t>
    </dgm:pt>
    <dgm:pt modelId="{6891D614-7AD1-4900-BFD8-6FD0B94A6B14}" type="sibTrans" cxnId="{8E603C28-622C-4896-B216-19C79912BB70}">
      <dgm:prSet/>
      <dgm:spPr/>
      <dgm:t>
        <a:bodyPr/>
        <a:lstStyle/>
        <a:p>
          <a:endParaRPr lang="en-US"/>
        </a:p>
      </dgm:t>
    </dgm:pt>
    <dgm:pt modelId="{ED5336C2-7B65-4156-8814-9B5B4DF0AF4B}">
      <dgm:prSet custT="1"/>
      <dgm:spPr/>
      <dgm:t>
        <a:bodyPr/>
        <a:lstStyle/>
        <a:p>
          <a:r>
            <a:rPr lang="en-US" sz="2000" dirty="0" smtClean="0"/>
            <a:t>Final classification</a:t>
          </a:r>
          <a:endParaRPr lang="en-US" sz="2000" dirty="0"/>
        </a:p>
      </dgm:t>
    </dgm:pt>
    <dgm:pt modelId="{B3327116-A34D-436C-A44A-2062069152AA}" type="parTrans" cxnId="{A47673E3-8E38-4A74-9366-1AD9BDE41CA6}">
      <dgm:prSet/>
      <dgm:spPr/>
      <dgm:t>
        <a:bodyPr/>
        <a:lstStyle/>
        <a:p>
          <a:endParaRPr lang="en-US"/>
        </a:p>
      </dgm:t>
    </dgm:pt>
    <dgm:pt modelId="{933B98FC-C3C1-49F4-AF95-5183B86DFCC2}" type="sibTrans" cxnId="{A47673E3-8E38-4A74-9366-1AD9BDE41CA6}">
      <dgm:prSet/>
      <dgm:spPr/>
      <dgm:t>
        <a:bodyPr/>
        <a:lstStyle/>
        <a:p>
          <a:endParaRPr lang="en-US"/>
        </a:p>
      </dgm:t>
    </dgm:pt>
    <dgm:pt modelId="{CBE6D465-3AF0-4247-BEE2-D2847D2FD021}" type="pres">
      <dgm:prSet presAssocID="{AD76223E-4FE0-4B07-A371-0947F752517F}" presName="CompostProcess" presStyleCnt="0">
        <dgm:presLayoutVars>
          <dgm:dir/>
          <dgm:resizeHandles val="exact"/>
        </dgm:presLayoutVars>
      </dgm:prSet>
      <dgm:spPr/>
    </dgm:pt>
    <dgm:pt modelId="{77A46F5E-4BB7-490E-AF6D-ED1AF481A90A}" type="pres">
      <dgm:prSet presAssocID="{AD76223E-4FE0-4B07-A371-0947F752517F}" presName="arrow" presStyleLbl="bgShp" presStyleIdx="0" presStyleCnt="1" custLinFactNeighborX="2941" custLinFactNeighborY="14779"/>
      <dgm:spPr/>
    </dgm:pt>
    <dgm:pt modelId="{1E343A2E-7CC3-4641-8058-CC61EC799013}" type="pres">
      <dgm:prSet presAssocID="{AD76223E-4FE0-4B07-A371-0947F752517F}" presName="linearProcess" presStyleCnt="0"/>
      <dgm:spPr/>
    </dgm:pt>
    <dgm:pt modelId="{CE25027A-6A50-4D00-A0B8-8C2B7AF643F0}" type="pres">
      <dgm:prSet presAssocID="{96669920-AD5B-4CAE-BDE1-6B4FA261420E}" presName="textNode" presStyleLbl="node1" presStyleIdx="0" presStyleCnt="4">
        <dgm:presLayoutVars>
          <dgm:bulletEnabled val="1"/>
        </dgm:presLayoutVars>
      </dgm:prSet>
      <dgm:spPr/>
      <dgm:t>
        <a:bodyPr/>
        <a:lstStyle/>
        <a:p>
          <a:endParaRPr lang="en-US"/>
        </a:p>
      </dgm:t>
    </dgm:pt>
    <dgm:pt modelId="{AE5254E4-5D1F-4BEF-9EDB-48C2F86DF96E}" type="pres">
      <dgm:prSet presAssocID="{FB67A3DC-1CF1-41FC-8DBF-8B62216F1A88}" presName="sibTrans" presStyleCnt="0"/>
      <dgm:spPr/>
    </dgm:pt>
    <dgm:pt modelId="{B27581E9-7B6A-4836-A252-11FFF1197F86}" type="pres">
      <dgm:prSet presAssocID="{3445B654-0493-4EB9-BF01-DB076CB78BF9}" presName="textNode" presStyleLbl="node1" presStyleIdx="1" presStyleCnt="4">
        <dgm:presLayoutVars>
          <dgm:bulletEnabled val="1"/>
        </dgm:presLayoutVars>
      </dgm:prSet>
      <dgm:spPr/>
      <dgm:t>
        <a:bodyPr/>
        <a:lstStyle/>
        <a:p>
          <a:endParaRPr lang="en-US"/>
        </a:p>
      </dgm:t>
    </dgm:pt>
    <dgm:pt modelId="{0F113BCA-3212-4A8B-8E74-50E7B02CB1FC}" type="pres">
      <dgm:prSet presAssocID="{4916A450-6BFA-45BA-BC26-7C29F8F0F262}" presName="sibTrans" presStyleCnt="0"/>
      <dgm:spPr/>
    </dgm:pt>
    <dgm:pt modelId="{73D6B18B-78E1-4195-A2EA-44C7ECC98395}" type="pres">
      <dgm:prSet presAssocID="{7AE77684-DD0A-44C0-BA13-4C5ECD2F26E5}" presName="textNode" presStyleLbl="node1" presStyleIdx="2" presStyleCnt="4">
        <dgm:presLayoutVars>
          <dgm:bulletEnabled val="1"/>
        </dgm:presLayoutVars>
      </dgm:prSet>
      <dgm:spPr/>
      <dgm:t>
        <a:bodyPr/>
        <a:lstStyle/>
        <a:p>
          <a:endParaRPr lang="en-US"/>
        </a:p>
      </dgm:t>
    </dgm:pt>
    <dgm:pt modelId="{F3A91B6F-30EB-43E2-A23D-B543173AE36C}" type="pres">
      <dgm:prSet presAssocID="{6891D614-7AD1-4900-BFD8-6FD0B94A6B14}" presName="sibTrans" presStyleCnt="0"/>
      <dgm:spPr/>
    </dgm:pt>
    <dgm:pt modelId="{CA0A60A8-8D62-4426-A8D1-70AD6AE14AE3}" type="pres">
      <dgm:prSet presAssocID="{ED5336C2-7B65-4156-8814-9B5B4DF0AF4B}" presName="textNode" presStyleLbl="node1" presStyleIdx="3" presStyleCnt="4">
        <dgm:presLayoutVars>
          <dgm:bulletEnabled val="1"/>
        </dgm:presLayoutVars>
      </dgm:prSet>
      <dgm:spPr/>
      <dgm:t>
        <a:bodyPr/>
        <a:lstStyle/>
        <a:p>
          <a:endParaRPr lang="en-US"/>
        </a:p>
      </dgm:t>
    </dgm:pt>
  </dgm:ptLst>
  <dgm:cxnLst>
    <dgm:cxn modelId="{2E30A731-E9EE-4D31-9EE7-1DD2834A41F6}" type="presOf" srcId="{AD76223E-4FE0-4B07-A371-0947F752517F}" destId="{CBE6D465-3AF0-4247-BEE2-D2847D2FD021}" srcOrd="0" destOrd="0" presId="urn:microsoft.com/office/officeart/2005/8/layout/hProcess9"/>
    <dgm:cxn modelId="{67E5D4ED-BFF4-401E-8054-23972BA50EA2}" type="presOf" srcId="{ED5336C2-7B65-4156-8814-9B5B4DF0AF4B}" destId="{CA0A60A8-8D62-4426-A8D1-70AD6AE14AE3}" srcOrd="0" destOrd="0" presId="urn:microsoft.com/office/officeart/2005/8/layout/hProcess9"/>
    <dgm:cxn modelId="{8E242CD1-18D3-4D8F-BA39-6A66734D8D75}" srcId="{AD76223E-4FE0-4B07-A371-0947F752517F}" destId="{96669920-AD5B-4CAE-BDE1-6B4FA261420E}" srcOrd="0" destOrd="0" parTransId="{373405F8-1E93-43AF-A90A-16098B5D87E1}" sibTransId="{FB67A3DC-1CF1-41FC-8DBF-8B62216F1A88}"/>
    <dgm:cxn modelId="{8063CBAE-2471-4589-ACE7-A7302ED36155}" type="presOf" srcId="{3445B654-0493-4EB9-BF01-DB076CB78BF9}" destId="{B27581E9-7B6A-4836-A252-11FFF1197F86}" srcOrd="0" destOrd="0" presId="urn:microsoft.com/office/officeart/2005/8/layout/hProcess9"/>
    <dgm:cxn modelId="{3CFFA3F8-4C75-4A3E-A6F5-1C025F3B8007}" srcId="{AD76223E-4FE0-4B07-A371-0947F752517F}" destId="{3445B654-0493-4EB9-BF01-DB076CB78BF9}" srcOrd="1" destOrd="0" parTransId="{D32507B2-110C-4797-9F8C-213C66006C8E}" sibTransId="{4916A450-6BFA-45BA-BC26-7C29F8F0F262}"/>
    <dgm:cxn modelId="{762E5526-FA9B-4DAD-BF56-ED9BA8697AA6}" type="presOf" srcId="{7AE77684-DD0A-44C0-BA13-4C5ECD2F26E5}" destId="{73D6B18B-78E1-4195-A2EA-44C7ECC98395}" srcOrd="0" destOrd="0" presId="urn:microsoft.com/office/officeart/2005/8/layout/hProcess9"/>
    <dgm:cxn modelId="{8E603C28-622C-4896-B216-19C79912BB70}" srcId="{AD76223E-4FE0-4B07-A371-0947F752517F}" destId="{7AE77684-DD0A-44C0-BA13-4C5ECD2F26E5}" srcOrd="2" destOrd="0" parTransId="{72A3984C-8A79-4BE0-A022-77DBBD65EC58}" sibTransId="{6891D614-7AD1-4900-BFD8-6FD0B94A6B14}"/>
    <dgm:cxn modelId="{A47673E3-8E38-4A74-9366-1AD9BDE41CA6}" srcId="{AD76223E-4FE0-4B07-A371-0947F752517F}" destId="{ED5336C2-7B65-4156-8814-9B5B4DF0AF4B}" srcOrd="3" destOrd="0" parTransId="{B3327116-A34D-436C-A44A-2062069152AA}" sibTransId="{933B98FC-C3C1-49F4-AF95-5183B86DFCC2}"/>
    <dgm:cxn modelId="{31C7BE9B-4B2A-4972-BB69-7858E1BCF985}" type="presOf" srcId="{96669920-AD5B-4CAE-BDE1-6B4FA261420E}" destId="{CE25027A-6A50-4D00-A0B8-8C2B7AF643F0}" srcOrd="0" destOrd="0" presId="urn:microsoft.com/office/officeart/2005/8/layout/hProcess9"/>
    <dgm:cxn modelId="{936560BD-C629-42AB-ABB1-5F1B9C14ABBC}" type="presParOf" srcId="{CBE6D465-3AF0-4247-BEE2-D2847D2FD021}" destId="{77A46F5E-4BB7-490E-AF6D-ED1AF481A90A}" srcOrd="0" destOrd="0" presId="urn:microsoft.com/office/officeart/2005/8/layout/hProcess9"/>
    <dgm:cxn modelId="{94B19315-126C-418F-9ABD-1677ADE17AFD}" type="presParOf" srcId="{CBE6D465-3AF0-4247-BEE2-D2847D2FD021}" destId="{1E343A2E-7CC3-4641-8058-CC61EC799013}" srcOrd="1" destOrd="0" presId="urn:microsoft.com/office/officeart/2005/8/layout/hProcess9"/>
    <dgm:cxn modelId="{B1A61B90-4FBA-4EFC-B621-678D45FA2D54}" type="presParOf" srcId="{1E343A2E-7CC3-4641-8058-CC61EC799013}" destId="{CE25027A-6A50-4D00-A0B8-8C2B7AF643F0}" srcOrd="0" destOrd="0" presId="urn:microsoft.com/office/officeart/2005/8/layout/hProcess9"/>
    <dgm:cxn modelId="{341291B5-54ED-4D48-B058-0D7B7F8BDF3E}" type="presParOf" srcId="{1E343A2E-7CC3-4641-8058-CC61EC799013}" destId="{AE5254E4-5D1F-4BEF-9EDB-48C2F86DF96E}" srcOrd="1" destOrd="0" presId="urn:microsoft.com/office/officeart/2005/8/layout/hProcess9"/>
    <dgm:cxn modelId="{35DA15E1-3F56-4D7C-B83B-6FF133B193AF}" type="presParOf" srcId="{1E343A2E-7CC3-4641-8058-CC61EC799013}" destId="{B27581E9-7B6A-4836-A252-11FFF1197F86}" srcOrd="2" destOrd="0" presId="urn:microsoft.com/office/officeart/2005/8/layout/hProcess9"/>
    <dgm:cxn modelId="{9B394661-F249-47BD-A17E-F1B6BCB6D66F}" type="presParOf" srcId="{1E343A2E-7CC3-4641-8058-CC61EC799013}" destId="{0F113BCA-3212-4A8B-8E74-50E7B02CB1FC}" srcOrd="3" destOrd="0" presId="urn:microsoft.com/office/officeart/2005/8/layout/hProcess9"/>
    <dgm:cxn modelId="{594F3C99-1700-4351-AF2A-D89282B53415}" type="presParOf" srcId="{1E343A2E-7CC3-4641-8058-CC61EC799013}" destId="{73D6B18B-78E1-4195-A2EA-44C7ECC98395}" srcOrd="4" destOrd="0" presId="urn:microsoft.com/office/officeart/2005/8/layout/hProcess9"/>
    <dgm:cxn modelId="{B1DF04F6-2452-40C1-8B56-95503AB42903}" type="presParOf" srcId="{1E343A2E-7CC3-4641-8058-CC61EC799013}" destId="{F3A91B6F-30EB-43E2-A23D-B543173AE36C}" srcOrd="5" destOrd="0" presId="urn:microsoft.com/office/officeart/2005/8/layout/hProcess9"/>
    <dgm:cxn modelId="{0E781565-DA92-4113-BE4A-74F8864951DE}" type="presParOf" srcId="{1E343A2E-7CC3-4641-8058-CC61EC799013}" destId="{CA0A60A8-8D62-4426-A8D1-70AD6AE14AE3}"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76223E-4FE0-4B07-A371-0947F752517F}" type="doc">
      <dgm:prSet loTypeId="urn:microsoft.com/office/officeart/2005/8/layout/hProcess9" loCatId="process" qsTypeId="urn:microsoft.com/office/officeart/2005/8/quickstyle/simple3" qsCatId="simple" csTypeId="urn:microsoft.com/office/officeart/2005/8/colors/accent1_2" csCatId="accent1" phldr="1"/>
      <dgm:spPr/>
    </dgm:pt>
    <dgm:pt modelId="{96669920-AD5B-4CAE-BDE1-6B4FA261420E}">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sz="2000" dirty="0" smtClean="0"/>
            <a:t>Preprocessing</a:t>
          </a:r>
          <a:endParaRPr lang="en-US" sz="2000" dirty="0"/>
        </a:p>
      </dgm:t>
    </dgm:pt>
    <dgm:pt modelId="{373405F8-1E93-43AF-A90A-16098B5D87E1}" type="parTrans" cxnId="{8E242CD1-18D3-4D8F-BA39-6A66734D8D75}">
      <dgm:prSet/>
      <dgm:spPr/>
      <dgm:t>
        <a:bodyPr/>
        <a:lstStyle/>
        <a:p>
          <a:endParaRPr lang="en-US"/>
        </a:p>
      </dgm:t>
    </dgm:pt>
    <dgm:pt modelId="{FB67A3DC-1CF1-41FC-8DBF-8B62216F1A88}" type="sibTrans" cxnId="{8E242CD1-18D3-4D8F-BA39-6A66734D8D75}">
      <dgm:prSet/>
      <dgm:spPr/>
      <dgm:t>
        <a:bodyPr/>
        <a:lstStyle/>
        <a:p>
          <a:endParaRPr lang="en-US"/>
        </a:p>
      </dgm:t>
    </dgm:pt>
    <dgm:pt modelId="{3445B654-0493-4EB9-BF01-DB076CB78BF9}">
      <dgm:prSet phldrT="[Text]" custT="1"/>
      <dgm:spPr/>
      <dgm:t>
        <a:bodyPr/>
        <a:lstStyle/>
        <a:p>
          <a:r>
            <a:rPr lang="en-US" sz="2000" dirty="0" smtClean="0"/>
            <a:t>Detect hypothesized eating</a:t>
          </a:r>
          <a:endParaRPr lang="en-US" sz="2000" dirty="0"/>
        </a:p>
      </dgm:t>
    </dgm:pt>
    <dgm:pt modelId="{D32507B2-110C-4797-9F8C-213C66006C8E}" type="parTrans" cxnId="{3CFFA3F8-4C75-4A3E-A6F5-1C025F3B8007}">
      <dgm:prSet/>
      <dgm:spPr/>
      <dgm:t>
        <a:bodyPr/>
        <a:lstStyle/>
        <a:p>
          <a:endParaRPr lang="en-US"/>
        </a:p>
      </dgm:t>
    </dgm:pt>
    <dgm:pt modelId="{4916A450-6BFA-45BA-BC26-7C29F8F0F262}" type="sibTrans" cxnId="{3CFFA3F8-4C75-4A3E-A6F5-1C025F3B8007}">
      <dgm:prSet/>
      <dgm:spPr/>
      <dgm:t>
        <a:bodyPr/>
        <a:lstStyle/>
        <a:p>
          <a:endParaRPr lang="en-US"/>
        </a:p>
      </dgm:t>
    </dgm:pt>
    <dgm:pt modelId="{7AE77684-DD0A-44C0-BA13-4C5ECD2F26E5}">
      <dgm:prSet phldrT="[Text]" custT="1"/>
      <dgm:spPr/>
      <dgm:t>
        <a:bodyPr/>
        <a:lstStyle/>
        <a:p>
          <a:r>
            <a:rPr lang="en-US" sz="2000" dirty="0" smtClean="0"/>
            <a:t>Feature extraction</a:t>
          </a:r>
          <a:endParaRPr lang="en-US" sz="2000" dirty="0"/>
        </a:p>
      </dgm:t>
    </dgm:pt>
    <dgm:pt modelId="{72A3984C-8A79-4BE0-A022-77DBBD65EC58}" type="parTrans" cxnId="{8E603C28-622C-4896-B216-19C79912BB70}">
      <dgm:prSet/>
      <dgm:spPr/>
      <dgm:t>
        <a:bodyPr/>
        <a:lstStyle/>
        <a:p>
          <a:endParaRPr lang="en-US"/>
        </a:p>
      </dgm:t>
    </dgm:pt>
    <dgm:pt modelId="{6891D614-7AD1-4900-BFD8-6FD0B94A6B14}" type="sibTrans" cxnId="{8E603C28-622C-4896-B216-19C79912BB70}">
      <dgm:prSet/>
      <dgm:spPr/>
      <dgm:t>
        <a:bodyPr/>
        <a:lstStyle/>
        <a:p>
          <a:endParaRPr lang="en-US"/>
        </a:p>
      </dgm:t>
    </dgm:pt>
    <dgm:pt modelId="{ED5336C2-7B65-4156-8814-9B5B4DF0AF4B}">
      <dgm:prSet custT="1"/>
      <dgm:spPr/>
      <dgm:t>
        <a:bodyPr/>
        <a:lstStyle/>
        <a:p>
          <a:r>
            <a:rPr lang="en-US" sz="2000" dirty="0" smtClean="0"/>
            <a:t>Final classification</a:t>
          </a:r>
          <a:endParaRPr lang="en-US" sz="2000" dirty="0"/>
        </a:p>
      </dgm:t>
    </dgm:pt>
    <dgm:pt modelId="{B3327116-A34D-436C-A44A-2062069152AA}" type="parTrans" cxnId="{A47673E3-8E38-4A74-9366-1AD9BDE41CA6}">
      <dgm:prSet/>
      <dgm:spPr/>
      <dgm:t>
        <a:bodyPr/>
        <a:lstStyle/>
        <a:p>
          <a:endParaRPr lang="en-US"/>
        </a:p>
      </dgm:t>
    </dgm:pt>
    <dgm:pt modelId="{933B98FC-C3C1-49F4-AF95-5183B86DFCC2}" type="sibTrans" cxnId="{A47673E3-8E38-4A74-9366-1AD9BDE41CA6}">
      <dgm:prSet/>
      <dgm:spPr/>
      <dgm:t>
        <a:bodyPr/>
        <a:lstStyle/>
        <a:p>
          <a:endParaRPr lang="en-US"/>
        </a:p>
      </dgm:t>
    </dgm:pt>
    <dgm:pt modelId="{CBE6D465-3AF0-4247-BEE2-D2847D2FD021}" type="pres">
      <dgm:prSet presAssocID="{AD76223E-4FE0-4B07-A371-0947F752517F}" presName="CompostProcess" presStyleCnt="0">
        <dgm:presLayoutVars>
          <dgm:dir/>
          <dgm:resizeHandles val="exact"/>
        </dgm:presLayoutVars>
      </dgm:prSet>
      <dgm:spPr/>
    </dgm:pt>
    <dgm:pt modelId="{77A46F5E-4BB7-490E-AF6D-ED1AF481A90A}" type="pres">
      <dgm:prSet presAssocID="{AD76223E-4FE0-4B07-A371-0947F752517F}" presName="arrow" presStyleLbl="bgShp" presStyleIdx="0" presStyleCnt="1" custLinFactNeighborX="2941" custLinFactNeighborY="14779"/>
      <dgm:spPr/>
    </dgm:pt>
    <dgm:pt modelId="{1E343A2E-7CC3-4641-8058-CC61EC799013}" type="pres">
      <dgm:prSet presAssocID="{AD76223E-4FE0-4B07-A371-0947F752517F}" presName="linearProcess" presStyleCnt="0"/>
      <dgm:spPr/>
    </dgm:pt>
    <dgm:pt modelId="{CE25027A-6A50-4D00-A0B8-8C2B7AF643F0}" type="pres">
      <dgm:prSet presAssocID="{96669920-AD5B-4CAE-BDE1-6B4FA261420E}" presName="textNode" presStyleLbl="node1" presStyleIdx="0" presStyleCnt="4">
        <dgm:presLayoutVars>
          <dgm:bulletEnabled val="1"/>
        </dgm:presLayoutVars>
      </dgm:prSet>
      <dgm:spPr/>
      <dgm:t>
        <a:bodyPr/>
        <a:lstStyle/>
        <a:p>
          <a:endParaRPr lang="en-US"/>
        </a:p>
      </dgm:t>
    </dgm:pt>
    <dgm:pt modelId="{AE5254E4-5D1F-4BEF-9EDB-48C2F86DF96E}" type="pres">
      <dgm:prSet presAssocID="{FB67A3DC-1CF1-41FC-8DBF-8B62216F1A88}" presName="sibTrans" presStyleCnt="0"/>
      <dgm:spPr/>
    </dgm:pt>
    <dgm:pt modelId="{B27581E9-7B6A-4836-A252-11FFF1197F86}" type="pres">
      <dgm:prSet presAssocID="{3445B654-0493-4EB9-BF01-DB076CB78BF9}" presName="textNode" presStyleLbl="node1" presStyleIdx="1" presStyleCnt="4">
        <dgm:presLayoutVars>
          <dgm:bulletEnabled val="1"/>
        </dgm:presLayoutVars>
      </dgm:prSet>
      <dgm:spPr/>
      <dgm:t>
        <a:bodyPr/>
        <a:lstStyle/>
        <a:p>
          <a:endParaRPr lang="en-US"/>
        </a:p>
      </dgm:t>
    </dgm:pt>
    <dgm:pt modelId="{0F113BCA-3212-4A8B-8E74-50E7B02CB1FC}" type="pres">
      <dgm:prSet presAssocID="{4916A450-6BFA-45BA-BC26-7C29F8F0F262}" presName="sibTrans" presStyleCnt="0"/>
      <dgm:spPr/>
    </dgm:pt>
    <dgm:pt modelId="{73D6B18B-78E1-4195-A2EA-44C7ECC98395}" type="pres">
      <dgm:prSet presAssocID="{7AE77684-DD0A-44C0-BA13-4C5ECD2F26E5}" presName="textNode" presStyleLbl="node1" presStyleIdx="2" presStyleCnt="4">
        <dgm:presLayoutVars>
          <dgm:bulletEnabled val="1"/>
        </dgm:presLayoutVars>
      </dgm:prSet>
      <dgm:spPr/>
      <dgm:t>
        <a:bodyPr/>
        <a:lstStyle/>
        <a:p>
          <a:endParaRPr lang="en-US"/>
        </a:p>
      </dgm:t>
    </dgm:pt>
    <dgm:pt modelId="{F3A91B6F-30EB-43E2-A23D-B543173AE36C}" type="pres">
      <dgm:prSet presAssocID="{6891D614-7AD1-4900-BFD8-6FD0B94A6B14}" presName="sibTrans" presStyleCnt="0"/>
      <dgm:spPr/>
    </dgm:pt>
    <dgm:pt modelId="{CA0A60A8-8D62-4426-A8D1-70AD6AE14AE3}" type="pres">
      <dgm:prSet presAssocID="{ED5336C2-7B65-4156-8814-9B5B4DF0AF4B}" presName="textNode" presStyleLbl="node1" presStyleIdx="3" presStyleCnt="4">
        <dgm:presLayoutVars>
          <dgm:bulletEnabled val="1"/>
        </dgm:presLayoutVars>
      </dgm:prSet>
      <dgm:spPr/>
      <dgm:t>
        <a:bodyPr/>
        <a:lstStyle/>
        <a:p>
          <a:endParaRPr lang="en-US"/>
        </a:p>
      </dgm:t>
    </dgm:pt>
  </dgm:ptLst>
  <dgm:cxnLst>
    <dgm:cxn modelId="{B626A78F-DA71-42DB-8DD8-4C7815C74949}" type="presOf" srcId="{3445B654-0493-4EB9-BF01-DB076CB78BF9}" destId="{B27581E9-7B6A-4836-A252-11FFF1197F86}" srcOrd="0" destOrd="0" presId="urn:microsoft.com/office/officeart/2005/8/layout/hProcess9"/>
    <dgm:cxn modelId="{0CC9228B-E506-44B4-A906-5DB701BFC890}" type="presOf" srcId="{ED5336C2-7B65-4156-8814-9B5B4DF0AF4B}" destId="{CA0A60A8-8D62-4426-A8D1-70AD6AE14AE3}" srcOrd="0" destOrd="0" presId="urn:microsoft.com/office/officeart/2005/8/layout/hProcess9"/>
    <dgm:cxn modelId="{825EAF1D-4965-41EB-BF65-53896E226F8E}" type="presOf" srcId="{7AE77684-DD0A-44C0-BA13-4C5ECD2F26E5}" destId="{73D6B18B-78E1-4195-A2EA-44C7ECC98395}" srcOrd="0" destOrd="0" presId="urn:microsoft.com/office/officeart/2005/8/layout/hProcess9"/>
    <dgm:cxn modelId="{8E242CD1-18D3-4D8F-BA39-6A66734D8D75}" srcId="{AD76223E-4FE0-4B07-A371-0947F752517F}" destId="{96669920-AD5B-4CAE-BDE1-6B4FA261420E}" srcOrd="0" destOrd="0" parTransId="{373405F8-1E93-43AF-A90A-16098B5D87E1}" sibTransId="{FB67A3DC-1CF1-41FC-8DBF-8B62216F1A88}"/>
    <dgm:cxn modelId="{3CFFA3F8-4C75-4A3E-A6F5-1C025F3B8007}" srcId="{AD76223E-4FE0-4B07-A371-0947F752517F}" destId="{3445B654-0493-4EB9-BF01-DB076CB78BF9}" srcOrd="1" destOrd="0" parTransId="{D32507B2-110C-4797-9F8C-213C66006C8E}" sibTransId="{4916A450-6BFA-45BA-BC26-7C29F8F0F262}"/>
    <dgm:cxn modelId="{4E62CD6E-F2D4-40F9-A1F0-6B3A78D3506E}" type="presOf" srcId="{AD76223E-4FE0-4B07-A371-0947F752517F}" destId="{CBE6D465-3AF0-4247-BEE2-D2847D2FD021}" srcOrd="0" destOrd="0" presId="urn:microsoft.com/office/officeart/2005/8/layout/hProcess9"/>
    <dgm:cxn modelId="{8E603C28-622C-4896-B216-19C79912BB70}" srcId="{AD76223E-4FE0-4B07-A371-0947F752517F}" destId="{7AE77684-DD0A-44C0-BA13-4C5ECD2F26E5}" srcOrd="2" destOrd="0" parTransId="{72A3984C-8A79-4BE0-A022-77DBBD65EC58}" sibTransId="{6891D614-7AD1-4900-BFD8-6FD0B94A6B14}"/>
    <dgm:cxn modelId="{A47673E3-8E38-4A74-9366-1AD9BDE41CA6}" srcId="{AD76223E-4FE0-4B07-A371-0947F752517F}" destId="{ED5336C2-7B65-4156-8814-9B5B4DF0AF4B}" srcOrd="3" destOrd="0" parTransId="{B3327116-A34D-436C-A44A-2062069152AA}" sibTransId="{933B98FC-C3C1-49F4-AF95-5183B86DFCC2}"/>
    <dgm:cxn modelId="{1BCED1A4-DA33-48A9-B018-542446F446D2}" type="presOf" srcId="{96669920-AD5B-4CAE-BDE1-6B4FA261420E}" destId="{CE25027A-6A50-4D00-A0B8-8C2B7AF643F0}" srcOrd="0" destOrd="0" presId="urn:microsoft.com/office/officeart/2005/8/layout/hProcess9"/>
    <dgm:cxn modelId="{B8C17BD6-FC0B-42E5-AB41-6D251DFED4E0}" type="presParOf" srcId="{CBE6D465-3AF0-4247-BEE2-D2847D2FD021}" destId="{77A46F5E-4BB7-490E-AF6D-ED1AF481A90A}" srcOrd="0" destOrd="0" presId="urn:microsoft.com/office/officeart/2005/8/layout/hProcess9"/>
    <dgm:cxn modelId="{1A4021D6-D728-497D-A3AD-B5B816F45BC7}" type="presParOf" srcId="{CBE6D465-3AF0-4247-BEE2-D2847D2FD021}" destId="{1E343A2E-7CC3-4641-8058-CC61EC799013}" srcOrd="1" destOrd="0" presId="urn:microsoft.com/office/officeart/2005/8/layout/hProcess9"/>
    <dgm:cxn modelId="{AC3DD1E4-7FBE-4A26-A164-645B34F9FE3A}" type="presParOf" srcId="{1E343A2E-7CC3-4641-8058-CC61EC799013}" destId="{CE25027A-6A50-4D00-A0B8-8C2B7AF643F0}" srcOrd="0" destOrd="0" presId="urn:microsoft.com/office/officeart/2005/8/layout/hProcess9"/>
    <dgm:cxn modelId="{3AED0789-D7EA-4DD0-9A3D-A06EF30044E1}" type="presParOf" srcId="{1E343A2E-7CC3-4641-8058-CC61EC799013}" destId="{AE5254E4-5D1F-4BEF-9EDB-48C2F86DF96E}" srcOrd="1" destOrd="0" presId="urn:microsoft.com/office/officeart/2005/8/layout/hProcess9"/>
    <dgm:cxn modelId="{C5612F2D-05BA-4D84-A542-EE32DA936C3D}" type="presParOf" srcId="{1E343A2E-7CC3-4641-8058-CC61EC799013}" destId="{B27581E9-7B6A-4836-A252-11FFF1197F86}" srcOrd="2" destOrd="0" presId="urn:microsoft.com/office/officeart/2005/8/layout/hProcess9"/>
    <dgm:cxn modelId="{09D92AEF-BE08-428E-948B-819849952DB9}" type="presParOf" srcId="{1E343A2E-7CC3-4641-8058-CC61EC799013}" destId="{0F113BCA-3212-4A8B-8E74-50E7B02CB1FC}" srcOrd="3" destOrd="0" presId="urn:microsoft.com/office/officeart/2005/8/layout/hProcess9"/>
    <dgm:cxn modelId="{01745B4A-C6A4-44B2-AA33-326ACEF338BC}" type="presParOf" srcId="{1E343A2E-7CC3-4641-8058-CC61EC799013}" destId="{73D6B18B-78E1-4195-A2EA-44C7ECC98395}" srcOrd="4" destOrd="0" presId="urn:microsoft.com/office/officeart/2005/8/layout/hProcess9"/>
    <dgm:cxn modelId="{8E5BC99E-851B-4E14-89B9-1D57B6B991B4}" type="presParOf" srcId="{1E343A2E-7CC3-4641-8058-CC61EC799013}" destId="{F3A91B6F-30EB-43E2-A23D-B543173AE36C}" srcOrd="5" destOrd="0" presId="urn:microsoft.com/office/officeart/2005/8/layout/hProcess9"/>
    <dgm:cxn modelId="{71CBB2A0-1765-4C5B-B0D9-5A7ABD81D62B}" type="presParOf" srcId="{1E343A2E-7CC3-4641-8058-CC61EC799013}" destId="{CA0A60A8-8D62-4426-A8D1-70AD6AE14AE3}"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76223E-4FE0-4B07-A371-0947F752517F}" type="doc">
      <dgm:prSet loTypeId="urn:microsoft.com/office/officeart/2005/8/layout/hProcess9" loCatId="process" qsTypeId="urn:microsoft.com/office/officeart/2005/8/quickstyle/simple3" qsCatId="simple" csTypeId="urn:microsoft.com/office/officeart/2005/8/colors/accent1_2" csCatId="accent1" phldr="1"/>
      <dgm:spPr/>
    </dgm:pt>
    <dgm:pt modelId="{96669920-AD5B-4CAE-BDE1-6B4FA261420E}">
      <dgm:prSet phldrT="[Text]" custT="1"/>
      <dgm:spPr/>
      <dgm:t>
        <a:bodyPr/>
        <a:lstStyle/>
        <a:p>
          <a:r>
            <a:rPr lang="en-US" sz="2000" dirty="0" smtClean="0"/>
            <a:t>Preprocessing</a:t>
          </a:r>
          <a:endParaRPr lang="en-US" sz="2000" dirty="0"/>
        </a:p>
      </dgm:t>
    </dgm:pt>
    <dgm:pt modelId="{373405F8-1E93-43AF-A90A-16098B5D87E1}" type="parTrans" cxnId="{8E242CD1-18D3-4D8F-BA39-6A66734D8D75}">
      <dgm:prSet/>
      <dgm:spPr/>
      <dgm:t>
        <a:bodyPr/>
        <a:lstStyle/>
        <a:p>
          <a:endParaRPr lang="en-US"/>
        </a:p>
      </dgm:t>
    </dgm:pt>
    <dgm:pt modelId="{FB67A3DC-1CF1-41FC-8DBF-8B62216F1A88}" type="sibTrans" cxnId="{8E242CD1-18D3-4D8F-BA39-6A66734D8D75}">
      <dgm:prSet/>
      <dgm:spPr/>
      <dgm:t>
        <a:bodyPr/>
        <a:lstStyle/>
        <a:p>
          <a:endParaRPr lang="en-US"/>
        </a:p>
      </dgm:t>
    </dgm:pt>
    <dgm:pt modelId="{3445B654-0493-4EB9-BF01-DB076CB78BF9}">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sz="2000" dirty="0" smtClean="0"/>
            <a:t>Detect hypothesized eating</a:t>
          </a:r>
          <a:endParaRPr lang="en-US" sz="2000" dirty="0"/>
        </a:p>
      </dgm:t>
    </dgm:pt>
    <dgm:pt modelId="{D32507B2-110C-4797-9F8C-213C66006C8E}" type="parTrans" cxnId="{3CFFA3F8-4C75-4A3E-A6F5-1C025F3B8007}">
      <dgm:prSet/>
      <dgm:spPr/>
      <dgm:t>
        <a:bodyPr/>
        <a:lstStyle/>
        <a:p>
          <a:endParaRPr lang="en-US"/>
        </a:p>
      </dgm:t>
    </dgm:pt>
    <dgm:pt modelId="{4916A450-6BFA-45BA-BC26-7C29F8F0F262}" type="sibTrans" cxnId="{3CFFA3F8-4C75-4A3E-A6F5-1C025F3B8007}">
      <dgm:prSet/>
      <dgm:spPr/>
      <dgm:t>
        <a:bodyPr/>
        <a:lstStyle/>
        <a:p>
          <a:endParaRPr lang="en-US"/>
        </a:p>
      </dgm:t>
    </dgm:pt>
    <dgm:pt modelId="{7AE77684-DD0A-44C0-BA13-4C5ECD2F26E5}">
      <dgm:prSet phldrT="[Text]" custT="1"/>
      <dgm:spPr/>
      <dgm:t>
        <a:bodyPr/>
        <a:lstStyle/>
        <a:p>
          <a:r>
            <a:rPr lang="en-US" sz="2000" dirty="0" smtClean="0"/>
            <a:t>Feature extraction</a:t>
          </a:r>
          <a:endParaRPr lang="en-US" sz="2000" dirty="0"/>
        </a:p>
      </dgm:t>
    </dgm:pt>
    <dgm:pt modelId="{72A3984C-8A79-4BE0-A022-77DBBD65EC58}" type="parTrans" cxnId="{8E603C28-622C-4896-B216-19C79912BB70}">
      <dgm:prSet/>
      <dgm:spPr/>
      <dgm:t>
        <a:bodyPr/>
        <a:lstStyle/>
        <a:p>
          <a:endParaRPr lang="en-US"/>
        </a:p>
      </dgm:t>
    </dgm:pt>
    <dgm:pt modelId="{6891D614-7AD1-4900-BFD8-6FD0B94A6B14}" type="sibTrans" cxnId="{8E603C28-622C-4896-B216-19C79912BB70}">
      <dgm:prSet/>
      <dgm:spPr/>
      <dgm:t>
        <a:bodyPr/>
        <a:lstStyle/>
        <a:p>
          <a:endParaRPr lang="en-US"/>
        </a:p>
      </dgm:t>
    </dgm:pt>
    <dgm:pt modelId="{ED5336C2-7B65-4156-8814-9B5B4DF0AF4B}">
      <dgm:prSet custT="1"/>
      <dgm:spPr/>
      <dgm:t>
        <a:bodyPr/>
        <a:lstStyle/>
        <a:p>
          <a:r>
            <a:rPr lang="en-US" sz="2000" dirty="0" smtClean="0"/>
            <a:t>Final classification</a:t>
          </a:r>
          <a:endParaRPr lang="en-US" sz="2000" dirty="0"/>
        </a:p>
      </dgm:t>
    </dgm:pt>
    <dgm:pt modelId="{B3327116-A34D-436C-A44A-2062069152AA}" type="parTrans" cxnId="{A47673E3-8E38-4A74-9366-1AD9BDE41CA6}">
      <dgm:prSet/>
      <dgm:spPr/>
      <dgm:t>
        <a:bodyPr/>
        <a:lstStyle/>
        <a:p>
          <a:endParaRPr lang="en-US"/>
        </a:p>
      </dgm:t>
    </dgm:pt>
    <dgm:pt modelId="{933B98FC-C3C1-49F4-AF95-5183B86DFCC2}" type="sibTrans" cxnId="{A47673E3-8E38-4A74-9366-1AD9BDE41CA6}">
      <dgm:prSet/>
      <dgm:spPr/>
      <dgm:t>
        <a:bodyPr/>
        <a:lstStyle/>
        <a:p>
          <a:endParaRPr lang="en-US"/>
        </a:p>
      </dgm:t>
    </dgm:pt>
    <dgm:pt modelId="{CBE6D465-3AF0-4247-BEE2-D2847D2FD021}" type="pres">
      <dgm:prSet presAssocID="{AD76223E-4FE0-4B07-A371-0947F752517F}" presName="CompostProcess" presStyleCnt="0">
        <dgm:presLayoutVars>
          <dgm:dir/>
          <dgm:resizeHandles val="exact"/>
        </dgm:presLayoutVars>
      </dgm:prSet>
      <dgm:spPr/>
    </dgm:pt>
    <dgm:pt modelId="{77A46F5E-4BB7-490E-AF6D-ED1AF481A90A}" type="pres">
      <dgm:prSet presAssocID="{AD76223E-4FE0-4B07-A371-0947F752517F}" presName="arrow" presStyleLbl="bgShp" presStyleIdx="0" presStyleCnt="1" custLinFactNeighborX="2941" custLinFactNeighborY="14779"/>
      <dgm:spPr/>
    </dgm:pt>
    <dgm:pt modelId="{1E343A2E-7CC3-4641-8058-CC61EC799013}" type="pres">
      <dgm:prSet presAssocID="{AD76223E-4FE0-4B07-A371-0947F752517F}" presName="linearProcess" presStyleCnt="0"/>
      <dgm:spPr/>
    </dgm:pt>
    <dgm:pt modelId="{CE25027A-6A50-4D00-A0B8-8C2B7AF643F0}" type="pres">
      <dgm:prSet presAssocID="{96669920-AD5B-4CAE-BDE1-6B4FA261420E}" presName="textNode" presStyleLbl="node1" presStyleIdx="0" presStyleCnt="4">
        <dgm:presLayoutVars>
          <dgm:bulletEnabled val="1"/>
        </dgm:presLayoutVars>
      </dgm:prSet>
      <dgm:spPr/>
      <dgm:t>
        <a:bodyPr/>
        <a:lstStyle/>
        <a:p>
          <a:endParaRPr lang="en-US"/>
        </a:p>
      </dgm:t>
    </dgm:pt>
    <dgm:pt modelId="{AE5254E4-5D1F-4BEF-9EDB-48C2F86DF96E}" type="pres">
      <dgm:prSet presAssocID="{FB67A3DC-1CF1-41FC-8DBF-8B62216F1A88}" presName="sibTrans" presStyleCnt="0"/>
      <dgm:spPr/>
    </dgm:pt>
    <dgm:pt modelId="{B27581E9-7B6A-4836-A252-11FFF1197F86}" type="pres">
      <dgm:prSet presAssocID="{3445B654-0493-4EB9-BF01-DB076CB78BF9}" presName="textNode" presStyleLbl="node1" presStyleIdx="1" presStyleCnt="4">
        <dgm:presLayoutVars>
          <dgm:bulletEnabled val="1"/>
        </dgm:presLayoutVars>
      </dgm:prSet>
      <dgm:spPr/>
      <dgm:t>
        <a:bodyPr/>
        <a:lstStyle/>
        <a:p>
          <a:endParaRPr lang="en-US"/>
        </a:p>
      </dgm:t>
    </dgm:pt>
    <dgm:pt modelId="{0F113BCA-3212-4A8B-8E74-50E7B02CB1FC}" type="pres">
      <dgm:prSet presAssocID="{4916A450-6BFA-45BA-BC26-7C29F8F0F262}" presName="sibTrans" presStyleCnt="0"/>
      <dgm:spPr/>
    </dgm:pt>
    <dgm:pt modelId="{73D6B18B-78E1-4195-A2EA-44C7ECC98395}" type="pres">
      <dgm:prSet presAssocID="{7AE77684-DD0A-44C0-BA13-4C5ECD2F26E5}" presName="textNode" presStyleLbl="node1" presStyleIdx="2" presStyleCnt="4">
        <dgm:presLayoutVars>
          <dgm:bulletEnabled val="1"/>
        </dgm:presLayoutVars>
      </dgm:prSet>
      <dgm:spPr/>
      <dgm:t>
        <a:bodyPr/>
        <a:lstStyle/>
        <a:p>
          <a:endParaRPr lang="en-US"/>
        </a:p>
      </dgm:t>
    </dgm:pt>
    <dgm:pt modelId="{F3A91B6F-30EB-43E2-A23D-B543173AE36C}" type="pres">
      <dgm:prSet presAssocID="{6891D614-7AD1-4900-BFD8-6FD0B94A6B14}" presName="sibTrans" presStyleCnt="0"/>
      <dgm:spPr/>
    </dgm:pt>
    <dgm:pt modelId="{CA0A60A8-8D62-4426-A8D1-70AD6AE14AE3}" type="pres">
      <dgm:prSet presAssocID="{ED5336C2-7B65-4156-8814-9B5B4DF0AF4B}" presName="textNode" presStyleLbl="node1" presStyleIdx="3" presStyleCnt="4">
        <dgm:presLayoutVars>
          <dgm:bulletEnabled val="1"/>
        </dgm:presLayoutVars>
      </dgm:prSet>
      <dgm:spPr/>
      <dgm:t>
        <a:bodyPr/>
        <a:lstStyle/>
        <a:p>
          <a:endParaRPr lang="en-US"/>
        </a:p>
      </dgm:t>
    </dgm:pt>
  </dgm:ptLst>
  <dgm:cxnLst>
    <dgm:cxn modelId="{02455122-7B6E-4280-9216-0210F6A9929E}" type="presOf" srcId="{7AE77684-DD0A-44C0-BA13-4C5ECD2F26E5}" destId="{73D6B18B-78E1-4195-A2EA-44C7ECC98395}" srcOrd="0" destOrd="0" presId="urn:microsoft.com/office/officeart/2005/8/layout/hProcess9"/>
    <dgm:cxn modelId="{16C4DCBF-0F75-440A-9CFC-66E15789CCCC}" type="presOf" srcId="{96669920-AD5B-4CAE-BDE1-6B4FA261420E}" destId="{CE25027A-6A50-4D00-A0B8-8C2B7AF643F0}" srcOrd="0" destOrd="0" presId="urn:microsoft.com/office/officeart/2005/8/layout/hProcess9"/>
    <dgm:cxn modelId="{A47673E3-8E38-4A74-9366-1AD9BDE41CA6}" srcId="{AD76223E-4FE0-4B07-A371-0947F752517F}" destId="{ED5336C2-7B65-4156-8814-9B5B4DF0AF4B}" srcOrd="3" destOrd="0" parTransId="{B3327116-A34D-436C-A44A-2062069152AA}" sibTransId="{933B98FC-C3C1-49F4-AF95-5183B86DFCC2}"/>
    <dgm:cxn modelId="{B955A623-8DCA-4AC5-AD90-AFF790B62B1C}" type="presOf" srcId="{ED5336C2-7B65-4156-8814-9B5B4DF0AF4B}" destId="{CA0A60A8-8D62-4426-A8D1-70AD6AE14AE3}" srcOrd="0" destOrd="0" presId="urn:microsoft.com/office/officeart/2005/8/layout/hProcess9"/>
    <dgm:cxn modelId="{8E603C28-622C-4896-B216-19C79912BB70}" srcId="{AD76223E-4FE0-4B07-A371-0947F752517F}" destId="{7AE77684-DD0A-44C0-BA13-4C5ECD2F26E5}" srcOrd="2" destOrd="0" parTransId="{72A3984C-8A79-4BE0-A022-77DBBD65EC58}" sibTransId="{6891D614-7AD1-4900-BFD8-6FD0B94A6B14}"/>
    <dgm:cxn modelId="{8E242CD1-18D3-4D8F-BA39-6A66734D8D75}" srcId="{AD76223E-4FE0-4B07-A371-0947F752517F}" destId="{96669920-AD5B-4CAE-BDE1-6B4FA261420E}" srcOrd="0" destOrd="0" parTransId="{373405F8-1E93-43AF-A90A-16098B5D87E1}" sibTransId="{FB67A3DC-1CF1-41FC-8DBF-8B62216F1A88}"/>
    <dgm:cxn modelId="{3CFFA3F8-4C75-4A3E-A6F5-1C025F3B8007}" srcId="{AD76223E-4FE0-4B07-A371-0947F752517F}" destId="{3445B654-0493-4EB9-BF01-DB076CB78BF9}" srcOrd="1" destOrd="0" parTransId="{D32507B2-110C-4797-9F8C-213C66006C8E}" sibTransId="{4916A450-6BFA-45BA-BC26-7C29F8F0F262}"/>
    <dgm:cxn modelId="{2D128BAB-8C28-445A-A951-E7BE08CD78EE}" type="presOf" srcId="{3445B654-0493-4EB9-BF01-DB076CB78BF9}" destId="{B27581E9-7B6A-4836-A252-11FFF1197F86}" srcOrd="0" destOrd="0" presId="urn:microsoft.com/office/officeart/2005/8/layout/hProcess9"/>
    <dgm:cxn modelId="{B9BFF931-339F-448B-8F41-A043016C1D01}" type="presOf" srcId="{AD76223E-4FE0-4B07-A371-0947F752517F}" destId="{CBE6D465-3AF0-4247-BEE2-D2847D2FD021}" srcOrd="0" destOrd="0" presId="urn:microsoft.com/office/officeart/2005/8/layout/hProcess9"/>
    <dgm:cxn modelId="{973B2739-F6D5-46E1-BC99-7048E3AD1E9A}" type="presParOf" srcId="{CBE6D465-3AF0-4247-BEE2-D2847D2FD021}" destId="{77A46F5E-4BB7-490E-AF6D-ED1AF481A90A}" srcOrd="0" destOrd="0" presId="urn:microsoft.com/office/officeart/2005/8/layout/hProcess9"/>
    <dgm:cxn modelId="{B88B4069-4108-4BB8-94BA-980ABA9FC889}" type="presParOf" srcId="{CBE6D465-3AF0-4247-BEE2-D2847D2FD021}" destId="{1E343A2E-7CC3-4641-8058-CC61EC799013}" srcOrd="1" destOrd="0" presId="urn:microsoft.com/office/officeart/2005/8/layout/hProcess9"/>
    <dgm:cxn modelId="{9EE2F7EC-C2BE-4878-AEE4-28F1D3747B3C}" type="presParOf" srcId="{1E343A2E-7CC3-4641-8058-CC61EC799013}" destId="{CE25027A-6A50-4D00-A0B8-8C2B7AF643F0}" srcOrd="0" destOrd="0" presId="urn:microsoft.com/office/officeart/2005/8/layout/hProcess9"/>
    <dgm:cxn modelId="{913FA1AC-84CB-44AA-B330-712C3A36D856}" type="presParOf" srcId="{1E343A2E-7CC3-4641-8058-CC61EC799013}" destId="{AE5254E4-5D1F-4BEF-9EDB-48C2F86DF96E}" srcOrd="1" destOrd="0" presId="urn:microsoft.com/office/officeart/2005/8/layout/hProcess9"/>
    <dgm:cxn modelId="{39C5BC1B-AF1A-48F1-9286-F070E5985E35}" type="presParOf" srcId="{1E343A2E-7CC3-4641-8058-CC61EC799013}" destId="{B27581E9-7B6A-4836-A252-11FFF1197F86}" srcOrd="2" destOrd="0" presId="urn:microsoft.com/office/officeart/2005/8/layout/hProcess9"/>
    <dgm:cxn modelId="{D0D0DE41-7C1F-44B2-BC78-077C67D98D62}" type="presParOf" srcId="{1E343A2E-7CC3-4641-8058-CC61EC799013}" destId="{0F113BCA-3212-4A8B-8E74-50E7B02CB1FC}" srcOrd="3" destOrd="0" presId="urn:microsoft.com/office/officeart/2005/8/layout/hProcess9"/>
    <dgm:cxn modelId="{AF4B693A-0447-487F-83D9-E8D62F63343D}" type="presParOf" srcId="{1E343A2E-7CC3-4641-8058-CC61EC799013}" destId="{73D6B18B-78E1-4195-A2EA-44C7ECC98395}" srcOrd="4" destOrd="0" presId="urn:microsoft.com/office/officeart/2005/8/layout/hProcess9"/>
    <dgm:cxn modelId="{E30DA931-47DC-4E4D-8E86-84A9A5A702C7}" type="presParOf" srcId="{1E343A2E-7CC3-4641-8058-CC61EC799013}" destId="{F3A91B6F-30EB-43E2-A23D-B543173AE36C}" srcOrd="5" destOrd="0" presId="urn:microsoft.com/office/officeart/2005/8/layout/hProcess9"/>
    <dgm:cxn modelId="{A28FC105-980E-48F6-BC03-0B12F632738F}" type="presParOf" srcId="{1E343A2E-7CC3-4641-8058-CC61EC799013}" destId="{CA0A60A8-8D62-4426-A8D1-70AD6AE14AE3}"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76223E-4FE0-4B07-A371-0947F752517F}" type="doc">
      <dgm:prSet loTypeId="urn:microsoft.com/office/officeart/2005/8/layout/hProcess9" loCatId="process" qsTypeId="urn:microsoft.com/office/officeart/2005/8/quickstyle/simple3" qsCatId="simple" csTypeId="urn:microsoft.com/office/officeart/2005/8/colors/accent1_2" csCatId="accent1" phldr="1"/>
      <dgm:spPr/>
    </dgm:pt>
    <dgm:pt modelId="{96669920-AD5B-4CAE-BDE1-6B4FA261420E}">
      <dgm:prSet phldrT="[Text]" custT="1"/>
      <dgm:spPr/>
      <dgm:t>
        <a:bodyPr/>
        <a:lstStyle/>
        <a:p>
          <a:r>
            <a:rPr lang="en-US" sz="2000" dirty="0" smtClean="0"/>
            <a:t>Preprocessing</a:t>
          </a:r>
          <a:endParaRPr lang="en-US" sz="2000" dirty="0"/>
        </a:p>
      </dgm:t>
    </dgm:pt>
    <dgm:pt modelId="{373405F8-1E93-43AF-A90A-16098B5D87E1}" type="parTrans" cxnId="{8E242CD1-18D3-4D8F-BA39-6A66734D8D75}">
      <dgm:prSet/>
      <dgm:spPr/>
      <dgm:t>
        <a:bodyPr/>
        <a:lstStyle/>
        <a:p>
          <a:endParaRPr lang="en-US"/>
        </a:p>
      </dgm:t>
    </dgm:pt>
    <dgm:pt modelId="{FB67A3DC-1CF1-41FC-8DBF-8B62216F1A88}" type="sibTrans" cxnId="{8E242CD1-18D3-4D8F-BA39-6A66734D8D75}">
      <dgm:prSet/>
      <dgm:spPr/>
      <dgm:t>
        <a:bodyPr/>
        <a:lstStyle/>
        <a:p>
          <a:endParaRPr lang="en-US"/>
        </a:p>
      </dgm:t>
    </dgm:pt>
    <dgm:pt modelId="{3445B654-0493-4EB9-BF01-DB076CB78BF9}">
      <dgm:prSet phldrT="[Text]" custT="1"/>
      <dgm:spPr/>
      <dgm:t>
        <a:bodyPr/>
        <a:lstStyle/>
        <a:p>
          <a:r>
            <a:rPr lang="en-US" sz="2000" dirty="0" smtClean="0"/>
            <a:t>Detect hypothesized eating</a:t>
          </a:r>
          <a:endParaRPr lang="en-US" sz="2000" dirty="0"/>
        </a:p>
      </dgm:t>
    </dgm:pt>
    <dgm:pt modelId="{D32507B2-110C-4797-9F8C-213C66006C8E}" type="parTrans" cxnId="{3CFFA3F8-4C75-4A3E-A6F5-1C025F3B8007}">
      <dgm:prSet/>
      <dgm:spPr/>
      <dgm:t>
        <a:bodyPr/>
        <a:lstStyle/>
        <a:p>
          <a:endParaRPr lang="en-US"/>
        </a:p>
      </dgm:t>
    </dgm:pt>
    <dgm:pt modelId="{4916A450-6BFA-45BA-BC26-7C29F8F0F262}" type="sibTrans" cxnId="{3CFFA3F8-4C75-4A3E-A6F5-1C025F3B8007}">
      <dgm:prSet/>
      <dgm:spPr/>
      <dgm:t>
        <a:bodyPr/>
        <a:lstStyle/>
        <a:p>
          <a:endParaRPr lang="en-US"/>
        </a:p>
      </dgm:t>
    </dgm:pt>
    <dgm:pt modelId="{7AE77684-DD0A-44C0-BA13-4C5ECD2F26E5}">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sz="2000" dirty="0" smtClean="0"/>
            <a:t>Feature extraction</a:t>
          </a:r>
          <a:endParaRPr lang="en-US" sz="2000" dirty="0"/>
        </a:p>
      </dgm:t>
    </dgm:pt>
    <dgm:pt modelId="{72A3984C-8A79-4BE0-A022-77DBBD65EC58}" type="parTrans" cxnId="{8E603C28-622C-4896-B216-19C79912BB70}">
      <dgm:prSet/>
      <dgm:spPr/>
      <dgm:t>
        <a:bodyPr/>
        <a:lstStyle/>
        <a:p>
          <a:endParaRPr lang="en-US"/>
        </a:p>
      </dgm:t>
    </dgm:pt>
    <dgm:pt modelId="{6891D614-7AD1-4900-BFD8-6FD0B94A6B14}" type="sibTrans" cxnId="{8E603C28-622C-4896-B216-19C79912BB70}">
      <dgm:prSet/>
      <dgm:spPr/>
      <dgm:t>
        <a:bodyPr/>
        <a:lstStyle/>
        <a:p>
          <a:endParaRPr lang="en-US"/>
        </a:p>
      </dgm:t>
    </dgm:pt>
    <dgm:pt modelId="{ED5336C2-7B65-4156-8814-9B5B4DF0AF4B}">
      <dgm:prSet custT="1"/>
      <dgm:spPr/>
      <dgm:t>
        <a:bodyPr/>
        <a:lstStyle/>
        <a:p>
          <a:r>
            <a:rPr lang="en-US" sz="2000" dirty="0" smtClean="0"/>
            <a:t>Final classification</a:t>
          </a:r>
          <a:endParaRPr lang="en-US" sz="2000" dirty="0"/>
        </a:p>
      </dgm:t>
    </dgm:pt>
    <dgm:pt modelId="{B3327116-A34D-436C-A44A-2062069152AA}" type="parTrans" cxnId="{A47673E3-8E38-4A74-9366-1AD9BDE41CA6}">
      <dgm:prSet/>
      <dgm:spPr/>
      <dgm:t>
        <a:bodyPr/>
        <a:lstStyle/>
        <a:p>
          <a:endParaRPr lang="en-US"/>
        </a:p>
      </dgm:t>
    </dgm:pt>
    <dgm:pt modelId="{933B98FC-C3C1-49F4-AF95-5183B86DFCC2}" type="sibTrans" cxnId="{A47673E3-8E38-4A74-9366-1AD9BDE41CA6}">
      <dgm:prSet/>
      <dgm:spPr/>
      <dgm:t>
        <a:bodyPr/>
        <a:lstStyle/>
        <a:p>
          <a:endParaRPr lang="en-US"/>
        </a:p>
      </dgm:t>
    </dgm:pt>
    <dgm:pt modelId="{CBE6D465-3AF0-4247-BEE2-D2847D2FD021}" type="pres">
      <dgm:prSet presAssocID="{AD76223E-4FE0-4B07-A371-0947F752517F}" presName="CompostProcess" presStyleCnt="0">
        <dgm:presLayoutVars>
          <dgm:dir/>
          <dgm:resizeHandles val="exact"/>
        </dgm:presLayoutVars>
      </dgm:prSet>
      <dgm:spPr/>
    </dgm:pt>
    <dgm:pt modelId="{77A46F5E-4BB7-490E-AF6D-ED1AF481A90A}" type="pres">
      <dgm:prSet presAssocID="{AD76223E-4FE0-4B07-A371-0947F752517F}" presName="arrow" presStyleLbl="bgShp" presStyleIdx="0" presStyleCnt="1" custLinFactNeighborX="2941" custLinFactNeighborY="14779"/>
      <dgm:spPr/>
    </dgm:pt>
    <dgm:pt modelId="{1E343A2E-7CC3-4641-8058-CC61EC799013}" type="pres">
      <dgm:prSet presAssocID="{AD76223E-4FE0-4B07-A371-0947F752517F}" presName="linearProcess" presStyleCnt="0"/>
      <dgm:spPr/>
    </dgm:pt>
    <dgm:pt modelId="{CE25027A-6A50-4D00-A0B8-8C2B7AF643F0}" type="pres">
      <dgm:prSet presAssocID="{96669920-AD5B-4CAE-BDE1-6B4FA261420E}" presName="textNode" presStyleLbl="node1" presStyleIdx="0" presStyleCnt="4">
        <dgm:presLayoutVars>
          <dgm:bulletEnabled val="1"/>
        </dgm:presLayoutVars>
      </dgm:prSet>
      <dgm:spPr/>
      <dgm:t>
        <a:bodyPr/>
        <a:lstStyle/>
        <a:p>
          <a:endParaRPr lang="en-US"/>
        </a:p>
      </dgm:t>
    </dgm:pt>
    <dgm:pt modelId="{AE5254E4-5D1F-4BEF-9EDB-48C2F86DF96E}" type="pres">
      <dgm:prSet presAssocID="{FB67A3DC-1CF1-41FC-8DBF-8B62216F1A88}" presName="sibTrans" presStyleCnt="0"/>
      <dgm:spPr/>
    </dgm:pt>
    <dgm:pt modelId="{B27581E9-7B6A-4836-A252-11FFF1197F86}" type="pres">
      <dgm:prSet presAssocID="{3445B654-0493-4EB9-BF01-DB076CB78BF9}" presName="textNode" presStyleLbl="node1" presStyleIdx="1" presStyleCnt="4">
        <dgm:presLayoutVars>
          <dgm:bulletEnabled val="1"/>
        </dgm:presLayoutVars>
      </dgm:prSet>
      <dgm:spPr/>
      <dgm:t>
        <a:bodyPr/>
        <a:lstStyle/>
        <a:p>
          <a:endParaRPr lang="en-US"/>
        </a:p>
      </dgm:t>
    </dgm:pt>
    <dgm:pt modelId="{0F113BCA-3212-4A8B-8E74-50E7B02CB1FC}" type="pres">
      <dgm:prSet presAssocID="{4916A450-6BFA-45BA-BC26-7C29F8F0F262}" presName="sibTrans" presStyleCnt="0"/>
      <dgm:spPr/>
    </dgm:pt>
    <dgm:pt modelId="{73D6B18B-78E1-4195-A2EA-44C7ECC98395}" type="pres">
      <dgm:prSet presAssocID="{7AE77684-DD0A-44C0-BA13-4C5ECD2F26E5}" presName="textNode" presStyleLbl="node1" presStyleIdx="2" presStyleCnt="4">
        <dgm:presLayoutVars>
          <dgm:bulletEnabled val="1"/>
        </dgm:presLayoutVars>
      </dgm:prSet>
      <dgm:spPr/>
      <dgm:t>
        <a:bodyPr/>
        <a:lstStyle/>
        <a:p>
          <a:endParaRPr lang="en-US"/>
        </a:p>
      </dgm:t>
    </dgm:pt>
    <dgm:pt modelId="{F3A91B6F-30EB-43E2-A23D-B543173AE36C}" type="pres">
      <dgm:prSet presAssocID="{6891D614-7AD1-4900-BFD8-6FD0B94A6B14}" presName="sibTrans" presStyleCnt="0"/>
      <dgm:spPr/>
    </dgm:pt>
    <dgm:pt modelId="{CA0A60A8-8D62-4426-A8D1-70AD6AE14AE3}" type="pres">
      <dgm:prSet presAssocID="{ED5336C2-7B65-4156-8814-9B5B4DF0AF4B}" presName="textNode" presStyleLbl="node1" presStyleIdx="3" presStyleCnt="4">
        <dgm:presLayoutVars>
          <dgm:bulletEnabled val="1"/>
        </dgm:presLayoutVars>
      </dgm:prSet>
      <dgm:spPr/>
      <dgm:t>
        <a:bodyPr/>
        <a:lstStyle/>
        <a:p>
          <a:endParaRPr lang="en-US"/>
        </a:p>
      </dgm:t>
    </dgm:pt>
  </dgm:ptLst>
  <dgm:cxnLst>
    <dgm:cxn modelId="{9076A84D-6ABC-4158-9DC7-25FB50749B42}" type="presOf" srcId="{7AE77684-DD0A-44C0-BA13-4C5ECD2F26E5}" destId="{73D6B18B-78E1-4195-A2EA-44C7ECC98395}" srcOrd="0" destOrd="0" presId="urn:microsoft.com/office/officeart/2005/8/layout/hProcess9"/>
    <dgm:cxn modelId="{BFA500EF-5C1E-4807-BE76-E2BCE0CB6578}" type="presOf" srcId="{96669920-AD5B-4CAE-BDE1-6B4FA261420E}" destId="{CE25027A-6A50-4D00-A0B8-8C2B7AF643F0}" srcOrd="0" destOrd="0" presId="urn:microsoft.com/office/officeart/2005/8/layout/hProcess9"/>
    <dgm:cxn modelId="{A47673E3-8E38-4A74-9366-1AD9BDE41CA6}" srcId="{AD76223E-4FE0-4B07-A371-0947F752517F}" destId="{ED5336C2-7B65-4156-8814-9B5B4DF0AF4B}" srcOrd="3" destOrd="0" parTransId="{B3327116-A34D-436C-A44A-2062069152AA}" sibTransId="{933B98FC-C3C1-49F4-AF95-5183B86DFCC2}"/>
    <dgm:cxn modelId="{35BAE9D8-50DE-443D-9E26-71BCD7ED81F2}" type="presOf" srcId="{3445B654-0493-4EB9-BF01-DB076CB78BF9}" destId="{B27581E9-7B6A-4836-A252-11FFF1197F86}" srcOrd="0" destOrd="0" presId="urn:microsoft.com/office/officeart/2005/8/layout/hProcess9"/>
    <dgm:cxn modelId="{8E603C28-622C-4896-B216-19C79912BB70}" srcId="{AD76223E-4FE0-4B07-A371-0947F752517F}" destId="{7AE77684-DD0A-44C0-BA13-4C5ECD2F26E5}" srcOrd="2" destOrd="0" parTransId="{72A3984C-8A79-4BE0-A022-77DBBD65EC58}" sibTransId="{6891D614-7AD1-4900-BFD8-6FD0B94A6B14}"/>
    <dgm:cxn modelId="{8E242CD1-18D3-4D8F-BA39-6A66734D8D75}" srcId="{AD76223E-4FE0-4B07-A371-0947F752517F}" destId="{96669920-AD5B-4CAE-BDE1-6B4FA261420E}" srcOrd="0" destOrd="0" parTransId="{373405F8-1E93-43AF-A90A-16098B5D87E1}" sibTransId="{FB67A3DC-1CF1-41FC-8DBF-8B62216F1A88}"/>
    <dgm:cxn modelId="{3CFFA3F8-4C75-4A3E-A6F5-1C025F3B8007}" srcId="{AD76223E-4FE0-4B07-A371-0947F752517F}" destId="{3445B654-0493-4EB9-BF01-DB076CB78BF9}" srcOrd="1" destOrd="0" parTransId="{D32507B2-110C-4797-9F8C-213C66006C8E}" sibTransId="{4916A450-6BFA-45BA-BC26-7C29F8F0F262}"/>
    <dgm:cxn modelId="{934910B1-0DEE-403B-A963-D3D050A43344}" type="presOf" srcId="{AD76223E-4FE0-4B07-A371-0947F752517F}" destId="{CBE6D465-3AF0-4247-BEE2-D2847D2FD021}" srcOrd="0" destOrd="0" presId="urn:microsoft.com/office/officeart/2005/8/layout/hProcess9"/>
    <dgm:cxn modelId="{73BFD89D-9562-4B17-AEE2-72B44BCB74F5}" type="presOf" srcId="{ED5336C2-7B65-4156-8814-9B5B4DF0AF4B}" destId="{CA0A60A8-8D62-4426-A8D1-70AD6AE14AE3}" srcOrd="0" destOrd="0" presId="urn:microsoft.com/office/officeart/2005/8/layout/hProcess9"/>
    <dgm:cxn modelId="{AD246683-0456-4D6F-9AE9-04B54FEA6DB0}" type="presParOf" srcId="{CBE6D465-3AF0-4247-BEE2-D2847D2FD021}" destId="{77A46F5E-4BB7-490E-AF6D-ED1AF481A90A}" srcOrd="0" destOrd="0" presId="urn:microsoft.com/office/officeart/2005/8/layout/hProcess9"/>
    <dgm:cxn modelId="{8808BAAB-23E1-4F80-8AA2-7BBF612EAC92}" type="presParOf" srcId="{CBE6D465-3AF0-4247-BEE2-D2847D2FD021}" destId="{1E343A2E-7CC3-4641-8058-CC61EC799013}" srcOrd="1" destOrd="0" presId="urn:microsoft.com/office/officeart/2005/8/layout/hProcess9"/>
    <dgm:cxn modelId="{C96F0061-882C-4FC6-958C-84DAE31C0388}" type="presParOf" srcId="{1E343A2E-7CC3-4641-8058-CC61EC799013}" destId="{CE25027A-6A50-4D00-A0B8-8C2B7AF643F0}" srcOrd="0" destOrd="0" presId="urn:microsoft.com/office/officeart/2005/8/layout/hProcess9"/>
    <dgm:cxn modelId="{A0F90739-8415-4001-8195-DA02F3C5749F}" type="presParOf" srcId="{1E343A2E-7CC3-4641-8058-CC61EC799013}" destId="{AE5254E4-5D1F-4BEF-9EDB-48C2F86DF96E}" srcOrd="1" destOrd="0" presId="urn:microsoft.com/office/officeart/2005/8/layout/hProcess9"/>
    <dgm:cxn modelId="{2B71DD42-6BB3-4B89-913E-C881180ECFE2}" type="presParOf" srcId="{1E343A2E-7CC3-4641-8058-CC61EC799013}" destId="{B27581E9-7B6A-4836-A252-11FFF1197F86}" srcOrd="2" destOrd="0" presId="urn:microsoft.com/office/officeart/2005/8/layout/hProcess9"/>
    <dgm:cxn modelId="{79EA4D92-BB75-4C5B-8187-5A08297C49CE}" type="presParOf" srcId="{1E343A2E-7CC3-4641-8058-CC61EC799013}" destId="{0F113BCA-3212-4A8B-8E74-50E7B02CB1FC}" srcOrd="3" destOrd="0" presId="urn:microsoft.com/office/officeart/2005/8/layout/hProcess9"/>
    <dgm:cxn modelId="{E0649844-39AD-4C97-AEFC-AE2F4EDD4A6F}" type="presParOf" srcId="{1E343A2E-7CC3-4641-8058-CC61EC799013}" destId="{73D6B18B-78E1-4195-A2EA-44C7ECC98395}" srcOrd="4" destOrd="0" presId="urn:microsoft.com/office/officeart/2005/8/layout/hProcess9"/>
    <dgm:cxn modelId="{F667EC51-3F97-4B62-A160-168ED2569813}" type="presParOf" srcId="{1E343A2E-7CC3-4641-8058-CC61EC799013}" destId="{F3A91B6F-30EB-43E2-A23D-B543173AE36C}" srcOrd="5" destOrd="0" presId="urn:microsoft.com/office/officeart/2005/8/layout/hProcess9"/>
    <dgm:cxn modelId="{278A8705-550E-4D71-A3A2-57BE20AC92B2}" type="presParOf" srcId="{1E343A2E-7CC3-4641-8058-CC61EC799013}" destId="{CA0A60A8-8D62-4426-A8D1-70AD6AE14AE3}"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76223E-4FE0-4B07-A371-0947F752517F}" type="doc">
      <dgm:prSet loTypeId="urn:microsoft.com/office/officeart/2005/8/layout/hProcess9" loCatId="process" qsTypeId="urn:microsoft.com/office/officeart/2005/8/quickstyle/simple3" qsCatId="simple" csTypeId="urn:microsoft.com/office/officeart/2005/8/colors/accent1_2" csCatId="accent1" phldr="1"/>
      <dgm:spPr/>
    </dgm:pt>
    <dgm:pt modelId="{96669920-AD5B-4CAE-BDE1-6B4FA261420E}">
      <dgm:prSet phldrT="[Text]" custT="1"/>
      <dgm:spPr/>
      <dgm:t>
        <a:bodyPr/>
        <a:lstStyle/>
        <a:p>
          <a:r>
            <a:rPr lang="en-US" sz="2000" dirty="0" smtClean="0"/>
            <a:t>Preprocessing</a:t>
          </a:r>
          <a:endParaRPr lang="en-US" sz="2000" dirty="0"/>
        </a:p>
      </dgm:t>
    </dgm:pt>
    <dgm:pt modelId="{373405F8-1E93-43AF-A90A-16098B5D87E1}" type="parTrans" cxnId="{8E242CD1-18D3-4D8F-BA39-6A66734D8D75}">
      <dgm:prSet/>
      <dgm:spPr/>
      <dgm:t>
        <a:bodyPr/>
        <a:lstStyle/>
        <a:p>
          <a:endParaRPr lang="en-US"/>
        </a:p>
      </dgm:t>
    </dgm:pt>
    <dgm:pt modelId="{FB67A3DC-1CF1-41FC-8DBF-8B62216F1A88}" type="sibTrans" cxnId="{8E242CD1-18D3-4D8F-BA39-6A66734D8D75}">
      <dgm:prSet/>
      <dgm:spPr/>
      <dgm:t>
        <a:bodyPr/>
        <a:lstStyle/>
        <a:p>
          <a:endParaRPr lang="en-US"/>
        </a:p>
      </dgm:t>
    </dgm:pt>
    <dgm:pt modelId="{3445B654-0493-4EB9-BF01-DB076CB78BF9}">
      <dgm:prSet phldrT="[Text]" custT="1"/>
      <dgm:spPr/>
      <dgm:t>
        <a:bodyPr/>
        <a:lstStyle/>
        <a:p>
          <a:r>
            <a:rPr lang="en-US" sz="2000" dirty="0" smtClean="0"/>
            <a:t>Detect hypothesized eating</a:t>
          </a:r>
          <a:endParaRPr lang="en-US" sz="2000" dirty="0"/>
        </a:p>
      </dgm:t>
    </dgm:pt>
    <dgm:pt modelId="{D32507B2-110C-4797-9F8C-213C66006C8E}" type="parTrans" cxnId="{3CFFA3F8-4C75-4A3E-A6F5-1C025F3B8007}">
      <dgm:prSet/>
      <dgm:spPr/>
      <dgm:t>
        <a:bodyPr/>
        <a:lstStyle/>
        <a:p>
          <a:endParaRPr lang="en-US"/>
        </a:p>
      </dgm:t>
    </dgm:pt>
    <dgm:pt modelId="{4916A450-6BFA-45BA-BC26-7C29F8F0F262}" type="sibTrans" cxnId="{3CFFA3F8-4C75-4A3E-A6F5-1C025F3B8007}">
      <dgm:prSet/>
      <dgm:spPr/>
      <dgm:t>
        <a:bodyPr/>
        <a:lstStyle/>
        <a:p>
          <a:endParaRPr lang="en-US"/>
        </a:p>
      </dgm:t>
    </dgm:pt>
    <dgm:pt modelId="{7AE77684-DD0A-44C0-BA13-4C5ECD2F26E5}">
      <dgm:prSet phldrT="[Text]" custT="1"/>
      <dgm:spPr/>
      <dgm:t>
        <a:bodyPr/>
        <a:lstStyle/>
        <a:p>
          <a:r>
            <a:rPr lang="en-US" sz="2000" dirty="0" smtClean="0"/>
            <a:t>Feature extraction</a:t>
          </a:r>
          <a:endParaRPr lang="en-US" sz="2000" dirty="0"/>
        </a:p>
      </dgm:t>
    </dgm:pt>
    <dgm:pt modelId="{72A3984C-8A79-4BE0-A022-77DBBD65EC58}" type="parTrans" cxnId="{8E603C28-622C-4896-B216-19C79912BB70}">
      <dgm:prSet/>
      <dgm:spPr/>
      <dgm:t>
        <a:bodyPr/>
        <a:lstStyle/>
        <a:p>
          <a:endParaRPr lang="en-US"/>
        </a:p>
      </dgm:t>
    </dgm:pt>
    <dgm:pt modelId="{6891D614-7AD1-4900-BFD8-6FD0B94A6B14}" type="sibTrans" cxnId="{8E603C28-622C-4896-B216-19C79912BB70}">
      <dgm:prSet/>
      <dgm:spPr/>
      <dgm:t>
        <a:bodyPr/>
        <a:lstStyle/>
        <a:p>
          <a:endParaRPr lang="en-US"/>
        </a:p>
      </dgm:t>
    </dgm:pt>
    <dgm:pt modelId="{ED5336C2-7B65-4156-8814-9B5B4DF0AF4B}">
      <dgm:prSet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sz="2000" dirty="0" smtClean="0"/>
            <a:t>Final classification</a:t>
          </a:r>
          <a:endParaRPr lang="en-US" sz="2000" dirty="0"/>
        </a:p>
      </dgm:t>
    </dgm:pt>
    <dgm:pt modelId="{B3327116-A34D-436C-A44A-2062069152AA}" type="parTrans" cxnId="{A47673E3-8E38-4A74-9366-1AD9BDE41CA6}">
      <dgm:prSet/>
      <dgm:spPr/>
      <dgm:t>
        <a:bodyPr/>
        <a:lstStyle/>
        <a:p>
          <a:endParaRPr lang="en-US"/>
        </a:p>
      </dgm:t>
    </dgm:pt>
    <dgm:pt modelId="{933B98FC-C3C1-49F4-AF95-5183B86DFCC2}" type="sibTrans" cxnId="{A47673E3-8E38-4A74-9366-1AD9BDE41CA6}">
      <dgm:prSet/>
      <dgm:spPr/>
      <dgm:t>
        <a:bodyPr/>
        <a:lstStyle/>
        <a:p>
          <a:endParaRPr lang="en-US"/>
        </a:p>
      </dgm:t>
    </dgm:pt>
    <dgm:pt modelId="{CBE6D465-3AF0-4247-BEE2-D2847D2FD021}" type="pres">
      <dgm:prSet presAssocID="{AD76223E-4FE0-4B07-A371-0947F752517F}" presName="CompostProcess" presStyleCnt="0">
        <dgm:presLayoutVars>
          <dgm:dir/>
          <dgm:resizeHandles val="exact"/>
        </dgm:presLayoutVars>
      </dgm:prSet>
      <dgm:spPr/>
    </dgm:pt>
    <dgm:pt modelId="{77A46F5E-4BB7-490E-AF6D-ED1AF481A90A}" type="pres">
      <dgm:prSet presAssocID="{AD76223E-4FE0-4B07-A371-0947F752517F}" presName="arrow" presStyleLbl="bgShp" presStyleIdx="0" presStyleCnt="1" custLinFactNeighborX="2941" custLinFactNeighborY="14779"/>
      <dgm:spPr/>
    </dgm:pt>
    <dgm:pt modelId="{1E343A2E-7CC3-4641-8058-CC61EC799013}" type="pres">
      <dgm:prSet presAssocID="{AD76223E-4FE0-4B07-A371-0947F752517F}" presName="linearProcess" presStyleCnt="0"/>
      <dgm:spPr/>
    </dgm:pt>
    <dgm:pt modelId="{CE25027A-6A50-4D00-A0B8-8C2B7AF643F0}" type="pres">
      <dgm:prSet presAssocID="{96669920-AD5B-4CAE-BDE1-6B4FA261420E}" presName="textNode" presStyleLbl="node1" presStyleIdx="0" presStyleCnt="4">
        <dgm:presLayoutVars>
          <dgm:bulletEnabled val="1"/>
        </dgm:presLayoutVars>
      </dgm:prSet>
      <dgm:spPr/>
      <dgm:t>
        <a:bodyPr/>
        <a:lstStyle/>
        <a:p>
          <a:endParaRPr lang="en-US"/>
        </a:p>
      </dgm:t>
    </dgm:pt>
    <dgm:pt modelId="{AE5254E4-5D1F-4BEF-9EDB-48C2F86DF96E}" type="pres">
      <dgm:prSet presAssocID="{FB67A3DC-1CF1-41FC-8DBF-8B62216F1A88}" presName="sibTrans" presStyleCnt="0"/>
      <dgm:spPr/>
    </dgm:pt>
    <dgm:pt modelId="{B27581E9-7B6A-4836-A252-11FFF1197F86}" type="pres">
      <dgm:prSet presAssocID="{3445B654-0493-4EB9-BF01-DB076CB78BF9}" presName="textNode" presStyleLbl="node1" presStyleIdx="1" presStyleCnt="4">
        <dgm:presLayoutVars>
          <dgm:bulletEnabled val="1"/>
        </dgm:presLayoutVars>
      </dgm:prSet>
      <dgm:spPr/>
      <dgm:t>
        <a:bodyPr/>
        <a:lstStyle/>
        <a:p>
          <a:endParaRPr lang="en-US"/>
        </a:p>
      </dgm:t>
    </dgm:pt>
    <dgm:pt modelId="{0F113BCA-3212-4A8B-8E74-50E7B02CB1FC}" type="pres">
      <dgm:prSet presAssocID="{4916A450-6BFA-45BA-BC26-7C29F8F0F262}" presName="sibTrans" presStyleCnt="0"/>
      <dgm:spPr/>
    </dgm:pt>
    <dgm:pt modelId="{73D6B18B-78E1-4195-A2EA-44C7ECC98395}" type="pres">
      <dgm:prSet presAssocID="{7AE77684-DD0A-44C0-BA13-4C5ECD2F26E5}" presName="textNode" presStyleLbl="node1" presStyleIdx="2" presStyleCnt="4">
        <dgm:presLayoutVars>
          <dgm:bulletEnabled val="1"/>
        </dgm:presLayoutVars>
      </dgm:prSet>
      <dgm:spPr/>
      <dgm:t>
        <a:bodyPr/>
        <a:lstStyle/>
        <a:p>
          <a:endParaRPr lang="en-US"/>
        </a:p>
      </dgm:t>
    </dgm:pt>
    <dgm:pt modelId="{F3A91B6F-30EB-43E2-A23D-B543173AE36C}" type="pres">
      <dgm:prSet presAssocID="{6891D614-7AD1-4900-BFD8-6FD0B94A6B14}" presName="sibTrans" presStyleCnt="0"/>
      <dgm:spPr/>
    </dgm:pt>
    <dgm:pt modelId="{CA0A60A8-8D62-4426-A8D1-70AD6AE14AE3}" type="pres">
      <dgm:prSet presAssocID="{ED5336C2-7B65-4156-8814-9B5B4DF0AF4B}" presName="textNode" presStyleLbl="node1" presStyleIdx="3" presStyleCnt="4">
        <dgm:presLayoutVars>
          <dgm:bulletEnabled val="1"/>
        </dgm:presLayoutVars>
      </dgm:prSet>
      <dgm:spPr/>
      <dgm:t>
        <a:bodyPr/>
        <a:lstStyle/>
        <a:p>
          <a:endParaRPr lang="en-US"/>
        </a:p>
      </dgm:t>
    </dgm:pt>
  </dgm:ptLst>
  <dgm:cxnLst>
    <dgm:cxn modelId="{D8D3DCD2-C54E-48DE-9652-A6F777A49041}" type="presOf" srcId="{3445B654-0493-4EB9-BF01-DB076CB78BF9}" destId="{B27581E9-7B6A-4836-A252-11FFF1197F86}" srcOrd="0" destOrd="0" presId="urn:microsoft.com/office/officeart/2005/8/layout/hProcess9"/>
    <dgm:cxn modelId="{FEC4BDDC-7237-42B4-84E6-DECE87279813}" type="presOf" srcId="{ED5336C2-7B65-4156-8814-9B5B4DF0AF4B}" destId="{CA0A60A8-8D62-4426-A8D1-70AD6AE14AE3}" srcOrd="0" destOrd="0" presId="urn:microsoft.com/office/officeart/2005/8/layout/hProcess9"/>
    <dgm:cxn modelId="{A47673E3-8E38-4A74-9366-1AD9BDE41CA6}" srcId="{AD76223E-4FE0-4B07-A371-0947F752517F}" destId="{ED5336C2-7B65-4156-8814-9B5B4DF0AF4B}" srcOrd="3" destOrd="0" parTransId="{B3327116-A34D-436C-A44A-2062069152AA}" sibTransId="{933B98FC-C3C1-49F4-AF95-5183B86DFCC2}"/>
    <dgm:cxn modelId="{EE1382AE-057E-49A6-B618-317244E9AD36}" type="presOf" srcId="{96669920-AD5B-4CAE-BDE1-6B4FA261420E}" destId="{CE25027A-6A50-4D00-A0B8-8C2B7AF643F0}" srcOrd="0" destOrd="0" presId="urn:microsoft.com/office/officeart/2005/8/layout/hProcess9"/>
    <dgm:cxn modelId="{570F1FFC-AF16-477A-A1A6-5277D26C3E97}" type="presOf" srcId="{7AE77684-DD0A-44C0-BA13-4C5ECD2F26E5}" destId="{73D6B18B-78E1-4195-A2EA-44C7ECC98395}" srcOrd="0" destOrd="0" presId="urn:microsoft.com/office/officeart/2005/8/layout/hProcess9"/>
    <dgm:cxn modelId="{8E603C28-622C-4896-B216-19C79912BB70}" srcId="{AD76223E-4FE0-4B07-A371-0947F752517F}" destId="{7AE77684-DD0A-44C0-BA13-4C5ECD2F26E5}" srcOrd="2" destOrd="0" parTransId="{72A3984C-8A79-4BE0-A022-77DBBD65EC58}" sibTransId="{6891D614-7AD1-4900-BFD8-6FD0B94A6B14}"/>
    <dgm:cxn modelId="{3CFFA3F8-4C75-4A3E-A6F5-1C025F3B8007}" srcId="{AD76223E-4FE0-4B07-A371-0947F752517F}" destId="{3445B654-0493-4EB9-BF01-DB076CB78BF9}" srcOrd="1" destOrd="0" parTransId="{D32507B2-110C-4797-9F8C-213C66006C8E}" sibTransId="{4916A450-6BFA-45BA-BC26-7C29F8F0F262}"/>
    <dgm:cxn modelId="{8E242CD1-18D3-4D8F-BA39-6A66734D8D75}" srcId="{AD76223E-4FE0-4B07-A371-0947F752517F}" destId="{96669920-AD5B-4CAE-BDE1-6B4FA261420E}" srcOrd="0" destOrd="0" parTransId="{373405F8-1E93-43AF-A90A-16098B5D87E1}" sibTransId="{FB67A3DC-1CF1-41FC-8DBF-8B62216F1A88}"/>
    <dgm:cxn modelId="{2C28E19E-47D6-4A12-9DAE-A5E3DBDDC16B}" type="presOf" srcId="{AD76223E-4FE0-4B07-A371-0947F752517F}" destId="{CBE6D465-3AF0-4247-BEE2-D2847D2FD021}" srcOrd="0" destOrd="0" presId="urn:microsoft.com/office/officeart/2005/8/layout/hProcess9"/>
    <dgm:cxn modelId="{D2B7FD7D-BB5C-4606-9C95-833AE9EB4669}" type="presParOf" srcId="{CBE6D465-3AF0-4247-BEE2-D2847D2FD021}" destId="{77A46F5E-4BB7-490E-AF6D-ED1AF481A90A}" srcOrd="0" destOrd="0" presId="urn:microsoft.com/office/officeart/2005/8/layout/hProcess9"/>
    <dgm:cxn modelId="{095C4554-6F1A-4195-A734-996458717494}" type="presParOf" srcId="{CBE6D465-3AF0-4247-BEE2-D2847D2FD021}" destId="{1E343A2E-7CC3-4641-8058-CC61EC799013}" srcOrd="1" destOrd="0" presId="urn:microsoft.com/office/officeart/2005/8/layout/hProcess9"/>
    <dgm:cxn modelId="{1FBD88D0-2DE6-4885-A9A2-1D43904359D2}" type="presParOf" srcId="{1E343A2E-7CC3-4641-8058-CC61EC799013}" destId="{CE25027A-6A50-4D00-A0B8-8C2B7AF643F0}" srcOrd="0" destOrd="0" presId="urn:microsoft.com/office/officeart/2005/8/layout/hProcess9"/>
    <dgm:cxn modelId="{5935FC2A-6D3E-4943-9704-75191BA3DBCA}" type="presParOf" srcId="{1E343A2E-7CC3-4641-8058-CC61EC799013}" destId="{AE5254E4-5D1F-4BEF-9EDB-48C2F86DF96E}" srcOrd="1" destOrd="0" presId="urn:microsoft.com/office/officeart/2005/8/layout/hProcess9"/>
    <dgm:cxn modelId="{8905645F-7DC5-4EDC-B985-D90E316830A6}" type="presParOf" srcId="{1E343A2E-7CC3-4641-8058-CC61EC799013}" destId="{B27581E9-7B6A-4836-A252-11FFF1197F86}" srcOrd="2" destOrd="0" presId="urn:microsoft.com/office/officeart/2005/8/layout/hProcess9"/>
    <dgm:cxn modelId="{364BD1E1-9B8C-4086-A05D-B59A08277DA7}" type="presParOf" srcId="{1E343A2E-7CC3-4641-8058-CC61EC799013}" destId="{0F113BCA-3212-4A8B-8E74-50E7B02CB1FC}" srcOrd="3" destOrd="0" presId="urn:microsoft.com/office/officeart/2005/8/layout/hProcess9"/>
    <dgm:cxn modelId="{273234CD-857F-4469-A2A1-F82C47EEEBD4}" type="presParOf" srcId="{1E343A2E-7CC3-4641-8058-CC61EC799013}" destId="{73D6B18B-78E1-4195-A2EA-44C7ECC98395}" srcOrd="4" destOrd="0" presId="urn:microsoft.com/office/officeart/2005/8/layout/hProcess9"/>
    <dgm:cxn modelId="{35503B69-BB7A-49F7-A5FE-9DA17BFC7AAC}" type="presParOf" srcId="{1E343A2E-7CC3-4641-8058-CC61EC799013}" destId="{F3A91B6F-30EB-43E2-A23D-B543173AE36C}" srcOrd="5" destOrd="0" presId="urn:microsoft.com/office/officeart/2005/8/layout/hProcess9"/>
    <dgm:cxn modelId="{675BA96C-B12C-4138-9843-8E79F369D459}" type="presParOf" srcId="{1E343A2E-7CC3-4641-8058-CC61EC799013}" destId="{CA0A60A8-8D62-4426-A8D1-70AD6AE14AE3}"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76223E-4FE0-4B07-A371-0947F752517F}" type="doc">
      <dgm:prSet loTypeId="urn:microsoft.com/office/officeart/2005/8/layout/hProcess9" loCatId="process" qsTypeId="urn:microsoft.com/office/officeart/2005/8/quickstyle/simple3" qsCatId="simple" csTypeId="urn:microsoft.com/office/officeart/2005/8/colors/accent1_2" csCatId="accent1" phldr="1"/>
      <dgm:spPr/>
    </dgm:pt>
    <dgm:pt modelId="{96669920-AD5B-4CAE-BDE1-6B4FA261420E}">
      <dgm:prSet phldrT="[Text]" custT="1"/>
      <dgm:spPr/>
      <dgm:t>
        <a:bodyPr/>
        <a:lstStyle/>
        <a:p>
          <a:r>
            <a:rPr lang="en-US" sz="2000" dirty="0" smtClean="0"/>
            <a:t>Preprocessing</a:t>
          </a:r>
          <a:endParaRPr lang="en-US" sz="2000" dirty="0"/>
        </a:p>
      </dgm:t>
    </dgm:pt>
    <dgm:pt modelId="{373405F8-1E93-43AF-A90A-16098B5D87E1}" type="parTrans" cxnId="{8E242CD1-18D3-4D8F-BA39-6A66734D8D75}">
      <dgm:prSet/>
      <dgm:spPr/>
      <dgm:t>
        <a:bodyPr/>
        <a:lstStyle/>
        <a:p>
          <a:endParaRPr lang="en-US"/>
        </a:p>
      </dgm:t>
    </dgm:pt>
    <dgm:pt modelId="{FB67A3DC-1CF1-41FC-8DBF-8B62216F1A88}" type="sibTrans" cxnId="{8E242CD1-18D3-4D8F-BA39-6A66734D8D75}">
      <dgm:prSet/>
      <dgm:spPr/>
      <dgm:t>
        <a:bodyPr/>
        <a:lstStyle/>
        <a:p>
          <a:endParaRPr lang="en-US"/>
        </a:p>
      </dgm:t>
    </dgm:pt>
    <dgm:pt modelId="{3445B654-0493-4EB9-BF01-DB076CB78BF9}">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sz="2000" dirty="0" smtClean="0"/>
            <a:t>Detect hypothesized eating</a:t>
          </a:r>
          <a:endParaRPr lang="en-US" sz="2000" dirty="0"/>
        </a:p>
      </dgm:t>
    </dgm:pt>
    <dgm:pt modelId="{D32507B2-110C-4797-9F8C-213C66006C8E}" type="parTrans" cxnId="{3CFFA3F8-4C75-4A3E-A6F5-1C025F3B8007}">
      <dgm:prSet/>
      <dgm:spPr/>
      <dgm:t>
        <a:bodyPr/>
        <a:lstStyle/>
        <a:p>
          <a:endParaRPr lang="en-US"/>
        </a:p>
      </dgm:t>
    </dgm:pt>
    <dgm:pt modelId="{4916A450-6BFA-45BA-BC26-7C29F8F0F262}" type="sibTrans" cxnId="{3CFFA3F8-4C75-4A3E-A6F5-1C025F3B8007}">
      <dgm:prSet/>
      <dgm:spPr/>
      <dgm:t>
        <a:bodyPr/>
        <a:lstStyle/>
        <a:p>
          <a:endParaRPr lang="en-US"/>
        </a:p>
      </dgm:t>
    </dgm:pt>
    <dgm:pt modelId="{7AE77684-DD0A-44C0-BA13-4C5ECD2F26E5}">
      <dgm:prSet phldrT="[Text]" custT="1"/>
      <dgm:spPr/>
      <dgm:t>
        <a:bodyPr/>
        <a:lstStyle/>
        <a:p>
          <a:r>
            <a:rPr lang="en-US" sz="2000" dirty="0" smtClean="0"/>
            <a:t>Feature extraction</a:t>
          </a:r>
          <a:endParaRPr lang="en-US" sz="2000" dirty="0"/>
        </a:p>
      </dgm:t>
    </dgm:pt>
    <dgm:pt modelId="{72A3984C-8A79-4BE0-A022-77DBBD65EC58}" type="parTrans" cxnId="{8E603C28-622C-4896-B216-19C79912BB70}">
      <dgm:prSet/>
      <dgm:spPr/>
      <dgm:t>
        <a:bodyPr/>
        <a:lstStyle/>
        <a:p>
          <a:endParaRPr lang="en-US"/>
        </a:p>
      </dgm:t>
    </dgm:pt>
    <dgm:pt modelId="{6891D614-7AD1-4900-BFD8-6FD0B94A6B14}" type="sibTrans" cxnId="{8E603C28-622C-4896-B216-19C79912BB70}">
      <dgm:prSet/>
      <dgm:spPr/>
      <dgm:t>
        <a:bodyPr/>
        <a:lstStyle/>
        <a:p>
          <a:endParaRPr lang="en-US"/>
        </a:p>
      </dgm:t>
    </dgm:pt>
    <dgm:pt modelId="{ED5336C2-7B65-4156-8814-9B5B4DF0AF4B}">
      <dgm:prSet custT="1"/>
      <dgm:spPr/>
      <dgm:t>
        <a:bodyPr/>
        <a:lstStyle/>
        <a:p>
          <a:r>
            <a:rPr lang="en-US" sz="2000" dirty="0" smtClean="0"/>
            <a:t>Final classification</a:t>
          </a:r>
          <a:endParaRPr lang="en-US" sz="2000" dirty="0"/>
        </a:p>
      </dgm:t>
    </dgm:pt>
    <dgm:pt modelId="{B3327116-A34D-436C-A44A-2062069152AA}" type="parTrans" cxnId="{A47673E3-8E38-4A74-9366-1AD9BDE41CA6}">
      <dgm:prSet/>
      <dgm:spPr/>
      <dgm:t>
        <a:bodyPr/>
        <a:lstStyle/>
        <a:p>
          <a:endParaRPr lang="en-US"/>
        </a:p>
      </dgm:t>
    </dgm:pt>
    <dgm:pt modelId="{933B98FC-C3C1-49F4-AF95-5183B86DFCC2}" type="sibTrans" cxnId="{A47673E3-8E38-4A74-9366-1AD9BDE41CA6}">
      <dgm:prSet/>
      <dgm:spPr/>
      <dgm:t>
        <a:bodyPr/>
        <a:lstStyle/>
        <a:p>
          <a:endParaRPr lang="en-US"/>
        </a:p>
      </dgm:t>
    </dgm:pt>
    <dgm:pt modelId="{CBE6D465-3AF0-4247-BEE2-D2847D2FD021}" type="pres">
      <dgm:prSet presAssocID="{AD76223E-4FE0-4B07-A371-0947F752517F}" presName="CompostProcess" presStyleCnt="0">
        <dgm:presLayoutVars>
          <dgm:dir/>
          <dgm:resizeHandles val="exact"/>
        </dgm:presLayoutVars>
      </dgm:prSet>
      <dgm:spPr/>
    </dgm:pt>
    <dgm:pt modelId="{77A46F5E-4BB7-490E-AF6D-ED1AF481A90A}" type="pres">
      <dgm:prSet presAssocID="{AD76223E-4FE0-4B07-A371-0947F752517F}" presName="arrow" presStyleLbl="bgShp" presStyleIdx="0" presStyleCnt="1" custLinFactNeighborX="2941" custLinFactNeighborY="14779"/>
      <dgm:spPr/>
    </dgm:pt>
    <dgm:pt modelId="{1E343A2E-7CC3-4641-8058-CC61EC799013}" type="pres">
      <dgm:prSet presAssocID="{AD76223E-4FE0-4B07-A371-0947F752517F}" presName="linearProcess" presStyleCnt="0"/>
      <dgm:spPr/>
    </dgm:pt>
    <dgm:pt modelId="{CE25027A-6A50-4D00-A0B8-8C2B7AF643F0}" type="pres">
      <dgm:prSet presAssocID="{96669920-AD5B-4CAE-BDE1-6B4FA261420E}" presName="textNode" presStyleLbl="node1" presStyleIdx="0" presStyleCnt="4">
        <dgm:presLayoutVars>
          <dgm:bulletEnabled val="1"/>
        </dgm:presLayoutVars>
      </dgm:prSet>
      <dgm:spPr/>
      <dgm:t>
        <a:bodyPr/>
        <a:lstStyle/>
        <a:p>
          <a:endParaRPr lang="en-US"/>
        </a:p>
      </dgm:t>
    </dgm:pt>
    <dgm:pt modelId="{AE5254E4-5D1F-4BEF-9EDB-48C2F86DF96E}" type="pres">
      <dgm:prSet presAssocID="{FB67A3DC-1CF1-41FC-8DBF-8B62216F1A88}" presName="sibTrans" presStyleCnt="0"/>
      <dgm:spPr/>
    </dgm:pt>
    <dgm:pt modelId="{B27581E9-7B6A-4836-A252-11FFF1197F86}" type="pres">
      <dgm:prSet presAssocID="{3445B654-0493-4EB9-BF01-DB076CB78BF9}" presName="textNode" presStyleLbl="node1" presStyleIdx="1" presStyleCnt="4">
        <dgm:presLayoutVars>
          <dgm:bulletEnabled val="1"/>
        </dgm:presLayoutVars>
      </dgm:prSet>
      <dgm:spPr/>
      <dgm:t>
        <a:bodyPr/>
        <a:lstStyle/>
        <a:p>
          <a:endParaRPr lang="en-US"/>
        </a:p>
      </dgm:t>
    </dgm:pt>
    <dgm:pt modelId="{0F113BCA-3212-4A8B-8E74-50E7B02CB1FC}" type="pres">
      <dgm:prSet presAssocID="{4916A450-6BFA-45BA-BC26-7C29F8F0F262}" presName="sibTrans" presStyleCnt="0"/>
      <dgm:spPr/>
    </dgm:pt>
    <dgm:pt modelId="{73D6B18B-78E1-4195-A2EA-44C7ECC98395}" type="pres">
      <dgm:prSet presAssocID="{7AE77684-DD0A-44C0-BA13-4C5ECD2F26E5}" presName="textNode" presStyleLbl="node1" presStyleIdx="2" presStyleCnt="4">
        <dgm:presLayoutVars>
          <dgm:bulletEnabled val="1"/>
        </dgm:presLayoutVars>
      </dgm:prSet>
      <dgm:spPr/>
      <dgm:t>
        <a:bodyPr/>
        <a:lstStyle/>
        <a:p>
          <a:endParaRPr lang="en-US"/>
        </a:p>
      </dgm:t>
    </dgm:pt>
    <dgm:pt modelId="{F3A91B6F-30EB-43E2-A23D-B543173AE36C}" type="pres">
      <dgm:prSet presAssocID="{6891D614-7AD1-4900-BFD8-6FD0B94A6B14}" presName="sibTrans" presStyleCnt="0"/>
      <dgm:spPr/>
    </dgm:pt>
    <dgm:pt modelId="{CA0A60A8-8D62-4426-A8D1-70AD6AE14AE3}" type="pres">
      <dgm:prSet presAssocID="{ED5336C2-7B65-4156-8814-9B5B4DF0AF4B}" presName="textNode" presStyleLbl="node1" presStyleIdx="3" presStyleCnt="4">
        <dgm:presLayoutVars>
          <dgm:bulletEnabled val="1"/>
        </dgm:presLayoutVars>
      </dgm:prSet>
      <dgm:spPr/>
      <dgm:t>
        <a:bodyPr/>
        <a:lstStyle/>
        <a:p>
          <a:endParaRPr lang="en-US"/>
        </a:p>
      </dgm:t>
    </dgm:pt>
  </dgm:ptLst>
  <dgm:cxnLst>
    <dgm:cxn modelId="{C3872444-A9E5-4FEC-8D0F-7D3E48D8A26A}" type="presOf" srcId="{ED5336C2-7B65-4156-8814-9B5B4DF0AF4B}" destId="{CA0A60A8-8D62-4426-A8D1-70AD6AE14AE3}" srcOrd="0" destOrd="0" presId="urn:microsoft.com/office/officeart/2005/8/layout/hProcess9"/>
    <dgm:cxn modelId="{D685FB14-FF86-4575-8EE4-71C92C65B16A}" type="presOf" srcId="{3445B654-0493-4EB9-BF01-DB076CB78BF9}" destId="{B27581E9-7B6A-4836-A252-11FFF1197F86}" srcOrd="0" destOrd="0" presId="urn:microsoft.com/office/officeart/2005/8/layout/hProcess9"/>
    <dgm:cxn modelId="{A47673E3-8E38-4A74-9366-1AD9BDE41CA6}" srcId="{AD76223E-4FE0-4B07-A371-0947F752517F}" destId="{ED5336C2-7B65-4156-8814-9B5B4DF0AF4B}" srcOrd="3" destOrd="0" parTransId="{B3327116-A34D-436C-A44A-2062069152AA}" sibTransId="{933B98FC-C3C1-49F4-AF95-5183B86DFCC2}"/>
    <dgm:cxn modelId="{7F96292D-F410-49DB-9C72-FA9796B0CCAA}" type="presOf" srcId="{96669920-AD5B-4CAE-BDE1-6B4FA261420E}" destId="{CE25027A-6A50-4D00-A0B8-8C2B7AF643F0}" srcOrd="0" destOrd="0" presId="urn:microsoft.com/office/officeart/2005/8/layout/hProcess9"/>
    <dgm:cxn modelId="{8E603C28-622C-4896-B216-19C79912BB70}" srcId="{AD76223E-4FE0-4B07-A371-0947F752517F}" destId="{7AE77684-DD0A-44C0-BA13-4C5ECD2F26E5}" srcOrd="2" destOrd="0" parTransId="{72A3984C-8A79-4BE0-A022-77DBBD65EC58}" sibTransId="{6891D614-7AD1-4900-BFD8-6FD0B94A6B14}"/>
    <dgm:cxn modelId="{8E242CD1-18D3-4D8F-BA39-6A66734D8D75}" srcId="{AD76223E-4FE0-4B07-A371-0947F752517F}" destId="{96669920-AD5B-4CAE-BDE1-6B4FA261420E}" srcOrd="0" destOrd="0" parTransId="{373405F8-1E93-43AF-A90A-16098B5D87E1}" sibTransId="{FB67A3DC-1CF1-41FC-8DBF-8B62216F1A88}"/>
    <dgm:cxn modelId="{3CFFA3F8-4C75-4A3E-A6F5-1C025F3B8007}" srcId="{AD76223E-4FE0-4B07-A371-0947F752517F}" destId="{3445B654-0493-4EB9-BF01-DB076CB78BF9}" srcOrd="1" destOrd="0" parTransId="{D32507B2-110C-4797-9F8C-213C66006C8E}" sibTransId="{4916A450-6BFA-45BA-BC26-7C29F8F0F262}"/>
    <dgm:cxn modelId="{03D79437-4DF1-40E2-B2FD-97B003ACFB66}" type="presOf" srcId="{AD76223E-4FE0-4B07-A371-0947F752517F}" destId="{CBE6D465-3AF0-4247-BEE2-D2847D2FD021}" srcOrd="0" destOrd="0" presId="urn:microsoft.com/office/officeart/2005/8/layout/hProcess9"/>
    <dgm:cxn modelId="{44405F2E-4FBB-400B-9D33-BB02A4336E45}" type="presOf" srcId="{7AE77684-DD0A-44C0-BA13-4C5ECD2F26E5}" destId="{73D6B18B-78E1-4195-A2EA-44C7ECC98395}" srcOrd="0" destOrd="0" presId="urn:microsoft.com/office/officeart/2005/8/layout/hProcess9"/>
    <dgm:cxn modelId="{9D0ED750-80A5-4DB1-937E-6F171F77EF44}" type="presParOf" srcId="{CBE6D465-3AF0-4247-BEE2-D2847D2FD021}" destId="{77A46F5E-4BB7-490E-AF6D-ED1AF481A90A}" srcOrd="0" destOrd="0" presId="urn:microsoft.com/office/officeart/2005/8/layout/hProcess9"/>
    <dgm:cxn modelId="{8EF280FB-582C-44F3-9236-9823D1C4B560}" type="presParOf" srcId="{CBE6D465-3AF0-4247-BEE2-D2847D2FD021}" destId="{1E343A2E-7CC3-4641-8058-CC61EC799013}" srcOrd="1" destOrd="0" presId="urn:microsoft.com/office/officeart/2005/8/layout/hProcess9"/>
    <dgm:cxn modelId="{52EF1206-F969-4509-92F3-B92D887F0AE5}" type="presParOf" srcId="{1E343A2E-7CC3-4641-8058-CC61EC799013}" destId="{CE25027A-6A50-4D00-A0B8-8C2B7AF643F0}" srcOrd="0" destOrd="0" presId="urn:microsoft.com/office/officeart/2005/8/layout/hProcess9"/>
    <dgm:cxn modelId="{BAD4140D-4F6E-401E-8504-084DFBE0D49F}" type="presParOf" srcId="{1E343A2E-7CC3-4641-8058-CC61EC799013}" destId="{AE5254E4-5D1F-4BEF-9EDB-48C2F86DF96E}" srcOrd="1" destOrd="0" presId="urn:microsoft.com/office/officeart/2005/8/layout/hProcess9"/>
    <dgm:cxn modelId="{B7C77755-9BBB-44BB-8037-3147F040526C}" type="presParOf" srcId="{1E343A2E-7CC3-4641-8058-CC61EC799013}" destId="{B27581E9-7B6A-4836-A252-11FFF1197F86}" srcOrd="2" destOrd="0" presId="urn:microsoft.com/office/officeart/2005/8/layout/hProcess9"/>
    <dgm:cxn modelId="{ADB21A15-A9A2-4139-B8C7-1E87ADC6FD7C}" type="presParOf" srcId="{1E343A2E-7CC3-4641-8058-CC61EC799013}" destId="{0F113BCA-3212-4A8B-8E74-50E7B02CB1FC}" srcOrd="3" destOrd="0" presId="urn:microsoft.com/office/officeart/2005/8/layout/hProcess9"/>
    <dgm:cxn modelId="{56CF8DB5-E1E9-4FC0-B997-282D50F310B3}" type="presParOf" srcId="{1E343A2E-7CC3-4641-8058-CC61EC799013}" destId="{73D6B18B-78E1-4195-A2EA-44C7ECC98395}" srcOrd="4" destOrd="0" presId="urn:microsoft.com/office/officeart/2005/8/layout/hProcess9"/>
    <dgm:cxn modelId="{B8BA1909-ECBF-4F4A-8B83-D2B854BD1F75}" type="presParOf" srcId="{1E343A2E-7CC3-4641-8058-CC61EC799013}" destId="{F3A91B6F-30EB-43E2-A23D-B543173AE36C}" srcOrd="5" destOrd="0" presId="urn:microsoft.com/office/officeart/2005/8/layout/hProcess9"/>
    <dgm:cxn modelId="{CAF7BFB4-2D82-4574-89EA-1D2C8D78CF17}" type="presParOf" srcId="{1E343A2E-7CC3-4641-8058-CC61EC799013}" destId="{CA0A60A8-8D62-4426-A8D1-70AD6AE14AE3}"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76223E-4FE0-4B07-A371-0947F752517F}" type="doc">
      <dgm:prSet loTypeId="urn:microsoft.com/office/officeart/2005/8/layout/hProcess9" loCatId="process" qsTypeId="urn:microsoft.com/office/officeart/2005/8/quickstyle/simple3" qsCatId="simple" csTypeId="urn:microsoft.com/office/officeart/2005/8/colors/accent1_2" csCatId="accent1" phldr="1"/>
      <dgm:spPr/>
    </dgm:pt>
    <dgm:pt modelId="{96669920-AD5B-4CAE-BDE1-6B4FA261420E}">
      <dgm:prSet phldrT="[Text]" custT="1"/>
      <dgm:spPr/>
      <dgm:t>
        <a:bodyPr/>
        <a:lstStyle/>
        <a:p>
          <a:r>
            <a:rPr lang="en-US" sz="2000" dirty="0" smtClean="0"/>
            <a:t>Preprocessing</a:t>
          </a:r>
          <a:endParaRPr lang="en-US" sz="2000" dirty="0"/>
        </a:p>
      </dgm:t>
    </dgm:pt>
    <dgm:pt modelId="{373405F8-1E93-43AF-A90A-16098B5D87E1}" type="parTrans" cxnId="{8E242CD1-18D3-4D8F-BA39-6A66734D8D75}">
      <dgm:prSet/>
      <dgm:spPr/>
      <dgm:t>
        <a:bodyPr/>
        <a:lstStyle/>
        <a:p>
          <a:endParaRPr lang="en-US"/>
        </a:p>
      </dgm:t>
    </dgm:pt>
    <dgm:pt modelId="{FB67A3DC-1CF1-41FC-8DBF-8B62216F1A88}" type="sibTrans" cxnId="{8E242CD1-18D3-4D8F-BA39-6A66734D8D75}">
      <dgm:prSet/>
      <dgm:spPr/>
      <dgm:t>
        <a:bodyPr/>
        <a:lstStyle/>
        <a:p>
          <a:endParaRPr lang="en-US"/>
        </a:p>
      </dgm:t>
    </dgm:pt>
    <dgm:pt modelId="{3445B654-0493-4EB9-BF01-DB076CB78BF9}">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000" dirty="0" smtClean="0"/>
            <a:t>Detect hypothesized eating</a:t>
          </a:r>
          <a:endParaRPr lang="en-US" sz="2000" dirty="0"/>
        </a:p>
      </dgm:t>
    </dgm:pt>
    <dgm:pt modelId="{D32507B2-110C-4797-9F8C-213C66006C8E}" type="parTrans" cxnId="{3CFFA3F8-4C75-4A3E-A6F5-1C025F3B8007}">
      <dgm:prSet/>
      <dgm:spPr/>
      <dgm:t>
        <a:bodyPr/>
        <a:lstStyle/>
        <a:p>
          <a:endParaRPr lang="en-US"/>
        </a:p>
      </dgm:t>
    </dgm:pt>
    <dgm:pt modelId="{4916A450-6BFA-45BA-BC26-7C29F8F0F262}" type="sibTrans" cxnId="{3CFFA3F8-4C75-4A3E-A6F5-1C025F3B8007}">
      <dgm:prSet/>
      <dgm:spPr/>
      <dgm:t>
        <a:bodyPr/>
        <a:lstStyle/>
        <a:p>
          <a:endParaRPr lang="en-US"/>
        </a:p>
      </dgm:t>
    </dgm:pt>
    <dgm:pt modelId="{7AE77684-DD0A-44C0-BA13-4C5ECD2F26E5}">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sz="2000" dirty="0" smtClean="0"/>
            <a:t>Feature extraction</a:t>
          </a:r>
          <a:endParaRPr lang="en-US" sz="2000" dirty="0"/>
        </a:p>
      </dgm:t>
    </dgm:pt>
    <dgm:pt modelId="{72A3984C-8A79-4BE0-A022-77DBBD65EC58}" type="parTrans" cxnId="{8E603C28-622C-4896-B216-19C79912BB70}">
      <dgm:prSet/>
      <dgm:spPr/>
      <dgm:t>
        <a:bodyPr/>
        <a:lstStyle/>
        <a:p>
          <a:endParaRPr lang="en-US"/>
        </a:p>
      </dgm:t>
    </dgm:pt>
    <dgm:pt modelId="{6891D614-7AD1-4900-BFD8-6FD0B94A6B14}" type="sibTrans" cxnId="{8E603C28-622C-4896-B216-19C79912BB70}">
      <dgm:prSet/>
      <dgm:spPr/>
      <dgm:t>
        <a:bodyPr/>
        <a:lstStyle/>
        <a:p>
          <a:endParaRPr lang="en-US"/>
        </a:p>
      </dgm:t>
    </dgm:pt>
    <dgm:pt modelId="{ED5336C2-7B65-4156-8814-9B5B4DF0AF4B}">
      <dgm:prSet custT="1"/>
      <dgm:spPr/>
      <dgm:t>
        <a:bodyPr/>
        <a:lstStyle/>
        <a:p>
          <a:r>
            <a:rPr lang="en-US" sz="2000" dirty="0" smtClean="0"/>
            <a:t>Final classification</a:t>
          </a:r>
          <a:endParaRPr lang="en-US" sz="2000" dirty="0"/>
        </a:p>
      </dgm:t>
    </dgm:pt>
    <dgm:pt modelId="{B3327116-A34D-436C-A44A-2062069152AA}" type="parTrans" cxnId="{A47673E3-8E38-4A74-9366-1AD9BDE41CA6}">
      <dgm:prSet/>
      <dgm:spPr/>
      <dgm:t>
        <a:bodyPr/>
        <a:lstStyle/>
        <a:p>
          <a:endParaRPr lang="en-US"/>
        </a:p>
      </dgm:t>
    </dgm:pt>
    <dgm:pt modelId="{933B98FC-C3C1-49F4-AF95-5183B86DFCC2}" type="sibTrans" cxnId="{A47673E3-8E38-4A74-9366-1AD9BDE41CA6}">
      <dgm:prSet/>
      <dgm:spPr/>
      <dgm:t>
        <a:bodyPr/>
        <a:lstStyle/>
        <a:p>
          <a:endParaRPr lang="en-US"/>
        </a:p>
      </dgm:t>
    </dgm:pt>
    <dgm:pt modelId="{CBE6D465-3AF0-4247-BEE2-D2847D2FD021}" type="pres">
      <dgm:prSet presAssocID="{AD76223E-4FE0-4B07-A371-0947F752517F}" presName="CompostProcess" presStyleCnt="0">
        <dgm:presLayoutVars>
          <dgm:dir/>
          <dgm:resizeHandles val="exact"/>
        </dgm:presLayoutVars>
      </dgm:prSet>
      <dgm:spPr/>
    </dgm:pt>
    <dgm:pt modelId="{77A46F5E-4BB7-490E-AF6D-ED1AF481A90A}" type="pres">
      <dgm:prSet presAssocID="{AD76223E-4FE0-4B07-A371-0947F752517F}" presName="arrow" presStyleLbl="bgShp" presStyleIdx="0" presStyleCnt="1" custLinFactNeighborX="2941" custLinFactNeighborY="14779"/>
      <dgm:spPr/>
    </dgm:pt>
    <dgm:pt modelId="{1E343A2E-7CC3-4641-8058-CC61EC799013}" type="pres">
      <dgm:prSet presAssocID="{AD76223E-4FE0-4B07-A371-0947F752517F}" presName="linearProcess" presStyleCnt="0"/>
      <dgm:spPr/>
    </dgm:pt>
    <dgm:pt modelId="{CE25027A-6A50-4D00-A0B8-8C2B7AF643F0}" type="pres">
      <dgm:prSet presAssocID="{96669920-AD5B-4CAE-BDE1-6B4FA261420E}" presName="textNode" presStyleLbl="node1" presStyleIdx="0" presStyleCnt="4">
        <dgm:presLayoutVars>
          <dgm:bulletEnabled val="1"/>
        </dgm:presLayoutVars>
      </dgm:prSet>
      <dgm:spPr/>
      <dgm:t>
        <a:bodyPr/>
        <a:lstStyle/>
        <a:p>
          <a:endParaRPr lang="en-US"/>
        </a:p>
      </dgm:t>
    </dgm:pt>
    <dgm:pt modelId="{AE5254E4-5D1F-4BEF-9EDB-48C2F86DF96E}" type="pres">
      <dgm:prSet presAssocID="{FB67A3DC-1CF1-41FC-8DBF-8B62216F1A88}" presName="sibTrans" presStyleCnt="0"/>
      <dgm:spPr/>
    </dgm:pt>
    <dgm:pt modelId="{B27581E9-7B6A-4836-A252-11FFF1197F86}" type="pres">
      <dgm:prSet presAssocID="{3445B654-0493-4EB9-BF01-DB076CB78BF9}" presName="textNode" presStyleLbl="node1" presStyleIdx="1" presStyleCnt="4">
        <dgm:presLayoutVars>
          <dgm:bulletEnabled val="1"/>
        </dgm:presLayoutVars>
      </dgm:prSet>
      <dgm:spPr/>
      <dgm:t>
        <a:bodyPr/>
        <a:lstStyle/>
        <a:p>
          <a:endParaRPr lang="en-US"/>
        </a:p>
      </dgm:t>
    </dgm:pt>
    <dgm:pt modelId="{0F113BCA-3212-4A8B-8E74-50E7B02CB1FC}" type="pres">
      <dgm:prSet presAssocID="{4916A450-6BFA-45BA-BC26-7C29F8F0F262}" presName="sibTrans" presStyleCnt="0"/>
      <dgm:spPr/>
    </dgm:pt>
    <dgm:pt modelId="{73D6B18B-78E1-4195-A2EA-44C7ECC98395}" type="pres">
      <dgm:prSet presAssocID="{7AE77684-DD0A-44C0-BA13-4C5ECD2F26E5}" presName="textNode" presStyleLbl="node1" presStyleIdx="2" presStyleCnt="4">
        <dgm:presLayoutVars>
          <dgm:bulletEnabled val="1"/>
        </dgm:presLayoutVars>
      </dgm:prSet>
      <dgm:spPr/>
      <dgm:t>
        <a:bodyPr/>
        <a:lstStyle/>
        <a:p>
          <a:endParaRPr lang="en-US"/>
        </a:p>
      </dgm:t>
    </dgm:pt>
    <dgm:pt modelId="{F3A91B6F-30EB-43E2-A23D-B543173AE36C}" type="pres">
      <dgm:prSet presAssocID="{6891D614-7AD1-4900-BFD8-6FD0B94A6B14}" presName="sibTrans" presStyleCnt="0"/>
      <dgm:spPr/>
    </dgm:pt>
    <dgm:pt modelId="{CA0A60A8-8D62-4426-A8D1-70AD6AE14AE3}" type="pres">
      <dgm:prSet presAssocID="{ED5336C2-7B65-4156-8814-9B5B4DF0AF4B}" presName="textNode" presStyleLbl="node1" presStyleIdx="3" presStyleCnt="4">
        <dgm:presLayoutVars>
          <dgm:bulletEnabled val="1"/>
        </dgm:presLayoutVars>
      </dgm:prSet>
      <dgm:spPr/>
      <dgm:t>
        <a:bodyPr/>
        <a:lstStyle/>
        <a:p>
          <a:endParaRPr lang="en-US"/>
        </a:p>
      </dgm:t>
    </dgm:pt>
  </dgm:ptLst>
  <dgm:cxnLst>
    <dgm:cxn modelId="{FB6078C9-9467-4784-95F0-853E9FA2DD1A}" type="presOf" srcId="{96669920-AD5B-4CAE-BDE1-6B4FA261420E}" destId="{CE25027A-6A50-4D00-A0B8-8C2B7AF643F0}" srcOrd="0" destOrd="0" presId="urn:microsoft.com/office/officeart/2005/8/layout/hProcess9"/>
    <dgm:cxn modelId="{5D4BBA46-E6C5-4AFA-AF19-955434F7B5A9}" type="presOf" srcId="{AD76223E-4FE0-4B07-A371-0947F752517F}" destId="{CBE6D465-3AF0-4247-BEE2-D2847D2FD021}" srcOrd="0" destOrd="0" presId="urn:microsoft.com/office/officeart/2005/8/layout/hProcess9"/>
    <dgm:cxn modelId="{63B0A967-F40D-4DF4-B1BD-BE834A0BDF88}" type="presOf" srcId="{ED5336C2-7B65-4156-8814-9B5B4DF0AF4B}" destId="{CA0A60A8-8D62-4426-A8D1-70AD6AE14AE3}" srcOrd="0" destOrd="0" presId="urn:microsoft.com/office/officeart/2005/8/layout/hProcess9"/>
    <dgm:cxn modelId="{8E242CD1-18D3-4D8F-BA39-6A66734D8D75}" srcId="{AD76223E-4FE0-4B07-A371-0947F752517F}" destId="{96669920-AD5B-4CAE-BDE1-6B4FA261420E}" srcOrd="0" destOrd="0" parTransId="{373405F8-1E93-43AF-A90A-16098B5D87E1}" sibTransId="{FB67A3DC-1CF1-41FC-8DBF-8B62216F1A88}"/>
    <dgm:cxn modelId="{3CFFA3F8-4C75-4A3E-A6F5-1C025F3B8007}" srcId="{AD76223E-4FE0-4B07-A371-0947F752517F}" destId="{3445B654-0493-4EB9-BF01-DB076CB78BF9}" srcOrd="1" destOrd="0" parTransId="{D32507B2-110C-4797-9F8C-213C66006C8E}" sibTransId="{4916A450-6BFA-45BA-BC26-7C29F8F0F262}"/>
    <dgm:cxn modelId="{8E603C28-622C-4896-B216-19C79912BB70}" srcId="{AD76223E-4FE0-4B07-A371-0947F752517F}" destId="{7AE77684-DD0A-44C0-BA13-4C5ECD2F26E5}" srcOrd="2" destOrd="0" parTransId="{72A3984C-8A79-4BE0-A022-77DBBD65EC58}" sibTransId="{6891D614-7AD1-4900-BFD8-6FD0B94A6B14}"/>
    <dgm:cxn modelId="{905AA9E7-CF1B-410F-9C70-C4B84DBAE847}" type="presOf" srcId="{7AE77684-DD0A-44C0-BA13-4C5ECD2F26E5}" destId="{73D6B18B-78E1-4195-A2EA-44C7ECC98395}" srcOrd="0" destOrd="0" presId="urn:microsoft.com/office/officeart/2005/8/layout/hProcess9"/>
    <dgm:cxn modelId="{A47673E3-8E38-4A74-9366-1AD9BDE41CA6}" srcId="{AD76223E-4FE0-4B07-A371-0947F752517F}" destId="{ED5336C2-7B65-4156-8814-9B5B4DF0AF4B}" srcOrd="3" destOrd="0" parTransId="{B3327116-A34D-436C-A44A-2062069152AA}" sibTransId="{933B98FC-C3C1-49F4-AF95-5183B86DFCC2}"/>
    <dgm:cxn modelId="{3CCBB034-60FD-4511-B41E-0076ED6487B8}" type="presOf" srcId="{3445B654-0493-4EB9-BF01-DB076CB78BF9}" destId="{B27581E9-7B6A-4836-A252-11FFF1197F86}" srcOrd="0" destOrd="0" presId="urn:microsoft.com/office/officeart/2005/8/layout/hProcess9"/>
    <dgm:cxn modelId="{2ACA42A3-72B9-43D9-84DA-711C24482F15}" type="presParOf" srcId="{CBE6D465-3AF0-4247-BEE2-D2847D2FD021}" destId="{77A46F5E-4BB7-490E-AF6D-ED1AF481A90A}" srcOrd="0" destOrd="0" presId="urn:microsoft.com/office/officeart/2005/8/layout/hProcess9"/>
    <dgm:cxn modelId="{15332D5F-1F14-43E6-A8DD-93505436D344}" type="presParOf" srcId="{CBE6D465-3AF0-4247-BEE2-D2847D2FD021}" destId="{1E343A2E-7CC3-4641-8058-CC61EC799013}" srcOrd="1" destOrd="0" presId="urn:microsoft.com/office/officeart/2005/8/layout/hProcess9"/>
    <dgm:cxn modelId="{4C48C065-9F4A-4AD1-994A-3EDC18E182D5}" type="presParOf" srcId="{1E343A2E-7CC3-4641-8058-CC61EC799013}" destId="{CE25027A-6A50-4D00-A0B8-8C2B7AF643F0}" srcOrd="0" destOrd="0" presId="urn:microsoft.com/office/officeart/2005/8/layout/hProcess9"/>
    <dgm:cxn modelId="{9F91BDF4-159D-4CE6-9E47-F7C8E2B4421F}" type="presParOf" srcId="{1E343A2E-7CC3-4641-8058-CC61EC799013}" destId="{AE5254E4-5D1F-4BEF-9EDB-48C2F86DF96E}" srcOrd="1" destOrd="0" presId="urn:microsoft.com/office/officeart/2005/8/layout/hProcess9"/>
    <dgm:cxn modelId="{73BD8688-8A7C-43DF-A859-7CE55034D2E2}" type="presParOf" srcId="{1E343A2E-7CC3-4641-8058-CC61EC799013}" destId="{B27581E9-7B6A-4836-A252-11FFF1197F86}" srcOrd="2" destOrd="0" presId="urn:microsoft.com/office/officeart/2005/8/layout/hProcess9"/>
    <dgm:cxn modelId="{958B0B6B-AE89-4F56-AAAB-C04ED503B7A5}" type="presParOf" srcId="{1E343A2E-7CC3-4641-8058-CC61EC799013}" destId="{0F113BCA-3212-4A8B-8E74-50E7B02CB1FC}" srcOrd="3" destOrd="0" presId="urn:microsoft.com/office/officeart/2005/8/layout/hProcess9"/>
    <dgm:cxn modelId="{ED171536-4268-4DCC-B5F8-5A8DE6C92462}" type="presParOf" srcId="{1E343A2E-7CC3-4641-8058-CC61EC799013}" destId="{73D6B18B-78E1-4195-A2EA-44C7ECC98395}" srcOrd="4" destOrd="0" presId="urn:microsoft.com/office/officeart/2005/8/layout/hProcess9"/>
    <dgm:cxn modelId="{22AD7372-2DCB-4F89-AD2D-BB0669BB2484}" type="presParOf" srcId="{1E343A2E-7CC3-4641-8058-CC61EC799013}" destId="{F3A91B6F-30EB-43E2-A23D-B543173AE36C}" srcOrd="5" destOrd="0" presId="urn:microsoft.com/office/officeart/2005/8/layout/hProcess9"/>
    <dgm:cxn modelId="{6F5807BF-5DD9-4F76-B79E-7BC1D9BDDBDB}" type="presParOf" srcId="{1E343A2E-7CC3-4641-8058-CC61EC799013}" destId="{CA0A60A8-8D62-4426-A8D1-70AD6AE14AE3}"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D76223E-4FE0-4B07-A371-0947F752517F}" type="doc">
      <dgm:prSet loTypeId="urn:microsoft.com/office/officeart/2005/8/layout/hProcess9" loCatId="process" qsTypeId="urn:microsoft.com/office/officeart/2005/8/quickstyle/simple3" qsCatId="simple" csTypeId="urn:microsoft.com/office/officeart/2005/8/colors/accent1_2" csCatId="accent1" phldr="1"/>
      <dgm:spPr/>
    </dgm:pt>
    <dgm:pt modelId="{96669920-AD5B-4CAE-BDE1-6B4FA261420E}">
      <dgm:prSet phldrT="[Text]" custT="1"/>
      <dgm:spPr/>
      <dgm:t>
        <a:bodyPr/>
        <a:lstStyle/>
        <a:p>
          <a:r>
            <a:rPr lang="en-US" sz="2000" dirty="0" smtClean="0"/>
            <a:t>Preprocessing</a:t>
          </a:r>
          <a:endParaRPr lang="en-US" sz="2000" dirty="0"/>
        </a:p>
      </dgm:t>
    </dgm:pt>
    <dgm:pt modelId="{373405F8-1E93-43AF-A90A-16098B5D87E1}" type="parTrans" cxnId="{8E242CD1-18D3-4D8F-BA39-6A66734D8D75}">
      <dgm:prSet/>
      <dgm:spPr/>
      <dgm:t>
        <a:bodyPr/>
        <a:lstStyle/>
        <a:p>
          <a:endParaRPr lang="en-US"/>
        </a:p>
      </dgm:t>
    </dgm:pt>
    <dgm:pt modelId="{FB67A3DC-1CF1-41FC-8DBF-8B62216F1A88}" type="sibTrans" cxnId="{8E242CD1-18D3-4D8F-BA39-6A66734D8D75}">
      <dgm:prSet/>
      <dgm:spPr/>
      <dgm:t>
        <a:bodyPr/>
        <a:lstStyle/>
        <a:p>
          <a:endParaRPr lang="en-US"/>
        </a:p>
      </dgm:t>
    </dgm:pt>
    <dgm:pt modelId="{3445B654-0493-4EB9-BF01-DB076CB78BF9}">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000" dirty="0" smtClean="0"/>
            <a:t>Detect hypothesized eating</a:t>
          </a:r>
          <a:endParaRPr lang="en-US" sz="2000" dirty="0"/>
        </a:p>
      </dgm:t>
    </dgm:pt>
    <dgm:pt modelId="{D32507B2-110C-4797-9F8C-213C66006C8E}" type="parTrans" cxnId="{3CFFA3F8-4C75-4A3E-A6F5-1C025F3B8007}">
      <dgm:prSet/>
      <dgm:spPr/>
      <dgm:t>
        <a:bodyPr/>
        <a:lstStyle/>
        <a:p>
          <a:endParaRPr lang="en-US"/>
        </a:p>
      </dgm:t>
    </dgm:pt>
    <dgm:pt modelId="{4916A450-6BFA-45BA-BC26-7C29F8F0F262}" type="sibTrans" cxnId="{3CFFA3F8-4C75-4A3E-A6F5-1C025F3B8007}">
      <dgm:prSet/>
      <dgm:spPr/>
      <dgm:t>
        <a:bodyPr/>
        <a:lstStyle/>
        <a:p>
          <a:endParaRPr lang="en-US"/>
        </a:p>
      </dgm:t>
    </dgm:pt>
    <dgm:pt modelId="{7AE77684-DD0A-44C0-BA13-4C5ECD2F26E5}">
      <dgm:prSet phldrT="[Text]" custT="1"/>
      <dgm:spPr/>
      <dgm:t>
        <a:bodyPr/>
        <a:lstStyle/>
        <a:p>
          <a:r>
            <a:rPr lang="en-US" sz="2000" dirty="0" smtClean="0"/>
            <a:t>Feature extraction</a:t>
          </a:r>
          <a:endParaRPr lang="en-US" sz="2000" dirty="0"/>
        </a:p>
      </dgm:t>
    </dgm:pt>
    <dgm:pt modelId="{72A3984C-8A79-4BE0-A022-77DBBD65EC58}" type="parTrans" cxnId="{8E603C28-622C-4896-B216-19C79912BB70}">
      <dgm:prSet/>
      <dgm:spPr/>
      <dgm:t>
        <a:bodyPr/>
        <a:lstStyle/>
        <a:p>
          <a:endParaRPr lang="en-US"/>
        </a:p>
      </dgm:t>
    </dgm:pt>
    <dgm:pt modelId="{6891D614-7AD1-4900-BFD8-6FD0B94A6B14}" type="sibTrans" cxnId="{8E603C28-622C-4896-B216-19C79912BB70}">
      <dgm:prSet/>
      <dgm:spPr/>
      <dgm:t>
        <a:bodyPr/>
        <a:lstStyle/>
        <a:p>
          <a:endParaRPr lang="en-US"/>
        </a:p>
      </dgm:t>
    </dgm:pt>
    <dgm:pt modelId="{ED5336C2-7B65-4156-8814-9B5B4DF0AF4B}">
      <dgm:prSet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sz="2000" dirty="0" smtClean="0"/>
            <a:t>Final classification</a:t>
          </a:r>
          <a:endParaRPr lang="en-US" sz="2000" dirty="0"/>
        </a:p>
      </dgm:t>
    </dgm:pt>
    <dgm:pt modelId="{B3327116-A34D-436C-A44A-2062069152AA}" type="parTrans" cxnId="{A47673E3-8E38-4A74-9366-1AD9BDE41CA6}">
      <dgm:prSet/>
      <dgm:spPr/>
      <dgm:t>
        <a:bodyPr/>
        <a:lstStyle/>
        <a:p>
          <a:endParaRPr lang="en-US"/>
        </a:p>
      </dgm:t>
    </dgm:pt>
    <dgm:pt modelId="{933B98FC-C3C1-49F4-AF95-5183B86DFCC2}" type="sibTrans" cxnId="{A47673E3-8E38-4A74-9366-1AD9BDE41CA6}">
      <dgm:prSet/>
      <dgm:spPr/>
      <dgm:t>
        <a:bodyPr/>
        <a:lstStyle/>
        <a:p>
          <a:endParaRPr lang="en-US"/>
        </a:p>
      </dgm:t>
    </dgm:pt>
    <dgm:pt modelId="{CBE6D465-3AF0-4247-BEE2-D2847D2FD021}" type="pres">
      <dgm:prSet presAssocID="{AD76223E-4FE0-4B07-A371-0947F752517F}" presName="CompostProcess" presStyleCnt="0">
        <dgm:presLayoutVars>
          <dgm:dir/>
          <dgm:resizeHandles val="exact"/>
        </dgm:presLayoutVars>
      </dgm:prSet>
      <dgm:spPr/>
    </dgm:pt>
    <dgm:pt modelId="{77A46F5E-4BB7-490E-AF6D-ED1AF481A90A}" type="pres">
      <dgm:prSet presAssocID="{AD76223E-4FE0-4B07-A371-0947F752517F}" presName="arrow" presStyleLbl="bgShp" presStyleIdx="0" presStyleCnt="1" custLinFactNeighborX="2941" custLinFactNeighborY="14779"/>
      <dgm:spPr/>
    </dgm:pt>
    <dgm:pt modelId="{1E343A2E-7CC3-4641-8058-CC61EC799013}" type="pres">
      <dgm:prSet presAssocID="{AD76223E-4FE0-4B07-A371-0947F752517F}" presName="linearProcess" presStyleCnt="0"/>
      <dgm:spPr/>
    </dgm:pt>
    <dgm:pt modelId="{CE25027A-6A50-4D00-A0B8-8C2B7AF643F0}" type="pres">
      <dgm:prSet presAssocID="{96669920-AD5B-4CAE-BDE1-6B4FA261420E}" presName="textNode" presStyleLbl="node1" presStyleIdx="0" presStyleCnt="4">
        <dgm:presLayoutVars>
          <dgm:bulletEnabled val="1"/>
        </dgm:presLayoutVars>
      </dgm:prSet>
      <dgm:spPr/>
      <dgm:t>
        <a:bodyPr/>
        <a:lstStyle/>
        <a:p>
          <a:endParaRPr lang="en-US"/>
        </a:p>
      </dgm:t>
    </dgm:pt>
    <dgm:pt modelId="{AE5254E4-5D1F-4BEF-9EDB-48C2F86DF96E}" type="pres">
      <dgm:prSet presAssocID="{FB67A3DC-1CF1-41FC-8DBF-8B62216F1A88}" presName="sibTrans" presStyleCnt="0"/>
      <dgm:spPr/>
    </dgm:pt>
    <dgm:pt modelId="{B27581E9-7B6A-4836-A252-11FFF1197F86}" type="pres">
      <dgm:prSet presAssocID="{3445B654-0493-4EB9-BF01-DB076CB78BF9}" presName="textNode" presStyleLbl="node1" presStyleIdx="1" presStyleCnt="4">
        <dgm:presLayoutVars>
          <dgm:bulletEnabled val="1"/>
        </dgm:presLayoutVars>
      </dgm:prSet>
      <dgm:spPr/>
      <dgm:t>
        <a:bodyPr/>
        <a:lstStyle/>
        <a:p>
          <a:endParaRPr lang="en-US"/>
        </a:p>
      </dgm:t>
    </dgm:pt>
    <dgm:pt modelId="{0F113BCA-3212-4A8B-8E74-50E7B02CB1FC}" type="pres">
      <dgm:prSet presAssocID="{4916A450-6BFA-45BA-BC26-7C29F8F0F262}" presName="sibTrans" presStyleCnt="0"/>
      <dgm:spPr/>
    </dgm:pt>
    <dgm:pt modelId="{73D6B18B-78E1-4195-A2EA-44C7ECC98395}" type="pres">
      <dgm:prSet presAssocID="{7AE77684-DD0A-44C0-BA13-4C5ECD2F26E5}" presName="textNode" presStyleLbl="node1" presStyleIdx="2" presStyleCnt="4">
        <dgm:presLayoutVars>
          <dgm:bulletEnabled val="1"/>
        </dgm:presLayoutVars>
      </dgm:prSet>
      <dgm:spPr/>
      <dgm:t>
        <a:bodyPr/>
        <a:lstStyle/>
        <a:p>
          <a:endParaRPr lang="en-US"/>
        </a:p>
      </dgm:t>
    </dgm:pt>
    <dgm:pt modelId="{F3A91B6F-30EB-43E2-A23D-B543173AE36C}" type="pres">
      <dgm:prSet presAssocID="{6891D614-7AD1-4900-BFD8-6FD0B94A6B14}" presName="sibTrans" presStyleCnt="0"/>
      <dgm:spPr/>
    </dgm:pt>
    <dgm:pt modelId="{CA0A60A8-8D62-4426-A8D1-70AD6AE14AE3}" type="pres">
      <dgm:prSet presAssocID="{ED5336C2-7B65-4156-8814-9B5B4DF0AF4B}" presName="textNode" presStyleLbl="node1" presStyleIdx="3" presStyleCnt="4">
        <dgm:presLayoutVars>
          <dgm:bulletEnabled val="1"/>
        </dgm:presLayoutVars>
      </dgm:prSet>
      <dgm:spPr/>
      <dgm:t>
        <a:bodyPr/>
        <a:lstStyle/>
        <a:p>
          <a:endParaRPr lang="en-US"/>
        </a:p>
      </dgm:t>
    </dgm:pt>
  </dgm:ptLst>
  <dgm:cxnLst>
    <dgm:cxn modelId="{E07CC067-6DBB-4883-A120-976B244B6CDF}" type="presOf" srcId="{3445B654-0493-4EB9-BF01-DB076CB78BF9}" destId="{B27581E9-7B6A-4836-A252-11FFF1197F86}" srcOrd="0" destOrd="0" presId="urn:microsoft.com/office/officeart/2005/8/layout/hProcess9"/>
    <dgm:cxn modelId="{ED197090-5E66-4CC0-99F3-28272F9B8D48}" type="presOf" srcId="{AD76223E-4FE0-4B07-A371-0947F752517F}" destId="{CBE6D465-3AF0-4247-BEE2-D2847D2FD021}" srcOrd="0" destOrd="0" presId="urn:microsoft.com/office/officeart/2005/8/layout/hProcess9"/>
    <dgm:cxn modelId="{A47673E3-8E38-4A74-9366-1AD9BDE41CA6}" srcId="{AD76223E-4FE0-4B07-A371-0947F752517F}" destId="{ED5336C2-7B65-4156-8814-9B5B4DF0AF4B}" srcOrd="3" destOrd="0" parTransId="{B3327116-A34D-436C-A44A-2062069152AA}" sibTransId="{933B98FC-C3C1-49F4-AF95-5183B86DFCC2}"/>
    <dgm:cxn modelId="{E32264B5-93B1-4628-8163-C4BC74B89F70}" type="presOf" srcId="{96669920-AD5B-4CAE-BDE1-6B4FA261420E}" destId="{CE25027A-6A50-4D00-A0B8-8C2B7AF643F0}" srcOrd="0" destOrd="0" presId="urn:microsoft.com/office/officeart/2005/8/layout/hProcess9"/>
    <dgm:cxn modelId="{8D9901F0-1221-4966-94A3-0F151FC8E51B}" type="presOf" srcId="{ED5336C2-7B65-4156-8814-9B5B4DF0AF4B}" destId="{CA0A60A8-8D62-4426-A8D1-70AD6AE14AE3}" srcOrd="0" destOrd="0" presId="urn:microsoft.com/office/officeart/2005/8/layout/hProcess9"/>
    <dgm:cxn modelId="{8E603C28-622C-4896-B216-19C79912BB70}" srcId="{AD76223E-4FE0-4B07-A371-0947F752517F}" destId="{7AE77684-DD0A-44C0-BA13-4C5ECD2F26E5}" srcOrd="2" destOrd="0" parTransId="{72A3984C-8A79-4BE0-A022-77DBBD65EC58}" sibTransId="{6891D614-7AD1-4900-BFD8-6FD0B94A6B14}"/>
    <dgm:cxn modelId="{D9EF2C28-C9D1-43AE-B7B8-13EC6288346D}" type="presOf" srcId="{7AE77684-DD0A-44C0-BA13-4C5ECD2F26E5}" destId="{73D6B18B-78E1-4195-A2EA-44C7ECC98395}" srcOrd="0" destOrd="0" presId="urn:microsoft.com/office/officeart/2005/8/layout/hProcess9"/>
    <dgm:cxn modelId="{3CFFA3F8-4C75-4A3E-A6F5-1C025F3B8007}" srcId="{AD76223E-4FE0-4B07-A371-0947F752517F}" destId="{3445B654-0493-4EB9-BF01-DB076CB78BF9}" srcOrd="1" destOrd="0" parTransId="{D32507B2-110C-4797-9F8C-213C66006C8E}" sibTransId="{4916A450-6BFA-45BA-BC26-7C29F8F0F262}"/>
    <dgm:cxn modelId="{8E242CD1-18D3-4D8F-BA39-6A66734D8D75}" srcId="{AD76223E-4FE0-4B07-A371-0947F752517F}" destId="{96669920-AD5B-4CAE-BDE1-6B4FA261420E}" srcOrd="0" destOrd="0" parTransId="{373405F8-1E93-43AF-A90A-16098B5D87E1}" sibTransId="{FB67A3DC-1CF1-41FC-8DBF-8B62216F1A88}"/>
    <dgm:cxn modelId="{1194CD93-3757-48C3-ACAF-D6CDB7238560}" type="presParOf" srcId="{CBE6D465-3AF0-4247-BEE2-D2847D2FD021}" destId="{77A46F5E-4BB7-490E-AF6D-ED1AF481A90A}" srcOrd="0" destOrd="0" presId="urn:microsoft.com/office/officeart/2005/8/layout/hProcess9"/>
    <dgm:cxn modelId="{BE2F7249-68A0-4412-B620-0E394630B5D6}" type="presParOf" srcId="{CBE6D465-3AF0-4247-BEE2-D2847D2FD021}" destId="{1E343A2E-7CC3-4641-8058-CC61EC799013}" srcOrd="1" destOrd="0" presId="urn:microsoft.com/office/officeart/2005/8/layout/hProcess9"/>
    <dgm:cxn modelId="{8290ED65-2491-4F3B-AFE9-8E8C47DB8795}" type="presParOf" srcId="{1E343A2E-7CC3-4641-8058-CC61EC799013}" destId="{CE25027A-6A50-4D00-A0B8-8C2B7AF643F0}" srcOrd="0" destOrd="0" presId="urn:microsoft.com/office/officeart/2005/8/layout/hProcess9"/>
    <dgm:cxn modelId="{EBEC6101-C512-4D65-8068-DB23FAF7027C}" type="presParOf" srcId="{1E343A2E-7CC3-4641-8058-CC61EC799013}" destId="{AE5254E4-5D1F-4BEF-9EDB-48C2F86DF96E}" srcOrd="1" destOrd="0" presId="urn:microsoft.com/office/officeart/2005/8/layout/hProcess9"/>
    <dgm:cxn modelId="{002F9C29-02E0-4E4C-BF64-5AC52D709932}" type="presParOf" srcId="{1E343A2E-7CC3-4641-8058-CC61EC799013}" destId="{B27581E9-7B6A-4836-A252-11FFF1197F86}" srcOrd="2" destOrd="0" presId="urn:microsoft.com/office/officeart/2005/8/layout/hProcess9"/>
    <dgm:cxn modelId="{094ED9CD-DEAA-49EB-99EB-303534542A29}" type="presParOf" srcId="{1E343A2E-7CC3-4641-8058-CC61EC799013}" destId="{0F113BCA-3212-4A8B-8E74-50E7B02CB1FC}" srcOrd="3" destOrd="0" presId="urn:microsoft.com/office/officeart/2005/8/layout/hProcess9"/>
    <dgm:cxn modelId="{880C3836-AE8E-4795-AF2A-ABB0E65FE598}" type="presParOf" srcId="{1E343A2E-7CC3-4641-8058-CC61EC799013}" destId="{73D6B18B-78E1-4195-A2EA-44C7ECC98395}" srcOrd="4" destOrd="0" presId="urn:microsoft.com/office/officeart/2005/8/layout/hProcess9"/>
    <dgm:cxn modelId="{50031931-27B4-42A9-9875-D5762145B514}" type="presParOf" srcId="{1E343A2E-7CC3-4641-8058-CC61EC799013}" destId="{F3A91B6F-30EB-43E2-A23D-B543173AE36C}" srcOrd="5" destOrd="0" presId="urn:microsoft.com/office/officeart/2005/8/layout/hProcess9"/>
    <dgm:cxn modelId="{870CA85E-321C-4478-B726-940F76E2F284}" type="presParOf" srcId="{1E343A2E-7CC3-4641-8058-CC61EC799013}" destId="{CA0A60A8-8D62-4426-A8D1-70AD6AE14AE3}"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46F5E-4BB7-490E-AF6D-ED1AF481A90A}">
      <dsp:nvSpPr>
        <dsp:cNvPr id="0" name=""/>
        <dsp:cNvSpPr/>
      </dsp:nvSpPr>
      <dsp:spPr>
        <a:xfrm>
          <a:off x="822947" y="0"/>
          <a:ext cx="6995160" cy="4064000"/>
        </a:xfrm>
        <a:prstGeom prst="rightArrow">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CE25027A-6A50-4D00-A0B8-8C2B7AF643F0}">
      <dsp:nvSpPr>
        <dsp:cNvPr id="0" name=""/>
        <dsp:cNvSpPr/>
      </dsp:nvSpPr>
      <dsp:spPr>
        <a:xfrm>
          <a:off x="2812" y="1219199"/>
          <a:ext cx="1827549" cy="16256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Preprocessing</a:t>
          </a:r>
          <a:endParaRPr lang="en-US" sz="2000" kern="1200" dirty="0"/>
        </a:p>
      </dsp:txBody>
      <dsp:txXfrm>
        <a:off x="82167" y="1298554"/>
        <a:ext cx="1668839" cy="1466890"/>
      </dsp:txXfrm>
    </dsp:sp>
    <dsp:sp modelId="{B27581E9-7B6A-4836-A252-11FFF1197F86}">
      <dsp:nvSpPr>
        <dsp:cNvPr id="0" name=""/>
        <dsp:cNvSpPr/>
      </dsp:nvSpPr>
      <dsp:spPr>
        <a:xfrm>
          <a:off x="2134954" y="1219199"/>
          <a:ext cx="1827549" cy="16256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Detect hypothesized eating</a:t>
          </a:r>
          <a:endParaRPr lang="en-US" sz="2000" kern="1200" dirty="0"/>
        </a:p>
      </dsp:txBody>
      <dsp:txXfrm>
        <a:off x="2214309" y="1298554"/>
        <a:ext cx="1668839" cy="1466890"/>
      </dsp:txXfrm>
    </dsp:sp>
    <dsp:sp modelId="{73D6B18B-78E1-4195-A2EA-44C7ECC98395}">
      <dsp:nvSpPr>
        <dsp:cNvPr id="0" name=""/>
        <dsp:cNvSpPr/>
      </dsp:nvSpPr>
      <dsp:spPr>
        <a:xfrm>
          <a:off x="4267095" y="1219199"/>
          <a:ext cx="1827549" cy="16256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Feature extraction</a:t>
          </a:r>
          <a:endParaRPr lang="en-US" sz="2000" kern="1200" dirty="0"/>
        </a:p>
      </dsp:txBody>
      <dsp:txXfrm>
        <a:off x="4346450" y="1298554"/>
        <a:ext cx="1668839" cy="1466890"/>
      </dsp:txXfrm>
    </dsp:sp>
    <dsp:sp modelId="{CA0A60A8-8D62-4426-A8D1-70AD6AE14AE3}">
      <dsp:nvSpPr>
        <dsp:cNvPr id="0" name=""/>
        <dsp:cNvSpPr/>
      </dsp:nvSpPr>
      <dsp:spPr>
        <a:xfrm>
          <a:off x="6399237" y="1219199"/>
          <a:ext cx="1827549" cy="16256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Final classification</a:t>
          </a:r>
          <a:endParaRPr lang="en-US" sz="2000" kern="1200" dirty="0"/>
        </a:p>
      </dsp:txBody>
      <dsp:txXfrm>
        <a:off x="6478592" y="1298554"/>
        <a:ext cx="1668839" cy="1466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46F5E-4BB7-490E-AF6D-ED1AF481A90A}">
      <dsp:nvSpPr>
        <dsp:cNvPr id="0" name=""/>
        <dsp:cNvSpPr/>
      </dsp:nvSpPr>
      <dsp:spPr>
        <a:xfrm>
          <a:off x="822947" y="0"/>
          <a:ext cx="6995160" cy="4064000"/>
        </a:xfrm>
        <a:prstGeom prst="rightArrow">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CE25027A-6A50-4D00-A0B8-8C2B7AF643F0}">
      <dsp:nvSpPr>
        <dsp:cNvPr id="0" name=""/>
        <dsp:cNvSpPr/>
      </dsp:nvSpPr>
      <dsp:spPr>
        <a:xfrm>
          <a:off x="2812" y="1219199"/>
          <a:ext cx="1827549" cy="1625600"/>
        </a:xfrm>
        <a:prstGeom prst="roundRect">
          <a:avLst/>
        </a:prstGeom>
        <a:solidFill>
          <a:schemeClr val="accent4"/>
        </a:solidFill>
        <a:ln w="25400" cap="flat" cmpd="sng" algn="ctr">
          <a:solidFill>
            <a:schemeClr val="accent4">
              <a:shade val="50000"/>
            </a:schemeClr>
          </a:solidFill>
          <a:prstDash val="solid"/>
        </a:ln>
        <a:effectLst/>
        <a:scene3d>
          <a:camera prst="orthographicFront"/>
          <a:lightRig rig="flat" dir="t"/>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Preprocessing</a:t>
          </a:r>
          <a:endParaRPr lang="en-US" sz="2000" kern="1200" dirty="0"/>
        </a:p>
      </dsp:txBody>
      <dsp:txXfrm>
        <a:off x="82167" y="1298554"/>
        <a:ext cx="1668839" cy="1466890"/>
      </dsp:txXfrm>
    </dsp:sp>
    <dsp:sp modelId="{B27581E9-7B6A-4836-A252-11FFF1197F86}">
      <dsp:nvSpPr>
        <dsp:cNvPr id="0" name=""/>
        <dsp:cNvSpPr/>
      </dsp:nvSpPr>
      <dsp:spPr>
        <a:xfrm>
          <a:off x="2134954" y="1219199"/>
          <a:ext cx="1827549" cy="16256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Detect hypothesized eating</a:t>
          </a:r>
          <a:endParaRPr lang="en-US" sz="2000" kern="1200" dirty="0"/>
        </a:p>
      </dsp:txBody>
      <dsp:txXfrm>
        <a:off x="2214309" y="1298554"/>
        <a:ext cx="1668839" cy="1466890"/>
      </dsp:txXfrm>
    </dsp:sp>
    <dsp:sp modelId="{73D6B18B-78E1-4195-A2EA-44C7ECC98395}">
      <dsp:nvSpPr>
        <dsp:cNvPr id="0" name=""/>
        <dsp:cNvSpPr/>
      </dsp:nvSpPr>
      <dsp:spPr>
        <a:xfrm>
          <a:off x="4267095" y="1219199"/>
          <a:ext cx="1827549" cy="16256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Feature extraction</a:t>
          </a:r>
          <a:endParaRPr lang="en-US" sz="2000" kern="1200" dirty="0"/>
        </a:p>
      </dsp:txBody>
      <dsp:txXfrm>
        <a:off x="4346450" y="1298554"/>
        <a:ext cx="1668839" cy="1466890"/>
      </dsp:txXfrm>
    </dsp:sp>
    <dsp:sp modelId="{CA0A60A8-8D62-4426-A8D1-70AD6AE14AE3}">
      <dsp:nvSpPr>
        <dsp:cNvPr id="0" name=""/>
        <dsp:cNvSpPr/>
      </dsp:nvSpPr>
      <dsp:spPr>
        <a:xfrm>
          <a:off x="6399237" y="1219199"/>
          <a:ext cx="1827549" cy="16256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Final classification</a:t>
          </a:r>
          <a:endParaRPr lang="en-US" sz="2000" kern="1200" dirty="0"/>
        </a:p>
      </dsp:txBody>
      <dsp:txXfrm>
        <a:off x="6478592" y="1298554"/>
        <a:ext cx="1668839" cy="14668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46F5E-4BB7-490E-AF6D-ED1AF481A90A}">
      <dsp:nvSpPr>
        <dsp:cNvPr id="0" name=""/>
        <dsp:cNvSpPr/>
      </dsp:nvSpPr>
      <dsp:spPr>
        <a:xfrm>
          <a:off x="822947" y="0"/>
          <a:ext cx="6995160" cy="4064000"/>
        </a:xfrm>
        <a:prstGeom prst="rightArrow">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CE25027A-6A50-4D00-A0B8-8C2B7AF643F0}">
      <dsp:nvSpPr>
        <dsp:cNvPr id="0" name=""/>
        <dsp:cNvSpPr/>
      </dsp:nvSpPr>
      <dsp:spPr>
        <a:xfrm>
          <a:off x="2812" y="1219199"/>
          <a:ext cx="1827549" cy="16256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Preprocessing</a:t>
          </a:r>
          <a:endParaRPr lang="en-US" sz="2000" kern="1200" dirty="0"/>
        </a:p>
      </dsp:txBody>
      <dsp:txXfrm>
        <a:off x="82167" y="1298554"/>
        <a:ext cx="1668839" cy="1466890"/>
      </dsp:txXfrm>
    </dsp:sp>
    <dsp:sp modelId="{B27581E9-7B6A-4836-A252-11FFF1197F86}">
      <dsp:nvSpPr>
        <dsp:cNvPr id="0" name=""/>
        <dsp:cNvSpPr/>
      </dsp:nvSpPr>
      <dsp:spPr>
        <a:xfrm>
          <a:off x="2134954" y="1219199"/>
          <a:ext cx="1827549" cy="1625600"/>
        </a:xfrm>
        <a:prstGeom prst="roundRect">
          <a:avLst/>
        </a:prstGeom>
        <a:solidFill>
          <a:schemeClr val="accent4"/>
        </a:solidFill>
        <a:ln w="25400" cap="flat" cmpd="sng" algn="ctr">
          <a:solidFill>
            <a:schemeClr val="accent4">
              <a:shade val="50000"/>
            </a:schemeClr>
          </a:solidFill>
          <a:prstDash val="solid"/>
        </a:ln>
        <a:effectLst/>
        <a:scene3d>
          <a:camera prst="orthographicFront"/>
          <a:lightRig rig="flat" dir="t"/>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Detect hypothesized eating</a:t>
          </a:r>
          <a:endParaRPr lang="en-US" sz="2000" kern="1200" dirty="0"/>
        </a:p>
      </dsp:txBody>
      <dsp:txXfrm>
        <a:off x="2214309" y="1298554"/>
        <a:ext cx="1668839" cy="1466890"/>
      </dsp:txXfrm>
    </dsp:sp>
    <dsp:sp modelId="{73D6B18B-78E1-4195-A2EA-44C7ECC98395}">
      <dsp:nvSpPr>
        <dsp:cNvPr id="0" name=""/>
        <dsp:cNvSpPr/>
      </dsp:nvSpPr>
      <dsp:spPr>
        <a:xfrm>
          <a:off x="4267095" y="1219199"/>
          <a:ext cx="1827549" cy="16256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Feature extraction</a:t>
          </a:r>
          <a:endParaRPr lang="en-US" sz="2000" kern="1200" dirty="0"/>
        </a:p>
      </dsp:txBody>
      <dsp:txXfrm>
        <a:off x="4346450" y="1298554"/>
        <a:ext cx="1668839" cy="1466890"/>
      </dsp:txXfrm>
    </dsp:sp>
    <dsp:sp modelId="{CA0A60A8-8D62-4426-A8D1-70AD6AE14AE3}">
      <dsp:nvSpPr>
        <dsp:cNvPr id="0" name=""/>
        <dsp:cNvSpPr/>
      </dsp:nvSpPr>
      <dsp:spPr>
        <a:xfrm>
          <a:off x="6399237" y="1219199"/>
          <a:ext cx="1827549" cy="16256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Final classification</a:t>
          </a:r>
          <a:endParaRPr lang="en-US" sz="2000" kern="1200" dirty="0"/>
        </a:p>
      </dsp:txBody>
      <dsp:txXfrm>
        <a:off x="6478592" y="1298554"/>
        <a:ext cx="1668839" cy="14668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46F5E-4BB7-490E-AF6D-ED1AF481A90A}">
      <dsp:nvSpPr>
        <dsp:cNvPr id="0" name=""/>
        <dsp:cNvSpPr/>
      </dsp:nvSpPr>
      <dsp:spPr>
        <a:xfrm>
          <a:off x="822947" y="0"/>
          <a:ext cx="6995160" cy="4064000"/>
        </a:xfrm>
        <a:prstGeom prst="rightArrow">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CE25027A-6A50-4D00-A0B8-8C2B7AF643F0}">
      <dsp:nvSpPr>
        <dsp:cNvPr id="0" name=""/>
        <dsp:cNvSpPr/>
      </dsp:nvSpPr>
      <dsp:spPr>
        <a:xfrm>
          <a:off x="2812" y="1219199"/>
          <a:ext cx="1827549" cy="16256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Preprocessing</a:t>
          </a:r>
          <a:endParaRPr lang="en-US" sz="2000" kern="1200" dirty="0"/>
        </a:p>
      </dsp:txBody>
      <dsp:txXfrm>
        <a:off x="82167" y="1298554"/>
        <a:ext cx="1668839" cy="1466890"/>
      </dsp:txXfrm>
    </dsp:sp>
    <dsp:sp modelId="{B27581E9-7B6A-4836-A252-11FFF1197F86}">
      <dsp:nvSpPr>
        <dsp:cNvPr id="0" name=""/>
        <dsp:cNvSpPr/>
      </dsp:nvSpPr>
      <dsp:spPr>
        <a:xfrm>
          <a:off x="2134954" y="1219199"/>
          <a:ext cx="1827549" cy="16256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Detect hypothesized eating</a:t>
          </a:r>
          <a:endParaRPr lang="en-US" sz="2000" kern="1200" dirty="0"/>
        </a:p>
      </dsp:txBody>
      <dsp:txXfrm>
        <a:off x="2214309" y="1298554"/>
        <a:ext cx="1668839" cy="1466890"/>
      </dsp:txXfrm>
    </dsp:sp>
    <dsp:sp modelId="{73D6B18B-78E1-4195-A2EA-44C7ECC98395}">
      <dsp:nvSpPr>
        <dsp:cNvPr id="0" name=""/>
        <dsp:cNvSpPr/>
      </dsp:nvSpPr>
      <dsp:spPr>
        <a:xfrm>
          <a:off x="4267095" y="1219199"/>
          <a:ext cx="1827549" cy="1625600"/>
        </a:xfrm>
        <a:prstGeom prst="roundRect">
          <a:avLst/>
        </a:prstGeom>
        <a:solidFill>
          <a:schemeClr val="accent4"/>
        </a:solidFill>
        <a:ln w="25400" cap="flat" cmpd="sng" algn="ctr">
          <a:solidFill>
            <a:schemeClr val="accent4">
              <a:shade val="50000"/>
            </a:schemeClr>
          </a:solidFill>
          <a:prstDash val="solid"/>
        </a:ln>
        <a:effectLst/>
        <a:scene3d>
          <a:camera prst="orthographicFront"/>
          <a:lightRig rig="flat" dir="t"/>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Feature extraction</a:t>
          </a:r>
          <a:endParaRPr lang="en-US" sz="2000" kern="1200" dirty="0"/>
        </a:p>
      </dsp:txBody>
      <dsp:txXfrm>
        <a:off x="4346450" y="1298554"/>
        <a:ext cx="1668839" cy="1466890"/>
      </dsp:txXfrm>
    </dsp:sp>
    <dsp:sp modelId="{CA0A60A8-8D62-4426-A8D1-70AD6AE14AE3}">
      <dsp:nvSpPr>
        <dsp:cNvPr id="0" name=""/>
        <dsp:cNvSpPr/>
      </dsp:nvSpPr>
      <dsp:spPr>
        <a:xfrm>
          <a:off x="6399237" y="1219199"/>
          <a:ext cx="1827549" cy="16256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Final classification</a:t>
          </a:r>
          <a:endParaRPr lang="en-US" sz="2000" kern="1200" dirty="0"/>
        </a:p>
      </dsp:txBody>
      <dsp:txXfrm>
        <a:off x="6478592" y="1298554"/>
        <a:ext cx="1668839" cy="14668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46F5E-4BB7-490E-AF6D-ED1AF481A90A}">
      <dsp:nvSpPr>
        <dsp:cNvPr id="0" name=""/>
        <dsp:cNvSpPr/>
      </dsp:nvSpPr>
      <dsp:spPr>
        <a:xfrm>
          <a:off x="822947" y="0"/>
          <a:ext cx="6995160" cy="4064000"/>
        </a:xfrm>
        <a:prstGeom prst="rightArrow">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CE25027A-6A50-4D00-A0B8-8C2B7AF643F0}">
      <dsp:nvSpPr>
        <dsp:cNvPr id="0" name=""/>
        <dsp:cNvSpPr/>
      </dsp:nvSpPr>
      <dsp:spPr>
        <a:xfrm>
          <a:off x="2812" y="1219199"/>
          <a:ext cx="1827549" cy="16256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Preprocessing</a:t>
          </a:r>
          <a:endParaRPr lang="en-US" sz="2000" kern="1200" dirty="0"/>
        </a:p>
      </dsp:txBody>
      <dsp:txXfrm>
        <a:off x="82167" y="1298554"/>
        <a:ext cx="1668839" cy="1466890"/>
      </dsp:txXfrm>
    </dsp:sp>
    <dsp:sp modelId="{B27581E9-7B6A-4836-A252-11FFF1197F86}">
      <dsp:nvSpPr>
        <dsp:cNvPr id="0" name=""/>
        <dsp:cNvSpPr/>
      </dsp:nvSpPr>
      <dsp:spPr>
        <a:xfrm>
          <a:off x="2134954" y="1219199"/>
          <a:ext cx="1827549" cy="16256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Detect hypothesized eating</a:t>
          </a:r>
          <a:endParaRPr lang="en-US" sz="2000" kern="1200" dirty="0"/>
        </a:p>
      </dsp:txBody>
      <dsp:txXfrm>
        <a:off x="2214309" y="1298554"/>
        <a:ext cx="1668839" cy="1466890"/>
      </dsp:txXfrm>
    </dsp:sp>
    <dsp:sp modelId="{73D6B18B-78E1-4195-A2EA-44C7ECC98395}">
      <dsp:nvSpPr>
        <dsp:cNvPr id="0" name=""/>
        <dsp:cNvSpPr/>
      </dsp:nvSpPr>
      <dsp:spPr>
        <a:xfrm>
          <a:off x="4267095" y="1219199"/>
          <a:ext cx="1827549" cy="16256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Feature extraction</a:t>
          </a:r>
          <a:endParaRPr lang="en-US" sz="2000" kern="1200" dirty="0"/>
        </a:p>
      </dsp:txBody>
      <dsp:txXfrm>
        <a:off x="4346450" y="1298554"/>
        <a:ext cx="1668839" cy="1466890"/>
      </dsp:txXfrm>
    </dsp:sp>
    <dsp:sp modelId="{CA0A60A8-8D62-4426-A8D1-70AD6AE14AE3}">
      <dsp:nvSpPr>
        <dsp:cNvPr id="0" name=""/>
        <dsp:cNvSpPr/>
      </dsp:nvSpPr>
      <dsp:spPr>
        <a:xfrm>
          <a:off x="6399237" y="1219199"/>
          <a:ext cx="1827549" cy="1625600"/>
        </a:xfrm>
        <a:prstGeom prst="roundRect">
          <a:avLst/>
        </a:prstGeom>
        <a:solidFill>
          <a:schemeClr val="accent4"/>
        </a:solidFill>
        <a:ln w="25400" cap="flat" cmpd="sng" algn="ctr">
          <a:solidFill>
            <a:schemeClr val="accent4">
              <a:shade val="50000"/>
            </a:schemeClr>
          </a:solidFill>
          <a:prstDash val="solid"/>
        </a:ln>
        <a:effectLst/>
        <a:scene3d>
          <a:camera prst="orthographicFront"/>
          <a:lightRig rig="flat" dir="t"/>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Final classification</a:t>
          </a:r>
          <a:endParaRPr lang="en-US" sz="2000" kern="1200" dirty="0"/>
        </a:p>
      </dsp:txBody>
      <dsp:txXfrm>
        <a:off x="6478592" y="1298554"/>
        <a:ext cx="1668839" cy="14668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4"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830" tIns="46415" rIns="92830" bIns="46415" rtlCol="0"/>
          <a:lstStyle>
            <a:lvl1pPr algn="l">
              <a:defRPr sz="1200">
                <a:ea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2830" tIns="46415" rIns="92830" bIns="46415" rtlCol="0"/>
          <a:lstStyle>
            <a:lvl1pPr algn="r">
              <a:defRPr sz="1200">
                <a:ea typeface="ＭＳ Ｐゴシック" charset="-128"/>
              </a:defRPr>
            </a:lvl1pPr>
          </a:lstStyle>
          <a:p>
            <a:pPr>
              <a:defRPr/>
            </a:pPr>
            <a:fld id="{C231E85B-65DF-483C-A976-984D57223DB5}" type="datetimeFigureOut">
              <a:rPr lang="en-US"/>
              <a:pPr>
                <a:defRPr/>
              </a:pPr>
              <a:t>3/29/2012</a:t>
            </a:fld>
            <a:endParaRPr lang="en-US"/>
          </a:p>
        </p:txBody>
      </p:sp>
      <p:sp>
        <p:nvSpPr>
          <p:cNvPr id="4" name="Footer Placeholder 3"/>
          <p:cNvSpPr>
            <a:spLocks noGrp="1"/>
          </p:cNvSpPr>
          <p:nvPr>
            <p:ph type="ftr" sz="quarter" idx="2"/>
          </p:nvPr>
        </p:nvSpPr>
        <p:spPr>
          <a:xfrm>
            <a:off x="0" y="8829966"/>
            <a:ext cx="2971800" cy="464820"/>
          </a:xfrm>
          <a:prstGeom prst="rect">
            <a:avLst/>
          </a:prstGeom>
        </p:spPr>
        <p:txBody>
          <a:bodyPr vert="horz" lIns="92830" tIns="46415" rIns="92830" bIns="46415" rtlCol="0" anchor="b"/>
          <a:lstStyle>
            <a:lvl1pPr algn="l">
              <a:defRPr sz="1200">
                <a:ea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829966"/>
            <a:ext cx="2971800" cy="464820"/>
          </a:xfrm>
          <a:prstGeom prst="rect">
            <a:avLst/>
          </a:prstGeom>
        </p:spPr>
        <p:txBody>
          <a:bodyPr vert="horz" lIns="92830" tIns="46415" rIns="92830" bIns="46415" rtlCol="0" anchor="b"/>
          <a:lstStyle>
            <a:lvl1pPr algn="r">
              <a:defRPr sz="1200">
                <a:ea typeface="ＭＳ Ｐゴシック" charset="-128"/>
              </a:defRPr>
            </a:lvl1pPr>
          </a:lstStyle>
          <a:p>
            <a:pPr>
              <a:defRPr/>
            </a:pPr>
            <a:fld id="{D24EEFFD-6175-48BC-80FD-8277253FCDCB}" type="slidenum">
              <a:rPr lang="en-US"/>
              <a:pPr>
                <a:defRPr/>
              </a:pPr>
              <a:t>‹#›</a:t>
            </a:fld>
            <a:endParaRPr lang="en-US"/>
          </a:p>
        </p:txBody>
      </p:sp>
    </p:spTree>
    <p:extLst>
      <p:ext uri="{BB962C8B-B14F-4D97-AF65-F5344CB8AC3E}">
        <p14:creationId xmlns:p14="http://schemas.microsoft.com/office/powerpoint/2010/main" val="2088889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wrap="square" lIns="92830" tIns="46415" rIns="92830" bIns="46415" numCol="1" anchor="t" anchorCtr="0" compatLnSpc="1">
            <a:prstTxWarp prst="textNoShape">
              <a:avLst/>
            </a:prstTxWarp>
          </a:bodyPr>
          <a:lstStyle>
            <a:lvl1pPr>
              <a:defRPr sz="1200">
                <a:latin typeface="Calibri" charset="0"/>
                <a:ea typeface="ＭＳ Ｐゴシック" charset="-128"/>
              </a:defRPr>
            </a:lvl1pPr>
          </a:lstStyle>
          <a:p>
            <a:pPr>
              <a:defRPr/>
            </a:pPr>
            <a:endParaRPr lang="en-US"/>
          </a:p>
        </p:txBody>
      </p:sp>
      <p:sp>
        <p:nvSpPr>
          <p:cNvPr id="3" name="Date Placeholder 2"/>
          <p:cNvSpPr>
            <a:spLocks noGrp="1"/>
          </p:cNvSpPr>
          <p:nvPr>
            <p:ph type="dt" idx="1"/>
          </p:nvPr>
        </p:nvSpPr>
        <p:spPr>
          <a:xfrm>
            <a:off x="3884613" y="0"/>
            <a:ext cx="2971800" cy="464820"/>
          </a:xfrm>
          <a:prstGeom prst="rect">
            <a:avLst/>
          </a:prstGeom>
        </p:spPr>
        <p:txBody>
          <a:bodyPr vert="horz" wrap="square" lIns="92830" tIns="46415" rIns="92830" bIns="46415" numCol="1" anchor="t" anchorCtr="0" compatLnSpc="1">
            <a:prstTxWarp prst="textNoShape">
              <a:avLst/>
            </a:prstTxWarp>
          </a:bodyPr>
          <a:lstStyle>
            <a:lvl1pPr algn="r">
              <a:defRPr sz="1200">
                <a:latin typeface="Calibri" charset="0"/>
                <a:ea typeface="ＭＳ Ｐゴシック" charset="-128"/>
              </a:defRPr>
            </a:lvl1pPr>
          </a:lstStyle>
          <a:p>
            <a:pPr>
              <a:defRPr/>
            </a:pPr>
            <a:fld id="{69411DC8-88A7-4024-BC96-1F58AC3D1E2A}" type="datetime1">
              <a:rPr lang="en-US"/>
              <a:pPr>
                <a:defRPr/>
              </a:pPr>
              <a:t>3/29/2012</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wrap="square" lIns="92830" tIns="46415" rIns="92830" bIns="46415"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415791"/>
            <a:ext cx="5486400" cy="4183380"/>
          </a:xfrm>
          <a:prstGeom prst="rect">
            <a:avLst/>
          </a:prstGeom>
        </p:spPr>
        <p:txBody>
          <a:bodyPr vert="horz" wrap="square" lIns="92830" tIns="46415" rIns="92830" bIns="46415"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6"/>
            <a:ext cx="2971800" cy="464820"/>
          </a:xfrm>
          <a:prstGeom prst="rect">
            <a:avLst/>
          </a:prstGeom>
        </p:spPr>
        <p:txBody>
          <a:bodyPr vert="horz" wrap="square" lIns="92830" tIns="46415" rIns="92830" bIns="46415" numCol="1" anchor="b" anchorCtr="0" compatLnSpc="1">
            <a:prstTxWarp prst="textNoShape">
              <a:avLst/>
            </a:prstTxWarp>
          </a:bodyPr>
          <a:lstStyle>
            <a:lvl1pPr>
              <a:defRPr sz="1200">
                <a:latin typeface="Calibri" charset="0"/>
                <a:ea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884613" y="8829966"/>
            <a:ext cx="2971800" cy="464820"/>
          </a:xfrm>
          <a:prstGeom prst="rect">
            <a:avLst/>
          </a:prstGeom>
        </p:spPr>
        <p:txBody>
          <a:bodyPr vert="horz" wrap="square" lIns="92830" tIns="46415" rIns="92830" bIns="46415" numCol="1" anchor="b" anchorCtr="0" compatLnSpc="1">
            <a:prstTxWarp prst="textNoShape">
              <a:avLst/>
            </a:prstTxWarp>
          </a:bodyPr>
          <a:lstStyle>
            <a:lvl1pPr algn="r">
              <a:defRPr sz="1200">
                <a:latin typeface="Calibri" charset="0"/>
                <a:ea typeface="ＭＳ Ｐゴシック" charset="-128"/>
              </a:defRPr>
            </a:lvl1pPr>
          </a:lstStyle>
          <a:p>
            <a:pPr>
              <a:defRPr/>
            </a:pPr>
            <a:fld id="{6AFF1491-6C90-4B36-BBAC-4B816B587D70}" type="slidenum">
              <a:rPr lang="en-US"/>
              <a:pPr>
                <a:defRPr/>
              </a:pPr>
              <a:t>‹#›</a:t>
            </a:fld>
            <a:endParaRPr lang="en-US"/>
          </a:p>
        </p:txBody>
      </p:sp>
    </p:spTree>
    <p:extLst>
      <p:ext uri="{BB962C8B-B14F-4D97-AF65-F5344CB8AC3E}">
        <p14:creationId xmlns:p14="http://schemas.microsoft.com/office/powerpoint/2010/main" val="128573677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4276" name="Slide Number Placeholder 3"/>
          <p:cNvSpPr>
            <a:spLocks noGrp="1"/>
          </p:cNvSpPr>
          <p:nvPr>
            <p:ph type="sldNum" sz="quarter" idx="5"/>
          </p:nvPr>
        </p:nvSpPr>
        <p:spPr bwMode="auto">
          <a:noFill/>
          <a:ln>
            <a:miter lim="800000"/>
            <a:headEnd/>
            <a:tailEnd/>
          </a:ln>
        </p:spPr>
        <p:txBody>
          <a:bodyPr/>
          <a:lstStyle/>
          <a:p>
            <a:fld id="{4F08ABFD-2ED0-417C-9578-62C9D9DD8683}" type="slidenum">
              <a:rPr lang="en-US" smtClean="0">
                <a:latin typeface="Calibri" pitchFamily="34" charset="0"/>
                <a:ea typeface="ＭＳ Ｐゴシック" pitchFamily="34" charset="-128"/>
              </a:rPr>
              <a:pPr/>
              <a:t>1</a:t>
            </a:fld>
            <a:endParaRPr lang="en-US" smtClean="0">
              <a:latin typeface="Calibri"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10</a:t>
            </a:fld>
            <a:endParaRPr lang="en-US" smtClean="0">
              <a:latin typeface="Calibri"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11</a:t>
            </a:fld>
            <a:endParaRPr lang="en-US" smtClean="0">
              <a:latin typeface="Calibri"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12</a:t>
            </a:fld>
            <a:endParaRPr lang="en-US" smtClean="0">
              <a:latin typeface="Calibri"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13</a:t>
            </a:fld>
            <a:endParaRPr lang="en-US" smtClean="0">
              <a:latin typeface="Calibri"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14</a:t>
            </a:fld>
            <a:endParaRPr lang="en-US" smtClean="0">
              <a:latin typeface="Calibri"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15</a:t>
            </a:fld>
            <a:endParaRPr lang="en-US" smtClean="0">
              <a:latin typeface="Calibri"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mc:AlternateContent xmlns:mc="http://schemas.openxmlformats.org/markup-compatibility/2006" xmlns:a14="http://schemas.microsoft.com/office/drawing/2010/main">
        <mc:Choice Requires="a14">
          <p:sp>
            <p:nvSpPr>
              <p:cNvPr id="61443" name="Notes Placeholder 2"/>
              <p:cNvSpPr>
                <a:spLocks noGrp="1"/>
              </p:cNvSpPr>
              <p:nvPr>
                <p:ph type="body" idx="1"/>
              </p:nvPr>
            </p:nvSpPr>
            <p:spPr bwMode="auto">
              <a:noFill/>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dirty="0">
                  <a:solidFill>
                    <a:srgbClr val="000000"/>
                  </a:solidFill>
                  <a:effectLst/>
                  <a:latin typeface="+mn-lt"/>
                </a:endParaRPr>
              </a:p>
            </p:txBody>
          </p:sp>
        </mc:Choice>
        <mc:Fallback xmlns="">
          <p:sp>
            <p:nvSpPr>
              <p:cNvPr id="61443" name="Notes Placeholder 2"/>
              <p:cNvSpPr>
                <a:spLocks noGrp="1"/>
              </p:cNvSpPr>
              <p:nvPr>
                <p:ph type="body" idx="1"/>
              </p:nvPr>
            </p:nvSpPr>
            <p:spPr bwMode="auto">
              <a:noFill/>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pitchFamily="34" charset="-128"/>
                  </a:rPr>
                  <a:t>This</a:t>
                </a:r>
                <a:r>
                  <a:rPr lang="en-US" baseline="0" dirty="0" smtClean="0">
                    <a:ea typeface="ＭＳ Ｐゴシック" pitchFamily="34" charset="-128"/>
                  </a:rPr>
                  <a:t> table shows the notation used in the rest presentation. We are interested in both accelerometer data and gyroscope data, and we are also interested in comparing the performance of different axes. For example, </a:t>
                </a:r>
                <a:r>
                  <a:rPr lang="en-US" sz="1050" i="0" kern="1200">
                    <a:solidFill>
                      <a:schemeClr val="dk1"/>
                    </a:solidFill>
                    <a:latin typeface="Cambria Math"/>
                    <a:ea typeface="ＭＳ Ｐゴシック" pitchFamily="-65" charset="-128"/>
                    <a:cs typeface="ＭＳ Ｐゴシック" pitchFamily="-65" charset="-128"/>
                  </a:rPr>
                  <a:t>𝐺</a:t>
                </a:r>
                <a:r>
                  <a:rPr lang="en-US" sz="1050" i="0" kern="1200" smtClean="0">
                    <a:solidFill>
                      <a:schemeClr val="dk1"/>
                    </a:solidFill>
                    <a:latin typeface="Cambria Math"/>
                    <a:ea typeface="ＭＳ Ｐゴシック" pitchFamily="-65" charset="-128"/>
                    <a:cs typeface="ＭＳ Ｐゴシック" pitchFamily="-65" charset="-128"/>
                  </a:rPr>
                  <a:t>_(</a:t>
                </a:r>
                <a:r>
                  <a:rPr lang="en-US" sz="1050" i="0" kern="1200">
                    <a:solidFill>
                      <a:schemeClr val="dk1"/>
                    </a:solidFill>
                    <a:latin typeface="Cambria Math"/>
                    <a:ea typeface="ＭＳ Ｐゴシック" pitchFamily="-65" charset="-128"/>
                    <a:cs typeface="ＭＳ Ｐゴシック" pitchFamily="-65" charset="-128"/>
                  </a:rPr>
                  <a:t>𝛼,𝑡</a:t>
                </a:r>
                <a:r>
                  <a:rPr lang="en-US" sz="1050" i="0" kern="1200" smtClean="0">
                    <a:solidFill>
                      <a:schemeClr val="dk1"/>
                    </a:solidFill>
                    <a:latin typeface="Cambria Math"/>
                    <a:ea typeface="ＭＳ Ｐゴシック" pitchFamily="-65" charset="-128"/>
                    <a:cs typeface="ＭＳ Ｐゴシック" pitchFamily="-65" charset="-128"/>
                  </a:rPr>
                  <a:t>)</a:t>
                </a:r>
                <a:r>
                  <a:rPr lang="en-US" sz="1200" b="0" i="0" u="none" strike="noStrike" dirty="0" smtClean="0">
                    <a:solidFill>
                      <a:srgbClr val="000000"/>
                    </a:solidFill>
                    <a:effectLst/>
                    <a:latin typeface="+mn-lt"/>
                  </a:rPr>
                  <a:t>, </a:t>
                </a:r>
                <a:r>
                  <a:rPr lang="en-US" sz="1200" i="0" kern="1200">
                    <a:solidFill>
                      <a:schemeClr val="dk1"/>
                    </a:solidFill>
                    <a:latin typeface="Cambria Math"/>
                    <a:ea typeface="ＭＳ Ｐゴシック" pitchFamily="-65" charset="-128"/>
                    <a:cs typeface="ＭＳ Ｐゴシック" pitchFamily="-65" charset="-128"/>
                  </a:rPr>
                  <a:t>𝐺</a:t>
                </a:r>
                <a:r>
                  <a:rPr lang="en-US" sz="1200" i="0" kern="1200" smtClean="0">
                    <a:solidFill>
                      <a:schemeClr val="dk1"/>
                    </a:solidFill>
                    <a:latin typeface="Cambria Math"/>
                    <a:ea typeface="ＭＳ Ｐゴシック" pitchFamily="-65" charset="-128"/>
                    <a:cs typeface="ＭＳ Ｐゴシック" pitchFamily="-65" charset="-128"/>
                  </a:rPr>
                  <a:t>_(</a:t>
                </a:r>
                <a:r>
                  <a:rPr lang="el-GR" sz="1200" i="0" kern="1200" smtClean="0">
                    <a:solidFill>
                      <a:schemeClr val="dk1"/>
                    </a:solidFill>
                    <a:latin typeface="Cambria Math"/>
                    <a:ea typeface="Cambria Math"/>
                    <a:cs typeface="ＭＳ Ｐゴシック" pitchFamily="-65" charset="-128"/>
                  </a:rPr>
                  <a:t>β</a:t>
                </a:r>
                <a:r>
                  <a:rPr lang="en-US" sz="1200" i="0" kern="1200">
                    <a:solidFill>
                      <a:schemeClr val="dk1"/>
                    </a:solidFill>
                    <a:latin typeface="Cambria Math"/>
                    <a:ea typeface="ＭＳ Ｐゴシック" pitchFamily="-65" charset="-128"/>
                    <a:cs typeface="ＭＳ Ｐゴシック" pitchFamily="-65" charset="-128"/>
                  </a:rPr>
                  <a:t>,𝑡</a:t>
                </a:r>
                <a:r>
                  <a:rPr lang="en-US" sz="1200" i="0" kern="1200" smtClean="0">
                    <a:solidFill>
                      <a:schemeClr val="dk1"/>
                    </a:solidFill>
                    <a:latin typeface="Cambria Math"/>
                    <a:ea typeface="ＭＳ Ｐゴシック" pitchFamily="-65" charset="-128"/>
                    <a:cs typeface="ＭＳ Ｐゴシック" pitchFamily="-65" charset="-128"/>
                  </a:rPr>
                  <a:t>)</a:t>
                </a:r>
                <a:endParaRPr lang="en-US" sz="1200" b="0" i="0" u="none" strike="noStrike" dirty="0">
                  <a:solidFill>
                    <a:srgbClr val="000000"/>
                  </a:solidFill>
                  <a:effectLst/>
                  <a:latin typeface="+mn-lt"/>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pitchFamily="34" charset="-128"/>
                  </a:rPr>
                  <a:t>,</a:t>
                </a:r>
                <a:r>
                  <a:rPr lang="en-US" sz="1200" kern="1200" dirty="0" smtClean="0">
                    <a:solidFill>
                      <a:schemeClr val="dk1"/>
                    </a:solidFill>
                    <a:latin typeface="+mn-lt"/>
                    <a:ea typeface="ＭＳ Ｐゴシック" pitchFamily="-65" charset="-128"/>
                    <a:cs typeface="ＭＳ Ｐゴシック" pitchFamily="-65" charset="-128"/>
                  </a:rPr>
                  <a:t> </a:t>
                </a:r>
                <a:r>
                  <a:rPr lang="en-US" sz="1200" i="0" kern="1200">
                    <a:solidFill>
                      <a:schemeClr val="dk1"/>
                    </a:solidFill>
                    <a:latin typeface="Cambria Math"/>
                    <a:ea typeface="ＭＳ Ｐゴシック" pitchFamily="-65" charset="-128"/>
                    <a:cs typeface="ＭＳ Ｐゴシック" pitchFamily="-65" charset="-128"/>
                  </a:rPr>
                  <a:t>𝐺</a:t>
                </a:r>
                <a:r>
                  <a:rPr lang="en-US" sz="1200" i="0" kern="1200" smtClean="0">
                    <a:solidFill>
                      <a:schemeClr val="dk1"/>
                    </a:solidFill>
                    <a:latin typeface="Cambria Math"/>
                    <a:ea typeface="ＭＳ Ｐゴシック" pitchFamily="-65" charset="-128"/>
                    <a:cs typeface="ＭＳ Ｐゴシック" pitchFamily="-65" charset="-128"/>
                  </a:rPr>
                  <a:t>_(</a:t>
                </a:r>
                <a:r>
                  <a:rPr lang="el-GR" sz="1200" i="0" kern="1200" smtClean="0">
                    <a:solidFill>
                      <a:schemeClr val="dk1"/>
                    </a:solidFill>
                    <a:latin typeface="Cambria Math"/>
                    <a:ea typeface="Cambria Math"/>
                    <a:cs typeface="ＭＳ Ｐゴシック" pitchFamily="-65" charset="-128"/>
                  </a:rPr>
                  <a:t>γ</a:t>
                </a:r>
                <a:r>
                  <a:rPr lang="en-US" sz="1200" i="0" kern="1200">
                    <a:solidFill>
                      <a:schemeClr val="dk1"/>
                    </a:solidFill>
                    <a:latin typeface="Cambria Math"/>
                    <a:ea typeface="ＭＳ Ｐゴシック" pitchFamily="-65" charset="-128"/>
                    <a:cs typeface="ＭＳ Ｐゴシック" pitchFamily="-65" charset="-128"/>
                  </a:rPr>
                  <a:t>,𝑡</a:t>
                </a:r>
                <a:r>
                  <a:rPr lang="en-US" sz="1200" i="0" kern="1200" smtClean="0">
                    <a:solidFill>
                      <a:schemeClr val="dk1"/>
                    </a:solidFill>
                    <a:latin typeface="Cambria Math"/>
                    <a:ea typeface="ＭＳ Ｐゴシック" pitchFamily="-65" charset="-128"/>
                    <a:cs typeface="ＭＳ Ｐゴシック" pitchFamily="-65" charset="-128"/>
                  </a:rPr>
                  <a:t>)</a:t>
                </a:r>
                <a:r>
                  <a:rPr lang="en-US" dirty="0" smtClean="0">
                    <a:ea typeface="ＭＳ Ｐゴシック" pitchFamily="34" charset="-128"/>
                  </a:rPr>
                  <a:t> is the gyroscope data along the</a:t>
                </a:r>
                <a:r>
                  <a:rPr lang="en-US" baseline="0" dirty="0" smtClean="0">
                    <a:ea typeface="ＭＳ Ｐゴシック" pitchFamily="34" charset="-128"/>
                  </a:rPr>
                  <a:t> yaw, pitch and roll axes at time t. </a:t>
                </a:r>
                <a:r>
                  <a:rPr lang="en-US" sz="1200" i="0" kern="1200">
                    <a:solidFill>
                      <a:schemeClr val="dk1"/>
                    </a:solidFill>
                    <a:latin typeface="Cambria Math"/>
                    <a:ea typeface="ＭＳ Ｐゴシック" pitchFamily="-65" charset="-128"/>
                    <a:cs typeface="ＭＳ Ｐゴシック" pitchFamily="-65" charset="-128"/>
                  </a:rPr>
                  <a:t>𝐺</a:t>
                </a:r>
                <a:r>
                  <a:rPr lang="en-US" sz="1200" i="0" kern="1200" smtClean="0">
                    <a:solidFill>
                      <a:schemeClr val="dk1"/>
                    </a:solidFill>
                    <a:latin typeface="Cambria Math"/>
                    <a:ea typeface="ＭＳ Ｐゴシック" pitchFamily="-65" charset="-128"/>
                    <a:cs typeface="ＭＳ Ｐゴシック" pitchFamily="-65" charset="-128"/>
                  </a:rPr>
                  <a:t>_(</a:t>
                </a:r>
                <a:r>
                  <a:rPr lang="en-US" sz="1200" b="0" i="0" kern="1200" smtClean="0">
                    <a:solidFill>
                      <a:schemeClr val="dk1"/>
                    </a:solidFill>
                    <a:latin typeface="Cambria Math"/>
                    <a:ea typeface="ＭＳ Ｐゴシック" pitchFamily="-65" charset="-128"/>
                    <a:cs typeface="ＭＳ Ｐゴシック" pitchFamily="-65" charset="-128"/>
                  </a:rPr>
                  <a:t>any</a:t>
                </a:r>
                <a:r>
                  <a:rPr lang="en-US" sz="1200" i="0" kern="1200">
                    <a:solidFill>
                      <a:schemeClr val="dk1"/>
                    </a:solidFill>
                    <a:latin typeface="Cambria Math"/>
                    <a:ea typeface="ＭＳ Ｐゴシック" pitchFamily="-65" charset="-128"/>
                    <a:cs typeface="ＭＳ Ｐゴシック" pitchFamily="-65" charset="-128"/>
                  </a:rPr>
                  <a:t>,𝑡</a:t>
                </a:r>
                <a:r>
                  <a:rPr lang="en-US" sz="1200" i="0" kern="1200" smtClean="0">
                    <a:solidFill>
                      <a:schemeClr val="dk1"/>
                    </a:solidFill>
                    <a:latin typeface="Cambria Math"/>
                    <a:ea typeface="ＭＳ Ｐゴシック" pitchFamily="-65" charset="-128"/>
                    <a:cs typeface="ＭＳ Ｐゴシック" pitchFamily="-65" charset="-128"/>
                  </a:rPr>
                  <a:t>)</a:t>
                </a:r>
                <a:r>
                  <a:rPr lang="en-US" sz="1200" b="0" i="0" u="none" strike="noStrike" dirty="0" smtClean="0">
                    <a:solidFill>
                      <a:srgbClr val="000000"/>
                    </a:solidFill>
                    <a:effectLst/>
                    <a:latin typeface="+mn-lt"/>
                  </a:rPr>
                  <a:t> means</a:t>
                </a:r>
                <a:r>
                  <a:rPr lang="en-US" sz="1200" b="0" i="0" u="none" strike="noStrike" baseline="0" dirty="0" smtClean="0">
                    <a:solidFill>
                      <a:srgbClr val="000000"/>
                    </a:solidFill>
                    <a:effectLst/>
                    <a:latin typeface="+mn-lt"/>
                  </a:rPr>
                  <a:t> gyroscope data along any axis at time t. </a:t>
                </a:r>
                <a:r>
                  <a:rPr lang="en-US" sz="1200" i="0" kern="1200">
                    <a:solidFill>
                      <a:schemeClr val="dk1"/>
                    </a:solidFill>
                    <a:latin typeface="Cambria Math"/>
                    <a:ea typeface="ＭＳ Ｐゴシック" pitchFamily="-65" charset="-128"/>
                    <a:cs typeface="ＭＳ Ｐゴシック" pitchFamily="-65" charset="-128"/>
                  </a:rPr>
                  <a:t>𝐺</a:t>
                </a:r>
                <a:r>
                  <a:rPr lang="en-US" sz="1200" i="0" kern="1200" smtClean="0">
                    <a:solidFill>
                      <a:schemeClr val="dk1"/>
                    </a:solidFill>
                    <a:latin typeface="Cambria Math"/>
                    <a:ea typeface="ＭＳ Ｐゴシック" pitchFamily="-65" charset="-128"/>
                    <a:cs typeface="ＭＳ Ｐゴシック" pitchFamily="-65" charset="-128"/>
                  </a:rPr>
                  <a:t>_(</a:t>
                </a:r>
                <a:r>
                  <a:rPr lang="en-US" sz="1200" b="0" i="0" kern="1200" smtClean="0">
                    <a:solidFill>
                      <a:schemeClr val="dk1"/>
                    </a:solidFill>
                    <a:latin typeface="Cambria Math"/>
                    <a:ea typeface="ＭＳ Ｐゴシック" pitchFamily="-65" charset="-128"/>
                    <a:cs typeface="ＭＳ Ｐゴシック" pitchFamily="-65" charset="-128"/>
                  </a:rPr>
                  <a:t>sum</a:t>
                </a:r>
                <a:r>
                  <a:rPr lang="en-US" sz="1200" i="0" kern="1200">
                    <a:solidFill>
                      <a:schemeClr val="dk1"/>
                    </a:solidFill>
                    <a:latin typeface="Cambria Math"/>
                    <a:ea typeface="ＭＳ Ｐゴシック" pitchFamily="-65" charset="-128"/>
                    <a:cs typeface="ＭＳ Ｐゴシック" pitchFamily="-65" charset="-128"/>
                  </a:rPr>
                  <a:t>,𝑡</a:t>
                </a:r>
                <a:r>
                  <a:rPr lang="en-US" sz="1200" i="0" kern="1200" smtClean="0">
                    <a:solidFill>
                      <a:schemeClr val="dk1"/>
                    </a:solidFill>
                    <a:latin typeface="Cambria Math"/>
                    <a:ea typeface="ＭＳ Ｐゴシック" pitchFamily="-65" charset="-128"/>
                    <a:cs typeface="ＭＳ Ｐゴシック" pitchFamily="-65" charset="-128"/>
                  </a:rPr>
                  <a:t>)</a:t>
                </a:r>
                <a:r>
                  <a:rPr lang="en-US" sz="1200" b="0" i="0" u="none" strike="noStrike" dirty="0" smtClean="0">
                    <a:solidFill>
                      <a:srgbClr val="000000"/>
                    </a:solidFill>
                    <a:effectLst/>
                    <a:latin typeface="+mn-lt"/>
                  </a:rPr>
                  <a:t> is the average sum of absolute</a:t>
                </a:r>
                <a:r>
                  <a:rPr lang="en-US" sz="1200" b="0" i="0" u="none" strike="noStrike" baseline="0" dirty="0" smtClean="0">
                    <a:solidFill>
                      <a:srgbClr val="000000"/>
                    </a:solidFill>
                    <a:effectLst/>
                    <a:latin typeface="+mn-lt"/>
                  </a:rPr>
                  <a:t> motion data over a constant window at time t. It can be calculated using this equation. </a:t>
                </a:r>
                <a:endParaRPr lang="en-US" sz="1200" b="0" i="0" u="none" strike="noStrike" dirty="0">
                  <a:solidFill>
                    <a:srgbClr val="000000"/>
                  </a:solidFill>
                  <a:effectLst/>
                  <a:latin typeface="+mn-lt"/>
                </a:endParaRPr>
              </a:p>
            </p:txBody>
          </p:sp>
        </mc:Fallback>
      </mc:AlternateContent>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16</a:t>
            </a:fld>
            <a:endParaRPr lang="en-US" smtClean="0">
              <a:latin typeface="Calibri"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mc:AlternateContent xmlns:mc="http://schemas.openxmlformats.org/markup-compatibility/2006" xmlns:a14="http://schemas.microsoft.com/office/drawing/2010/main">
        <mc:Choice Requires="a14">
          <p:sp>
            <p:nvSpPr>
              <p:cNvPr id="61443" name="Notes Placeholder 2"/>
              <p:cNvSpPr>
                <a:spLocks noGrp="1"/>
              </p:cNvSpPr>
              <p:nvPr>
                <p:ph type="body" idx="1"/>
              </p:nvPr>
            </p:nvSpPr>
            <p:spPr bwMode="auto">
              <a:noFill/>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dirty="0">
                  <a:solidFill>
                    <a:srgbClr val="000000"/>
                  </a:solidFill>
                  <a:effectLst/>
                  <a:latin typeface="+mn-lt"/>
                </a:endParaRPr>
              </a:p>
            </p:txBody>
          </p:sp>
        </mc:Choice>
        <mc:Fallback xmlns="">
          <p:sp>
            <p:nvSpPr>
              <p:cNvPr id="61443" name="Notes Placeholder 2"/>
              <p:cNvSpPr>
                <a:spLocks noGrp="1"/>
              </p:cNvSpPr>
              <p:nvPr>
                <p:ph type="body" idx="1"/>
              </p:nvPr>
            </p:nvSpPr>
            <p:spPr bwMode="auto">
              <a:noFill/>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pitchFamily="34" charset="-128"/>
                  </a:rPr>
                  <a:t>This</a:t>
                </a:r>
                <a:r>
                  <a:rPr lang="en-US" baseline="0" dirty="0" smtClean="0">
                    <a:ea typeface="ＭＳ Ｐゴシック" pitchFamily="34" charset="-128"/>
                  </a:rPr>
                  <a:t> table shows the notation used in the rest presentation. We are interested in both accelerometer data and gyroscope data, and we are also interested in comparing the performance of different axes. For example, </a:t>
                </a:r>
                <a:r>
                  <a:rPr lang="en-US" sz="1050" i="0" kern="1200">
                    <a:solidFill>
                      <a:schemeClr val="dk1"/>
                    </a:solidFill>
                    <a:latin typeface="Cambria Math"/>
                    <a:ea typeface="ＭＳ Ｐゴシック" pitchFamily="-65" charset="-128"/>
                    <a:cs typeface="ＭＳ Ｐゴシック" pitchFamily="-65" charset="-128"/>
                  </a:rPr>
                  <a:t>𝐺</a:t>
                </a:r>
                <a:r>
                  <a:rPr lang="en-US" sz="1050" i="0" kern="1200" smtClean="0">
                    <a:solidFill>
                      <a:schemeClr val="dk1"/>
                    </a:solidFill>
                    <a:latin typeface="Cambria Math"/>
                    <a:ea typeface="ＭＳ Ｐゴシック" pitchFamily="-65" charset="-128"/>
                    <a:cs typeface="ＭＳ Ｐゴシック" pitchFamily="-65" charset="-128"/>
                  </a:rPr>
                  <a:t>_(</a:t>
                </a:r>
                <a:r>
                  <a:rPr lang="en-US" sz="1050" i="0" kern="1200">
                    <a:solidFill>
                      <a:schemeClr val="dk1"/>
                    </a:solidFill>
                    <a:latin typeface="Cambria Math"/>
                    <a:ea typeface="ＭＳ Ｐゴシック" pitchFamily="-65" charset="-128"/>
                    <a:cs typeface="ＭＳ Ｐゴシック" pitchFamily="-65" charset="-128"/>
                  </a:rPr>
                  <a:t>𝛼,𝑡</a:t>
                </a:r>
                <a:r>
                  <a:rPr lang="en-US" sz="1050" i="0" kern="1200" smtClean="0">
                    <a:solidFill>
                      <a:schemeClr val="dk1"/>
                    </a:solidFill>
                    <a:latin typeface="Cambria Math"/>
                    <a:ea typeface="ＭＳ Ｐゴシック" pitchFamily="-65" charset="-128"/>
                    <a:cs typeface="ＭＳ Ｐゴシック" pitchFamily="-65" charset="-128"/>
                  </a:rPr>
                  <a:t>)</a:t>
                </a:r>
                <a:r>
                  <a:rPr lang="en-US" sz="1200" b="0" i="0" u="none" strike="noStrike" dirty="0" smtClean="0">
                    <a:solidFill>
                      <a:srgbClr val="000000"/>
                    </a:solidFill>
                    <a:effectLst/>
                    <a:latin typeface="+mn-lt"/>
                  </a:rPr>
                  <a:t>, </a:t>
                </a:r>
                <a:r>
                  <a:rPr lang="en-US" sz="1200" i="0" kern="1200">
                    <a:solidFill>
                      <a:schemeClr val="dk1"/>
                    </a:solidFill>
                    <a:latin typeface="Cambria Math"/>
                    <a:ea typeface="ＭＳ Ｐゴシック" pitchFamily="-65" charset="-128"/>
                    <a:cs typeface="ＭＳ Ｐゴシック" pitchFamily="-65" charset="-128"/>
                  </a:rPr>
                  <a:t>𝐺</a:t>
                </a:r>
                <a:r>
                  <a:rPr lang="en-US" sz="1200" i="0" kern="1200" smtClean="0">
                    <a:solidFill>
                      <a:schemeClr val="dk1"/>
                    </a:solidFill>
                    <a:latin typeface="Cambria Math"/>
                    <a:ea typeface="ＭＳ Ｐゴシック" pitchFamily="-65" charset="-128"/>
                    <a:cs typeface="ＭＳ Ｐゴシック" pitchFamily="-65" charset="-128"/>
                  </a:rPr>
                  <a:t>_(</a:t>
                </a:r>
                <a:r>
                  <a:rPr lang="el-GR" sz="1200" i="0" kern="1200" smtClean="0">
                    <a:solidFill>
                      <a:schemeClr val="dk1"/>
                    </a:solidFill>
                    <a:latin typeface="Cambria Math"/>
                    <a:ea typeface="Cambria Math"/>
                    <a:cs typeface="ＭＳ Ｐゴシック" pitchFamily="-65" charset="-128"/>
                  </a:rPr>
                  <a:t>β</a:t>
                </a:r>
                <a:r>
                  <a:rPr lang="en-US" sz="1200" i="0" kern="1200">
                    <a:solidFill>
                      <a:schemeClr val="dk1"/>
                    </a:solidFill>
                    <a:latin typeface="Cambria Math"/>
                    <a:ea typeface="ＭＳ Ｐゴシック" pitchFamily="-65" charset="-128"/>
                    <a:cs typeface="ＭＳ Ｐゴシック" pitchFamily="-65" charset="-128"/>
                  </a:rPr>
                  <a:t>,𝑡</a:t>
                </a:r>
                <a:r>
                  <a:rPr lang="en-US" sz="1200" i="0" kern="1200" smtClean="0">
                    <a:solidFill>
                      <a:schemeClr val="dk1"/>
                    </a:solidFill>
                    <a:latin typeface="Cambria Math"/>
                    <a:ea typeface="ＭＳ Ｐゴシック" pitchFamily="-65" charset="-128"/>
                    <a:cs typeface="ＭＳ Ｐゴシック" pitchFamily="-65" charset="-128"/>
                  </a:rPr>
                  <a:t>)</a:t>
                </a:r>
                <a:endParaRPr lang="en-US" sz="1200" b="0" i="0" u="none" strike="noStrike" dirty="0">
                  <a:solidFill>
                    <a:srgbClr val="000000"/>
                  </a:solidFill>
                  <a:effectLst/>
                  <a:latin typeface="+mn-lt"/>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pitchFamily="34" charset="-128"/>
                  </a:rPr>
                  <a:t>,</a:t>
                </a:r>
                <a:r>
                  <a:rPr lang="en-US" sz="1200" kern="1200" dirty="0" smtClean="0">
                    <a:solidFill>
                      <a:schemeClr val="dk1"/>
                    </a:solidFill>
                    <a:latin typeface="+mn-lt"/>
                    <a:ea typeface="ＭＳ Ｐゴシック" pitchFamily="-65" charset="-128"/>
                    <a:cs typeface="ＭＳ Ｐゴシック" pitchFamily="-65" charset="-128"/>
                  </a:rPr>
                  <a:t> </a:t>
                </a:r>
                <a:r>
                  <a:rPr lang="en-US" sz="1200" i="0" kern="1200">
                    <a:solidFill>
                      <a:schemeClr val="dk1"/>
                    </a:solidFill>
                    <a:latin typeface="Cambria Math"/>
                    <a:ea typeface="ＭＳ Ｐゴシック" pitchFamily="-65" charset="-128"/>
                    <a:cs typeface="ＭＳ Ｐゴシック" pitchFamily="-65" charset="-128"/>
                  </a:rPr>
                  <a:t>𝐺</a:t>
                </a:r>
                <a:r>
                  <a:rPr lang="en-US" sz="1200" i="0" kern="1200" smtClean="0">
                    <a:solidFill>
                      <a:schemeClr val="dk1"/>
                    </a:solidFill>
                    <a:latin typeface="Cambria Math"/>
                    <a:ea typeface="ＭＳ Ｐゴシック" pitchFamily="-65" charset="-128"/>
                    <a:cs typeface="ＭＳ Ｐゴシック" pitchFamily="-65" charset="-128"/>
                  </a:rPr>
                  <a:t>_(</a:t>
                </a:r>
                <a:r>
                  <a:rPr lang="el-GR" sz="1200" i="0" kern="1200" smtClean="0">
                    <a:solidFill>
                      <a:schemeClr val="dk1"/>
                    </a:solidFill>
                    <a:latin typeface="Cambria Math"/>
                    <a:ea typeface="Cambria Math"/>
                    <a:cs typeface="ＭＳ Ｐゴシック" pitchFamily="-65" charset="-128"/>
                  </a:rPr>
                  <a:t>γ</a:t>
                </a:r>
                <a:r>
                  <a:rPr lang="en-US" sz="1200" i="0" kern="1200">
                    <a:solidFill>
                      <a:schemeClr val="dk1"/>
                    </a:solidFill>
                    <a:latin typeface="Cambria Math"/>
                    <a:ea typeface="ＭＳ Ｐゴシック" pitchFamily="-65" charset="-128"/>
                    <a:cs typeface="ＭＳ Ｐゴシック" pitchFamily="-65" charset="-128"/>
                  </a:rPr>
                  <a:t>,𝑡</a:t>
                </a:r>
                <a:r>
                  <a:rPr lang="en-US" sz="1200" i="0" kern="1200" smtClean="0">
                    <a:solidFill>
                      <a:schemeClr val="dk1"/>
                    </a:solidFill>
                    <a:latin typeface="Cambria Math"/>
                    <a:ea typeface="ＭＳ Ｐゴシック" pitchFamily="-65" charset="-128"/>
                    <a:cs typeface="ＭＳ Ｐゴシック" pitchFamily="-65" charset="-128"/>
                  </a:rPr>
                  <a:t>)</a:t>
                </a:r>
                <a:r>
                  <a:rPr lang="en-US" dirty="0" smtClean="0">
                    <a:ea typeface="ＭＳ Ｐゴシック" pitchFamily="34" charset="-128"/>
                  </a:rPr>
                  <a:t> is the gyroscope data along the</a:t>
                </a:r>
                <a:r>
                  <a:rPr lang="en-US" baseline="0" dirty="0" smtClean="0">
                    <a:ea typeface="ＭＳ Ｐゴシック" pitchFamily="34" charset="-128"/>
                  </a:rPr>
                  <a:t> yaw, pitch and roll axes at time t. </a:t>
                </a:r>
                <a:r>
                  <a:rPr lang="en-US" sz="1200" i="0" kern="1200">
                    <a:solidFill>
                      <a:schemeClr val="dk1"/>
                    </a:solidFill>
                    <a:latin typeface="Cambria Math"/>
                    <a:ea typeface="ＭＳ Ｐゴシック" pitchFamily="-65" charset="-128"/>
                    <a:cs typeface="ＭＳ Ｐゴシック" pitchFamily="-65" charset="-128"/>
                  </a:rPr>
                  <a:t>𝐺</a:t>
                </a:r>
                <a:r>
                  <a:rPr lang="en-US" sz="1200" i="0" kern="1200" smtClean="0">
                    <a:solidFill>
                      <a:schemeClr val="dk1"/>
                    </a:solidFill>
                    <a:latin typeface="Cambria Math"/>
                    <a:ea typeface="ＭＳ Ｐゴシック" pitchFamily="-65" charset="-128"/>
                    <a:cs typeface="ＭＳ Ｐゴシック" pitchFamily="-65" charset="-128"/>
                  </a:rPr>
                  <a:t>_(</a:t>
                </a:r>
                <a:r>
                  <a:rPr lang="en-US" sz="1200" b="0" i="0" kern="1200" smtClean="0">
                    <a:solidFill>
                      <a:schemeClr val="dk1"/>
                    </a:solidFill>
                    <a:latin typeface="Cambria Math"/>
                    <a:ea typeface="ＭＳ Ｐゴシック" pitchFamily="-65" charset="-128"/>
                    <a:cs typeface="ＭＳ Ｐゴシック" pitchFamily="-65" charset="-128"/>
                  </a:rPr>
                  <a:t>any</a:t>
                </a:r>
                <a:r>
                  <a:rPr lang="en-US" sz="1200" i="0" kern="1200">
                    <a:solidFill>
                      <a:schemeClr val="dk1"/>
                    </a:solidFill>
                    <a:latin typeface="Cambria Math"/>
                    <a:ea typeface="ＭＳ Ｐゴシック" pitchFamily="-65" charset="-128"/>
                    <a:cs typeface="ＭＳ Ｐゴシック" pitchFamily="-65" charset="-128"/>
                  </a:rPr>
                  <a:t>,𝑡</a:t>
                </a:r>
                <a:r>
                  <a:rPr lang="en-US" sz="1200" i="0" kern="1200" smtClean="0">
                    <a:solidFill>
                      <a:schemeClr val="dk1"/>
                    </a:solidFill>
                    <a:latin typeface="Cambria Math"/>
                    <a:ea typeface="ＭＳ Ｐゴシック" pitchFamily="-65" charset="-128"/>
                    <a:cs typeface="ＭＳ Ｐゴシック" pitchFamily="-65" charset="-128"/>
                  </a:rPr>
                  <a:t>)</a:t>
                </a:r>
                <a:r>
                  <a:rPr lang="en-US" sz="1200" b="0" i="0" u="none" strike="noStrike" dirty="0" smtClean="0">
                    <a:solidFill>
                      <a:srgbClr val="000000"/>
                    </a:solidFill>
                    <a:effectLst/>
                    <a:latin typeface="+mn-lt"/>
                  </a:rPr>
                  <a:t> means</a:t>
                </a:r>
                <a:r>
                  <a:rPr lang="en-US" sz="1200" b="0" i="0" u="none" strike="noStrike" baseline="0" dirty="0" smtClean="0">
                    <a:solidFill>
                      <a:srgbClr val="000000"/>
                    </a:solidFill>
                    <a:effectLst/>
                    <a:latin typeface="+mn-lt"/>
                  </a:rPr>
                  <a:t> gyroscope data along any axis at time t. </a:t>
                </a:r>
                <a:r>
                  <a:rPr lang="en-US" sz="1200" i="0" kern="1200">
                    <a:solidFill>
                      <a:schemeClr val="dk1"/>
                    </a:solidFill>
                    <a:latin typeface="Cambria Math"/>
                    <a:ea typeface="ＭＳ Ｐゴシック" pitchFamily="-65" charset="-128"/>
                    <a:cs typeface="ＭＳ Ｐゴシック" pitchFamily="-65" charset="-128"/>
                  </a:rPr>
                  <a:t>𝐺</a:t>
                </a:r>
                <a:r>
                  <a:rPr lang="en-US" sz="1200" i="0" kern="1200" smtClean="0">
                    <a:solidFill>
                      <a:schemeClr val="dk1"/>
                    </a:solidFill>
                    <a:latin typeface="Cambria Math"/>
                    <a:ea typeface="ＭＳ Ｐゴシック" pitchFamily="-65" charset="-128"/>
                    <a:cs typeface="ＭＳ Ｐゴシック" pitchFamily="-65" charset="-128"/>
                  </a:rPr>
                  <a:t>_(</a:t>
                </a:r>
                <a:r>
                  <a:rPr lang="en-US" sz="1200" b="0" i="0" kern="1200" smtClean="0">
                    <a:solidFill>
                      <a:schemeClr val="dk1"/>
                    </a:solidFill>
                    <a:latin typeface="Cambria Math"/>
                    <a:ea typeface="ＭＳ Ｐゴシック" pitchFamily="-65" charset="-128"/>
                    <a:cs typeface="ＭＳ Ｐゴシック" pitchFamily="-65" charset="-128"/>
                  </a:rPr>
                  <a:t>sum</a:t>
                </a:r>
                <a:r>
                  <a:rPr lang="en-US" sz="1200" i="0" kern="1200">
                    <a:solidFill>
                      <a:schemeClr val="dk1"/>
                    </a:solidFill>
                    <a:latin typeface="Cambria Math"/>
                    <a:ea typeface="ＭＳ Ｐゴシック" pitchFamily="-65" charset="-128"/>
                    <a:cs typeface="ＭＳ Ｐゴシック" pitchFamily="-65" charset="-128"/>
                  </a:rPr>
                  <a:t>,𝑡</a:t>
                </a:r>
                <a:r>
                  <a:rPr lang="en-US" sz="1200" i="0" kern="1200" smtClean="0">
                    <a:solidFill>
                      <a:schemeClr val="dk1"/>
                    </a:solidFill>
                    <a:latin typeface="Cambria Math"/>
                    <a:ea typeface="ＭＳ Ｐゴシック" pitchFamily="-65" charset="-128"/>
                    <a:cs typeface="ＭＳ Ｐゴシック" pitchFamily="-65" charset="-128"/>
                  </a:rPr>
                  <a:t>)</a:t>
                </a:r>
                <a:r>
                  <a:rPr lang="en-US" sz="1200" b="0" i="0" u="none" strike="noStrike" dirty="0" smtClean="0">
                    <a:solidFill>
                      <a:srgbClr val="000000"/>
                    </a:solidFill>
                    <a:effectLst/>
                    <a:latin typeface="+mn-lt"/>
                  </a:rPr>
                  <a:t> is the average sum of absolute</a:t>
                </a:r>
                <a:r>
                  <a:rPr lang="en-US" sz="1200" b="0" i="0" u="none" strike="noStrike" baseline="0" dirty="0" smtClean="0">
                    <a:solidFill>
                      <a:srgbClr val="000000"/>
                    </a:solidFill>
                    <a:effectLst/>
                    <a:latin typeface="+mn-lt"/>
                  </a:rPr>
                  <a:t> motion data over a constant window at time t. It can be calculated using this equation. </a:t>
                </a:r>
                <a:endParaRPr lang="en-US" sz="1200" b="0" i="0" u="none" strike="noStrike" dirty="0">
                  <a:solidFill>
                    <a:srgbClr val="000000"/>
                  </a:solidFill>
                  <a:effectLst/>
                  <a:latin typeface="+mn-lt"/>
                </a:endParaRPr>
              </a:p>
            </p:txBody>
          </p:sp>
        </mc:Fallback>
      </mc:AlternateContent>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17</a:t>
            </a:fld>
            <a:endParaRPr lang="en-US" smtClean="0">
              <a:latin typeface="Calibri"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18</a:t>
            </a:fld>
            <a:endParaRPr lang="en-US" smtClean="0">
              <a:latin typeface="Calibri" pitchFamily="34"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mc:AlternateContent xmlns:mc="http://schemas.openxmlformats.org/markup-compatibility/2006" xmlns:a14="http://schemas.microsoft.com/office/drawing/2010/main">
        <mc:Choice Requires="a14">
          <p:sp>
            <p:nvSpPr>
              <p:cNvPr id="61443" name="Notes Placeholder 2"/>
              <p:cNvSpPr>
                <a:spLocks noGrp="1"/>
              </p:cNvSpPr>
              <p:nvPr>
                <p:ph type="body" idx="1"/>
              </p:nvPr>
            </p:nvSpPr>
            <p:spPr bwMode="auto">
              <a:noFill/>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dirty="0">
                  <a:solidFill>
                    <a:srgbClr val="000000"/>
                  </a:solidFill>
                  <a:effectLst/>
                  <a:latin typeface="+mn-lt"/>
                </a:endParaRPr>
              </a:p>
            </p:txBody>
          </p:sp>
        </mc:Choice>
        <mc:Fallback xmlns="">
          <p:sp>
            <p:nvSpPr>
              <p:cNvPr id="61443" name="Notes Placeholder 2"/>
              <p:cNvSpPr>
                <a:spLocks noGrp="1"/>
              </p:cNvSpPr>
              <p:nvPr>
                <p:ph type="body" idx="1"/>
              </p:nvPr>
            </p:nvSpPr>
            <p:spPr bwMode="auto">
              <a:noFill/>
            </p:spPr>
            <p:txBody>
              <a:bodyPr/>
              <a:lstStyle/>
              <a:p>
                <a:r>
                  <a:rPr lang="en-US" dirty="0" smtClean="0">
                    <a:ea typeface="ＭＳ Ｐゴシック" pitchFamily="34" charset="-128"/>
                  </a:rPr>
                  <a:t>We have found a general pattern of wrist motion energy related to eating activities. At the beginning of an eating activity, there tends to be a period of larger wrist motion energy, probably caused by things like bringing food to a table, adjusting the position of utensils, opening food containers, and unwrapping food. During eating, the total wrist motion energy is reduced. At the end of an eating activity, there tends to be another period of larger wrist motion energy, likely caused by things like putting remaining food away, washing hands, standing up, and putting dishes away.</a:t>
                </a:r>
              </a:p>
              <a:p>
                <a:endParaRPr lang="en-US" dirty="0" smtClean="0">
                  <a:ea typeface="ＭＳ Ｐゴシック" pitchFamily="34"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pitchFamily="34" charset="-128"/>
                  </a:rPr>
                  <a:t>We investigated the use of</a:t>
                </a:r>
                <a:r>
                  <a:rPr lang="en-US" baseline="0" dirty="0" smtClean="0">
                    <a:ea typeface="ＭＳ Ｐゴシック" pitchFamily="34" charset="-128"/>
                  </a:rPr>
                  <a:t> both gyroscopes and accelerometers for detecting hypothesized eating activates. We use </a:t>
                </a:r>
                <a:r>
                  <a:rPr lang="en-US" sz="1200" i="0" kern="1200">
                    <a:solidFill>
                      <a:schemeClr val="dk1"/>
                    </a:solidFill>
                    <a:latin typeface="Cambria Math"/>
                    <a:ea typeface="ＭＳ Ｐゴシック" pitchFamily="-65" charset="-128"/>
                    <a:cs typeface="ＭＳ Ｐゴシック" pitchFamily="-65" charset="-128"/>
                  </a:rPr>
                  <a:t>𝐺</a:t>
                </a:r>
                <a:r>
                  <a:rPr lang="en-US" sz="1200" i="0" kern="1200" smtClean="0">
                    <a:solidFill>
                      <a:schemeClr val="dk1"/>
                    </a:solidFill>
                    <a:latin typeface="Cambria Math"/>
                    <a:ea typeface="ＭＳ Ｐゴシック" pitchFamily="-65" charset="-128"/>
                    <a:cs typeface="ＭＳ Ｐゴシック" pitchFamily="-65" charset="-128"/>
                  </a:rPr>
                  <a:t>_(</a:t>
                </a:r>
                <a:r>
                  <a:rPr lang="en-US" sz="1200" b="0" i="0" kern="1200" smtClean="0">
                    <a:solidFill>
                      <a:schemeClr val="dk1"/>
                    </a:solidFill>
                    <a:latin typeface="Cambria Math"/>
                    <a:ea typeface="ＭＳ Ｐゴシック" pitchFamily="-65" charset="-128"/>
                    <a:cs typeface="ＭＳ Ｐゴシック" pitchFamily="-65" charset="-128"/>
                  </a:rPr>
                  <a:t>sum</a:t>
                </a:r>
                <a:r>
                  <a:rPr lang="en-US" sz="1200" i="0" kern="1200">
                    <a:solidFill>
                      <a:schemeClr val="dk1"/>
                    </a:solidFill>
                    <a:latin typeface="Cambria Math"/>
                    <a:ea typeface="ＭＳ Ｐゴシック" pitchFamily="-65" charset="-128"/>
                    <a:cs typeface="ＭＳ Ｐゴシック" pitchFamily="-65" charset="-128"/>
                  </a:rPr>
                  <a:t>,𝑡</a:t>
                </a:r>
                <a:r>
                  <a:rPr lang="en-US" sz="1200" i="0" kern="1200" smtClean="0">
                    <a:solidFill>
                      <a:schemeClr val="dk1"/>
                    </a:solidFill>
                    <a:latin typeface="Cambria Math"/>
                    <a:ea typeface="ＭＳ Ｐゴシック" pitchFamily="-65" charset="-128"/>
                    <a:cs typeface="ＭＳ Ｐゴシック" pitchFamily="-65" charset="-128"/>
                  </a:rPr>
                  <a:t>)</a:t>
                </a:r>
                <a:r>
                  <a:rPr lang="en-US" sz="1200" b="0" i="0" u="none" strike="noStrike" dirty="0" smtClean="0">
                    <a:solidFill>
                      <a:srgbClr val="000000"/>
                    </a:solidFill>
                    <a:effectLst/>
                    <a:latin typeface="+mn-lt"/>
                  </a:rPr>
                  <a:t> and</a:t>
                </a:r>
                <a:r>
                  <a:rPr lang="en-US" sz="1200" b="0" i="0" u="none" strike="noStrike" baseline="0" dirty="0" smtClean="0">
                    <a:solidFill>
                      <a:srgbClr val="000000"/>
                    </a:solidFill>
                    <a:effectLst/>
                    <a:latin typeface="+mn-lt"/>
                  </a:rPr>
                  <a:t> </a:t>
                </a:r>
                <a:r>
                  <a:rPr lang="en-US" sz="1200" b="0" i="0" kern="1200" smtClean="0">
                    <a:solidFill>
                      <a:schemeClr val="dk1"/>
                    </a:solidFill>
                    <a:latin typeface="Cambria Math"/>
                    <a:ea typeface="ＭＳ Ｐゴシック" pitchFamily="-65" charset="-128"/>
                    <a:cs typeface="ＭＳ Ｐゴシック" pitchFamily="-65" charset="-128"/>
                  </a:rPr>
                  <a:t>𝐴_(</a:t>
                </a:r>
                <a:r>
                  <a:rPr lang="en-US" sz="1200" b="0" i="0" kern="1200" smtClean="0">
                    <a:solidFill>
                      <a:schemeClr val="dk1"/>
                    </a:solidFill>
                    <a:latin typeface="Cambria Math"/>
                    <a:ea typeface="ＭＳ Ｐゴシック" pitchFamily="-65" charset="-128"/>
                    <a:cs typeface="ＭＳ Ｐゴシック" pitchFamily="-65" charset="-128"/>
                  </a:rPr>
                  <a:t>sum</a:t>
                </a:r>
                <a:r>
                  <a:rPr lang="en-US" sz="1200" i="0" kern="1200">
                    <a:solidFill>
                      <a:schemeClr val="dk1"/>
                    </a:solidFill>
                    <a:latin typeface="Cambria Math"/>
                    <a:ea typeface="ＭＳ Ｐゴシック" pitchFamily="-65" charset="-128"/>
                    <a:cs typeface="ＭＳ Ｐゴシック" pitchFamily="-65" charset="-128"/>
                  </a:rPr>
                  <a:t>,𝑡</a:t>
                </a:r>
                <a:r>
                  <a:rPr lang="en-US" sz="1200" i="0" kern="1200" smtClean="0">
                    <a:solidFill>
                      <a:schemeClr val="dk1"/>
                    </a:solidFill>
                    <a:latin typeface="Cambria Math"/>
                    <a:ea typeface="ＭＳ Ｐゴシック" pitchFamily="-65" charset="-128"/>
                    <a:cs typeface="ＭＳ Ｐゴシック" pitchFamily="-65" charset="-128"/>
                  </a:rPr>
                  <a:t>)</a:t>
                </a:r>
                <a:r>
                  <a:rPr lang="en-US" sz="1200" b="0" i="0" u="none" strike="noStrike" dirty="0" smtClean="0">
                    <a:solidFill>
                      <a:srgbClr val="000000"/>
                    </a:solidFill>
                    <a:effectLst/>
                    <a:latin typeface="+mn-lt"/>
                  </a:rPr>
                  <a:t> to represent the level</a:t>
                </a:r>
                <a:r>
                  <a:rPr lang="en-US" sz="1200" b="0" i="0" u="none" strike="noStrike" baseline="0" dirty="0" smtClean="0">
                    <a:solidFill>
                      <a:srgbClr val="000000"/>
                    </a:solidFill>
                    <a:effectLst/>
                    <a:latin typeface="+mn-lt"/>
                  </a:rPr>
                  <a:t> of wrist motion energy, where a higher value indicates more energetic activity.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baseline="0" dirty="0" smtClean="0">
                  <a:solidFill>
                    <a:srgbClr val="000000"/>
                  </a:solidFill>
                  <a:effectLst/>
                  <a:latin typeface="+mn-lt"/>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baseline="0" dirty="0" smtClean="0">
                    <a:solidFill>
                      <a:srgbClr val="000000"/>
                    </a:solidFill>
                    <a:effectLst/>
                    <a:latin typeface="+mn-lt"/>
                  </a:rPr>
                  <a:t>The left figure shows an example from our collected data. The dotted lines indicate the start and stop times of the meal in the manual log. It can be seen that the wrist motion energy spikes both before and after the meal.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baseline="0" dirty="0" smtClean="0">
                  <a:solidFill>
                    <a:srgbClr val="000000"/>
                  </a:solidFill>
                  <a:effectLst/>
                  <a:latin typeface="+mn-lt"/>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baseline="0" dirty="0" smtClean="0">
                    <a:solidFill>
                      <a:srgbClr val="000000"/>
                    </a:solidFill>
                    <a:effectLst/>
                    <a:latin typeface="+mn-lt"/>
                  </a:rPr>
                  <a:t>The right figure shows a second example. In this case, the spike is less pronounced at the end, indicating that the intensity of meal clean up activities was less than during meal preparation. </a:t>
                </a:r>
                <a:endParaRPr lang="en-US" sz="1200" b="0" i="0" u="none" strike="noStrike" dirty="0">
                  <a:solidFill>
                    <a:srgbClr val="000000"/>
                  </a:solidFill>
                  <a:effectLst/>
                  <a:latin typeface="+mn-lt"/>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dirty="0">
                  <a:solidFill>
                    <a:srgbClr val="000000"/>
                  </a:solidFill>
                  <a:effectLst/>
                  <a:latin typeface="+mn-lt"/>
                </a:endParaRPr>
              </a:p>
            </p:txBody>
          </p:sp>
        </mc:Fallback>
      </mc:AlternateContent>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19</a:t>
            </a:fld>
            <a:endParaRPr lang="en-US" smtClean="0">
              <a:latin typeface="Calibri"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ln>
            <a:miter lim="800000"/>
            <a:headEnd/>
            <a:tailEnd/>
          </a:ln>
        </p:spPr>
        <p:txBody>
          <a:bodyPr/>
          <a:lstStyle/>
          <a:p>
            <a:fld id="{659B6043-E6DF-4F38-A7BF-F6445F1F778B}" type="slidenum">
              <a:rPr lang="en-US" smtClean="0">
                <a:latin typeface="Arial" charset="0"/>
                <a:ea typeface="ヒラギノ角ゴ Pro W3" charset="-128"/>
              </a:rPr>
              <a:pPr/>
              <a:t>2</a:t>
            </a:fld>
            <a:endParaRPr lang="en-US" smtClean="0">
              <a:latin typeface="Arial" charset="0"/>
              <a:ea typeface="ヒラギノ角ゴ Pro W3" charset="-128"/>
            </a:endParaRPr>
          </a:p>
        </p:txBody>
      </p:sp>
      <p:sp>
        <p:nvSpPr>
          <p:cNvPr id="5529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solidFill>
            <a:srgbClr val="FFFFFF"/>
          </a:solidFill>
          <a:ln>
            <a:solidFill>
              <a:srgbClr val="000000"/>
            </a:solidFill>
            <a:miter lim="800000"/>
            <a:headEnd/>
            <a:tailEnd/>
          </a:ln>
        </p:spPr>
        <p:txBody>
          <a:bodyPr>
            <a:normAutofit lnSpcReduction="10000"/>
          </a:bodyPr>
          <a:lstStyle/>
          <a:p>
            <a:pPr eaLnBrk="1" hangingPunct="1">
              <a:spcBef>
                <a:spcPct val="0"/>
              </a:spcBef>
            </a:pPr>
            <a:endParaRPr lang="en-US" dirty="0" smtClean="0">
              <a:latin typeface="+mn-lt"/>
              <a:ea typeface="ヒラギノ角ゴ Pro W3"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mc:AlternateContent xmlns:mc="http://schemas.openxmlformats.org/markup-compatibility/2006" xmlns:a14="http://schemas.microsoft.com/office/drawing/2010/main">
        <mc:Choice Requires="a14">
          <p:sp>
            <p:nvSpPr>
              <p:cNvPr id="61443" name="Notes Placeholder 2"/>
              <p:cNvSpPr>
                <a:spLocks noGrp="1"/>
              </p:cNvSpPr>
              <p:nvPr>
                <p:ph type="body" idx="1"/>
              </p:nvPr>
            </p:nvSpPr>
            <p:spPr bwMode="auto">
              <a:noFill/>
            </p:spPr>
            <p:txBody>
              <a:bodyPr/>
              <a:lstStyle/>
              <a:p>
                <a:endParaRPr lang="en-US" dirty="0" smtClean="0">
                  <a:latin typeface="+mn-lt"/>
                  <a:ea typeface="ＭＳ Ｐゴシック" pitchFamily="34" charset="-128"/>
                </a:endParaRPr>
              </a:p>
            </p:txBody>
          </p:sp>
        </mc:Choice>
        <mc:Fallback xmlns="">
          <p:sp>
            <p:nvSpPr>
              <p:cNvPr id="61443" name="Notes Placeholder 2"/>
              <p:cNvSpPr>
                <a:spLocks noGrp="1"/>
              </p:cNvSpPr>
              <p:nvPr>
                <p:ph type="body" idx="1"/>
              </p:nvPr>
            </p:nvSpPr>
            <p:spPr bwMode="auto">
              <a:noFill/>
            </p:spPr>
            <p:txBody>
              <a:bodyPr/>
              <a:lstStyle/>
              <a:p>
                <a:r>
                  <a:rPr lang="en-US" dirty="0" smtClean="0">
                    <a:ea typeface="ＭＳ Ｐゴシック" pitchFamily="34" charset="-128"/>
                  </a:rPr>
                  <a:t>Formally,</a:t>
                </a:r>
                <a:r>
                  <a:rPr lang="en-US" baseline="0" dirty="0" smtClean="0">
                    <a:ea typeface="ＭＳ Ｐゴシック" pitchFamily="34" charset="-128"/>
                  </a:rPr>
                  <a:t> we detect a hypothesized eating activity based upon five events as illustrated in the figure. </a:t>
                </a:r>
              </a:p>
              <a:p>
                <a:endParaRPr lang="en-US" baseline="0" dirty="0" smtClean="0">
                  <a:ea typeface="ＭＳ Ｐゴシック" pitchFamily="34" charset="-128"/>
                </a:endParaRPr>
              </a:p>
              <a:p>
                <a:pPr marL="228600" indent="-228600">
                  <a:buAutoNum type="arabicPeriod"/>
                </a:pPr>
                <a:r>
                  <a:rPr lang="en-US" baseline="0" dirty="0" smtClean="0">
                    <a:ea typeface="ＭＳ Ｐゴシック" pitchFamily="34" charset="-128"/>
                  </a:rPr>
                  <a:t>At the beginning of eating, </a:t>
                </a:r>
                <a:r>
                  <a:rPr lang="en-US" sz="1200" i="0" kern="1200">
                    <a:solidFill>
                      <a:schemeClr val="dk1"/>
                    </a:solidFill>
                    <a:latin typeface="Cambria Math"/>
                    <a:ea typeface="ＭＳ Ｐゴシック" pitchFamily="-65" charset="-128"/>
                    <a:cs typeface="ＭＳ Ｐゴシック" pitchFamily="-65" charset="-128"/>
                  </a:rPr>
                  <a:t>𝐺</a:t>
                </a:r>
                <a:r>
                  <a:rPr lang="en-US" sz="1200" i="0" kern="1200" smtClean="0">
                    <a:solidFill>
                      <a:schemeClr val="dk1"/>
                    </a:solidFill>
                    <a:latin typeface="Cambria Math"/>
                    <a:ea typeface="ＭＳ Ｐゴシック" pitchFamily="-65" charset="-128"/>
                    <a:cs typeface="ＭＳ Ｐゴシック" pitchFamily="-65" charset="-128"/>
                  </a:rPr>
                  <a:t>_(</a:t>
                </a:r>
                <a:r>
                  <a:rPr lang="en-US" sz="1200" b="0" i="0" kern="1200" smtClean="0">
                    <a:solidFill>
                      <a:schemeClr val="dk1"/>
                    </a:solidFill>
                    <a:latin typeface="Cambria Math"/>
                    <a:ea typeface="ＭＳ Ｐゴシック" pitchFamily="-65" charset="-128"/>
                    <a:cs typeface="ＭＳ Ｐゴシック" pitchFamily="-65" charset="-128"/>
                  </a:rPr>
                  <a:t>sum</a:t>
                </a:r>
                <a:r>
                  <a:rPr lang="en-US" sz="1200" i="0" kern="1200">
                    <a:solidFill>
                      <a:schemeClr val="dk1"/>
                    </a:solidFill>
                    <a:latin typeface="Cambria Math"/>
                    <a:ea typeface="ＭＳ Ｐゴシック" pitchFamily="-65" charset="-128"/>
                    <a:cs typeface="ＭＳ Ｐゴシック" pitchFamily="-65" charset="-128"/>
                  </a:rPr>
                  <a:t>,𝑡</a:t>
                </a:r>
                <a:r>
                  <a:rPr lang="en-US" sz="1200" i="0" kern="1200" smtClean="0">
                    <a:solidFill>
                      <a:schemeClr val="dk1"/>
                    </a:solidFill>
                    <a:latin typeface="Cambria Math"/>
                    <a:ea typeface="ＭＳ Ｐゴシック" pitchFamily="-65" charset="-128"/>
                    <a:cs typeface="ＭＳ Ｐゴシック" pitchFamily="-65" charset="-128"/>
                  </a:rPr>
                  <a:t>)</a:t>
                </a:r>
                <a:r>
                  <a:rPr lang="en-US" sz="1200" b="0" i="0" u="none" strike="noStrike" dirty="0" smtClean="0">
                    <a:solidFill>
                      <a:srgbClr val="000000"/>
                    </a:solidFill>
                    <a:effectLst/>
                    <a:latin typeface="+mn-lt"/>
                  </a:rPr>
                  <a:t> </a:t>
                </a:r>
                <a:r>
                  <a:rPr lang="en-US" sz="1200" b="0" i="0" u="none" strike="noStrike" dirty="0" smtClean="0">
                    <a:solidFill>
                      <a:srgbClr val="000000"/>
                    </a:solidFill>
                    <a:effectLst/>
                    <a:latin typeface="+mn-lt"/>
                  </a:rPr>
                  <a:t>or</a:t>
                </a:r>
                <a:r>
                  <a:rPr lang="en-US" sz="1200" b="0" i="0" u="none" strike="noStrike" baseline="0" dirty="0" smtClean="0">
                    <a:solidFill>
                      <a:srgbClr val="000000"/>
                    </a:solidFill>
                    <a:effectLst/>
                    <a:latin typeface="+mn-lt"/>
                  </a:rPr>
                  <a:t> </a:t>
                </a:r>
                <a:r>
                  <a:rPr lang="en-US" sz="1200" b="0" i="0" kern="1200" smtClean="0">
                    <a:solidFill>
                      <a:schemeClr val="dk1"/>
                    </a:solidFill>
                    <a:latin typeface="Cambria Math"/>
                    <a:ea typeface="ＭＳ Ｐゴシック" pitchFamily="-65" charset="-128"/>
                    <a:cs typeface="ＭＳ Ｐゴシック" pitchFamily="-65" charset="-128"/>
                  </a:rPr>
                  <a:t>𝐴_(sum</a:t>
                </a:r>
                <a:r>
                  <a:rPr lang="en-US" sz="1200" i="0" kern="1200">
                    <a:solidFill>
                      <a:schemeClr val="dk1"/>
                    </a:solidFill>
                    <a:latin typeface="Cambria Math"/>
                    <a:ea typeface="ＭＳ Ｐゴシック" pitchFamily="-65" charset="-128"/>
                    <a:cs typeface="ＭＳ Ｐゴシック" pitchFamily="-65" charset="-128"/>
                  </a:rPr>
                  <a:t>,𝑡</a:t>
                </a:r>
                <a:r>
                  <a:rPr lang="en-US" sz="1200" i="0" kern="1200" smtClean="0">
                    <a:solidFill>
                      <a:schemeClr val="dk1"/>
                    </a:solidFill>
                    <a:latin typeface="Cambria Math"/>
                    <a:ea typeface="ＭＳ Ｐゴシック" pitchFamily="-65" charset="-128"/>
                    <a:cs typeface="ＭＳ Ｐゴシック" pitchFamily="-65" charset="-128"/>
                  </a:rPr>
                  <a:t>)</a:t>
                </a:r>
                <a:r>
                  <a:rPr lang="en-US" dirty="0" smtClean="0">
                    <a:ea typeface="ＭＳ Ｐゴシック" pitchFamily="34" charset="-128"/>
                  </a:rPr>
                  <a:t> must surpass a threshold K at time a</a:t>
                </a:r>
              </a:p>
              <a:p>
                <a:pPr marL="228600" indent="-228600">
                  <a:buAutoNum type="arabicPeriod"/>
                </a:pPr>
                <a:r>
                  <a:rPr lang="en-US" dirty="0" smtClean="0">
                    <a:ea typeface="ＭＳ Ｐゴシック" pitchFamily="34" charset="-128"/>
                  </a:rPr>
                  <a:t>The</a:t>
                </a:r>
                <a:r>
                  <a:rPr lang="en-US" baseline="0" dirty="0" smtClean="0">
                    <a:ea typeface="ＭＳ Ｐゴシック" pitchFamily="34" charset="-128"/>
                  </a:rPr>
                  <a:t> time between a and b should be no more than 10 minutes</a:t>
                </a:r>
              </a:p>
              <a:p>
                <a:pPr marL="228600" indent="-228600">
                  <a:buAutoNum type="arabicPeriod"/>
                </a:pPr>
                <a:r>
                  <a:rPr lang="en-US" baseline="0" dirty="0" smtClean="0">
                    <a:ea typeface="ＭＳ Ｐゴシック" pitchFamily="34" charset="-128"/>
                  </a:rPr>
                  <a:t>At the end of eating, </a:t>
                </a:r>
                <a:r>
                  <a:rPr lang="en-US" sz="1200" i="0" kern="1200">
                    <a:solidFill>
                      <a:schemeClr val="dk1"/>
                    </a:solidFill>
                    <a:latin typeface="Cambria Math"/>
                    <a:ea typeface="ＭＳ Ｐゴシック" pitchFamily="-65" charset="-128"/>
                    <a:cs typeface="ＭＳ Ｐゴシック" pitchFamily="-65" charset="-128"/>
                  </a:rPr>
                  <a:t>𝐺</a:t>
                </a:r>
                <a:r>
                  <a:rPr lang="en-US" sz="1200" i="0" kern="1200" smtClean="0">
                    <a:solidFill>
                      <a:schemeClr val="dk1"/>
                    </a:solidFill>
                    <a:latin typeface="Cambria Math"/>
                    <a:ea typeface="ＭＳ Ｐゴシック" pitchFamily="-65" charset="-128"/>
                    <a:cs typeface="ＭＳ Ｐゴシック" pitchFamily="-65" charset="-128"/>
                  </a:rPr>
                  <a:t>_(</a:t>
                </a:r>
                <a:r>
                  <a:rPr lang="en-US" sz="1200" b="0" i="0" kern="1200" smtClean="0">
                    <a:solidFill>
                      <a:schemeClr val="dk1"/>
                    </a:solidFill>
                    <a:latin typeface="Cambria Math"/>
                    <a:ea typeface="ＭＳ Ｐゴシック" pitchFamily="-65" charset="-128"/>
                    <a:cs typeface="ＭＳ Ｐゴシック" pitchFamily="-65" charset="-128"/>
                  </a:rPr>
                  <a:t>sum</a:t>
                </a:r>
                <a:r>
                  <a:rPr lang="en-US" sz="1200" i="0" kern="1200">
                    <a:solidFill>
                      <a:schemeClr val="dk1"/>
                    </a:solidFill>
                    <a:latin typeface="Cambria Math"/>
                    <a:ea typeface="ＭＳ Ｐゴシック" pitchFamily="-65" charset="-128"/>
                    <a:cs typeface="ＭＳ Ｐゴシック" pitchFamily="-65" charset="-128"/>
                  </a:rPr>
                  <a:t>,𝑡</a:t>
                </a:r>
                <a:r>
                  <a:rPr lang="en-US" sz="1200" i="0" kern="1200" smtClean="0">
                    <a:solidFill>
                      <a:schemeClr val="dk1"/>
                    </a:solidFill>
                    <a:latin typeface="Cambria Math"/>
                    <a:ea typeface="ＭＳ Ｐゴシック" pitchFamily="-65" charset="-128"/>
                    <a:cs typeface="ＭＳ Ｐゴシック" pitchFamily="-65" charset="-128"/>
                  </a:rPr>
                  <a:t>)</a:t>
                </a:r>
                <a:r>
                  <a:rPr lang="en-US" sz="1200" b="0" i="0" u="none" strike="noStrike" dirty="0" smtClean="0">
                    <a:solidFill>
                      <a:srgbClr val="000000"/>
                    </a:solidFill>
                    <a:effectLst/>
                    <a:latin typeface="+mn-lt"/>
                  </a:rPr>
                  <a:t> or</a:t>
                </a:r>
                <a:r>
                  <a:rPr lang="en-US" sz="1200" b="0" i="0" u="none" strike="noStrike" baseline="0" dirty="0" smtClean="0">
                    <a:solidFill>
                      <a:srgbClr val="000000"/>
                    </a:solidFill>
                    <a:effectLst/>
                    <a:latin typeface="+mn-lt"/>
                  </a:rPr>
                  <a:t> </a:t>
                </a:r>
                <a:r>
                  <a:rPr lang="en-US" sz="1200" b="0" i="0" kern="1200" smtClean="0">
                    <a:solidFill>
                      <a:schemeClr val="dk1"/>
                    </a:solidFill>
                    <a:latin typeface="Cambria Math"/>
                    <a:ea typeface="ＭＳ Ｐゴシック" pitchFamily="-65" charset="-128"/>
                    <a:cs typeface="ＭＳ Ｐゴシック" pitchFamily="-65" charset="-128"/>
                  </a:rPr>
                  <a:t>𝐴_(sum</a:t>
                </a:r>
                <a:r>
                  <a:rPr lang="en-US" sz="1200" i="0" kern="1200">
                    <a:solidFill>
                      <a:schemeClr val="dk1"/>
                    </a:solidFill>
                    <a:latin typeface="Cambria Math"/>
                    <a:ea typeface="ＭＳ Ｐゴシック" pitchFamily="-65" charset="-128"/>
                    <a:cs typeface="ＭＳ Ｐゴシック" pitchFamily="-65" charset="-128"/>
                  </a:rPr>
                  <a:t>,𝑡</a:t>
                </a:r>
                <a:r>
                  <a:rPr lang="en-US" sz="1200" i="0" kern="1200" smtClean="0">
                    <a:solidFill>
                      <a:schemeClr val="dk1"/>
                    </a:solidFill>
                    <a:latin typeface="Cambria Math"/>
                    <a:ea typeface="ＭＳ Ｐゴシック" pitchFamily="-65" charset="-128"/>
                    <a:cs typeface="ＭＳ Ｐゴシック" pitchFamily="-65" charset="-128"/>
                  </a:rPr>
                  <a:t>)</a:t>
                </a:r>
                <a:r>
                  <a:rPr lang="en-US" dirty="0" smtClean="0">
                    <a:ea typeface="ＭＳ Ｐゴシック" pitchFamily="34" charset="-128"/>
                  </a:rPr>
                  <a:t> must surpass</a:t>
                </a:r>
                <a:r>
                  <a:rPr lang="en-US" baseline="0" dirty="0" smtClean="0">
                    <a:ea typeface="ＭＳ Ｐゴシック" pitchFamily="34" charset="-128"/>
                  </a:rPr>
                  <a:t> the threshold K at time c</a:t>
                </a:r>
              </a:p>
              <a:p>
                <a:pPr marL="228600" indent="-228600">
                  <a:buAutoNum type="arabicPeriod"/>
                </a:pPr>
                <a:r>
                  <a:rPr lang="en-US" baseline="0" dirty="0" smtClean="0">
                    <a:ea typeface="ＭＳ Ｐゴシック" pitchFamily="34" charset="-128"/>
                  </a:rPr>
                  <a:t>The time between b and c should be at least 3 minutes and less than 30 minutes</a:t>
                </a:r>
              </a:p>
              <a:p>
                <a:pPr marL="228600" indent="-228600">
                  <a:buAutoNum type="arabicPeriod"/>
                </a:pPr>
                <a:r>
                  <a:rPr lang="en-US" baseline="0" dirty="0" smtClean="0">
                    <a:ea typeface="ＭＳ Ｐゴシック" pitchFamily="34" charset="-128"/>
                  </a:rPr>
                  <a:t>The time between c and d should be no more than 10 minutes. </a:t>
                </a:r>
              </a:p>
              <a:p>
                <a:pPr marL="228600" indent="-228600">
                  <a:buAutoNum type="arabicPeriod"/>
                </a:pPr>
                <a:endParaRPr lang="en-US" baseline="0" dirty="0" smtClean="0">
                  <a:ea typeface="ＭＳ Ｐゴシック" pitchFamily="34" charset="-128"/>
                </a:endParaRPr>
              </a:p>
              <a:p>
                <a:pPr marL="0" indent="0">
                  <a:buNone/>
                </a:pPr>
                <a:r>
                  <a:rPr lang="en-US" baseline="0" dirty="0" smtClean="0">
                    <a:ea typeface="ＭＳ Ｐゴシック" pitchFamily="34" charset="-128"/>
                  </a:rPr>
                  <a:t>If those five conditions are met, then a </a:t>
                </a:r>
                <a:r>
                  <a:rPr lang="en-US" baseline="0" dirty="0" err="1" smtClean="0">
                    <a:ea typeface="ＭＳ Ｐゴシック" pitchFamily="34" charset="-128"/>
                  </a:rPr>
                  <a:t>hpothesized</a:t>
                </a:r>
                <a:r>
                  <a:rPr lang="en-US" baseline="0" dirty="0" smtClean="0">
                    <a:ea typeface="ＭＳ Ｐゴシック" pitchFamily="34" charset="-128"/>
                  </a:rPr>
                  <a:t> eating activity is detected as having occurred between time b and c</a:t>
                </a:r>
                <a:endParaRPr lang="en-US" dirty="0" smtClean="0">
                  <a:ea typeface="ＭＳ Ｐゴシック" pitchFamily="34" charset="-128"/>
                </a:endParaRPr>
              </a:p>
            </p:txBody>
          </p:sp>
        </mc:Fallback>
      </mc:AlternateContent>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20</a:t>
            </a:fld>
            <a:endParaRPr lang="en-US" smtClean="0">
              <a:latin typeface="Calibri" pitchFamily="34"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mc:AlternateContent xmlns:mc="http://schemas.openxmlformats.org/markup-compatibility/2006" xmlns:a14="http://schemas.microsoft.com/office/drawing/2010/main">
        <mc:Choice Requires="a14">
          <p:sp>
            <p:nvSpPr>
              <p:cNvPr id="61443" name="Notes Placeholder 2"/>
              <p:cNvSpPr>
                <a:spLocks noGrp="1"/>
              </p:cNvSpPr>
              <p:nvPr>
                <p:ph type="body" idx="1"/>
              </p:nvPr>
            </p:nvSpPr>
            <p:spPr bwMode="auto">
              <a:noFill/>
            </p:spPr>
            <p:txBody>
              <a:bodyPr/>
              <a:lstStyle/>
              <a:p>
                <a:pPr marL="0" indent="0">
                  <a:buNone/>
                </a:pPr>
                <a:endParaRPr lang="en-US" dirty="0" smtClean="0">
                  <a:latin typeface="+mn-lt"/>
                  <a:ea typeface="ＭＳ Ｐゴシック" pitchFamily="34" charset="-128"/>
                </a:endParaRPr>
              </a:p>
            </p:txBody>
          </p:sp>
        </mc:Choice>
        <mc:Fallback xmlns="">
          <p:sp>
            <p:nvSpPr>
              <p:cNvPr id="61443" name="Notes Placeholder 2"/>
              <p:cNvSpPr>
                <a:spLocks noGrp="1"/>
              </p:cNvSpPr>
              <p:nvPr>
                <p:ph type="body" idx="1"/>
              </p:nvPr>
            </p:nvSpPr>
            <p:spPr bwMode="auto">
              <a:noFill/>
            </p:spPr>
            <p:txBody>
              <a:bodyPr/>
              <a:lstStyle/>
              <a:p>
                <a:r>
                  <a:rPr lang="en-US" dirty="0" smtClean="0">
                    <a:ea typeface="ＭＳ Ｐゴシック" pitchFamily="34" charset="-128"/>
                  </a:rPr>
                  <a:t>If the first two criteria are met</a:t>
                </a:r>
                <a:r>
                  <a:rPr lang="en-US" baseline="0" dirty="0" smtClean="0">
                    <a:ea typeface="ＭＳ Ｐゴシック" pitchFamily="34" charset="-128"/>
                  </a:rPr>
                  <a:t> , but the data does not meet the third to fifth criteria, we search for a second pattern. It is shown in this figure. </a:t>
                </a:r>
              </a:p>
              <a:p>
                <a:endParaRPr lang="en-US" baseline="0" dirty="0" smtClean="0">
                  <a:ea typeface="ＭＳ Ｐゴシック" pitchFamily="34" charset="-128"/>
                </a:endParaRPr>
              </a:p>
              <a:p>
                <a:r>
                  <a:rPr lang="en-US" baseline="0" dirty="0" smtClean="0">
                    <a:ea typeface="ＭＳ Ｐゴシック" pitchFamily="34" charset="-128"/>
                  </a:rPr>
                  <a:t>After we find the first and second criteria, we calculate a running average of wrist motion energy starting two minutes after b. At time c, if the following two event are met: </a:t>
                </a:r>
              </a:p>
              <a:p>
                <a:endParaRPr lang="en-US" baseline="0" dirty="0" smtClean="0">
                  <a:ea typeface="ＭＳ Ｐゴシック" pitchFamily="34" charset="-128"/>
                </a:endParaRPr>
              </a:p>
              <a:p>
                <a:pPr marL="228600" indent="-228600">
                  <a:buAutoNum type="arabicPeriod"/>
                </a:pPr>
                <a:r>
                  <a:rPr lang="en-US" baseline="0" dirty="0" smtClean="0">
                    <a:ea typeface="ＭＳ Ｐゴシック" pitchFamily="34" charset="-128"/>
                  </a:rPr>
                  <a:t>The time between b and c should be at least 3 minutes and less than 30 minutes. </a:t>
                </a:r>
              </a:p>
              <a:p>
                <a:pPr marL="228600" indent="-228600">
                  <a:buAutoNum type="arabicPeriod"/>
                </a:pPr>
                <a:r>
                  <a:rPr lang="en-US" sz="1200" i="0" kern="1200">
                    <a:solidFill>
                      <a:schemeClr val="dk1"/>
                    </a:solidFill>
                    <a:latin typeface="Cambria Math"/>
                    <a:ea typeface="ＭＳ Ｐゴシック" pitchFamily="-65" charset="-128"/>
                    <a:cs typeface="ＭＳ Ｐゴシック" pitchFamily="-65" charset="-128"/>
                  </a:rPr>
                  <a:t>𝐺</a:t>
                </a:r>
                <a:r>
                  <a:rPr lang="en-US" sz="1200" i="0" kern="1200" smtClean="0">
                    <a:solidFill>
                      <a:schemeClr val="dk1"/>
                    </a:solidFill>
                    <a:latin typeface="Cambria Math"/>
                    <a:ea typeface="ＭＳ Ｐゴシック" pitchFamily="-65" charset="-128"/>
                    <a:cs typeface="ＭＳ Ｐゴシック" pitchFamily="-65" charset="-128"/>
                  </a:rPr>
                  <a:t>_(</a:t>
                </a:r>
                <a:r>
                  <a:rPr lang="en-US" sz="1200" b="0" i="0" kern="1200" smtClean="0">
                    <a:solidFill>
                      <a:schemeClr val="dk1"/>
                    </a:solidFill>
                    <a:latin typeface="Cambria Math"/>
                    <a:ea typeface="ＭＳ Ｐゴシック" pitchFamily="-65" charset="-128"/>
                    <a:cs typeface="ＭＳ Ｐゴシック" pitchFamily="-65" charset="-128"/>
                  </a:rPr>
                  <a:t>sum</a:t>
                </a:r>
                <a:r>
                  <a:rPr lang="en-US" sz="1200" i="0" kern="1200">
                    <a:solidFill>
                      <a:schemeClr val="dk1"/>
                    </a:solidFill>
                    <a:latin typeface="Cambria Math"/>
                    <a:ea typeface="ＭＳ Ｐゴシック" pitchFamily="-65" charset="-128"/>
                    <a:cs typeface="ＭＳ Ｐゴシック" pitchFamily="-65" charset="-128"/>
                  </a:rPr>
                  <a:t>,𝑡</a:t>
                </a:r>
                <a:r>
                  <a:rPr lang="en-US" sz="1200" i="0" kern="1200" smtClean="0">
                    <a:solidFill>
                      <a:schemeClr val="dk1"/>
                    </a:solidFill>
                    <a:latin typeface="Cambria Math"/>
                    <a:ea typeface="ＭＳ Ｐゴシック" pitchFamily="-65" charset="-128"/>
                    <a:cs typeface="ＭＳ Ｐゴシック" pitchFamily="-65" charset="-128"/>
                  </a:rPr>
                  <a:t>)</a:t>
                </a:r>
                <a:r>
                  <a:rPr lang="en-US" sz="1200" b="0" i="0" u="none" strike="noStrike" dirty="0" smtClean="0">
                    <a:solidFill>
                      <a:srgbClr val="000000"/>
                    </a:solidFill>
                    <a:effectLst/>
                    <a:latin typeface="+mn-lt"/>
                  </a:rPr>
                  <a:t> or</a:t>
                </a:r>
                <a:r>
                  <a:rPr lang="en-US" sz="1200" b="0" i="0" u="none" strike="noStrike" baseline="0" dirty="0" smtClean="0">
                    <a:solidFill>
                      <a:srgbClr val="000000"/>
                    </a:solidFill>
                    <a:effectLst/>
                    <a:latin typeface="+mn-lt"/>
                  </a:rPr>
                  <a:t> </a:t>
                </a:r>
                <a:r>
                  <a:rPr lang="en-US" sz="1200" b="0" i="0" kern="1200" smtClean="0">
                    <a:solidFill>
                      <a:schemeClr val="dk1"/>
                    </a:solidFill>
                    <a:latin typeface="Cambria Math"/>
                    <a:ea typeface="ＭＳ Ｐゴシック" pitchFamily="-65" charset="-128"/>
                    <a:cs typeface="ＭＳ Ｐゴシック" pitchFamily="-65" charset="-128"/>
                  </a:rPr>
                  <a:t>𝐴_(sum</a:t>
                </a:r>
                <a:r>
                  <a:rPr lang="en-US" sz="1200" i="0" kern="1200">
                    <a:solidFill>
                      <a:schemeClr val="dk1"/>
                    </a:solidFill>
                    <a:latin typeface="Cambria Math"/>
                    <a:ea typeface="ＭＳ Ｐゴシック" pitchFamily="-65" charset="-128"/>
                    <a:cs typeface="ＭＳ Ｐゴシック" pitchFamily="-65" charset="-128"/>
                  </a:rPr>
                  <a:t>,𝑡</a:t>
                </a:r>
                <a:r>
                  <a:rPr lang="en-US" sz="1200" i="0" kern="1200" smtClean="0">
                    <a:solidFill>
                      <a:schemeClr val="dk1"/>
                    </a:solidFill>
                    <a:latin typeface="Cambria Math"/>
                    <a:ea typeface="ＭＳ Ｐゴシック" pitchFamily="-65" charset="-128"/>
                    <a:cs typeface="ＭＳ Ｐゴシック" pitchFamily="-65" charset="-128"/>
                  </a:rPr>
                  <a:t>)</a:t>
                </a:r>
                <a:r>
                  <a:rPr lang="en-US" dirty="0" smtClean="0">
                    <a:ea typeface="ＭＳ Ｐゴシック" pitchFamily="34" charset="-128"/>
                  </a:rPr>
                  <a:t> at c is more than 2.5 times the</a:t>
                </a:r>
                <a:r>
                  <a:rPr lang="en-US" baseline="0" dirty="0" smtClean="0">
                    <a:ea typeface="ＭＳ Ｐゴシック" pitchFamily="34" charset="-128"/>
                  </a:rPr>
                  <a:t> running average. </a:t>
                </a:r>
                <a:endParaRPr lang="en-US" dirty="0" smtClean="0">
                  <a:ea typeface="ＭＳ Ｐゴシック" pitchFamily="34" charset="-128"/>
                </a:endParaRPr>
              </a:p>
            </p:txBody>
          </p:sp>
        </mc:Fallback>
      </mc:AlternateContent>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21</a:t>
            </a:fld>
            <a:endParaRPr lang="en-US" smtClean="0">
              <a:latin typeface="Calibri" pitchFamily="34"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baseline="0"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22</a:t>
            </a:fld>
            <a:endParaRPr lang="en-US" smtClean="0">
              <a:latin typeface="Calibri" pitchFamily="34"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23</a:t>
            </a:fld>
            <a:endParaRPr lang="en-US" smtClean="0">
              <a:latin typeface="Calibri" pitchFamily="34"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mc:AlternateContent xmlns:mc="http://schemas.openxmlformats.org/markup-compatibility/2006" xmlns:a14="http://schemas.microsoft.com/office/drawing/2010/main">
        <mc:Choice Requires="a14">
          <p:sp>
            <p:nvSpPr>
              <p:cNvPr id="61443" name="Notes Placeholder 2"/>
              <p:cNvSpPr>
                <a:spLocks noGrp="1"/>
              </p:cNvSpPr>
              <p:nvPr>
                <p:ph type="body" idx="1"/>
              </p:nvPr>
            </p:nvSpPr>
            <p:spPr bwMode="auto">
              <a:noFill/>
            </p:spPr>
            <p:txBody>
              <a:bodyPr/>
              <a:lstStyle/>
              <a:p>
                <a:endParaRPr lang="en-US" dirty="0" smtClean="0">
                  <a:latin typeface="+mn-lt"/>
                  <a:ea typeface="ＭＳ Ｐゴシック" pitchFamily="34" charset="-128"/>
                </a:endParaRPr>
              </a:p>
            </p:txBody>
          </p:sp>
        </mc:Choice>
        <mc:Fallback xmlns="">
          <p:sp>
            <p:nvSpPr>
              <p:cNvPr id="61443" name="Notes Placeholder 2"/>
              <p:cNvSpPr>
                <a:spLocks noGrp="1"/>
              </p:cNvSpPr>
              <p:nvPr>
                <p:ph type="body" idx="1"/>
              </p:nvPr>
            </p:nvSpPr>
            <p:spPr bwMode="auto">
              <a:noFill/>
            </p:spPr>
            <p:txBody>
              <a:bodyPr/>
              <a:lstStyle/>
              <a:p>
                <a:r>
                  <a:rPr lang="en-US" dirty="0" smtClean="0">
                    <a:ea typeface="ＭＳ Ｐゴシック" pitchFamily="34" charset="-128"/>
                  </a:rPr>
                  <a:t>For</a:t>
                </a:r>
                <a:r>
                  <a:rPr lang="en-US" baseline="0" dirty="0" smtClean="0">
                    <a:ea typeface="ＭＳ Ｐゴシック" pitchFamily="34" charset="-128"/>
                  </a:rPr>
                  <a:t> each hypothesized eating activity, we investigated the use of both gyroscope and accelerometer features for classification. </a:t>
                </a:r>
                <a:r>
                  <a:rPr lang="en-US" baseline="0" dirty="0" smtClean="0">
                    <a:ea typeface="ＭＳ Ｐゴシック" pitchFamily="34" charset="-128"/>
                  </a:rPr>
                  <a:t>In my presentation, I use gyroscope derived features as an example. The accelerometer features are similar. Here are the most two important types of gyroscope derived features. The first feature is the mean absolute deviation of yaw, pitch, and roll. We assume that this value must be in some medium range, because the wrist motion must vary during eating, but it probably does not vary as much as during other activities. </a:t>
                </a:r>
              </a:p>
              <a:p>
                <a:endParaRPr lang="en-US" baseline="0" dirty="0" smtClean="0">
                  <a:ea typeface="ＭＳ Ｐゴシック" pitchFamily="34" charset="-128"/>
                </a:endParaRPr>
              </a:p>
              <a:p>
                <a:r>
                  <a:rPr lang="en-US" baseline="0" dirty="0" smtClean="0">
                    <a:ea typeface="ＭＳ Ｐゴシック" pitchFamily="34" charset="-128"/>
                  </a:rPr>
                  <a:t>The second feature is the regularity of motion. We assume an eating activity may have more regular cycles of rest and motion, while other activities may not follow this pattern. This is illustrated in this Figure, where we show two hypothesized activities. The x axis is the time and the y axis is |</a:t>
                </a:r>
                <a:r>
                  <a:rPr lang="en-US" sz="1200" i="0" kern="1200">
                    <a:solidFill>
                      <a:schemeClr val="dk1"/>
                    </a:solidFill>
                    <a:latin typeface="Cambria Math"/>
                    <a:ea typeface="ＭＳ Ｐゴシック" pitchFamily="-65" charset="-128"/>
                    <a:cs typeface="ＭＳ Ｐゴシック" pitchFamily="-65" charset="-128"/>
                  </a:rPr>
                  <a:t>𝐺</a:t>
                </a:r>
                <a:r>
                  <a:rPr lang="en-US" sz="1200" i="0" kern="1200" smtClean="0">
                    <a:solidFill>
                      <a:schemeClr val="dk1"/>
                    </a:solidFill>
                    <a:latin typeface="Cambria Math"/>
                    <a:ea typeface="ＭＳ Ｐゴシック" pitchFamily="-65" charset="-128"/>
                    <a:cs typeface="ＭＳ Ｐゴシック" pitchFamily="-65" charset="-128"/>
                  </a:rPr>
                  <a:t>_(</a:t>
                </a:r>
                <a:r>
                  <a:rPr lang="en-US" sz="1200" b="0" i="0" kern="1200" smtClean="0">
                    <a:solidFill>
                      <a:schemeClr val="dk1"/>
                    </a:solidFill>
                    <a:latin typeface="Cambria Math"/>
                    <a:ea typeface="ＭＳ Ｐゴシック" pitchFamily="-65" charset="-128"/>
                    <a:cs typeface="ＭＳ Ｐゴシック" pitchFamily="-65" charset="-128"/>
                  </a:rPr>
                  <a:t>any</a:t>
                </a:r>
                <a:r>
                  <a:rPr lang="en-US" sz="1200" i="0" kern="1200">
                    <a:solidFill>
                      <a:schemeClr val="dk1"/>
                    </a:solidFill>
                    <a:latin typeface="Cambria Math"/>
                    <a:ea typeface="ＭＳ Ｐゴシック" pitchFamily="-65" charset="-128"/>
                    <a:cs typeface="ＭＳ Ｐゴシック" pitchFamily="-65" charset="-128"/>
                  </a:rPr>
                  <a:t>,𝑡</a:t>
                </a:r>
                <a:r>
                  <a:rPr lang="en-US" sz="1200" i="0" kern="1200" smtClean="0">
                    <a:solidFill>
                      <a:schemeClr val="dk1"/>
                    </a:solidFill>
                    <a:latin typeface="Cambria Math"/>
                    <a:ea typeface="ＭＳ Ｐゴシック" pitchFamily="-65" charset="-128"/>
                    <a:cs typeface="ＭＳ Ｐゴシック" pitchFamily="-65" charset="-128"/>
                  </a:rPr>
                  <a:t>)</a:t>
                </a:r>
                <a:r>
                  <a:rPr lang="en-US" dirty="0" smtClean="0">
                    <a:ea typeface="ＭＳ Ｐゴシック" pitchFamily="34" charset="-128"/>
                  </a:rPr>
                  <a:t>|. We define active motion time as the time</a:t>
                </a:r>
                <a:r>
                  <a:rPr lang="en-US" baseline="0" dirty="0" smtClean="0">
                    <a:ea typeface="ＭＳ Ｐゴシック" pitchFamily="34" charset="-128"/>
                  </a:rPr>
                  <a:t> that rotational motion exceeds the threshold (10deg/s), plus an additional 8 seconds, a typical time between bites we have observed in our previous research. The green rectangles below each activity are the active motion time. Thus we define the regularity of motion as the total active motion time over the total activity time. For the top activity, it can be seen that the regularity of motion is much larger than for the bottom activity, even though the total time that motion exceeds the threshold K is the same. </a:t>
                </a:r>
                <a:endParaRPr lang="en-US" dirty="0" smtClean="0">
                  <a:ea typeface="ＭＳ Ｐゴシック" pitchFamily="34" charset="-128"/>
                </a:endParaRPr>
              </a:p>
            </p:txBody>
          </p:sp>
        </mc:Fallback>
      </mc:AlternateContent>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24</a:t>
            </a:fld>
            <a:endParaRPr lang="en-US" smtClean="0">
              <a:latin typeface="Calibri" pitchFamily="34"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25</a:t>
            </a:fld>
            <a:endParaRPr lang="en-US" smtClean="0">
              <a:latin typeface="Calibri"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26</a:t>
            </a:fld>
            <a:endParaRPr lang="en-US" smtClean="0">
              <a:latin typeface="Calibri"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mc:AlternateContent xmlns:mc="http://schemas.openxmlformats.org/markup-compatibility/2006" xmlns:a14="http://schemas.microsoft.com/office/drawing/2010/main">
        <mc:Choice Requires="a14">
          <p:sp>
            <p:nvSpPr>
              <p:cNvPr id="61443" name="Notes Placeholder 2"/>
              <p:cNvSpPr>
                <a:spLocks noGrp="1"/>
              </p:cNvSpPr>
              <p:nvPr>
                <p:ph type="body" idx="1"/>
              </p:nvPr>
            </p:nvSpPr>
            <p:spPr bwMode="auto">
              <a:noFill/>
            </p:spPr>
            <p:txBody>
              <a:bodyPr/>
              <a:lstStyle/>
              <a:p>
                <a:endParaRPr lang="en-US" sz="1200" dirty="0" smtClean="0">
                  <a:latin typeface="+mn-lt"/>
                  <a:ea typeface="ＭＳ Ｐゴシック" pitchFamily="34" charset="-128"/>
                </a:endParaRPr>
              </a:p>
            </p:txBody>
          </p:sp>
        </mc:Choice>
        <mc:Fallback xmlns="">
          <p:sp>
            <p:nvSpPr>
              <p:cNvPr id="61443" name="Notes Placeholder 2"/>
              <p:cNvSpPr>
                <a:spLocks noGrp="1"/>
              </p:cNvSpPr>
              <p:nvPr>
                <p:ph type="body" idx="1"/>
              </p:nvPr>
            </p:nvSpPr>
            <p:spPr bwMode="auto">
              <a:noFill/>
            </p:spPr>
            <p:txBody>
              <a:bodyPr/>
              <a:lstStyle/>
              <a:p>
                <a:r>
                  <a:rPr lang="en-US" dirty="0" smtClean="0">
                    <a:ea typeface="ＭＳ Ｐゴシック" pitchFamily="34" charset="-128"/>
                  </a:rPr>
                  <a:t>Before I discuss the classification</a:t>
                </a:r>
                <a:r>
                  <a:rPr lang="en-US" baseline="0" dirty="0" smtClean="0">
                    <a:ea typeface="ＭＳ Ｐゴシック" pitchFamily="34" charset="-128"/>
                  </a:rPr>
                  <a:t> </a:t>
                </a:r>
                <a:r>
                  <a:rPr lang="en-US" dirty="0" smtClean="0">
                    <a:ea typeface="ＭＳ Ｐゴシック" pitchFamily="34" charset="-128"/>
                  </a:rPr>
                  <a:t>methods,</a:t>
                </a:r>
                <a:r>
                  <a:rPr lang="en-US" baseline="0" dirty="0" smtClean="0">
                    <a:ea typeface="ＭＳ Ｐゴシック" pitchFamily="34" charset="-128"/>
                  </a:rPr>
                  <a:t> I will introduce the notation first. </a:t>
                </a:r>
              </a:p>
              <a:p>
                <a:endParaRPr lang="en-US" baseline="0" dirty="0" smtClean="0">
                  <a:ea typeface="ＭＳ Ｐゴシック" pitchFamily="34" charset="-128"/>
                </a:endParaRPr>
              </a:p>
              <a:p>
                <a:r>
                  <a:rPr lang="en-US" baseline="0" dirty="0" smtClean="0">
                    <a:ea typeface="ＭＳ Ｐゴシック" pitchFamily="34" charset="-128"/>
                  </a:rPr>
                  <a:t>Our class space contains two sets, m means actual eating activity and n means non-eating activity. Look at this figure, all the hypothesized detected eating activities were manually grouped into either actual eating activities or non-eating activities, using</a:t>
                </a:r>
                <a:endParaRPr lang="en-US" dirty="0" smtClean="0">
                  <a:ea typeface="ＭＳ Ｐゴシック" pitchFamily="34" charset="-128"/>
                </a:endParaRPr>
              </a:p>
              <a:p>
                <a:pPr marL="0" marR="0" lvl="1"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ea typeface="ＭＳ Ｐゴシック" pitchFamily="34" charset="-128"/>
                </a:endParaRPr>
              </a:p>
              <a:p>
                <a:pPr marL="0" marR="0" lvl="1" indent="0" algn="l" defTabSz="457200" rtl="0" eaLnBrk="0" fontAlgn="base" latinLnBrk="0" hangingPunct="0">
                  <a:lnSpc>
                    <a:spcPct val="100000"/>
                  </a:lnSpc>
                  <a:spcBef>
                    <a:spcPct val="30000"/>
                  </a:spcBef>
                  <a:spcAft>
                    <a:spcPct val="0"/>
                  </a:spcAft>
                  <a:buClrTx/>
                  <a:buSzTx/>
                  <a:buFontTx/>
                  <a:buNone/>
                  <a:tabLst/>
                  <a:defRPr/>
                </a:pPr>
                <a:r>
                  <a:rPr lang="en-US" baseline="0" dirty="0" smtClean="0">
                    <a:ea typeface="ＭＳ Ｐゴシック" pitchFamily="34" charset="-128"/>
                  </a:rPr>
                  <a:t>Our feature space contain N features, namely </a:t>
                </a:r>
                <a:r>
                  <a:rPr lang="en-US" sz="1200" i="0">
                    <a:latin typeface="Cambria Math"/>
                  </a:rPr>
                  <a:t>𝑎</a:t>
                </a:r>
                <a:r>
                  <a:rPr lang="en-US" sz="1200" i="0" smtClean="0">
                    <a:latin typeface="Cambria Math"/>
                  </a:rPr>
                  <a:t>_</a:t>
                </a:r>
                <a:r>
                  <a:rPr lang="en-US" sz="1200" i="0">
                    <a:latin typeface="Cambria Math"/>
                  </a:rPr>
                  <a:t>1,𝑎_2,...,𝑎_𝑁</a:t>
                </a:r>
                <a:r>
                  <a:rPr lang="en-US" dirty="0" smtClean="0">
                    <a:ea typeface="ＭＳ Ｐゴシック" pitchFamily="34" charset="-128"/>
                  </a:rPr>
                  <a:t>. For</a:t>
                </a:r>
                <a:r>
                  <a:rPr lang="en-US" baseline="0" dirty="0" smtClean="0">
                    <a:ea typeface="ＭＳ Ｐゴシック" pitchFamily="34" charset="-128"/>
                  </a:rPr>
                  <a:t> example, a1 means </a:t>
                </a:r>
                <a:r>
                  <a:rPr lang="en-US" sz="1200" dirty="0" smtClean="0">
                    <a:latin typeface="Verdana" pitchFamily="34" charset="0"/>
                  </a:rPr>
                  <a:t>mean absolute deviation of yaw, a2</a:t>
                </a:r>
                <a:r>
                  <a:rPr lang="en-US" sz="1200" baseline="0" dirty="0" smtClean="0">
                    <a:latin typeface="Verdana" pitchFamily="34" charset="0"/>
                  </a:rPr>
                  <a:t> means </a:t>
                </a:r>
                <a:r>
                  <a:rPr lang="en-US" sz="1200" dirty="0" smtClean="0">
                    <a:latin typeface="Verdana" pitchFamily="34" charset="0"/>
                  </a:rPr>
                  <a:t>mean absolute deviation of pitch, and so on</a:t>
                </a:r>
                <a:r>
                  <a:rPr lang="en-US" sz="1200" baseline="0" dirty="0" smtClean="0">
                    <a:latin typeface="Verdana" pitchFamily="34" charset="0"/>
                  </a:rPr>
                  <a:t>. </a:t>
                </a:r>
                <a:r>
                  <a:rPr lang="en-US" baseline="0" dirty="0" smtClean="0">
                    <a:ea typeface="ＭＳ Ｐゴシック" pitchFamily="34" charset="-128"/>
                  </a:rPr>
                  <a:t>the </a:t>
                </a:r>
                <a:r>
                  <a:rPr lang="en-US" dirty="0" smtClean="0">
                    <a:ea typeface="ＭＳ Ｐゴシック" pitchFamily="34" charset="-128"/>
                  </a:rPr>
                  <a:t>The</a:t>
                </a:r>
                <a:r>
                  <a:rPr lang="en-US" baseline="0" dirty="0" smtClean="0">
                    <a:ea typeface="ＭＳ Ｐゴシック" pitchFamily="34" charset="-128"/>
                  </a:rPr>
                  <a:t> notation </a:t>
                </a:r>
                <a:r>
                  <a:rPr lang="en-US" sz="2000" i="0">
                    <a:latin typeface="Cambria Math"/>
                  </a:rPr>
                  <a:t>𝑎</a:t>
                </a:r>
                <a:r>
                  <a:rPr lang="en-US" sz="2000" i="0" smtClean="0">
                    <a:latin typeface="Cambria Math"/>
                  </a:rPr>
                  <a:t>_(</a:t>
                </a:r>
                <a:r>
                  <a:rPr lang="en-US" sz="2000" b="0" i="0" smtClean="0">
                    <a:latin typeface="Cambria Math"/>
                  </a:rPr>
                  <a:t>i,j</a:t>
                </a:r>
                <a:r>
                  <a:rPr lang="en-US" sz="2000" b="0" i="0" smtClean="0">
                    <a:latin typeface="Cambria Math"/>
                  </a:rPr>
                  <a:t>)</a:t>
                </a:r>
                <a:r>
                  <a:rPr lang="en-US" sz="2000" dirty="0" smtClean="0">
                    <a:latin typeface="Verdana" pitchFamily="34" charset="0"/>
                  </a:rPr>
                  <a:t> means the </a:t>
                </a:r>
                <a:r>
                  <a:rPr lang="en-US" sz="2000" dirty="0" smtClean="0">
                    <a:latin typeface="Verdana" pitchFamily="34" charset="0"/>
                  </a:rPr>
                  <a:t>value of feature set </a:t>
                </a:r>
                <a:r>
                  <a:rPr lang="en-US" sz="2000" dirty="0" err="1" smtClean="0">
                    <a:latin typeface="Verdana" pitchFamily="34" charset="0"/>
                  </a:rPr>
                  <a:t>i</a:t>
                </a:r>
                <a:r>
                  <a:rPr lang="en-US" sz="2000" dirty="0" smtClean="0">
                    <a:latin typeface="Verdana" pitchFamily="34" charset="0"/>
                  </a:rPr>
                  <a:t> in hypothesized eating </a:t>
                </a:r>
                <a:r>
                  <a:rPr lang="en-US" sz="2000" dirty="0" smtClean="0">
                    <a:latin typeface="Verdana" pitchFamily="34" charset="0"/>
                  </a:rPr>
                  <a:t>j. For example, a11 means</a:t>
                </a:r>
                <a:r>
                  <a:rPr lang="en-US" sz="2000" baseline="0" dirty="0" smtClean="0">
                    <a:latin typeface="Verdana" pitchFamily="34" charset="0"/>
                  </a:rPr>
                  <a:t> </a:t>
                </a:r>
                <a:r>
                  <a:rPr lang="en-US" sz="2000" dirty="0" smtClean="0">
                    <a:latin typeface="Verdana" pitchFamily="34" charset="0"/>
                  </a:rPr>
                  <a:t>mean absolute deviation of yaw in the first</a:t>
                </a:r>
                <a:r>
                  <a:rPr lang="en-US" sz="2000" baseline="0" dirty="0" smtClean="0">
                    <a:latin typeface="Verdana" pitchFamily="34" charset="0"/>
                  </a:rPr>
                  <a:t> hypothesized eating. </a:t>
                </a:r>
                <a:r>
                  <a:rPr lang="en-US" sz="2000" dirty="0" smtClean="0">
                    <a:latin typeface="Verdana" pitchFamily="34" charset="0"/>
                  </a:rPr>
                  <a:t>a12 means</a:t>
                </a:r>
                <a:r>
                  <a:rPr lang="en-US" sz="2000" baseline="0" dirty="0" smtClean="0">
                    <a:latin typeface="Verdana" pitchFamily="34" charset="0"/>
                  </a:rPr>
                  <a:t> </a:t>
                </a:r>
                <a:r>
                  <a:rPr lang="en-US" sz="2000" dirty="0" smtClean="0">
                    <a:latin typeface="Verdana" pitchFamily="34" charset="0"/>
                  </a:rPr>
                  <a:t>mean absolute deviation of yaw in the second </a:t>
                </a:r>
                <a:r>
                  <a:rPr lang="en-US" sz="2000" baseline="0" dirty="0" smtClean="0">
                    <a:latin typeface="Verdana" pitchFamily="34" charset="0"/>
                  </a:rPr>
                  <a:t>hypothesized eating. </a:t>
                </a:r>
                <a:endParaRPr lang="en-US" sz="2000" dirty="0" smtClean="0">
                  <a:latin typeface="Verdana" pitchFamily="34" charset="0"/>
                </a:endParaRPr>
              </a:p>
              <a:p>
                <a:pPr marL="0" marR="0" lvl="1" indent="0" algn="l" defTabSz="457200" rtl="0" eaLnBrk="0" fontAlgn="base" latinLnBrk="0" hangingPunct="0">
                  <a:lnSpc>
                    <a:spcPct val="100000"/>
                  </a:lnSpc>
                  <a:spcBef>
                    <a:spcPct val="30000"/>
                  </a:spcBef>
                  <a:spcAft>
                    <a:spcPct val="0"/>
                  </a:spcAft>
                  <a:buClrTx/>
                  <a:buSzTx/>
                  <a:buFontTx/>
                  <a:buNone/>
                  <a:tabLst/>
                  <a:defRPr/>
                </a:pPr>
                <a:endParaRPr lang="en-US" sz="2000" dirty="0" smtClean="0">
                  <a:latin typeface="Verdana" pitchFamily="34" charset="0"/>
                </a:endParaRPr>
              </a:p>
              <a:p>
                <a:pPr marL="0" marR="0" lvl="1" indent="0" algn="l" defTabSz="457200" rtl="0" eaLnBrk="0" fontAlgn="base" latinLnBrk="0" hangingPunct="0">
                  <a:lnSpc>
                    <a:spcPct val="100000"/>
                  </a:lnSpc>
                  <a:spcBef>
                    <a:spcPct val="30000"/>
                  </a:spcBef>
                  <a:spcAft>
                    <a:spcPct val="0"/>
                  </a:spcAft>
                  <a:buClrTx/>
                  <a:buSzTx/>
                  <a:buFontTx/>
                  <a:buNone/>
                  <a:tabLst/>
                  <a:defRPr/>
                </a:pPr>
                <a:endParaRPr lang="en-US" sz="2000" dirty="0" smtClean="0">
                  <a:latin typeface="Verdana" pitchFamily="34" charset="0"/>
                </a:endParaRPr>
              </a:p>
              <a:p>
                <a:endParaRPr lang="en-US" dirty="0" smtClean="0">
                  <a:ea typeface="ＭＳ Ｐゴシック" pitchFamily="34" charset="-128"/>
                </a:endParaRPr>
              </a:p>
            </p:txBody>
          </p:sp>
        </mc:Fallback>
      </mc:AlternateContent>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27</a:t>
            </a:fld>
            <a:endParaRPr lang="en-US" smtClean="0">
              <a:latin typeface="Calibri"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mc:AlternateContent xmlns:mc="http://schemas.openxmlformats.org/markup-compatibility/2006" xmlns:a14="http://schemas.microsoft.com/office/drawing/2010/main">
        <mc:Choice Requires="a14">
          <p:sp>
            <p:nvSpPr>
              <p:cNvPr id="61443" name="Notes Placeholder 2"/>
              <p:cNvSpPr>
                <a:spLocks noGrp="1"/>
              </p:cNvSpPr>
              <p:nvPr>
                <p:ph type="body" idx="1"/>
              </p:nvPr>
            </p:nvSpPr>
            <p:spPr bwMode="auto">
              <a:noFill/>
            </p:spPr>
            <p:txBody>
              <a:bodyPr/>
              <a:lstStyle/>
              <a:p>
                <a:pPr marL="0" marR="0" lvl="1" indent="0" algn="l" defTabSz="457200" rtl="0" eaLnBrk="0" fontAlgn="base" latinLnBrk="0" hangingPunct="0">
                  <a:lnSpc>
                    <a:spcPct val="100000"/>
                  </a:lnSpc>
                  <a:spcBef>
                    <a:spcPct val="30000"/>
                  </a:spcBef>
                  <a:spcAft>
                    <a:spcPct val="0"/>
                  </a:spcAft>
                  <a:buClrTx/>
                  <a:buSzTx/>
                  <a:buFontTx/>
                  <a:buNone/>
                  <a:tabLst/>
                  <a:defRPr/>
                </a:pPr>
                <a:endParaRPr lang="en-US" sz="1200" dirty="0" smtClean="0">
                  <a:latin typeface="+mn-lt"/>
                  <a:ea typeface="ＭＳ Ｐゴシック" pitchFamily="34" charset="-128"/>
                </a:endParaRPr>
              </a:p>
            </p:txBody>
          </p:sp>
        </mc:Choice>
        <mc:Fallback xmlns="">
          <p:sp>
            <p:nvSpPr>
              <p:cNvPr id="61443" name="Notes Placeholder 2"/>
              <p:cNvSpPr>
                <a:spLocks noGrp="1"/>
              </p:cNvSpPr>
              <p:nvPr>
                <p:ph type="body" idx="1"/>
              </p:nvPr>
            </p:nvSpPr>
            <p:spPr bwMode="auto">
              <a:noFill/>
            </p:spPr>
            <p:txBody>
              <a:bodyPr/>
              <a:lstStyle/>
              <a:p>
                <a:pPr marL="0" marR="0" lvl="1"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pitchFamily="34" charset="-128"/>
                  </a:rPr>
                  <a:t>We use the fisher linear discriminant (FLD)</a:t>
                </a:r>
                <a:r>
                  <a:rPr lang="en-US" baseline="0" dirty="0" smtClean="0">
                    <a:ea typeface="ＭＳ Ｐゴシック" pitchFamily="34" charset="-128"/>
                  </a:rPr>
                  <a:t> to determine a rough measure of the discriminatory power of each feature. For each feature described, such as </a:t>
                </a:r>
                <a:r>
                  <a:rPr lang="en-US" sz="2000" dirty="0" smtClean="0">
                    <a:latin typeface="Verdana" pitchFamily="34" charset="0"/>
                  </a:rPr>
                  <a:t>mean absolute deviation of yaw,</a:t>
                </a:r>
                <a:r>
                  <a:rPr lang="en-US" sz="2000" baseline="0" dirty="0" smtClean="0">
                    <a:latin typeface="Verdana" pitchFamily="34" charset="0"/>
                  </a:rPr>
                  <a:t> regularity of yaw, we calculated </a:t>
                </a:r>
                <a:r>
                  <a:rPr lang="en-US" sz="1200" i="0">
                    <a:latin typeface="Cambria Math"/>
                  </a:rPr>
                  <a:t>𝜇</a:t>
                </a:r>
                <a:r>
                  <a:rPr lang="en-US" sz="1200" i="0" smtClean="0">
                    <a:latin typeface="Cambria Math"/>
                  </a:rPr>
                  <a:t>_</a:t>
                </a:r>
                <a:r>
                  <a:rPr lang="en-US" sz="1200" i="0">
                    <a:latin typeface="Cambria Math"/>
                  </a:rPr>
                  <a:t>𝑚</a:t>
                </a:r>
                <a:r>
                  <a:rPr lang="en-US" dirty="0" smtClean="0">
                    <a:ea typeface="ＭＳ Ｐゴシック" pitchFamily="34" charset="-128"/>
                  </a:rPr>
                  <a:t> and </a:t>
                </a:r>
                <a:r>
                  <a:rPr lang="en-US" sz="1200" i="0" smtClean="0">
                    <a:latin typeface="Cambria Math"/>
                  </a:rPr>
                  <a:t>〖</a:t>
                </a:r>
                <a:r>
                  <a:rPr lang="en-US" sz="1200" i="0">
                    <a:latin typeface="Cambria Math"/>
                    <a:ea typeface="Cambria Math"/>
                  </a:rPr>
                  <a:t>𝜎_</a:t>
                </a:r>
                <a:r>
                  <a:rPr lang="en-US" sz="1200" i="0">
                    <a:latin typeface="Cambria Math"/>
                  </a:rPr>
                  <a:t>𝑚^ </a:t>
                </a:r>
                <a:r>
                  <a:rPr lang="en-US" sz="1200" i="0" smtClean="0">
                    <a:latin typeface="Cambria Math"/>
                  </a:rPr>
                  <a:t>〗^</a:t>
                </a:r>
                <a:r>
                  <a:rPr lang="en-US" sz="1200" b="0" i="0" smtClean="0">
                    <a:latin typeface="Cambria Math"/>
                  </a:rPr>
                  <a:t>2</a:t>
                </a:r>
                <a:r>
                  <a:rPr lang="en-US" dirty="0" smtClean="0">
                    <a:ea typeface="ＭＳ Ｐゴシック" pitchFamily="34" charset="-128"/>
                  </a:rPr>
                  <a:t> as</a:t>
                </a:r>
                <a:r>
                  <a:rPr lang="en-US" baseline="0" dirty="0" smtClean="0">
                    <a:ea typeface="ＭＳ Ｐゴシック" pitchFamily="34" charset="-128"/>
                  </a:rPr>
                  <a:t> the mean and variance of feature for actual eating, and </a:t>
                </a:r>
                <a:r>
                  <a:rPr lang="en-US" sz="1200" i="0">
                    <a:latin typeface="Cambria Math"/>
                  </a:rPr>
                  <a:t>𝜇</a:t>
                </a:r>
                <a:r>
                  <a:rPr lang="en-US" sz="1200" i="0" smtClean="0">
                    <a:latin typeface="Cambria Math"/>
                  </a:rPr>
                  <a:t>_</a:t>
                </a:r>
                <a:r>
                  <a:rPr lang="en-US" sz="1200" b="0" i="0" smtClean="0">
                    <a:latin typeface="Cambria Math"/>
                  </a:rPr>
                  <a:t>𝑛</a:t>
                </a:r>
                <a:r>
                  <a:rPr lang="en-US" dirty="0" smtClean="0">
                    <a:ea typeface="ＭＳ Ｐゴシック" pitchFamily="34" charset="-128"/>
                  </a:rPr>
                  <a:t> and </a:t>
                </a:r>
                <a:r>
                  <a:rPr lang="en-US" sz="1200" i="0" smtClean="0">
                    <a:latin typeface="Cambria Math"/>
                  </a:rPr>
                  <a:t>〖</a:t>
                </a:r>
                <a:r>
                  <a:rPr lang="en-US" sz="1200" i="0">
                    <a:latin typeface="Cambria Math"/>
                    <a:ea typeface="Cambria Math"/>
                  </a:rPr>
                  <a:t>𝜎_</a:t>
                </a:r>
                <a:r>
                  <a:rPr lang="en-US" sz="1200" b="0" i="0" smtClean="0">
                    <a:latin typeface="Cambria Math"/>
                  </a:rPr>
                  <a:t>𝑛^ </a:t>
                </a:r>
                <a:r>
                  <a:rPr lang="en-US" sz="1200" b="0" i="0" smtClean="0">
                    <a:latin typeface="Cambria Math"/>
                  </a:rPr>
                  <a:t>〗^</a:t>
                </a:r>
                <a:r>
                  <a:rPr lang="en-US" sz="1200" i="0">
                    <a:latin typeface="Cambria Math"/>
                  </a:rPr>
                  <a:t>2</a:t>
                </a:r>
                <a:r>
                  <a:rPr lang="en-US" dirty="0" smtClean="0">
                    <a:ea typeface="ＭＳ Ｐゴシック" pitchFamily="34" charset="-128"/>
                  </a:rPr>
                  <a:t> as the mean and variance of feature for non-eating</a:t>
                </a:r>
                <a:r>
                  <a:rPr lang="en-US" baseline="0" dirty="0" smtClean="0">
                    <a:ea typeface="ＭＳ Ｐゴシック" pitchFamily="34" charset="-128"/>
                  </a:rPr>
                  <a:t> activities. The FLD was then calculated as this equation. </a:t>
                </a:r>
              </a:p>
              <a:p>
                <a:pPr marL="0" marR="0" lvl="1"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ea typeface="ＭＳ Ｐゴシック" pitchFamily="34" charset="-128"/>
                </a:endParaRPr>
              </a:p>
              <a:p>
                <a:pPr marL="0" marR="0" lvl="1" indent="0" algn="l" defTabSz="457200" rtl="0" eaLnBrk="0" fontAlgn="base" latinLnBrk="0" hangingPunct="0">
                  <a:lnSpc>
                    <a:spcPct val="100000"/>
                  </a:lnSpc>
                  <a:spcBef>
                    <a:spcPct val="30000"/>
                  </a:spcBef>
                  <a:spcAft>
                    <a:spcPct val="0"/>
                  </a:spcAft>
                  <a:buClrTx/>
                  <a:buSzTx/>
                  <a:buFontTx/>
                  <a:buNone/>
                  <a:tabLst/>
                  <a:defRPr/>
                </a:pPr>
                <a:r>
                  <a:rPr lang="en-US" baseline="0" dirty="0" smtClean="0">
                    <a:ea typeface="ＭＳ Ｐゴシック" pitchFamily="34" charset="-128"/>
                  </a:rPr>
                  <a:t>A higher FLD indicates the feature has better discriminatory power which is better for classification. </a:t>
                </a:r>
                <a:endParaRPr lang="en-US" dirty="0" smtClean="0">
                  <a:ea typeface="ＭＳ Ｐゴシック" pitchFamily="34" charset="-128"/>
                </a:endParaRPr>
              </a:p>
            </p:txBody>
          </p:sp>
        </mc:Fallback>
      </mc:AlternateContent>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28</a:t>
            </a:fld>
            <a:endParaRPr lang="en-US" smtClean="0">
              <a:latin typeface="Calibri" pitchFamily="34"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mc:AlternateContent xmlns:mc="http://schemas.openxmlformats.org/markup-compatibility/2006" xmlns:a14="http://schemas.microsoft.com/office/drawing/2010/main">
        <mc:Choice Requires="a14">
          <p:sp>
            <p:nvSpPr>
              <p:cNvPr id="61443" name="Notes Placeholder 2"/>
              <p:cNvSpPr>
                <a:spLocks noGrp="1"/>
              </p:cNvSpPr>
              <p:nvPr>
                <p:ph type="body" idx="1"/>
              </p:nvPr>
            </p:nvSpPr>
            <p:spPr bwMode="auto">
              <a:noFill/>
            </p:spPr>
            <p:txBody>
              <a:bodyPr/>
              <a:lstStyle/>
              <a:p>
                <a:endParaRPr lang="en-US" dirty="0" smtClean="0">
                  <a:latin typeface="+mn-lt"/>
                  <a:ea typeface="ＭＳ Ｐゴシック" pitchFamily="34" charset="-128"/>
                </a:endParaRPr>
              </a:p>
            </p:txBody>
          </p:sp>
        </mc:Choice>
        <mc:Fallback xmlns="">
          <p:sp>
            <p:nvSpPr>
              <p:cNvPr id="61443" name="Notes Placeholder 2"/>
              <p:cNvSpPr>
                <a:spLocks noGrp="1"/>
              </p:cNvSpPr>
              <p:nvPr>
                <p:ph type="body" idx="1"/>
              </p:nvPr>
            </p:nvSpPr>
            <p:spPr bwMode="auto">
              <a:noFill/>
            </p:spPr>
            <p:txBody>
              <a:bodyPr/>
              <a:lstStyle/>
              <a:p>
                <a:r>
                  <a:rPr lang="en-US" dirty="0" smtClean="0">
                    <a:ea typeface="ＭＳ Ｐゴシック" pitchFamily="34" charset="-128"/>
                  </a:rPr>
                  <a:t>We selected</a:t>
                </a:r>
                <a:r>
                  <a:rPr lang="en-US" baseline="0" dirty="0" smtClean="0">
                    <a:ea typeface="ＭＳ Ｐゴシック" pitchFamily="34" charset="-128"/>
                  </a:rPr>
                  <a:t> sets of features having higher FLD values and used a Naïve Bayes classifier. The Bayesian approach is to use </a:t>
                </a:r>
                <a:r>
                  <a:rPr lang="en-US" dirty="0" smtClean="0">
                    <a:ea typeface="ＭＳ Ｐゴシック" pitchFamily="34" charset="-128"/>
                  </a:rPr>
                  <a:t>feature values</a:t>
                </a:r>
                <a:r>
                  <a:rPr lang="en-US" baseline="0" dirty="0" smtClean="0">
                    <a:ea typeface="ＭＳ Ｐゴシック" pitchFamily="34" charset="-128"/>
                  </a:rPr>
                  <a:t> a1, …, an to assign the hypothesized eating which is actual eating activities or non-eating activities to the most probable class </a:t>
                </a:r>
                <a:r>
                  <a:rPr lang="en-US" sz="1200" i="0" kern="1200">
                    <a:solidFill>
                      <a:schemeClr val="tx1"/>
                    </a:solidFill>
                    <a:latin typeface="+mn-lt"/>
                    <a:ea typeface="ＭＳ Ｐゴシック" pitchFamily="-65" charset="-128"/>
                    <a:cs typeface="ＭＳ Ｐゴシック" pitchFamily="-65" charset="-128"/>
                  </a:rPr>
                  <a:t>𝑣</a:t>
                </a:r>
                <a:r>
                  <a:rPr lang="en-US" sz="1200" i="0" kern="1200" smtClean="0">
                    <a:solidFill>
                      <a:schemeClr val="tx1"/>
                    </a:solidFill>
                    <a:latin typeface="+mn-lt"/>
                    <a:ea typeface="ＭＳ Ｐゴシック" pitchFamily="-65" charset="-128"/>
                    <a:cs typeface="ＭＳ Ｐゴシック" pitchFamily="-65" charset="-128"/>
                  </a:rPr>
                  <a:t>_</a:t>
                </a:r>
                <a:r>
                  <a:rPr lang="en-US" sz="1200" i="0" kern="1200">
                    <a:solidFill>
                      <a:schemeClr val="tx1"/>
                    </a:solidFill>
                    <a:latin typeface="+mn-lt"/>
                    <a:ea typeface="ＭＳ Ｐゴシック" pitchFamily="-65" charset="-128"/>
                    <a:cs typeface="ＭＳ Ｐゴシック" pitchFamily="-65" charset="-128"/>
                  </a:rPr>
                  <a:t>𝑀𝐴𝑃</a:t>
                </a:r>
                <a:r>
                  <a:rPr lang="en-US" baseline="0" dirty="0" smtClean="0">
                    <a:ea typeface="ＭＳ Ｐゴシック" pitchFamily="34" charset="-128"/>
                  </a:rPr>
                  <a:t>. </a:t>
                </a:r>
              </a:p>
              <a:p>
                <a:endParaRPr lang="en-US" baseline="0" dirty="0" smtClean="0">
                  <a:ea typeface="ＭＳ Ｐゴシック" pitchFamily="34" charset="-128"/>
                </a:endParaRPr>
              </a:p>
              <a:p>
                <a:r>
                  <a:rPr lang="en-US" baseline="0" dirty="0" smtClean="0">
                    <a:ea typeface="ＭＳ Ｐゴシック" pitchFamily="34" charset="-128"/>
                  </a:rPr>
                  <a:t>Using Bayes theorem, we can rewrite this expression as this equation. </a:t>
                </a:r>
              </a:p>
              <a:p>
                <a:endParaRPr lang="en-US" baseline="0" dirty="0" smtClean="0">
                  <a:ea typeface="ＭＳ Ｐゴシック" pitchFamily="34" charset="-128"/>
                </a:endParaRPr>
              </a:p>
              <a:p>
                <a:r>
                  <a:rPr lang="en-US" baseline="0" dirty="0" smtClean="0">
                    <a:ea typeface="ＭＳ Ｐゴシック" pitchFamily="34" charset="-128"/>
                  </a:rPr>
                  <a:t>In practice, we are only interested in the numerator of that fraction since the denominator does not depend on </a:t>
                </a:r>
                <a:r>
                  <a:rPr lang="en-US" sz="1200" i="0" kern="1200">
                    <a:solidFill>
                      <a:schemeClr val="tx1"/>
                    </a:solidFill>
                    <a:latin typeface="+mn-lt"/>
                    <a:ea typeface="ＭＳ Ｐゴシック" pitchFamily="-65" charset="-128"/>
                    <a:cs typeface="ＭＳ Ｐゴシック" pitchFamily="-65" charset="-128"/>
                  </a:rPr>
                  <a:t>𝑣</a:t>
                </a:r>
                <a:r>
                  <a:rPr lang="en-US" sz="1200" i="0" kern="1200" smtClean="0">
                    <a:solidFill>
                      <a:schemeClr val="tx1"/>
                    </a:solidFill>
                    <a:latin typeface="+mn-lt"/>
                    <a:ea typeface="ＭＳ Ｐゴシック" pitchFamily="-65" charset="-128"/>
                    <a:cs typeface="ＭＳ Ｐゴシック" pitchFamily="-65" charset="-128"/>
                  </a:rPr>
                  <a:t>_</a:t>
                </a:r>
                <a:r>
                  <a:rPr lang="en-US" sz="1200" i="0" kern="1200">
                    <a:solidFill>
                      <a:schemeClr val="tx1"/>
                    </a:solidFill>
                    <a:latin typeface="+mn-lt"/>
                    <a:ea typeface="ＭＳ Ｐゴシック" pitchFamily="-65" charset="-128"/>
                    <a:cs typeface="ＭＳ Ｐゴシック" pitchFamily="-65" charset="-128"/>
                  </a:rPr>
                  <a:t>𝑗</a:t>
                </a:r>
                <a:r>
                  <a:rPr lang="en-US" dirty="0" smtClean="0">
                    <a:ea typeface="ＭＳ Ｐゴシック" pitchFamily="34" charset="-128"/>
                  </a:rPr>
                  <a:t>. The Naïve Bayes classifier</a:t>
                </a:r>
                <a:r>
                  <a:rPr lang="en-US" baseline="0" dirty="0" smtClean="0">
                    <a:ea typeface="ＭＳ Ｐゴシック" pitchFamily="34" charset="-128"/>
                  </a:rPr>
                  <a:t> is based on the simplifying assumption that the attribute values are conditionally independent. Thus the model can be expressed in this equation. </a:t>
                </a:r>
              </a:p>
              <a:p>
                <a:endParaRPr lang="en-US" baseline="0" dirty="0" smtClean="0">
                  <a:ea typeface="ＭＳ Ｐゴシック" pitchFamily="34" charset="-128"/>
                </a:endParaRPr>
              </a:p>
              <a:p>
                <a:r>
                  <a:rPr lang="en-US" baseline="0" dirty="0" smtClean="0">
                    <a:ea typeface="ＭＳ Ｐゴシック" pitchFamily="34" charset="-128"/>
                  </a:rPr>
                  <a:t>In this equation, </a:t>
                </a:r>
                <a:r>
                  <a:rPr lang="en-US" sz="1200" i="0" kern="1200" smtClean="0">
                    <a:solidFill>
                      <a:schemeClr val="tx1"/>
                    </a:solidFill>
                    <a:latin typeface="+mn-lt"/>
                    <a:ea typeface="ＭＳ Ｐゴシック" pitchFamily="-65" charset="-128"/>
                  </a:rPr>
                  <a:t>├ </a:t>
                </a:r>
                <a:r>
                  <a:rPr lang="en-US" sz="1200" i="0" kern="1200">
                    <a:solidFill>
                      <a:schemeClr val="tx1"/>
                    </a:solidFill>
                    <a:latin typeface="+mn-lt"/>
                    <a:ea typeface="ＭＳ Ｐゴシック" pitchFamily="-65" charset="-128"/>
                    <a:cs typeface="ＭＳ Ｐゴシック" pitchFamily="-65" charset="-128"/>
                  </a:rPr>
                  <a:t>𝑃(𝑣_𝑗 )</a:t>
                </a:r>
                <a:r>
                  <a:rPr lang="en-US" dirty="0" smtClean="0">
                    <a:ea typeface="ＭＳ Ｐゴシック" pitchFamily="34" charset="-128"/>
                  </a:rPr>
                  <a:t> is</a:t>
                </a:r>
                <a:r>
                  <a:rPr lang="en-US" baseline="0" dirty="0" smtClean="0">
                    <a:ea typeface="ＭＳ Ｐゴシック" pitchFamily="34" charset="-128"/>
                  </a:rPr>
                  <a:t> the risk factor, </a:t>
                </a:r>
                <a:r>
                  <a:rPr lang="en-US" sz="1200" i="0" kern="1200" smtClean="0">
                    <a:solidFill>
                      <a:schemeClr val="tx1"/>
                    </a:solidFill>
                    <a:latin typeface="+mn-lt"/>
                    <a:ea typeface="ＭＳ Ｐゴシック" pitchFamily="-65" charset="-128"/>
                  </a:rPr>
                  <a:t>├ </a:t>
                </a:r>
                <a:r>
                  <a:rPr lang="en-US" sz="1200" i="0" kern="1200">
                    <a:solidFill>
                      <a:schemeClr val="tx1"/>
                    </a:solidFill>
                    <a:latin typeface="+mn-lt"/>
                    <a:ea typeface="ＭＳ Ｐゴシック" pitchFamily="-65" charset="-128"/>
                    <a:cs typeface="ＭＳ Ｐゴシック" pitchFamily="-65" charset="-128"/>
                  </a:rPr>
                  <a:t>𝑃(𝑎_(𝑖,𝑗) |𝑣_𝑗 )</a:t>
                </a:r>
                <a:r>
                  <a:rPr lang="en-US" dirty="0" smtClean="0">
                    <a:ea typeface="ＭＳ Ｐゴシック" pitchFamily="34" charset="-128"/>
                  </a:rPr>
                  <a:t> is computed by plugging</a:t>
                </a:r>
                <a:r>
                  <a:rPr lang="en-US" baseline="0" dirty="0" smtClean="0">
                    <a:ea typeface="ＭＳ Ｐゴシック" pitchFamily="34" charset="-128"/>
                  </a:rPr>
                  <a:t> </a:t>
                </a:r>
                <a:r>
                  <a:rPr lang="en-US" baseline="0" dirty="0" err="1" smtClean="0">
                    <a:ea typeface="ＭＳ Ｐゴシック" pitchFamily="34" charset="-128"/>
                  </a:rPr>
                  <a:t>a_ij</a:t>
                </a:r>
                <a:r>
                  <a:rPr lang="en-US" baseline="0" dirty="0" smtClean="0">
                    <a:ea typeface="ＭＳ Ｐゴシック" pitchFamily="34" charset="-128"/>
                  </a:rPr>
                  <a:t> into the equation for a normal Gaussian distribution. </a:t>
                </a:r>
                <a:endParaRPr lang="en-US" dirty="0" smtClean="0">
                  <a:ea typeface="ＭＳ Ｐゴシック" pitchFamily="34" charset="-128"/>
                </a:endParaRPr>
              </a:p>
            </p:txBody>
          </p:sp>
        </mc:Fallback>
      </mc:AlternateContent>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29</a:t>
            </a:fld>
            <a:endParaRPr lang="en-US" smtClean="0">
              <a:latin typeface="Calibri"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a:lstStyle/>
          <a:p>
            <a:fld id="{7282DC24-3D80-4B0E-A717-7A3D5B314EC2}" type="slidenum">
              <a:rPr lang="en-US" smtClean="0">
                <a:latin typeface="Arial" charset="0"/>
                <a:ea typeface="ヒラギノ角ゴ Pro W3" charset="-128"/>
              </a:rPr>
              <a:pPr/>
              <a:t>3</a:t>
            </a:fld>
            <a:endParaRPr lang="en-US" smtClean="0">
              <a:latin typeface="Arial" charset="0"/>
              <a:ea typeface="ヒラギノ角ゴ Pro W3" charset="-128"/>
            </a:endParaRPr>
          </a:p>
        </p:txBody>
      </p:sp>
      <p:sp>
        <p:nvSpPr>
          <p:cNvPr id="6041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042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b="0" dirty="0" smtClean="0">
              <a:latin typeface="Arial" charset="0"/>
              <a:ea typeface="ヒラギノ角ゴ Pro W3"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30</a:t>
            </a:fld>
            <a:endParaRPr lang="en-US" smtClean="0">
              <a:latin typeface="Calibri" pitchFamily="34"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a:lstStyle/>
          <a:p>
            <a:fld id="{7282DC24-3D80-4B0E-A717-7A3D5B314EC2}" type="slidenum">
              <a:rPr lang="en-US" smtClean="0">
                <a:latin typeface="Arial" charset="0"/>
                <a:ea typeface="ヒラギノ角ゴ Pro W3" charset="-128"/>
              </a:rPr>
              <a:pPr/>
              <a:t>31</a:t>
            </a:fld>
            <a:endParaRPr lang="en-US" smtClean="0">
              <a:latin typeface="Arial" charset="0"/>
              <a:ea typeface="ヒラギノ角ゴ Pro W3" charset="-128"/>
            </a:endParaRPr>
          </a:p>
        </p:txBody>
      </p:sp>
      <p:sp>
        <p:nvSpPr>
          <p:cNvPr id="6041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042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b="0" dirty="0" smtClean="0">
              <a:latin typeface="Arial" charset="0"/>
              <a:ea typeface="ヒラギノ角ゴ Pro W3"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32</a:t>
            </a:fld>
            <a:endParaRPr lang="en-US" smtClean="0">
              <a:latin typeface="Calibri" pitchFamily="34" charset="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33</a:t>
            </a:fld>
            <a:endParaRPr lang="en-US" smtClean="0">
              <a:latin typeface="Calibri" pitchFamily="34"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34</a:t>
            </a:fld>
            <a:endParaRPr lang="en-US" smtClean="0">
              <a:latin typeface="Calibri" pitchFamily="34"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35</a:t>
            </a:fld>
            <a:endParaRPr lang="en-US" smtClean="0">
              <a:latin typeface="Calibri" pitchFamily="34"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36</a:t>
            </a:fld>
            <a:endParaRPr lang="en-US" smtClean="0">
              <a:latin typeface="Calibri" pitchFamily="34"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37</a:t>
            </a:fld>
            <a:endParaRPr lang="en-US" smtClean="0">
              <a:latin typeface="Calibri" pitchFamily="34"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38</a:t>
            </a:fld>
            <a:endParaRPr lang="en-US" smtClean="0">
              <a:latin typeface="Calibri" pitchFamily="34"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a:lstStyle/>
          <a:p>
            <a:fld id="{7282DC24-3D80-4B0E-A717-7A3D5B314EC2}" type="slidenum">
              <a:rPr lang="en-US" smtClean="0">
                <a:latin typeface="Arial" charset="0"/>
                <a:ea typeface="ヒラギノ角ゴ Pro W3" charset="-128"/>
              </a:rPr>
              <a:pPr/>
              <a:t>39</a:t>
            </a:fld>
            <a:endParaRPr lang="en-US" smtClean="0">
              <a:latin typeface="Arial" charset="0"/>
              <a:ea typeface="ヒラギノ角ゴ Pro W3" charset="-128"/>
            </a:endParaRPr>
          </a:p>
        </p:txBody>
      </p:sp>
      <p:sp>
        <p:nvSpPr>
          <p:cNvPr id="6041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042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b="0" dirty="0" smtClean="0">
              <a:latin typeface="Arial" charset="0"/>
              <a:ea typeface="ヒラギノ角ゴ Pro W3"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latin typeface="+mn-lt"/>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4</a:t>
            </a:fld>
            <a:endParaRPr lang="en-US" smtClean="0">
              <a:latin typeface="Calibri" pitchFamily="34"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40</a:t>
            </a:fld>
            <a:endParaRPr lang="en-US" smtClean="0">
              <a:latin typeface="Calibri" pitchFamily="34"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41</a:t>
            </a:fld>
            <a:endParaRPr lang="en-US" smtClean="0">
              <a:latin typeface="Calibri" pitchFamily="34" charset="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42</a:t>
            </a:fld>
            <a:endParaRPr lang="en-US" smtClean="0">
              <a:latin typeface="Calibri" pitchFamily="34" charset="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43</a:t>
            </a:fld>
            <a:endParaRPr lang="en-US" smtClean="0">
              <a:latin typeface="Calibri" pitchFamily="34"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44</a:t>
            </a:fld>
            <a:endParaRPr lang="en-US" smtClean="0">
              <a:latin typeface="Calibri" pitchFamily="34" charset="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45</a:t>
            </a:fld>
            <a:endParaRPr lang="en-US" smtClean="0">
              <a:latin typeface="Calibri" pitchFamily="34" charset="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46</a:t>
            </a:fld>
            <a:endParaRPr lang="en-US" smtClean="0">
              <a:latin typeface="Calibri" pitchFamily="34" charset="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baseline="0"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47</a:t>
            </a:fld>
            <a:endParaRPr lang="en-US" smtClean="0">
              <a:latin typeface="Calibri" pitchFamily="34" charset="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a:lstStyle/>
          <a:p>
            <a:fld id="{7282DC24-3D80-4B0E-A717-7A3D5B314EC2}" type="slidenum">
              <a:rPr lang="en-US" smtClean="0">
                <a:latin typeface="Arial" charset="0"/>
                <a:ea typeface="ヒラギノ角ゴ Pro W3" charset="-128"/>
              </a:rPr>
              <a:pPr/>
              <a:t>48</a:t>
            </a:fld>
            <a:endParaRPr lang="en-US" smtClean="0">
              <a:latin typeface="Arial" charset="0"/>
              <a:ea typeface="ヒラギノ角ゴ Pro W3" charset="-128"/>
            </a:endParaRPr>
          </a:p>
        </p:txBody>
      </p:sp>
      <p:sp>
        <p:nvSpPr>
          <p:cNvPr id="6041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042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b="0" dirty="0" smtClean="0">
              <a:latin typeface="Arial" charset="0"/>
              <a:ea typeface="ヒラギノ角ゴ Pro W3"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a:lstStyle/>
          <a:p>
            <a:fld id="{7282DC24-3D80-4B0E-A717-7A3D5B314EC2}" type="slidenum">
              <a:rPr lang="en-US" smtClean="0">
                <a:latin typeface="Arial" charset="0"/>
                <a:ea typeface="ヒラギノ角ゴ Pro W3" charset="-128"/>
              </a:rPr>
              <a:pPr/>
              <a:t>49</a:t>
            </a:fld>
            <a:endParaRPr lang="en-US" smtClean="0">
              <a:latin typeface="Arial" charset="0"/>
              <a:ea typeface="ヒラギノ角ゴ Pro W3" charset="-128"/>
            </a:endParaRPr>
          </a:p>
        </p:txBody>
      </p:sp>
      <p:sp>
        <p:nvSpPr>
          <p:cNvPr id="6041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042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b="0" dirty="0" smtClean="0">
              <a:latin typeface="+mn-lt"/>
              <a:ea typeface="ヒラギノ角ゴ Pro W3"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5</a:t>
            </a:fld>
            <a:endParaRPr lang="en-US" smtClean="0">
              <a:latin typeface="Calibri" pitchFamily="34" charset="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altLang="zh-CN" sz="1200" baseline="0" dirty="0" smtClean="0">
              <a:latin typeface="+mn-lt"/>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50</a:t>
            </a:fld>
            <a:endParaRPr lang="en-US" smtClean="0">
              <a:latin typeface="Calibri" pitchFamily="34" charset="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51</a:t>
            </a:fld>
            <a:endParaRPr lang="en-US" smtClean="0">
              <a:latin typeface="Calibri" pitchFamily="34" charset="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latin typeface="+mn-lt"/>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52</a:t>
            </a:fld>
            <a:endParaRPr lang="en-US" smtClean="0">
              <a:latin typeface="Calibri" pitchFamily="34" charset="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53</a:t>
            </a:fld>
            <a:endParaRPr lang="en-US" smtClean="0">
              <a:latin typeface="Calibri" pitchFamily="34" charset="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54</a:t>
            </a:fld>
            <a:endParaRPr lang="en-US" smtClean="0">
              <a:latin typeface="Calibri" pitchFamily="34" charset="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55</a:t>
            </a:fld>
            <a:endParaRPr lang="en-US" smtClean="0">
              <a:latin typeface="Calibri" pitchFamily="34" charset="0"/>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a:lstStyle/>
          <a:p>
            <a:fld id="{7282DC24-3D80-4B0E-A717-7A3D5B314EC2}" type="slidenum">
              <a:rPr lang="en-US" smtClean="0">
                <a:latin typeface="Arial" charset="0"/>
                <a:ea typeface="ヒラギノ角ゴ Pro W3" charset="-128"/>
              </a:rPr>
              <a:pPr/>
              <a:t>56</a:t>
            </a:fld>
            <a:endParaRPr lang="en-US" smtClean="0">
              <a:latin typeface="Arial" charset="0"/>
              <a:ea typeface="ヒラギノ角ゴ Pro W3" charset="-128"/>
            </a:endParaRPr>
          </a:p>
        </p:txBody>
      </p:sp>
      <p:sp>
        <p:nvSpPr>
          <p:cNvPr id="6041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042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b="0" dirty="0" smtClean="0">
              <a:latin typeface="+mn-lt"/>
              <a:ea typeface="ヒラギノ角ゴ Pro W3"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latin typeface="+mn-lt"/>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57</a:t>
            </a:fld>
            <a:endParaRPr lang="en-US" smtClean="0">
              <a:latin typeface="Calibri" pitchFamily="34"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a:lstStyle/>
          <a:p>
            <a:fld id="{7282DC24-3D80-4B0E-A717-7A3D5B314EC2}" type="slidenum">
              <a:rPr lang="en-US" smtClean="0">
                <a:latin typeface="Arial" charset="0"/>
                <a:ea typeface="ヒラギノ角ゴ Pro W3" charset="-128"/>
              </a:rPr>
              <a:pPr/>
              <a:t>58</a:t>
            </a:fld>
            <a:endParaRPr lang="en-US" smtClean="0">
              <a:latin typeface="Arial" charset="0"/>
              <a:ea typeface="ヒラギノ角ゴ Pro W3" charset="-128"/>
            </a:endParaRPr>
          </a:p>
        </p:txBody>
      </p:sp>
      <p:sp>
        <p:nvSpPr>
          <p:cNvPr id="6041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042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b="0" dirty="0" smtClean="0">
              <a:latin typeface="+mn-lt"/>
              <a:ea typeface="ヒラギノ角ゴ Pro W3"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59</a:t>
            </a:fld>
            <a:endParaRPr lang="en-US" smtClean="0">
              <a:latin typeface="Calibri"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6</a:t>
            </a:fld>
            <a:endParaRPr lang="en-US" smtClean="0">
              <a:latin typeface="Calibri" pitchFamily="34" charset="0"/>
              <a:ea typeface="ＭＳ Ｐゴシック"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a:lstStyle/>
          <a:p>
            <a:fld id="{7282DC24-3D80-4B0E-A717-7A3D5B314EC2}" type="slidenum">
              <a:rPr lang="en-US" smtClean="0">
                <a:latin typeface="Arial" charset="0"/>
                <a:ea typeface="ヒラギノ角ゴ Pro W3" charset="-128"/>
              </a:rPr>
              <a:pPr/>
              <a:t>60</a:t>
            </a:fld>
            <a:endParaRPr lang="en-US" smtClean="0">
              <a:latin typeface="Arial" charset="0"/>
              <a:ea typeface="ヒラギノ角ゴ Pro W3" charset="-128"/>
            </a:endParaRPr>
          </a:p>
        </p:txBody>
      </p:sp>
      <p:sp>
        <p:nvSpPr>
          <p:cNvPr id="6041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042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b="0" dirty="0" smtClean="0">
              <a:latin typeface="+mn-lt"/>
              <a:ea typeface="ヒラギノ角ゴ Pro W3"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61</a:t>
            </a:fld>
            <a:endParaRPr lang="en-US" smtClean="0">
              <a:latin typeface="Calibri" pitchFamily="34" charset="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ln>
            <a:miter lim="800000"/>
            <a:headEnd/>
            <a:tailEnd/>
          </a:ln>
        </p:spPr>
        <p:txBody>
          <a:bodyPr/>
          <a:lstStyle/>
          <a:p>
            <a:fld id="{659B6043-E6DF-4F38-A7BF-F6445F1F778B}" type="slidenum">
              <a:rPr lang="en-US" smtClean="0">
                <a:latin typeface="Arial" charset="0"/>
                <a:ea typeface="ヒラギノ角ゴ Pro W3" charset="-128"/>
              </a:rPr>
              <a:pPr/>
              <a:t>62</a:t>
            </a:fld>
            <a:endParaRPr lang="en-US" smtClean="0">
              <a:latin typeface="Arial" charset="0"/>
              <a:ea typeface="ヒラギノ角ゴ Pro W3" charset="-128"/>
            </a:endParaRPr>
          </a:p>
        </p:txBody>
      </p:sp>
      <p:sp>
        <p:nvSpPr>
          <p:cNvPr id="5529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defTabSz="464149" eaLnBrk="1" hangingPunct="1">
              <a:spcBef>
                <a:spcPct val="0"/>
              </a:spcBef>
              <a:defRPr/>
            </a:pPr>
            <a:endParaRPr lang="en-US" altLang="zh-CN" dirty="0">
              <a:latin typeface="+mn-lt"/>
              <a:ea typeface="ＭＳ Ｐゴシック"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ln>
            <a:miter lim="800000"/>
            <a:headEnd/>
            <a:tailEnd/>
          </a:ln>
        </p:spPr>
        <p:txBody>
          <a:bodyPr/>
          <a:lstStyle/>
          <a:p>
            <a:fld id="{659B6043-E6DF-4F38-A7BF-F6445F1F778B}" type="slidenum">
              <a:rPr lang="en-US" smtClean="0">
                <a:latin typeface="Arial" charset="0"/>
                <a:ea typeface="ヒラギノ角ゴ Pro W3" charset="-128"/>
              </a:rPr>
              <a:pPr/>
              <a:t>63</a:t>
            </a:fld>
            <a:endParaRPr lang="en-US" smtClean="0">
              <a:latin typeface="Arial" charset="0"/>
              <a:ea typeface="ヒラギノ角ゴ Pro W3" charset="-128"/>
            </a:endParaRPr>
          </a:p>
        </p:txBody>
      </p:sp>
      <p:sp>
        <p:nvSpPr>
          <p:cNvPr id="5529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mn-lt"/>
              <a:ea typeface="ヒラギノ角ゴ Pro W3"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ln>
            <a:miter lim="800000"/>
            <a:headEnd/>
            <a:tailEnd/>
          </a:ln>
        </p:spPr>
        <p:txBody>
          <a:bodyPr/>
          <a:lstStyle/>
          <a:p>
            <a:fld id="{659B6043-E6DF-4F38-A7BF-F6445F1F778B}" type="slidenum">
              <a:rPr lang="en-US" smtClean="0">
                <a:latin typeface="Arial" charset="0"/>
                <a:ea typeface="ヒラギノ角ゴ Pro W3" charset="-128"/>
              </a:rPr>
              <a:pPr/>
              <a:t>64</a:t>
            </a:fld>
            <a:endParaRPr lang="en-US" smtClean="0">
              <a:latin typeface="Arial" charset="0"/>
              <a:ea typeface="ヒラギノ角ゴ Pro W3" charset="-128"/>
            </a:endParaRPr>
          </a:p>
        </p:txBody>
      </p:sp>
      <p:sp>
        <p:nvSpPr>
          <p:cNvPr id="5529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mn-lt"/>
              <a:ea typeface="ヒラギノ角ゴ Pro W3"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ln>
            <a:miter lim="800000"/>
            <a:headEnd/>
            <a:tailEnd/>
          </a:ln>
        </p:spPr>
        <p:txBody>
          <a:bodyPr/>
          <a:lstStyle/>
          <a:p>
            <a:fld id="{659B6043-E6DF-4F38-A7BF-F6445F1F778B}" type="slidenum">
              <a:rPr lang="en-US" smtClean="0">
                <a:latin typeface="Arial" charset="0"/>
                <a:ea typeface="ヒラギノ角ゴ Pro W3" charset="-128"/>
              </a:rPr>
              <a:pPr/>
              <a:t>65</a:t>
            </a:fld>
            <a:endParaRPr lang="en-US" smtClean="0">
              <a:latin typeface="Arial" charset="0"/>
              <a:ea typeface="ヒラギノ角ゴ Pro W3" charset="-128"/>
            </a:endParaRPr>
          </a:p>
        </p:txBody>
      </p:sp>
      <p:sp>
        <p:nvSpPr>
          <p:cNvPr id="5529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mn-lt"/>
              <a:ea typeface="ヒラギノ角ゴ Pro W3"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a:lstStyle/>
          <a:p>
            <a:fld id="{7282DC24-3D80-4B0E-A717-7A3D5B314EC2}" type="slidenum">
              <a:rPr lang="en-US" smtClean="0">
                <a:latin typeface="Arial" charset="0"/>
                <a:ea typeface="ヒラギノ角ゴ Pro W3" charset="-128"/>
              </a:rPr>
              <a:pPr/>
              <a:t>66</a:t>
            </a:fld>
            <a:endParaRPr lang="en-US" smtClean="0">
              <a:latin typeface="Arial" charset="0"/>
              <a:ea typeface="ヒラギノ角ゴ Pro W3" charset="-128"/>
            </a:endParaRPr>
          </a:p>
        </p:txBody>
      </p:sp>
      <p:sp>
        <p:nvSpPr>
          <p:cNvPr id="6041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042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7</a:t>
            </a:fld>
            <a:endParaRPr lang="en-US" smtClean="0">
              <a:latin typeface="Calibri"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a:lstStyle/>
          <a:p>
            <a:fld id="{7282DC24-3D80-4B0E-A717-7A3D5B314EC2}" type="slidenum">
              <a:rPr lang="en-US" smtClean="0">
                <a:latin typeface="Arial" charset="0"/>
                <a:ea typeface="ヒラギノ角ゴ Pro W3" charset="-128"/>
              </a:rPr>
              <a:pPr/>
              <a:t>8</a:t>
            </a:fld>
            <a:endParaRPr lang="en-US" smtClean="0">
              <a:latin typeface="Arial" charset="0"/>
              <a:ea typeface="ヒラギノ角ゴ Pro W3" charset="-128"/>
            </a:endParaRPr>
          </a:p>
        </p:txBody>
      </p:sp>
      <p:sp>
        <p:nvSpPr>
          <p:cNvPr id="6041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042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marL="0" marR="0" indent="0" algn="l" defTabSz="457200" rtl="0" eaLnBrk="1" fontAlgn="base" latinLnBrk="0" hangingPunct="1">
              <a:lnSpc>
                <a:spcPct val="100000"/>
              </a:lnSpc>
              <a:spcBef>
                <a:spcPct val="0"/>
              </a:spcBef>
              <a:spcAft>
                <a:spcPct val="0"/>
              </a:spcAft>
              <a:buClrTx/>
              <a:buSzTx/>
              <a:buFontTx/>
              <a:buNone/>
              <a:tabLst/>
              <a:defRPr/>
            </a:pPr>
            <a:endParaRPr lang="en-US" b="0" dirty="0" smtClean="0">
              <a:latin typeface="+mn-lt"/>
              <a:ea typeface="ヒラギノ角ゴ Pro W3"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pPr algn="l"/>
            <a:endParaRPr lang="en-US" baseline="0" dirty="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56F01F7E-4DBE-4187-894A-F8D6E8488683}" type="slidenum">
              <a:rPr lang="en-US" smtClean="0">
                <a:latin typeface="Calibri" pitchFamily="34" charset="0"/>
                <a:ea typeface="ＭＳ Ｐゴシック" pitchFamily="34" charset="-128"/>
              </a:rPr>
              <a:pPr/>
              <a:t>9</a:t>
            </a:fld>
            <a:endParaRPr lang="en-US" smtClean="0">
              <a:latin typeface="Calibri"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5B23E5C-833E-4B7F-927E-26115ADABF96}" type="datetime1">
              <a:rPr lang="en-US"/>
              <a:pPr>
                <a:defRPr/>
              </a:pPr>
              <a:t>3/29/2012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86F658-0ABB-4F56-87DF-CD31C3165BF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D91726-74C7-49ED-AFC7-E370A17977E7}" type="datetime1">
              <a:rPr lang="en-US"/>
              <a:pPr>
                <a:defRPr/>
              </a:pPr>
              <a:t>3/29/2012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6DA671-AA8A-43F0-9E08-9BCBC1C7E96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98356F-D018-444E-9338-C7441CD3E7C9}" type="datetime1">
              <a:rPr lang="en-US"/>
              <a:pPr>
                <a:defRPr/>
              </a:pPr>
              <a:t>3/29/2012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8B4A21-3ECE-4185-A1D3-507AB0AE740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E7D9581-ACD6-4413-83E8-FB4A990F761A}" type="datetime1">
              <a:rPr lang="en-US"/>
              <a:pPr>
                <a:defRPr/>
              </a:pPr>
              <a:t>3/29/2012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7DE5CE-01A9-4996-A1BD-3DAF2686163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00BF764-EDA9-4696-9179-E71A0BC29A64}" type="datetime1">
              <a:rPr lang="en-US"/>
              <a:pPr>
                <a:defRPr/>
              </a:pPr>
              <a:t>3/29/2012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699A8E-46EB-47A0-9541-4B7CA34C81B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CA0171D-C010-40FB-B2DE-3FF374B9A578}" type="datetime1">
              <a:rPr lang="en-US"/>
              <a:pPr>
                <a:defRPr/>
              </a:pPr>
              <a:t>3/29/2012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0B6824D-9FA6-4814-B145-AB67EB5BDAE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69FAE16-F1AB-49CE-9652-E4B2C1F26988}" type="datetime1">
              <a:rPr lang="en-US"/>
              <a:pPr>
                <a:defRPr/>
              </a:pPr>
              <a:t>3/29/2012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CD95595-6C45-4475-9E4F-939EBBF6166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BD456EC-385E-4833-A485-68EE28953D0A}" type="datetime1">
              <a:rPr lang="en-US"/>
              <a:pPr>
                <a:defRPr/>
              </a:pPr>
              <a:t>3/29/2012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1C7FBFC-8908-4E09-AC89-DD2D786C236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1AA613D-B9D5-472A-9218-B18B57170D9B}" type="datetime1">
              <a:rPr lang="en-US"/>
              <a:pPr>
                <a:defRPr/>
              </a:pPr>
              <a:t>3/29/2012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ED9E02D-1FDF-4F2A-B283-D20DCEF94D9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16B6897-00E9-4AAD-9A72-897D55AA594F}" type="datetime1">
              <a:rPr lang="en-US"/>
              <a:pPr>
                <a:defRPr/>
              </a:pPr>
              <a:t>3/29/2012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B68BE4-77AE-4385-8C37-F0DB86F2284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F22371A-8E2A-4777-8D3B-B011E77FC55C}" type="datetime1">
              <a:rPr lang="en-US"/>
              <a:pPr>
                <a:defRPr/>
              </a:pPr>
              <a:t>3/29/2012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8B2BB0-EBF4-4AAA-9181-995A04F5536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ea typeface="ＭＳ Ｐゴシック" charset="-128"/>
              </a:defRPr>
            </a:lvl1pPr>
          </a:lstStyle>
          <a:p>
            <a:pPr>
              <a:defRPr/>
            </a:pPr>
            <a:fld id="{A826493F-4213-4B84-8FDA-8D57B9901EC4}" type="datetime1">
              <a:rPr lang="en-US"/>
              <a:pPr>
                <a:defRPr/>
              </a:pPr>
              <a:t>3/29/2012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ＭＳ Ｐゴシック" charset="-128"/>
              </a:defRPr>
            </a:lvl1pPr>
          </a:lstStyle>
          <a:p>
            <a:pPr>
              <a:defRPr/>
            </a:pPr>
            <a:fld id="{0A048196-AC86-4A09-9ED9-D07779871E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jpeg"/><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e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wmf"/></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0.png"/><Relationship Id="rId4" Type="http://schemas.openxmlformats.org/officeDocument/2006/relationships/image" Target="../media/image310.png"/></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jpeg"/><Relationship Id="rId7" Type="http://schemas.openxmlformats.org/officeDocument/2006/relationships/diagramColors" Target="../diagrams/colors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wmf"/><Relationship Id="rId4" Type="http://schemas.openxmlformats.org/officeDocument/2006/relationships/image" Target="../media/image23.w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wmf"/></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wmf"/></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jpeg"/><Relationship Id="rId7" Type="http://schemas.openxmlformats.org/officeDocument/2006/relationships/diagramColors" Target="../diagrams/colors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wmf"/><Relationship Id="rId4" Type="http://schemas.openxmlformats.org/officeDocument/2006/relationships/image" Target="../media/image410.pn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jpeg"/><Relationship Id="rId7" Type="http://schemas.openxmlformats.org/officeDocument/2006/relationships/diagramColors" Target="../diagrams/colors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0.wmf"/><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32.wmf"/><Relationship Id="rId13" Type="http://schemas.openxmlformats.org/officeDocument/2006/relationships/image" Target="../media/image450.png"/><Relationship Id="rId3" Type="http://schemas.openxmlformats.org/officeDocument/2006/relationships/notesSlide" Target="../notesSlides/notesSlide29.xml"/><Relationship Id="rId7" Type="http://schemas.openxmlformats.org/officeDocument/2006/relationships/oleObject" Target="../embeddings/oleObject2.bin"/><Relationship Id="rId12" Type="http://schemas.openxmlformats.org/officeDocument/2006/relationships/image" Target="../media/image34.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1.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33.wmf"/><Relationship Id="rId4" Type="http://schemas.openxmlformats.org/officeDocument/2006/relationships/image" Target="../media/image6.jpeg"/><Relationship Id="rId9"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6.jpeg"/><Relationship Id="rId7"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gif"/><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3.wmf"/></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6.gif"/><Relationship Id="rId5" Type="http://schemas.openxmlformats.org/officeDocument/2006/relationships/image" Target="../media/image45.png"/><Relationship Id="rId4" Type="http://schemas.openxmlformats.org/officeDocument/2006/relationships/image" Target="../media/image44.emf"/></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jpeg"/><Relationship Id="rId7" Type="http://schemas.openxmlformats.org/officeDocument/2006/relationships/diagramColors" Target="../diagrams/colors6.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jpeg"/><Relationship Id="rId7" Type="http://schemas.openxmlformats.org/officeDocument/2006/relationships/diagramColors" Target="../diagrams/colors7.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jpeg"/><Relationship Id="rId7" Type="http://schemas.openxmlformats.org/officeDocument/2006/relationships/diagramColors" Target="../diagrams/colors8.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ideo" Target="file:///C:\Users\Yujie\Desktop\Video_Presentation.wmv" TargetMode="External"/><Relationship Id="rId5" Type="http://schemas.openxmlformats.org/officeDocument/2006/relationships/image" Target="../media/image48.png"/><Relationship Id="rId4" Type="http://schemas.openxmlformats.org/officeDocument/2006/relationships/image" Target="../media/image6.jpe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50.wmf"/></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53.wmf"/><Relationship Id="rId5" Type="http://schemas.openxmlformats.org/officeDocument/2006/relationships/image" Target="../media/image52.wmf"/><Relationship Id="rId4" Type="http://schemas.openxmlformats.org/officeDocument/2006/relationships/image" Target="../media/image51.wmf"/></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slide" Target="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58.gif"/></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4594225" y="1676400"/>
            <a:ext cx="4549775" cy="5181600"/>
          </a:xfrm>
          <a:prstGeom prst="rect">
            <a:avLst/>
          </a:prstGeom>
          <a:solidFill>
            <a:srgbClr val="DDD9C3"/>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dirty="0">
              <a:latin typeface="Verdana" pitchFamily="34" charset="0"/>
              <a:ea typeface="ＭＳ Ｐゴシック" charset="-128"/>
            </a:endParaRPr>
          </a:p>
        </p:txBody>
      </p:sp>
      <p:cxnSp>
        <p:nvCxnSpPr>
          <p:cNvPr id="8195" name="Straight Connector 8"/>
          <p:cNvCxnSpPr>
            <a:cxnSpLocks noChangeShapeType="1"/>
          </p:cNvCxnSpPr>
          <p:nvPr/>
        </p:nvCxnSpPr>
        <p:spPr bwMode="auto">
          <a:xfrm>
            <a:off x="4592638" y="1676400"/>
            <a:ext cx="4551362" cy="1588"/>
          </a:xfrm>
          <a:prstGeom prst="line">
            <a:avLst/>
          </a:prstGeom>
          <a:noFill/>
          <a:ln w="9525">
            <a:solidFill>
              <a:schemeClr val="tx1"/>
            </a:solidFill>
            <a:round/>
            <a:headEnd/>
            <a:tailEnd/>
          </a:ln>
        </p:spPr>
      </p:cxnSp>
      <p:cxnSp>
        <p:nvCxnSpPr>
          <p:cNvPr id="8196" name="Straight Connector 8"/>
          <p:cNvCxnSpPr>
            <a:cxnSpLocks noChangeShapeType="1"/>
          </p:cNvCxnSpPr>
          <p:nvPr/>
        </p:nvCxnSpPr>
        <p:spPr bwMode="auto">
          <a:xfrm>
            <a:off x="4591050" y="1600200"/>
            <a:ext cx="4551363" cy="1588"/>
          </a:xfrm>
          <a:prstGeom prst="line">
            <a:avLst/>
          </a:prstGeom>
          <a:noFill/>
          <a:ln w="9525">
            <a:solidFill>
              <a:schemeClr val="tx1"/>
            </a:solidFill>
            <a:round/>
            <a:headEnd/>
            <a:tailEnd/>
          </a:ln>
        </p:spPr>
      </p:cxnSp>
      <p:pic>
        <p:nvPicPr>
          <p:cNvPr id="8198" name="Picture 9" descr="tigerPaw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5105400" y="381000"/>
            <a:ext cx="3619500" cy="914400"/>
          </a:xfrm>
          <a:prstGeom prst="rect">
            <a:avLst/>
          </a:prstGeom>
          <a:noFill/>
          <a:ln w="9525">
            <a:noFill/>
            <a:miter lim="800000"/>
            <a:headEnd/>
            <a:tailEnd/>
          </a:ln>
        </p:spPr>
      </p:pic>
      <p:cxnSp>
        <p:nvCxnSpPr>
          <p:cNvPr id="8199" name="Straight Connector 6"/>
          <p:cNvCxnSpPr>
            <a:cxnSpLocks noChangeShapeType="1"/>
          </p:cNvCxnSpPr>
          <p:nvPr/>
        </p:nvCxnSpPr>
        <p:spPr bwMode="auto">
          <a:xfrm rot="5400000">
            <a:off x="1162844" y="3428206"/>
            <a:ext cx="6858000" cy="1588"/>
          </a:xfrm>
          <a:prstGeom prst="line">
            <a:avLst/>
          </a:prstGeom>
          <a:noFill/>
          <a:ln w="9525">
            <a:solidFill>
              <a:schemeClr val="tx1"/>
            </a:solidFill>
            <a:round/>
            <a:headEnd/>
            <a:tailEnd/>
          </a:ln>
        </p:spPr>
      </p:cxnSp>
      <p:sp>
        <p:nvSpPr>
          <p:cNvPr id="8201" name="TextBox 10"/>
          <p:cNvSpPr txBox="1">
            <a:spLocks noChangeArrowheads="1"/>
          </p:cNvSpPr>
          <p:nvPr/>
        </p:nvSpPr>
        <p:spPr bwMode="auto">
          <a:xfrm>
            <a:off x="5183588" y="3509962"/>
            <a:ext cx="3266279" cy="2616101"/>
          </a:xfrm>
          <a:prstGeom prst="rect">
            <a:avLst/>
          </a:prstGeom>
          <a:noFill/>
          <a:ln w="9525">
            <a:noFill/>
            <a:miter lim="800000"/>
            <a:headEnd/>
            <a:tailEnd/>
          </a:ln>
        </p:spPr>
        <p:txBody>
          <a:bodyPr wrap="none">
            <a:spAutoFit/>
          </a:bodyPr>
          <a:lstStyle/>
          <a:p>
            <a:pPr algn="ctr"/>
            <a:r>
              <a:rPr lang="en-US" sz="2000" b="1" dirty="0" smtClean="0">
                <a:latin typeface="Verdana" pitchFamily="34" charset="0"/>
              </a:rPr>
              <a:t>Yujie Dong</a:t>
            </a:r>
            <a:endParaRPr lang="en-US" sz="2000" b="1" dirty="0">
              <a:latin typeface="Verdana" pitchFamily="34" charset="0"/>
            </a:endParaRPr>
          </a:p>
          <a:p>
            <a:pPr algn="ctr"/>
            <a:endParaRPr lang="en-US" dirty="0">
              <a:latin typeface="Verdana" pitchFamily="34" charset="0"/>
            </a:endParaRPr>
          </a:p>
          <a:p>
            <a:pPr algn="ctr"/>
            <a:r>
              <a:rPr lang="en-US" dirty="0">
                <a:latin typeface="Verdana" pitchFamily="34" charset="0"/>
              </a:rPr>
              <a:t>Committee Members:</a:t>
            </a:r>
          </a:p>
          <a:p>
            <a:pPr algn="ctr"/>
            <a:r>
              <a:rPr lang="en-US" dirty="0">
                <a:latin typeface="Verdana" pitchFamily="34" charset="0"/>
              </a:rPr>
              <a:t>Dr. </a:t>
            </a:r>
            <a:r>
              <a:rPr lang="en-US" dirty="0" smtClean="0">
                <a:latin typeface="Verdana" pitchFamily="34" charset="0"/>
              </a:rPr>
              <a:t>Adam W. Hoover, Chair</a:t>
            </a:r>
            <a:endParaRPr lang="en-US" dirty="0">
              <a:latin typeface="Verdana" pitchFamily="34" charset="0"/>
            </a:endParaRPr>
          </a:p>
          <a:p>
            <a:pPr algn="ctr"/>
            <a:r>
              <a:rPr lang="en-US" dirty="0" smtClean="0">
                <a:latin typeface="Verdana" pitchFamily="34" charset="0"/>
              </a:rPr>
              <a:t>Dr. Stanley T. </a:t>
            </a:r>
            <a:r>
              <a:rPr lang="en-US" dirty="0" err="1" smtClean="0">
                <a:latin typeface="Verdana" pitchFamily="34" charset="0"/>
              </a:rPr>
              <a:t>Birchfield</a:t>
            </a:r>
            <a:endParaRPr lang="en-US" dirty="0" smtClean="0">
              <a:latin typeface="Verdana" pitchFamily="34" charset="0"/>
            </a:endParaRPr>
          </a:p>
          <a:p>
            <a:pPr algn="ctr"/>
            <a:r>
              <a:rPr lang="en-US" dirty="0" smtClean="0">
                <a:latin typeface="Verdana" pitchFamily="34" charset="0"/>
              </a:rPr>
              <a:t>Dr. John N. </a:t>
            </a:r>
            <a:r>
              <a:rPr lang="en-US" dirty="0" err="1" smtClean="0">
                <a:latin typeface="Verdana" pitchFamily="34" charset="0"/>
              </a:rPr>
              <a:t>Gowdy</a:t>
            </a:r>
            <a:endParaRPr lang="en-US" dirty="0" smtClean="0">
              <a:latin typeface="Verdana" pitchFamily="34" charset="0"/>
            </a:endParaRPr>
          </a:p>
          <a:p>
            <a:pPr algn="ctr"/>
            <a:r>
              <a:rPr lang="en-US" dirty="0" smtClean="0">
                <a:latin typeface="Verdana" pitchFamily="34" charset="0"/>
              </a:rPr>
              <a:t>Dr</a:t>
            </a:r>
            <a:r>
              <a:rPr lang="en-US" dirty="0">
                <a:latin typeface="Verdana" pitchFamily="34" charset="0"/>
              </a:rPr>
              <a:t>. </a:t>
            </a:r>
            <a:r>
              <a:rPr lang="en-US" dirty="0" smtClean="0">
                <a:latin typeface="Verdana" pitchFamily="34" charset="0"/>
              </a:rPr>
              <a:t>Eric R. Muth</a:t>
            </a:r>
            <a:endParaRPr lang="en-US" dirty="0">
              <a:latin typeface="Verdana" pitchFamily="34" charset="0"/>
            </a:endParaRPr>
          </a:p>
          <a:p>
            <a:pPr algn="ctr"/>
            <a:endParaRPr lang="en-US" dirty="0">
              <a:latin typeface="Verdana" pitchFamily="34" charset="0"/>
            </a:endParaRPr>
          </a:p>
          <a:p>
            <a:pPr algn="ctr"/>
            <a:r>
              <a:rPr lang="en-US" dirty="0" smtClean="0">
                <a:latin typeface="Verdana" pitchFamily="34" charset="0"/>
              </a:rPr>
              <a:t>March 2012</a:t>
            </a:r>
            <a:endParaRPr lang="en-US" dirty="0">
              <a:latin typeface="Verdana" pitchFamily="34" charset="0"/>
            </a:endParaRPr>
          </a:p>
        </p:txBody>
      </p:sp>
      <p:sp>
        <p:nvSpPr>
          <p:cNvPr id="8202" name="Date Placeholder 9"/>
          <p:cNvSpPr>
            <a:spLocks noGrp="1"/>
          </p:cNvSpPr>
          <p:nvPr>
            <p:ph type="dt" sz="quarter" idx="10"/>
          </p:nvPr>
        </p:nvSpPr>
        <p:spPr bwMode="auto">
          <a:noFill/>
          <a:ln>
            <a:miter lim="800000"/>
            <a:headEnd/>
            <a:tailEnd/>
          </a:ln>
        </p:spPr>
        <p:txBody>
          <a:bodyPr/>
          <a:lstStyle/>
          <a:p>
            <a:fld id="{2720B1D4-A2A3-40C3-B59A-8FD9DC4741D6}" type="datetime1">
              <a:rPr lang="en-US">
                <a:latin typeface="Calibri" pitchFamily="34" charset="0"/>
                <a:ea typeface="ＭＳ Ｐゴシック" pitchFamily="34" charset="-128"/>
              </a:rPr>
              <a:pPr/>
              <a:t>3/29/2012</a:t>
            </a:fld>
            <a:endParaRPr lang="en-US" dirty="0">
              <a:latin typeface="Calibri" pitchFamily="34" charset="0"/>
              <a:ea typeface="ＭＳ Ｐゴシック" pitchFamily="34" charset="-128"/>
            </a:endParaRPr>
          </a:p>
        </p:txBody>
      </p:sp>
      <p:sp>
        <p:nvSpPr>
          <p:cNvPr id="8203" name="Slide Number Placeholder 10"/>
          <p:cNvSpPr>
            <a:spLocks noGrp="1"/>
          </p:cNvSpPr>
          <p:nvPr>
            <p:ph type="sldNum" sz="quarter" idx="12"/>
          </p:nvPr>
        </p:nvSpPr>
        <p:spPr bwMode="auto">
          <a:noFill/>
          <a:ln>
            <a:miter lim="800000"/>
            <a:headEnd/>
            <a:tailEnd/>
          </a:ln>
        </p:spPr>
        <p:txBody>
          <a:bodyPr/>
          <a:lstStyle/>
          <a:p>
            <a:fld id="{F53936F0-F153-482A-872D-770BC59F4D8C}" type="slidenum">
              <a:rPr lang="en-US" smtClean="0">
                <a:latin typeface="Calibri" pitchFamily="34" charset="0"/>
                <a:ea typeface="ＭＳ Ｐゴシック" pitchFamily="34" charset="-128"/>
              </a:rPr>
              <a:pPr/>
              <a:t>1</a:t>
            </a:fld>
            <a:endParaRPr lang="en-US" dirty="0" smtClean="0">
              <a:latin typeface="Calibri" pitchFamily="34" charset="0"/>
              <a:ea typeface="ＭＳ Ｐゴシック" pitchFamily="34" charset="-128"/>
            </a:endParaRPr>
          </a:p>
        </p:txBody>
      </p:sp>
      <p:pic>
        <p:nvPicPr>
          <p:cNvPr id="11" name="Picture 10" descr="未命名.jpg"/>
          <p:cNvPicPr>
            <a:picLocks noChangeAspect="1"/>
          </p:cNvPicPr>
          <p:nvPr/>
        </p:nvPicPr>
        <p:blipFill>
          <a:blip r:embed="rId4">
            <a:clrChange>
              <a:clrFrom>
                <a:srgbClr val="FFFFFF"/>
              </a:clrFrom>
              <a:clrTo>
                <a:srgbClr val="FFFFFF">
                  <a:alpha val="0"/>
                </a:srgbClr>
              </a:clrTo>
            </a:clrChange>
          </a:blip>
          <a:stretch>
            <a:fillRect/>
          </a:stretch>
        </p:blipFill>
        <p:spPr>
          <a:xfrm>
            <a:off x="228600" y="1295400"/>
            <a:ext cx="3926057" cy="3960000"/>
          </a:xfrm>
          <a:prstGeom prst="rect">
            <a:avLst/>
          </a:prstGeom>
        </p:spPr>
      </p:pic>
      <p:sp>
        <p:nvSpPr>
          <p:cNvPr id="12" name="Text Box 11"/>
          <p:cNvSpPr txBox="1">
            <a:spLocks noChangeArrowheads="1"/>
          </p:cNvSpPr>
          <p:nvPr/>
        </p:nvSpPr>
        <p:spPr bwMode="auto">
          <a:xfrm>
            <a:off x="4572000" y="1677988"/>
            <a:ext cx="4552950" cy="2585323"/>
          </a:xfrm>
          <a:prstGeom prst="rect">
            <a:avLst/>
          </a:prstGeom>
          <a:noFill/>
          <a:ln w="9525">
            <a:noFill/>
            <a:miter lim="800000"/>
            <a:headEnd/>
            <a:tailEnd/>
          </a:ln>
        </p:spPr>
        <p:txBody>
          <a:bodyPr>
            <a:spAutoFit/>
          </a:bodyPr>
          <a:lstStyle/>
          <a:p>
            <a:pPr algn="ctr"/>
            <a:r>
              <a:rPr lang="en-US" sz="2200" dirty="0" smtClean="0">
                <a:latin typeface="Verdana" pitchFamily="34" charset="0"/>
              </a:rPr>
              <a:t>Tracking Wrist Motion to Detect and Measure Eating Intake of Free-living Humans</a:t>
            </a:r>
            <a:endParaRPr lang="en-US" sz="3200" b="1" dirty="0">
              <a:latin typeface="Verdana" pitchFamily="34" charset="0"/>
            </a:endParaRPr>
          </a:p>
          <a:p>
            <a:pPr algn="ctr" eaLnBrk="0" hangingPunct="0"/>
            <a:endParaRPr lang="en-US" sz="3200" dirty="0">
              <a:latin typeface="Verdana" pitchFamily="34" charset="0"/>
            </a:endParaRPr>
          </a:p>
          <a:p>
            <a:pPr eaLnBrk="0" hangingPunct="0"/>
            <a:endParaRPr lang="en-US" sz="3200" dirty="0">
              <a:latin typeface="Calibri" pitchFamily="34" charset="0"/>
            </a:endParaRPr>
          </a:p>
          <a:p>
            <a:pPr eaLnBrk="0" hangingPunct="0"/>
            <a:endParaRPr lang="en-US" sz="3200" dirty="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Related work</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10</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sp>
        <p:nvSpPr>
          <p:cNvPr id="10" name="TextBox 9"/>
          <p:cNvSpPr txBox="1">
            <a:spLocks noChangeArrowheads="1"/>
          </p:cNvSpPr>
          <p:nvPr/>
        </p:nvSpPr>
        <p:spPr bwMode="auto">
          <a:xfrm>
            <a:off x="533400" y="914400"/>
            <a:ext cx="7924800" cy="4801314"/>
          </a:xfrm>
          <a:prstGeom prst="rect">
            <a:avLst/>
          </a:prstGeom>
          <a:noFill/>
          <a:ln w="9525">
            <a:noFill/>
            <a:miter lim="800000"/>
            <a:headEnd/>
            <a:tailEnd/>
          </a:ln>
        </p:spPr>
        <p:txBody>
          <a:bodyPr wrap="square">
            <a:spAutoFit/>
          </a:bodyPr>
          <a:lstStyle/>
          <a:p>
            <a:r>
              <a:rPr lang="en-US" sz="2400" dirty="0" smtClean="0">
                <a:latin typeface="Verdana" pitchFamily="34" charset="0"/>
              </a:rPr>
              <a:t>Activity recognition using accelerometers</a:t>
            </a:r>
          </a:p>
          <a:p>
            <a:pPr marL="800100" lvl="1" indent="-342900">
              <a:buFont typeface="Arial" pitchFamily="34" charset="0"/>
              <a:buChar char="•"/>
            </a:pPr>
            <a:r>
              <a:rPr lang="en-US" sz="2000" dirty="0" smtClean="0">
                <a:latin typeface="Verdana" pitchFamily="34" charset="0"/>
              </a:rPr>
              <a:t>Walking, running, sitting, and resting </a:t>
            </a:r>
            <a:r>
              <a:rPr lang="en-US" sz="1400" dirty="0" smtClean="0">
                <a:latin typeface="Verdana" pitchFamily="34" charset="0"/>
              </a:rPr>
              <a:t>(</a:t>
            </a:r>
            <a:r>
              <a:rPr lang="en-US" sz="1400" dirty="0" err="1" smtClean="0">
                <a:latin typeface="Verdana" pitchFamily="34" charset="0"/>
              </a:rPr>
              <a:t>Atallah</a:t>
            </a:r>
            <a:r>
              <a:rPr lang="en-US" sz="1400" dirty="0" smtClean="0">
                <a:latin typeface="Verdana" pitchFamily="34" charset="0"/>
              </a:rPr>
              <a:t> et al. 2009, </a:t>
            </a:r>
            <a:r>
              <a:rPr lang="en-US" sz="1400" dirty="0" err="1" smtClean="0">
                <a:latin typeface="Verdana" pitchFamily="34" charset="0"/>
              </a:rPr>
              <a:t>Ermes</a:t>
            </a:r>
            <a:r>
              <a:rPr lang="en-US" sz="1400" dirty="0" smtClean="0">
                <a:latin typeface="Verdana" pitchFamily="34" charset="0"/>
              </a:rPr>
              <a:t> et al. 2008, </a:t>
            </a:r>
            <a:r>
              <a:rPr lang="en-US" sz="1400" dirty="0" err="1" smtClean="0">
                <a:latin typeface="Verdana" pitchFamily="34" charset="0"/>
              </a:rPr>
              <a:t>Karantonis</a:t>
            </a:r>
            <a:r>
              <a:rPr lang="en-US" sz="1400" dirty="0" smtClean="0">
                <a:latin typeface="Verdana" pitchFamily="34" charset="0"/>
              </a:rPr>
              <a:t> et al. 2006, </a:t>
            </a:r>
            <a:r>
              <a:rPr lang="en-US" altLang="zh-CN" sz="1400" dirty="0" smtClean="0">
                <a:latin typeface="Verdana" pitchFamily="34" charset="0"/>
              </a:rPr>
              <a:t>Khan et al. 2010, </a:t>
            </a:r>
            <a:r>
              <a:rPr lang="en-US" altLang="zh-CN" sz="1400" dirty="0" err="1" smtClean="0">
                <a:latin typeface="Verdana" pitchFamily="34" charset="0"/>
              </a:rPr>
              <a:t>Pawar</a:t>
            </a:r>
            <a:r>
              <a:rPr lang="en-US" altLang="zh-CN" sz="1400" dirty="0" smtClean="0">
                <a:latin typeface="Verdana" pitchFamily="34" charset="0"/>
              </a:rPr>
              <a:t> et al. 2007</a:t>
            </a:r>
            <a:r>
              <a:rPr lang="en-US" sz="1400" dirty="0" smtClean="0">
                <a:latin typeface="Verdana" pitchFamily="34" charset="0"/>
              </a:rPr>
              <a:t>)</a:t>
            </a:r>
          </a:p>
          <a:p>
            <a:pPr marL="800100" lvl="1" indent="-342900">
              <a:buFont typeface="Arial" pitchFamily="34" charset="0"/>
              <a:buChar char="•"/>
            </a:pPr>
            <a:r>
              <a:rPr lang="en-US" sz="2000" dirty="0" smtClean="0">
                <a:latin typeface="Verdana" pitchFamily="34" charset="0"/>
              </a:rPr>
              <a:t>Accidental falls </a:t>
            </a:r>
            <a:r>
              <a:rPr lang="en-US" sz="1400" dirty="0" smtClean="0">
                <a:latin typeface="Verdana" pitchFamily="34" charset="0"/>
              </a:rPr>
              <a:t>(</a:t>
            </a:r>
            <a:r>
              <a:rPr lang="en-US" altLang="zh-CN" sz="1400" dirty="0" smtClean="0">
                <a:latin typeface="Verdana" pitchFamily="34" charset="0"/>
              </a:rPr>
              <a:t>Yin et al. 2008</a:t>
            </a:r>
            <a:r>
              <a:rPr lang="en-US" sz="1400" dirty="0" smtClean="0">
                <a:latin typeface="Verdana" pitchFamily="34" charset="0"/>
              </a:rPr>
              <a:t>)</a:t>
            </a:r>
          </a:p>
          <a:p>
            <a:pPr marL="800100" lvl="1" indent="-342900">
              <a:buFont typeface="Arial" pitchFamily="34" charset="0"/>
              <a:buChar char="•"/>
            </a:pPr>
            <a:r>
              <a:rPr lang="en-US" sz="2000" dirty="0" smtClean="0">
                <a:latin typeface="Verdana" pitchFamily="34" charset="0"/>
              </a:rPr>
              <a:t>Sports activities </a:t>
            </a:r>
            <a:r>
              <a:rPr lang="en-US" sz="1400" dirty="0" smtClean="0">
                <a:latin typeface="Verdana" pitchFamily="34" charset="0"/>
              </a:rPr>
              <a:t>(</a:t>
            </a:r>
            <a:r>
              <a:rPr lang="en-US" altLang="zh-CN" sz="1400" dirty="0" err="1" smtClean="0">
                <a:latin typeface="Verdana" pitchFamily="34" charset="0"/>
              </a:rPr>
              <a:t>Parkka</a:t>
            </a:r>
            <a:r>
              <a:rPr lang="en-US" altLang="zh-CN" sz="1400" dirty="0" smtClean="0">
                <a:latin typeface="Verdana" pitchFamily="34" charset="0"/>
              </a:rPr>
              <a:t> et al. 2010</a:t>
            </a:r>
            <a:r>
              <a:rPr lang="en-US" sz="1400" dirty="0" smtClean="0">
                <a:latin typeface="Verdana" pitchFamily="34" charset="0"/>
              </a:rPr>
              <a:t>)</a:t>
            </a:r>
          </a:p>
          <a:p>
            <a:pPr marL="800100" lvl="1" indent="-342900">
              <a:buFont typeface="Arial" pitchFamily="34" charset="0"/>
              <a:buChar char="•"/>
            </a:pPr>
            <a:r>
              <a:rPr lang="en-US" sz="2000" dirty="0" smtClean="0">
                <a:latin typeface="Verdana" pitchFamily="34" charset="0"/>
              </a:rPr>
              <a:t>Assembly tasks </a:t>
            </a:r>
            <a:r>
              <a:rPr lang="en-US" sz="1400" dirty="0" smtClean="0">
                <a:latin typeface="Verdana" pitchFamily="34" charset="0"/>
              </a:rPr>
              <a:t>(Ward et al. 2006)</a:t>
            </a:r>
          </a:p>
          <a:p>
            <a:endParaRPr lang="en-US" sz="2400" dirty="0" smtClean="0">
              <a:latin typeface="Verdana" pitchFamily="34" charset="0"/>
            </a:endParaRPr>
          </a:p>
          <a:p>
            <a:pPr marL="0" lvl="1"/>
            <a:r>
              <a:rPr lang="en-US" sz="2400" dirty="0" smtClean="0">
                <a:latin typeface="Verdana" pitchFamily="34" charset="0"/>
              </a:rPr>
              <a:t>Activity recognition using gyroscopes</a:t>
            </a:r>
          </a:p>
          <a:p>
            <a:pPr marL="800100" lvl="2" indent="-342900">
              <a:buFont typeface="Arial" pitchFamily="34" charset="0"/>
              <a:buChar char="•"/>
            </a:pPr>
            <a:r>
              <a:rPr lang="en-US" sz="2000" dirty="0" smtClean="0">
                <a:latin typeface="Verdana" pitchFamily="34" charset="0"/>
              </a:rPr>
              <a:t>Walking, </a:t>
            </a:r>
            <a:r>
              <a:rPr lang="en-US" sz="2000" dirty="0">
                <a:latin typeface="Verdana" pitchFamily="34" charset="0"/>
              </a:rPr>
              <a:t>sitting, and </a:t>
            </a:r>
            <a:r>
              <a:rPr lang="en-US" sz="2000" dirty="0" smtClean="0">
                <a:latin typeface="Verdana" pitchFamily="34" charset="0"/>
              </a:rPr>
              <a:t>resting </a:t>
            </a:r>
            <a:r>
              <a:rPr lang="en-US" sz="1400" dirty="0" smtClean="0">
                <a:latin typeface="Verdana" pitchFamily="34" charset="0"/>
              </a:rPr>
              <a:t>(</a:t>
            </a:r>
            <a:r>
              <a:rPr lang="en-US" sz="1400" dirty="0" err="1">
                <a:latin typeface="Verdana" pitchFamily="34" charset="0"/>
              </a:rPr>
              <a:t>Ghasemzadeh</a:t>
            </a:r>
            <a:r>
              <a:rPr lang="en-US" sz="1400" dirty="0">
                <a:latin typeface="Verdana" pitchFamily="34" charset="0"/>
              </a:rPr>
              <a:t> et al. 2010</a:t>
            </a:r>
            <a:r>
              <a:rPr lang="en-US" sz="1400" dirty="0" smtClean="0">
                <a:latin typeface="Verdana" pitchFamily="34" charset="0"/>
              </a:rPr>
              <a:t>)</a:t>
            </a:r>
          </a:p>
          <a:p>
            <a:pPr marL="800100" lvl="2" indent="-342900">
              <a:buFont typeface="Arial" pitchFamily="34" charset="0"/>
              <a:buChar char="•"/>
            </a:pPr>
            <a:r>
              <a:rPr lang="en-US" sz="2000" dirty="0" smtClean="0">
                <a:latin typeface="Verdana" pitchFamily="34" charset="0"/>
              </a:rPr>
              <a:t>Tremors </a:t>
            </a:r>
            <a:r>
              <a:rPr lang="en-US" sz="2000" dirty="0">
                <a:latin typeface="Verdana" pitchFamily="34" charset="0"/>
              </a:rPr>
              <a:t>associated with Parkinson’s disease </a:t>
            </a:r>
            <a:r>
              <a:rPr lang="en-US" sz="1400" dirty="0">
                <a:latin typeface="Verdana" pitchFamily="34" charset="0"/>
              </a:rPr>
              <a:t>(</a:t>
            </a:r>
            <a:r>
              <a:rPr lang="en-US" sz="1400" dirty="0" err="1">
                <a:latin typeface="Verdana" pitchFamily="34" charset="0"/>
              </a:rPr>
              <a:t>Salarian</a:t>
            </a:r>
            <a:r>
              <a:rPr lang="en-US" sz="1400" dirty="0">
                <a:latin typeface="Verdana" pitchFamily="34" charset="0"/>
              </a:rPr>
              <a:t> et al. 2007</a:t>
            </a:r>
            <a:r>
              <a:rPr lang="en-US" sz="1400" dirty="0" smtClean="0">
                <a:latin typeface="Verdana" pitchFamily="34" charset="0"/>
              </a:rPr>
              <a:t>)</a:t>
            </a:r>
            <a:endParaRPr lang="en-US" sz="2400" dirty="0">
              <a:latin typeface="Verdana" pitchFamily="34" charset="0"/>
            </a:endParaRPr>
          </a:p>
          <a:p>
            <a:pPr lvl="1">
              <a:buFont typeface="Arial" pitchFamily="34" charset="0"/>
              <a:buChar char="•"/>
            </a:pPr>
            <a:endParaRPr lang="en-US" sz="2400" dirty="0" smtClean="0">
              <a:latin typeface="Verdana" pitchFamily="34" charset="0"/>
            </a:endParaRPr>
          </a:p>
          <a:p>
            <a:r>
              <a:rPr lang="en-US" sz="2400" dirty="0" smtClean="0">
                <a:latin typeface="Verdana" pitchFamily="34" charset="0"/>
              </a:rPr>
              <a:t>Eating activity recognition?  </a:t>
            </a:r>
            <a:r>
              <a:rPr lang="en-US" sz="2400" u="sng" dirty="0" smtClean="0">
                <a:latin typeface="Verdana" pitchFamily="34" charset="0"/>
              </a:rPr>
              <a:t>None</a:t>
            </a:r>
            <a:r>
              <a:rPr lang="en-US" sz="2400" dirty="0" smtClean="0">
                <a:latin typeface="Verdana" pitchFamily="34" charset="0"/>
              </a:rPr>
              <a:t>. </a:t>
            </a:r>
          </a:p>
          <a:p>
            <a:endParaRPr lang="en-US" sz="2400" dirty="0" smtClean="0">
              <a:latin typeface="Verdana" pitchFamily="34" charset="0"/>
            </a:endParaRPr>
          </a:p>
        </p:txBody>
      </p:sp>
      <p:sp>
        <p:nvSpPr>
          <p:cNvPr id="2" name="TextBox 1"/>
          <p:cNvSpPr txBox="1"/>
          <p:nvPr/>
        </p:nvSpPr>
        <p:spPr>
          <a:xfrm>
            <a:off x="6019800" y="2362200"/>
            <a:ext cx="1249060" cy="369332"/>
          </a:xfrm>
          <a:prstGeom prst="rect">
            <a:avLst/>
          </a:prstGeom>
          <a:solidFill>
            <a:srgbClr val="E7B9F5"/>
          </a:solidFill>
        </p:spPr>
        <p:txBody>
          <a:bodyPr wrap="none" rtlCol="0">
            <a:spAutoFit/>
          </a:bodyPr>
          <a:lstStyle/>
          <a:p>
            <a:r>
              <a:rPr lang="en-US" dirty="0" smtClean="0"/>
              <a:t>10x power</a:t>
            </a:r>
          </a:p>
        </p:txBody>
      </p:sp>
      <p:sp>
        <p:nvSpPr>
          <p:cNvPr id="3" name="Oval 2"/>
          <p:cNvSpPr/>
          <p:nvPr/>
        </p:nvSpPr>
        <p:spPr>
          <a:xfrm>
            <a:off x="4495800" y="933450"/>
            <a:ext cx="2590800" cy="4572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495800" y="3315057"/>
            <a:ext cx="2072330" cy="4572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6172200" y="1390650"/>
            <a:ext cx="304800" cy="9715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6019800" y="2731532"/>
            <a:ext cx="533400" cy="583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45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Related work</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11</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sp>
        <p:nvSpPr>
          <p:cNvPr id="10" name="TextBox 9"/>
          <p:cNvSpPr txBox="1">
            <a:spLocks noChangeArrowheads="1"/>
          </p:cNvSpPr>
          <p:nvPr/>
        </p:nvSpPr>
        <p:spPr bwMode="auto">
          <a:xfrm>
            <a:off x="533400" y="990600"/>
            <a:ext cx="7924800" cy="1754326"/>
          </a:xfrm>
          <a:prstGeom prst="rect">
            <a:avLst/>
          </a:prstGeom>
          <a:noFill/>
          <a:ln w="9525">
            <a:noFill/>
            <a:miter lim="800000"/>
            <a:headEnd/>
            <a:tailEnd/>
          </a:ln>
        </p:spPr>
        <p:txBody>
          <a:bodyPr wrap="square">
            <a:spAutoFit/>
          </a:bodyPr>
          <a:lstStyle/>
          <a:p>
            <a:r>
              <a:rPr lang="en-US" sz="2400" dirty="0" smtClean="0">
                <a:latin typeface="Verdana" pitchFamily="34" charset="0"/>
              </a:rPr>
              <a:t>Camera-based approach</a:t>
            </a:r>
          </a:p>
          <a:p>
            <a:endParaRPr lang="en-US" sz="2400" dirty="0" smtClean="0">
              <a:latin typeface="Verdana" pitchFamily="34" charset="0"/>
            </a:endParaRPr>
          </a:p>
          <a:p>
            <a:pPr marL="800100" lvl="1" indent="-342900">
              <a:buFont typeface="Arial" pitchFamily="34" charset="0"/>
              <a:buChar char="•"/>
            </a:pPr>
            <a:r>
              <a:rPr lang="en-US" sz="2000" dirty="0" smtClean="0">
                <a:latin typeface="Verdana" pitchFamily="34" charset="0"/>
              </a:rPr>
              <a:t>Take pictures before and after eating </a:t>
            </a:r>
            <a:r>
              <a:rPr lang="en-US" sz="1400" dirty="0" smtClean="0">
                <a:latin typeface="Verdana" pitchFamily="34" charset="0"/>
              </a:rPr>
              <a:t>(Martin </a:t>
            </a:r>
            <a:r>
              <a:rPr lang="en-US" sz="1400" dirty="0">
                <a:latin typeface="Verdana" pitchFamily="34" charset="0"/>
              </a:rPr>
              <a:t>et al. 2009)</a:t>
            </a:r>
            <a:endParaRPr lang="en-US" sz="1400" dirty="0" smtClean="0">
              <a:latin typeface="Verdana" pitchFamily="34" charset="0"/>
            </a:endParaRPr>
          </a:p>
          <a:p>
            <a:pPr marL="800100" lvl="1" indent="-342900">
              <a:buFont typeface="Arial" pitchFamily="34" charset="0"/>
              <a:buChar char="•"/>
            </a:pPr>
            <a:r>
              <a:rPr lang="en-US" sz="2000" dirty="0" smtClean="0">
                <a:latin typeface="Verdana" pitchFamily="34" charset="0"/>
              </a:rPr>
              <a:t>Expert compares to database </a:t>
            </a:r>
            <a:r>
              <a:rPr lang="en-US" sz="1400" dirty="0" smtClean="0">
                <a:latin typeface="Verdana" pitchFamily="34" charset="0"/>
              </a:rPr>
              <a:t>(Williamson et </a:t>
            </a:r>
            <a:r>
              <a:rPr lang="en-US" sz="1400" dirty="0">
                <a:latin typeface="Verdana" pitchFamily="34" charset="0"/>
              </a:rPr>
              <a:t>al. </a:t>
            </a:r>
            <a:r>
              <a:rPr lang="en-US" sz="1400" dirty="0" smtClean="0">
                <a:latin typeface="Verdana" pitchFamily="34" charset="0"/>
              </a:rPr>
              <a:t>2003)</a:t>
            </a:r>
          </a:p>
          <a:p>
            <a:pPr marL="800100" lvl="1" indent="-342900">
              <a:buFont typeface="Arial" pitchFamily="34" charset="0"/>
              <a:buChar char="•"/>
            </a:pPr>
            <a:r>
              <a:rPr lang="en-US" sz="2000" dirty="0" smtClean="0">
                <a:latin typeface="Verdana" pitchFamily="34" charset="0"/>
              </a:rPr>
              <a:t>Attempts to automate </a:t>
            </a:r>
            <a:r>
              <a:rPr lang="en-US" sz="1400" dirty="0" smtClean="0">
                <a:latin typeface="Verdana" pitchFamily="34" charset="0"/>
              </a:rPr>
              <a:t>(Zhu </a:t>
            </a:r>
            <a:r>
              <a:rPr lang="en-US" sz="1400" dirty="0">
                <a:latin typeface="Verdana" pitchFamily="34" charset="0"/>
              </a:rPr>
              <a:t>et al. </a:t>
            </a:r>
            <a:r>
              <a:rPr lang="en-US" sz="1400" dirty="0" smtClean="0">
                <a:latin typeface="Verdana" pitchFamily="34" charset="0"/>
              </a:rPr>
              <a:t>2008)</a:t>
            </a:r>
            <a:endParaRPr lang="en-US" sz="1400" dirty="0">
              <a:latin typeface="Verdana" pitchFamily="34" charset="0"/>
            </a:endParaRPr>
          </a:p>
        </p:txBody>
      </p:sp>
      <p:pic>
        <p:nvPicPr>
          <p:cNvPr id="14" name="Picture 2"/>
          <p:cNvPicPr>
            <a:picLocks noChangeAspect="1" noChangeArrowheads="1"/>
          </p:cNvPicPr>
          <p:nvPr/>
        </p:nvPicPr>
        <p:blipFill>
          <a:blip r:embed="rId4">
            <a:clrChange>
              <a:clrFrom>
                <a:srgbClr val="D7D6DB"/>
              </a:clrFrom>
              <a:clrTo>
                <a:srgbClr val="D7D6DB">
                  <a:alpha val="0"/>
                </a:srgbClr>
              </a:clrTo>
            </a:clrChange>
          </a:blip>
          <a:srcRect/>
          <a:stretch>
            <a:fillRect/>
          </a:stretch>
        </p:blipFill>
        <p:spPr bwMode="auto">
          <a:xfrm>
            <a:off x="4486275" y="2895600"/>
            <a:ext cx="3590925" cy="2705100"/>
          </a:xfrm>
          <a:prstGeom prst="rect">
            <a:avLst/>
          </a:prstGeom>
          <a:noFill/>
          <a:ln w="9525">
            <a:noFill/>
            <a:miter lim="800000"/>
            <a:headEnd/>
            <a:tailEnd/>
          </a:ln>
        </p:spPr>
      </p:pic>
      <p:pic>
        <p:nvPicPr>
          <p:cNvPr id="15" name="Picture 3"/>
          <p:cNvPicPr>
            <a:picLocks noChangeAspect="1" noChangeArrowheads="1"/>
          </p:cNvPicPr>
          <p:nvPr/>
        </p:nvPicPr>
        <p:blipFill>
          <a:blip r:embed="rId5">
            <a:clrChange>
              <a:clrFrom>
                <a:srgbClr val="D7D6DB"/>
              </a:clrFrom>
              <a:clrTo>
                <a:srgbClr val="D7D6DB">
                  <a:alpha val="0"/>
                </a:srgbClr>
              </a:clrTo>
            </a:clrChange>
          </a:blip>
          <a:srcRect/>
          <a:stretch>
            <a:fillRect/>
          </a:stretch>
        </p:blipFill>
        <p:spPr bwMode="auto">
          <a:xfrm>
            <a:off x="838200" y="3429000"/>
            <a:ext cx="2934567" cy="1746766"/>
          </a:xfrm>
          <a:prstGeom prst="rect">
            <a:avLst/>
          </a:prstGeom>
          <a:noFill/>
          <a:ln w="9525">
            <a:noFill/>
            <a:miter lim="800000"/>
            <a:headEnd/>
            <a:tailEnd/>
          </a:ln>
        </p:spPr>
      </p:pic>
    </p:spTree>
    <p:extLst>
      <p:ext uri="{BB962C8B-B14F-4D97-AF65-F5344CB8AC3E}">
        <p14:creationId xmlns:p14="http://schemas.microsoft.com/office/powerpoint/2010/main" val="38659471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Related work</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12</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sp>
        <p:nvSpPr>
          <p:cNvPr id="10" name="TextBox 9"/>
          <p:cNvSpPr txBox="1">
            <a:spLocks noChangeArrowheads="1"/>
          </p:cNvSpPr>
          <p:nvPr/>
        </p:nvSpPr>
        <p:spPr bwMode="auto">
          <a:xfrm>
            <a:off x="533400" y="994827"/>
            <a:ext cx="7924800" cy="1508105"/>
          </a:xfrm>
          <a:prstGeom prst="rect">
            <a:avLst/>
          </a:prstGeom>
          <a:noFill/>
          <a:ln w="9525">
            <a:noFill/>
            <a:miter lim="800000"/>
            <a:headEnd/>
            <a:tailEnd/>
          </a:ln>
        </p:spPr>
        <p:txBody>
          <a:bodyPr wrap="square">
            <a:spAutoFit/>
          </a:bodyPr>
          <a:lstStyle/>
          <a:p>
            <a:r>
              <a:rPr lang="en-US" sz="2400" dirty="0" smtClean="0">
                <a:latin typeface="Verdana" pitchFamily="34" charset="0"/>
              </a:rPr>
              <a:t>Wearable sensor-based approach</a:t>
            </a:r>
          </a:p>
          <a:p>
            <a:endParaRPr lang="en-US" sz="2400" dirty="0" smtClean="0">
              <a:latin typeface="Verdana" pitchFamily="34" charset="0"/>
            </a:endParaRPr>
          </a:p>
          <a:p>
            <a:pPr marL="800100" lvl="1" indent="-342900">
              <a:buFont typeface="Arial" pitchFamily="34" charset="0"/>
              <a:buChar char="•"/>
            </a:pPr>
            <a:r>
              <a:rPr lang="en-US" sz="2000" dirty="0" smtClean="0">
                <a:latin typeface="Verdana" pitchFamily="34" charset="0"/>
              </a:rPr>
              <a:t>Throat and ear </a:t>
            </a:r>
            <a:r>
              <a:rPr lang="en-US" sz="1400" dirty="0" smtClean="0">
                <a:latin typeface="Verdana" pitchFamily="34" charset="0"/>
              </a:rPr>
              <a:t>(</a:t>
            </a:r>
            <a:r>
              <a:rPr lang="en-US" sz="1400" dirty="0" err="1" smtClean="0">
                <a:latin typeface="Verdana" pitchFamily="34" charset="0"/>
              </a:rPr>
              <a:t>Sazonov</a:t>
            </a:r>
            <a:r>
              <a:rPr lang="en-US" sz="1400" dirty="0" smtClean="0">
                <a:latin typeface="Verdana" pitchFamily="34" charset="0"/>
              </a:rPr>
              <a:t> et al. 2010)</a:t>
            </a:r>
          </a:p>
          <a:p>
            <a:pPr marL="800100" lvl="1" indent="-342900">
              <a:buFont typeface="Arial" pitchFamily="34" charset="0"/>
              <a:buChar char="•"/>
            </a:pPr>
            <a:r>
              <a:rPr lang="en-US" sz="2000" dirty="0" smtClean="0">
                <a:latin typeface="Verdana" pitchFamily="34" charset="0"/>
              </a:rPr>
              <a:t>Arms and </a:t>
            </a:r>
            <a:r>
              <a:rPr lang="en-US" sz="2000" dirty="0">
                <a:latin typeface="Verdana" pitchFamily="34" charset="0"/>
              </a:rPr>
              <a:t>back </a:t>
            </a:r>
            <a:r>
              <a:rPr lang="en-US" sz="1400" dirty="0">
                <a:latin typeface="Verdana" pitchFamily="34" charset="0"/>
              </a:rPr>
              <a:t>(</a:t>
            </a:r>
            <a:r>
              <a:rPr lang="en-US" sz="1400" dirty="0" err="1">
                <a:latin typeface="Verdana" pitchFamily="34" charset="0"/>
              </a:rPr>
              <a:t>Amft</a:t>
            </a:r>
            <a:r>
              <a:rPr lang="en-US" sz="1400" dirty="0">
                <a:latin typeface="Verdana" pitchFamily="34" charset="0"/>
              </a:rPr>
              <a:t> et al. </a:t>
            </a:r>
            <a:r>
              <a:rPr lang="en-US" sz="1400" dirty="0" smtClean="0">
                <a:latin typeface="Verdana" pitchFamily="34" charset="0"/>
              </a:rPr>
              <a:t>2008)</a:t>
            </a:r>
            <a:r>
              <a:rPr lang="en-US" sz="2400" dirty="0" smtClean="0">
                <a:latin typeface="Verdana" pitchFamily="34" charset="0"/>
              </a:rPr>
              <a:t> </a:t>
            </a:r>
          </a:p>
        </p:txBody>
      </p:sp>
      <p:sp>
        <p:nvSpPr>
          <p:cNvPr id="11" name="Rounded Rectangle 10"/>
          <p:cNvSpPr>
            <a:spLocks noChangeAspect="1"/>
          </p:cNvSpPr>
          <p:nvPr/>
        </p:nvSpPr>
        <p:spPr>
          <a:xfrm>
            <a:off x="5316538" y="3200400"/>
            <a:ext cx="2819400" cy="2164786"/>
          </a:xfrm>
          <a:prstGeom prst="roundRect">
            <a:avLst>
              <a:gd name="adj" fmla="val 10000"/>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pic>
        <p:nvPicPr>
          <p:cNvPr id="75778"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889" y="3601892"/>
            <a:ext cx="2048256" cy="1433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7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9089" y="3404464"/>
            <a:ext cx="1196236"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14803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Our approach</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pic>
        <p:nvPicPr>
          <p:cNvPr id="1033"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13</a:t>
            </a:fld>
            <a:endParaRPr lang="en-US" dirty="0" smtClean="0">
              <a:latin typeface="Calibri" pitchFamily="34" charset="0"/>
              <a:ea typeface="ＭＳ Ｐゴシック" pitchFamily="34" charset="-128"/>
            </a:endParaRPr>
          </a:p>
        </p:txBody>
      </p:sp>
      <p:sp>
        <p:nvSpPr>
          <p:cNvPr id="10" name="TextBox 9"/>
          <p:cNvSpPr txBox="1">
            <a:spLocks noChangeArrowheads="1"/>
          </p:cNvSpPr>
          <p:nvPr/>
        </p:nvSpPr>
        <p:spPr bwMode="auto">
          <a:xfrm>
            <a:off x="669925" y="5123259"/>
            <a:ext cx="7848600" cy="461665"/>
          </a:xfrm>
          <a:prstGeom prst="rect">
            <a:avLst/>
          </a:prstGeom>
          <a:noFill/>
          <a:ln w="9525">
            <a:noFill/>
            <a:miter lim="800000"/>
            <a:headEnd/>
            <a:tailEnd/>
          </a:ln>
        </p:spPr>
        <p:txBody>
          <a:bodyPr wrap="square">
            <a:spAutoFit/>
          </a:bodyPr>
          <a:lstStyle/>
          <a:p>
            <a:r>
              <a:rPr lang="en-US" sz="2400" dirty="0">
                <a:latin typeface="Verdana" pitchFamily="34" charset="0"/>
              </a:rPr>
              <a:t>l</a:t>
            </a:r>
            <a:r>
              <a:rPr lang="en-US" sz="2400" dirty="0" smtClean="0">
                <a:latin typeface="Verdana" pitchFamily="34" charset="0"/>
              </a:rPr>
              <a:t>ab testing …… development …….. manufacturing</a:t>
            </a:r>
            <a:endParaRPr lang="en-US" sz="2400" dirty="0">
              <a:latin typeface="Verdana" pitchFamily="34" charset="0"/>
            </a:endParaRPr>
          </a:p>
        </p:txBody>
      </p:sp>
      <p:pic>
        <p:nvPicPr>
          <p:cNvPr id="74760" name="Picture 8"/>
          <p:cNvPicPr>
            <a:picLocks noChangeArrowheads="1"/>
          </p:cNvPicPr>
          <p:nvPr/>
        </p:nvPicPr>
        <p:blipFill>
          <a:blip r:embed="rId4">
            <a:extLst>
              <a:ext uri="{28A0092B-C50C-407E-A947-70E740481C1C}">
                <a14:useLocalDpi xmlns:a14="http://schemas.microsoft.com/office/drawing/2010/main" val="0"/>
              </a:ext>
            </a:extLst>
          </a:blip>
          <a:srcRect r="10599"/>
          <a:stretch>
            <a:fillRect/>
          </a:stretch>
        </p:blipFill>
        <p:spPr bwMode="auto">
          <a:xfrm>
            <a:off x="657225" y="3599259"/>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4759" name="Picture 2"/>
          <p:cNvPicPr>
            <a:picLocks noGrp="1" noChangeArrowheads="1"/>
          </p:cNvPicPr>
          <p:nvPr/>
        </p:nvPicPr>
        <p:blipFill>
          <a:blip r:embed="rId5">
            <a:extLst>
              <a:ext uri="{28A0092B-C50C-407E-A947-70E740481C1C}">
                <a14:useLocalDpi xmlns:a14="http://schemas.microsoft.com/office/drawing/2010/main" val="0"/>
              </a:ext>
            </a:extLst>
          </a:blip>
          <a:srcRect l="10857" t="21887" b="2350"/>
          <a:stretch>
            <a:fillRect/>
          </a:stretch>
        </p:blipFill>
        <p:spPr bwMode="auto">
          <a:xfrm>
            <a:off x="2627412" y="3599259"/>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4758"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8612" y="3599259"/>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4757" name="Picture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9812" y="3599259"/>
            <a:ext cx="18288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342900" y="2724586"/>
            <a:ext cx="3352800" cy="357247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a:spLocks noChangeArrowheads="1"/>
          </p:cNvSpPr>
          <p:nvPr/>
        </p:nvSpPr>
        <p:spPr bwMode="auto">
          <a:xfrm>
            <a:off x="533400" y="994827"/>
            <a:ext cx="8153400" cy="1446550"/>
          </a:xfrm>
          <a:prstGeom prst="rect">
            <a:avLst/>
          </a:prstGeom>
          <a:noFill/>
          <a:ln w="9525">
            <a:noFill/>
            <a:miter lim="800000"/>
            <a:headEnd/>
            <a:tailEnd/>
          </a:ln>
        </p:spPr>
        <p:txBody>
          <a:bodyPr wrap="square">
            <a:spAutoFit/>
          </a:bodyPr>
          <a:lstStyle/>
          <a:p>
            <a:r>
              <a:rPr lang="en-US" sz="2400" dirty="0" smtClean="0">
                <a:latin typeface="Verdana" pitchFamily="34" charset="0"/>
              </a:rPr>
              <a:t>Wrist-worn sensor</a:t>
            </a:r>
          </a:p>
          <a:p>
            <a:endParaRPr lang="en-US" sz="2400" dirty="0" smtClean="0">
              <a:latin typeface="Verdana" pitchFamily="34" charset="0"/>
            </a:endParaRPr>
          </a:p>
          <a:p>
            <a:pPr marL="800100" lvl="1" indent="-342900">
              <a:buFont typeface="Arial" pitchFamily="34" charset="0"/>
              <a:buChar char="•"/>
            </a:pPr>
            <a:r>
              <a:rPr lang="en-US" sz="2000" dirty="0" smtClean="0">
                <a:latin typeface="Verdana" pitchFamily="34" charset="0"/>
              </a:rPr>
              <a:t>Increased compliance and social acceptance</a:t>
            </a:r>
            <a:endParaRPr lang="en-US" sz="1400" dirty="0" smtClean="0">
              <a:latin typeface="Verdana" pitchFamily="34" charset="0"/>
            </a:endParaRPr>
          </a:p>
          <a:p>
            <a:pPr marL="800100" lvl="1" indent="-342900">
              <a:buFont typeface="Arial" pitchFamily="34" charset="0"/>
              <a:buChar char="•"/>
            </a:pPr>
            <a:r>
              <a:rPr lang="en-US" sz="2000" dirty="0" smtClean="0">
                <a:latin typeface="Verdana" pitchFamily="34" charset="0"/>
              </a:rPr>
              <a:t>Problems:  pattern recognition and power consumption</a:t>
            </a:r>
            <a:endParaRPr lang="en-US" sz="2400" dirty="0" smtClean="0">
              <a:latin typeface="Verdana" pitchFamily="34" charset="0"/>
            </a:endParaRPr>
          </a:p>
        </p:txBody>
      </p:sp>
    </p:spTree>
    <p:extLst>
      <p:ext uri="{BB962C8B-B14F-4D97-AF65-F5344CB8AC3E}">
        <p14:creationId xmlns:p14="http://schemas.microsoft.com/office/powerpoint/2010/main" val="5185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a:latin typeface="Verdana" pitchFamily="34" charset="0"/>
              </a:rPr>
              <a:t>Overview of algorithm</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14</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graphicFrame>
        <p:nvGraphicFramePr>
          <p:cNvPr id="2" name="Diagram 1"/>
          <p:cNvGraphicFramePr/>
          <p:nvPr>
            <p:extLst>
              <p:ext uri="{D42A27DB-BD31-4B8C-83A1-F6EECF244321}">
                <p14:modId xmlns:p14="http://schemas.microsoft.com/office/powerpoint/2010/main" val="3025567109"/>
              </p:ext>
            </p:extLst>
          </p:nvPr>
        </p:nvGraphicFramePr>
        <p:xfrm>
          <a:off x="419100" y="1187296"/>
          <a:ext cx="82296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688166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a:latin typeface="Verdana" pitchFamily="34" charset="0"/>
              </a:rPr>
              <a:t>Overview of algorithm</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15</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graphicFrame>
        <p:nvGraphicFramePr>
          <p:cNvPr id="2" name="Diagram 1"/>
          <p:cNvGraphicFramePr/>
          <p:nvPr>
            <p:extLst>
              <p:ext uri="{D42A27DB-BD31-4B8C-83A1-F6EECF244321}">
                <p14:modId xmlns:p14="http://schemas.microsoft.com/office/powerpoint/2010/main" val="3009785930"/>
              </p:ext>
            </p:extLst>
          </p:nvPr>
        </p:nvGraphicFramePr>
        <p:xfrm>
          <a:off x="419100" y="1187296"/>
          <a:ext cx="82296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824492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477328"/>
          </a:xfrm>
          <a:prstGeom prst="rect">
            <a:avLst/>
          </a:prstGeom>
          <a:noFill/>
          <a:ln w="9525">
            <a:noFill/>
            <a:miter lim="800000"/>
            <a:headEnd/>
            <a:tailEnd/>
          </a:ln>
        </p:spPr>
        <p:txBody>
          <a:bodyPr>
            <a:spAutoFit/>
          </a:bodyPr>
          <a:lstStyle/>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16</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sp>
        <p:nvSpPr>
          <p:cNvPr id="11"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smtClean="0">
                <a:latin typeface="Verdana" pitchFamily="34" charset="0"/>
              </a:rPr>
              <a:t>Raw data</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3" name="TextBox 12"/>
          <p:cNvSpPr txBox="1">
            <a:spLocks noChangeArrowheads="1"/>
          </p:cNvSpPr>
          <p:nvPr/>
        </p:nvSpPr>
        <p:spPr bwMode="auto">
          <a:xfrm>
            <a:off x="3929176" y="5715000"/>
            <a:ext cx="2514600" cy="461665"/>
          </a:xfrm>
          <a:prstGeom prst="rect">
            <a:avLst/>
          </a:prstGeom>
          <a:noFill/>
          <a:ln w="9525">
            <a:noFill/>
            <a:miter lim="800000"/>
            <a:headEnd/>
            <a:tailEnd/>
          </a:ln>
        </p:spPr>
        <p:txBody>
          <a:bodyPr wrap="square">
            <a:spAutoFit/>
          </a:bodyPr>
          <a:lstStyle/>
          <a:p>
            <a:pPr algn="ctr"/>
            <a:r>
              <a:rPr lang="en-US" sz="2400" dirty="0" smtClean="0">
                <a:latin typeface="Verdana" pitchFamily="34" charset="0"/>
              </a:rPr>
              <a:t>minute</a:t>
            </a:r>
          </a:p>
        </p:txBody>
      </p:sp>
      <p:pic>
        <p:nvPicPr>
          <p:cNvPr id="2"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0" y="533400"/>
            <a:ext cx="8544152" cy="5467157"/>
          </a:xfrm>
          <a:prstGeom prst="rect">
            <a:avLst/>
          </a:prstGeom>
        </p:spPr>
      </p:pic>
      <p:sp>
        <p:nvSpPr>
          <p:cNvPr id="16" name="TextBox 15"/>
          <p:cNvSpPr txBox="1">
            <a:spLocks noChangeArrowheads="1"/>
          </p:cNvSpPr>
          <p:nvPr/>
        </p:nvSpPr>
        <p:spPr bwMode="auto">
          <a:xfrm>
            <a:off x="429208" y="994659"/>
            <a:ext cx="1219200" cy="461665"/>
          </a:xfrm>
          <a:prstGeom prst="rect">
            <a:avLst/>
          </a:prstGeom>
          <a:noFill/>
          <a:ln w="9525">
            <a:noFill/>
            <a:miter lim="800000"/>
            <a:headEnd/>
            <a:tailEnd/>
          </a:ln>
        </p:spPr>
        <p:txBody>
          <a:bodyPr wrap="square">
            <a:spAutoFit/>
          </a:bodyPr>
          <a:lstStyle/>
          <a:p>
            <a:pPr algn="ctr"/>
            <a:r>
              <a:rPr lang="en-US" sz="2400" dirty="0" smtClean="0">
                <a:latin typeface="Verdana" pitchFamily="34" charset="0"/>
              </a:rPr>
              <a:t>yaw</a:t>
            </a:r>
          </a:p>
        </p:txBody>
      </p:sp>
      <p:sp>
        <p:nvSpPr>
          <p:cNvPr id="17" name="TextBox 16"/>
          <p:cNvSpPr txBox="1">
            <a:spLocks noChangeArrowheads="1"/>
          </p:cNvSpPr>
          <p:nvPr/>
        </p:nvSpPr>
        <p:spPr bwMode="auto">
          <a:xfrm>
            <a:off x="429208" y="1820256"/>
            <a:ext cx="1219200" cy="461665"/>
          </a:xfrm>
          <a:prstGeom prst="rect">
            <a:avLst/>
          </a:prstGeom>
          <a:noFill/>
          <a:ln w="9525">
            <a:noFill/>
            <a:miter lim="800000"/>
            <a:headEnd/>
            <a:tailEnd/>
          </a:ln>
        </p:spPr>
        <p:txBody>
          <a:bodyPr wrap="square">
            <a:spAutoFit/>
          </a:bodyPr>
          <a:lstStyle/>
          <a:p>
            <a:pPr algn="ctr"/>
            <a:r>
              <a:rPr lang="en-US" sz="2400" dirty="0" smtClean="0">
                <a:latin typeface="Verdana" pitchFamily="34" charset="0"/>
              </a:rPr>
              <a:t>pitch</a:t>
            </a:r>
          </a:p>
        </p:txBody>
      </p:sp>
      <p:sp>
        <p:nvSpPr>
          <p:cNvPr id="18" name="TextBox 17"/>
          <p:cNvSpPr txBox="1">
            <a:spLocks noChangeArrowheads="1"/>
          </p:cNvSpPr>
          <p:nvPr/>
        </p:nvSpPr>
        <p:spPr bwMode="auto">
          <a:xfrm>
            <a:off x="429208" y="2640985"/>
            <a:ext cx="1219200" cy="461665"/>
          </a:xfrm>
          <a:prstGeom prst="rect">
            <a:avLst/>
          </a:prstGeom>
          <a:noFill/>
          <a:ln w="9525">
            <a:noFill/>
            <a:miter lim="800000"/>
            <a:headEnd/>
            <a:tailEnd/>
          </a:ln>
        </p:spPr>
        <p:txBody>
          <a:bodyPr wrap="square">
            <a:spAutoFit/>
          </a:bodyPr>
          <a:lstStyle/>
          <a:p>
            <a:pPr algn="ctr"/>
            <a:r>
              <a:rPr lang="en-US" sz="2400" dirty="0" smtClean="0">
                <a:latin typeface="Verdana" pitchFamily="34" charset="0"/>
              </a:rPr>
              <a:t>roll</a:t>
            </a:r>
          </a:p>
        </p:txBody>
      </p:sp>
      <p:sp>
        <p:nvSpPr>
          <p:cNvPr id="19" name="TextBox 18"/>
          <p:cNvSpPr txBox="1">
            <a:spLocks noChangeArrowheads="1"/>
          </p:cNvSpPr>
          <p:nvPr/>
        </p:nvSpPr>
        <p:spPr bwMode="auto">
          <a:xfrm>
            <a:off x="429208" y="3407429"/>
            <a:ext cx="1219200" cy="461665"/>
          </a:xfrm>
          <a:prstGeom prst="rect">
            <a:avLst/>
          </a:prstGeom>
          <a:noFill/>
          <a:ln w="9525">
            <a:noFill/>
            <a:miter lim="800000"/>
            <a:headEnd/>
            <a:tailEnd/>
          </a:ln>
        </p:spPr>
        <p:txBody>
          <a:bodyPr wrap="square">
            <a:spAutoFit/>
          </a:bodyPr>
          <a:lstStyle/>
          <a:p>
            <a:pPr algn="ctr"/>
            <a:r>
              <a:rPr lang="en-US" sz="2400" dirty="0" smtClean="0">
                <a:latin typeface="Verdana" pitchFamily="34" charset="0"/>
              </a:rPr>
              <a:t>x</a:t>
            </a:r>
          </a:p>
        </p:txBody>
      </p:sp>
      <p:sp>
        <p:nvSpPr>
          <p:cNvPr id="20" name="TextBox 19"/>
          <p:cNvSpPr txBox="1">
            <a:spLocks noChangeArrowheads="1"/>
          </p:cNvSpPr>
          <p:nvPr/>
        </p:nvSpPr>
        <p:spPr bwMode="auto">
          <a:xfrm>
            <a:off x="429208" y="4110335"/>
            <a:ext cx="1219200" cy="461665"/>
          </a:xfrm>
          <a:prstGeom prst="rect">
            <a:avLst/>
          </a:prstGeom>
          <a:noFill/>
          <a:ln w="9525">
            <a:noFill/>
            <a:miter lim="800000"/>
            <a:headEnd/>
            <a:tailEnd/>
          </a:ln>
        </p:spPr>
        <p:txBody>
          <a:bodyPr wrap="square">
            <a:spAutoFit/>
          </a:bodyPr>
          <a:lstStyle/>
          <a:p>
            <a:pPr algn="ctr"/>
            <a:r>
              <a:rPr lang="en-US" sz="2400" dirty="0" smtClean="0">
                <a:latin typeface="Verdana" pitchFamily="34" charset="0"/>
              </a:rPr>
              <a:t>y</a:t>
            </a:r>
          </a:p>
        </p:txBody>
      </p:sp>
      <p:sp>
        <p:nvSpPr>
          <p:cNvPr id="21" name="TextBox 20"/>
          <p:cNvSpPr txBox="1">
            <a:spLocks noChangeArrowheads="1"/>
          </p:cNvSpPr>
          <p:nvPr/>
        </p:nvSpPr>
        <p:spPr bwMode="auto">
          <a:xfrm>
            <a:off x="429208" y="4872334"/>
            <a:ext cx="1219200" cy="461665"/>
          </a:xfrm>
          <a:prstGeom prst="rect">
            <a:avLst/>
          </a:prstGeom>
          <a:noFill/>
          <a:ln w="9525">
            <a:noFill/>
            <a:miter lim="800000"/>
            <a:headEnd/>
            <a:tailEnd/>
          </a:ln>
        </p:spPr>
        <p:txBody>
          <a:bodyPr wrap="square">
            <a:spAutoFit/>
          </a:bodyPr>
          <a:lstStyle/>
          <a:p>
            <a:pPr algn="ctr"/>
            <a:r>
              <a:rPr lang="en-US" sz="2400" dirty="0" smtClean="0">
                <a:latin typeface="Verdana" pitchFamily="34" charset="0"/>
              </a:rPr>
              <a:t>z</a:t>
            </a:r>
          </a:p>
        </p:txBody>
      </p:sp>
      <p:cxnSp>
        <p:nvCxnSpPr>
          <p:cNvPr id="4" name="Straight Connector 3"/>
          <p:cNvCxnSpPr/>
          <p:nvPr/>
        </p:nvCxnSpPr>
        <p:spPr>
          <a:xfrm>
            <a:off x="3352800" y="685800"/>
            <a:ext cx="0" cy="546715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514846" y="673850"/>
            <a:ext cx="0" cy="546715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848354" y="697750"/>
            <a:ext cx="0" cy="546715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128076" y="685800"/>
            <a:ext cx="0" cy="546715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734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477328"/>
          </a:xfrm>
          <a:prstGeom prst="rect">
            <a:avLst/>
          </a:prstGeom>
          <a:noFill/>
          <a:ln w="9525">
            <a:noFill/>
            <a:miter lim="800000"/>
            <a:headEnd/>
            <a:tailEnd/>
          </a:ln>
        </p:spPr>
        <p:txBody>
          <a:bodyPr>
            <a:spAutoFit/>
          </a:bodyPr>
          <a:lstStyle/>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17</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sp>
        <p:nvSpPr>
          <p:cNvPr id="10" name="TextBox 9"/>
          <p:cNvSpPr txBox="1">
            <a:spLocks noChangeArrowheads="1"/>
          </p:cNvSpPr>
          <p:nvPr/>
        </p:nvSpPr>
        <p:spPr bwMode="auto">
          <a:xfrm>
            <a:off x="762000" y="4849147"/>
            <a:ext cx="1905000" cy="461665"/>
          </a:xfrm>
          <a:prstGeom prst="rect">
            <a:avLst/>
          </a:prstGeom>
          <a:noFill/>
          <a:ln w="9525">
            <a:noFill/>
            <a:miter lim="800000"/>
            <a:headEnd/>
            <a:tailEnd/>
          </a:ln>
        </p:spPr>
        <p:txBody>
          <a:bodyPr wrap="square">
            <a:spAutoFit/>
          </a:bodyPr>
          <a:lstStyle/>
          <a:p>
            <a:r>
              <a:rPr lang="en-US" sz="2400" dirty="0" smtClean="0">
                <a:latin typeface="Verdana" pitchFamily="34" charset="0"/>
              </a:rPr>
              <a:t>Notation:</a:t>
            </a:r>
          </a:p>
        </p:txBody>
      </p:sp>
      <p:sp>
        <p:nvSpPr>
          <p:cNvPr id="11"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Preprocessing</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819875822"/>
                  </p:ext>
                </p:extLst>
              </p:nvPr>
            </p:nvGraphicFramePr>
            <p:xfrm>
              <a:off x="1615159" y="1066417"/>
              <a:ext cx="3344101" cy="2926018"/>
            </p:xfrm>
            <a:graphic>
              <a:graphicData uri="http://schemas.openxmlformats.org/drawingml/2006/table">
                <a:tbl>
                  <a:tblPr>
                    <a:tableStyleId>{3C2FFA5D-87B4-456A-9821-1D502468CF0F}</a:tableStyleId>
                  </a:tblPr>
                  <a:tblGrid>
                    <a:gridCol w="1302512"/>
                    <a:gridCol w="517589"/>
                    <a:gridCol w="1524000"/>
                  </a:tblGrid>
                  <a:tr h="182880">
                    <a:tc>
                      <a:txBody>
                        <a:bodyPr/>
                        <a:lstStyle/>
                        <a:p>
                          <a:pPr algn="ctr" fontAlgn="b"/>
                          <a:r>
                            <a:rPr lang="en-US" sz="1600" u="none" strike="noStrike" dirty="0">
                              <a:effectLst/>
                            </a:rPr>
                            <a:t>device </a:t>
                          </a:r>
                          <a:endParaRPr lang="en-US" sz="1600" b="0" i="0" u="none" strike="noStrike" dirty="0">
                            <a:solidFill>
                              <a:srgbClr val="000000"/>
                            </a:solidFill>
                            <a:effectLst/>
                            <a:latin typeface="Calibri"/>
                          </a:endParaRPr>
                        </a:p>
                      </a:txBody>
                      <a:tcPr marL="7620" marR="7620" marT="7620" marB="0" anchor="b"/>
                    </a:tc>
                    <a:tc>
                      <a:txBody>
                        <a:bodyPr/>
                        <a:lstStyle/>
                        <a:p>
                          <a:pPr algn="ctr" fontAlgn="b"/>
                          <a:r>
                            <a:rPr lang="en-US" sz="1600" u="none" strike="noStrike" dirty="0">
                              <a:effectLst/>
                            </a:rPr>
                            <a:t>axis </a:t>
                          </a:r>
                          <a:endParaRPr lang="en-US" sz="1600" b="0" i="0" u="none" strike="noStrike" dirty="0">
                            <a:solidFill>
                              <a:srgbClr val="000000"/>
                            </a:solidFill>
                            <a:effectLst/>
                            <a:latin typeface="Calibri"/>
                          </a:endParaRPr>
                        </a:p>
                      </a:txBody>
                      <a:tcPr marL="7620" marR="7620" marT="7620" marB="0" anchor="b"/>
                    </a:tc>
                    <a:tc>
                      <a:txBody>
                        <a:bodyPr/>
                        <a:lstStyle/>
                        <a:p>
                          <a:pPr algn="ctr" fontAlgn="b"/>
                          <a:r>
                            <a:rPr lang="en-US" sz="1600" u="none" strike="noStrike" dirty="0">
                              <a:effectLst/>
                            </a:rPr>
                            <a:t>notation </a:t>
                          </a:r>
                          <a:endParaRPr lang="en-US" sz="1600" b="0" i="0" u="none" strike="noStrike" dirty="0">
                            <a:solidFill>
                              <a:srgbClr val="000000"/>
                            </a:solidFill>
                            <a:effectLst/>
                            <a:latin typeface="Calibri"/>
                          </a:endParaRPr>
                        </a:p>
                      </a:txBody>
                      <a:tcPr marL="7620" marR="7620" marT="7620" marB="0" anchor="b"/>
                    </a:tc>
                  </a:tr>
                  <a:tr h="182880">
                    <a:tc>
                      <a:txBody>
                        <a:bodyPr/>
                        <a:lstStyle/>
                        <a:p>
                          <a:pPr algn="l" fontAlgn="b"/>
                          <a:r>
                            <a:rPr lang="en-US" sz="1600" u="none" strike="noStrike" dirty="0">
                              <a:effectLst/>
                            </a:rPr>
                            <a:t>gyroscope </a:t>
                          </a:r>
                          <a:endParaRPr lang="en-US" sz="1600" b="0" i="0" u="none" strike="noStrike" dirty="0">
                            <a:solidFill>
                              <a:srgbClr val="000000"/>
                            </a:solidFill>
                            <a:effectLst/>
                            <a:latin typeface="Calibri"/>
                          </a:endParaRPr>
                        </a:p>
                      </a:txBody>
                      <a:tcPr marL="7620" marR="7620" marT="7620" marB="0" anchor="b"/>
                    </a:tc>
                    <a:tc>
                      <a:txBody>
                        <a:bodyPr/>
                        <a:lstStyle/>
                        <a:p>
                          <a:pPr algn="ctr" fontAlgn="b"/>
                          <a:r>
                            <a:rPr lang="en-US" sz="1600" u="none" strike="noStrike" dirty="0">
                              <a:effectLst/>
                            </a:rPr>
                            <a:t>yaw </a:t>
                          </a:r>
                          <a:endParaRPr lang="en-US" sz="1600" b="0" i="0" u="none" strike="noStrike" dirty="0">
                            <a:solidFill>
                              <a:srgbClr val="000000"/>
                            </a:solidFill>
                            <a:effectLst/>
                            <a:latin typeface="Calibri"/>
                          </a:endParaRPr>
                        </a:p>
                      </a:txBody>
                      <a:tcPr marL="7620" marR="7620" marT="7620" marB="0" anchor="b"/>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600" i="1" kern="1200" smtClean="0">
                                        <a:solidFill>
                                          <a:schemeClr val="dk1"/>
                                        </a:solidFill>
                                        <a:latin typeface="Cambria Math"/>
                                        <a:ea typeface="+mn-ea"/>
                                        <a:cs typeface="+mn-cs"/>
                                      </a:rPr>
                                    </m:ctrlPr>
                                  </m:sSubPr>
                                  <m:e>
                                    <m:r>
                                      <a:rPr lang="en-US" sz="1600" i="1" kern="1200">
                                        <a:solidFill>
                                          <a:schemeClr val="dk1"/>
                                        </a:solidFill>
                                        <a:latin typeface="Cambria Math"/>
                                        <a:ea typeface="+mn-ea"/>
                                        <a:cs typeface="+mn-cs"/>
                                      </a:rPr>
                                      <m:t>𝐺</m:t>
                                    </m:r>
                                  </m:e>
                                  <m:sub>
                                    <m:r>
                                      <a:rPr lang="en-US" sz="1600" i="1" kern="1200">
                                        <a:solidFill>
                                          <a:schemeClr val="dk1"/>
                                        </a:solidFill>
                                        <a:latin typeface="Cambria Math"/>
                                        <a:ea typeface="+mn-ea"/>
                                        <a:cs typeface="+mn-cs"/>
                                      </a:rPr>
                                      <m:t>𝛼</m:t>
                                    </m:r>
                                    <m:r>
                                      <a:rPr lang="en-US" sz="1600" i="0" kern="1200">
                                        <a:solidFill>
                                          <a:schemeClr val="dk1"/>
                                        </a:solidFill>
                                        <a:latin typeface="Cambria Math"/>
                                        <a:ea typeface="+mn-ea"/>
                                        <a:cs typeface="+mn-cs"/>
                                      </a:rPr>
                                      <m:t>,</m:t>
                                    </m:r>
                                    <m:r>
                                      <a:rPr lang="en-US" sz="1600" i="1" kern="1200">
                                        <a:solidFill>
                                          <a:schemeClr val="dk1"/>
                                        </a:solidFill>
                                        <a:latin typeface="Cambria Math"/>
                                        <a:ea typeface="+mn-ea"/>
                                        <a:cs typeface="+mn-cs"/>
                                      </a:rPr>
                                      <m:t>𝑡</m:t>
                                    </m:r>
                                  </m:sub>
                                </m:sSub>
                              </m:oMath>
                            </m:oMathPara>
                          </a14:m>
                          <a:endParaRPr lang="en-US" sz="1600" b="0" i="0" u="none" strike="noStrike" dirty="0">
                            <a:solidFill>
                              <a:srgbClr val="000000"/>
                            </a:solidFill>
                            <a:effectLst/>
                            <a:latin typeface="+mn-lt"/>
                          </a:endParaRPr>
                        </a:p>
                      </a:txBody>
                      <a:tcPr marL="7620" marR="7620" marT="7620" marB="0" anchor="b"/>
                    </a:tc>
                  </a:tr>
                  <a:tr h="182880">
                    <a:tc>
                      <a:txBody>
                        <a:bodyPr/>
                        <a:lstStyle/>
                        <a:p>
                          <a:pPr algn="l" fontAlgn="b"/>
                          <a:r>
                            <a:rPr lang="en-US" sz="1600" u="none" strike="noStrike" dirty="0">
                              <a:effectLst/>
                            </a:rPr>
                            <a:t>gyroscope </a:t>
                          </a:r>
                          <a:endParaRPr lang="en-US" sz="1600" b="0" i="0" u="none" strike="noStrike" dirty="0">
                            <a:solidFill>
                              <a:srgbClr val="000000"/>
                            </a:solidFill>
                            <a:effectLst/>
                            <a:latin typeface="Calibri"/>
                          </a:endParaRPr>
                        </a:p>
                      </a:txBody>
                      <a:tcPr marL="7620" marR="7620" marT="7620" marB="0" anchor="b"/>
                    </a:tc>
                    <a:tc>
                      <a:txBody>
                        <a:bodyPr/>
                        <a:lstStyle/>
                        <a:p>
                          <a:pPr algn="ctr" fontAlgn="b"/>
                          <a:r>
                            <a:rPr lang="en-US" sz="1600" u="none" strike="noStrike" dirty="0">
                              <a:effectLst/>
                            </a:rPr>
                            <a:t>pitch </a:t>
                          </a:r>
                          <a:endParaRPr lang="en-US" sz="1600" b="0" i="0" u="none" strike="noStrike" dirty="0">
                            <a:solidFill>
                              <a:srgbClr val="000000"/>
                            </a:solidFill>
                            <a:effectLst/>
                            <a:latin typeface="Calibri"/>
                          </a:endParaRPr>
                        </a:p>
                      </a:txBody>
                      <a:tcPr marL="7620" marR="7620" marT="7620" marB="0" anchor="b"/>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600" i="1" kern="1200" smtClean="0">
                                        <a:solidFill>
                                          <a:schemeClr val="dk1"/>
                                        </a:solidFill>
                                        <a:latin typeface="Cambria Math"/>
                                        <a:ea typeface="+mn-ea"/>
                                        <a:cs typeface="+mn-cs"/>
                                      </a:rPr>
                                    </m:ctrlPr>
                                  </m:sSubPr>
                                  <m:e>
                                    <m:r>
                                      <a:rPr lang="en-US" sz="1600" i="1" kern="1200">
                                        <a:solidFill>
                                          <a:schemeClr val="dk1"/>
                                        </a:solidFill>
                                        <a:latin typeface="Cambria Math"/>
                                        <a:ea typeface="+mn-ea"/>
                                        <a:cs typeface="+mn-cs"/>
                                      </a:rPr>
                                      <m:t>𝐺</m:t>
                                    </m:r>
                                  </m:e>
                                  <m:sub>
                                    <m:r>
                                      <m:rPr>
                                        <m:sty m:val="p"/>
                                      </m:rPr>
                                      <a:rPr lang="el-GR" sz="1600" i="1" kern="1200" smtClean="0">
                                        <a:solidFill>
                                          <a:schemeClr val="dk1"/>
                                        </a:solidFill>
                                        <a:latin typeface="Cambria Math"/>
                                        <a:ea typeface="Cambria Math"/>
                                        <a:cs typeface="+mn-cs"/>
                                      </a:rPr>
                                      <m:t>β</m:t>
                                    </m:r>
                                    <m:r>
                                      <a:rPr lang="en-US" sz="1600" i="0" kern="1200">
                                        <a:solidFill>
                                          <a:schemeClr val="dk1"/>
                                        </a:solidFill>
                                        <a:latin typeface="Cambria Math"/>
                                        <a:ea typeface="+mn-ea"/>
                                        <a:cs typeface="+mn-cs"/>
                                      </a:rPr>
                                      <m:t>,</m:t>
                                    </m:r>
                                    <m:r>
                                      <a:rPr lang="en-US" sz="1600" i="1" kern="1200">
                                        <a:solidFill>
                                          <a:schemeClr val="dk1"/>
                                        </a:solidFill>
                                        <a:latin typeface="Cambria Math"/>
                                        <a:ea typeface="+mn-ea"/>
                                        <a:cs typeface="+mn-cs"/>
                                      </a:rPr>
                                      <m:t>𝑡</m:t>
                                    </m:r>
                                  </m:sub>
                                </m:sSub>
                              </m:oMath>
                            </m:oMathPara>
                          </a14:m>
                          <a:endParaRPr lang="en-US" sz="1600" b="0" i="0" u="none" strike="noStrike" dirty="0">
                            <a:solidFill>
                              <a:srgbClr val="000000"/>
                            </a:solidFill>
                            <a:effectLst/>
                            <a:latin typeface="+mn-lt"/>
                          </a:endParaRPr>
                        </a:p>
                      </a:txBody>
                      <a:tcPr marL="7620" marR="7620" marT="7620" marB="0" anchor="b"/>
                    </a:tc>
                  </a:tr>
                  <a:tr h="182880">
                    <a:tc>
                      <a:txBody>
                        <a:bodyPr/>
                        <a:lstStyle/>
                        <a:p>
                          <a:pPr algn="l" fontAlgn="b"/>
                          <a:r>
                            <a:rPr lang="en-US" sz="1600" u="none" strike="noStrike">
                              <a:effectLst/>
                            </a:rPr>
                            <a:t>gyroscope </a:t>
                          </a:r>
                          <a:endParaRPr lang="en-US" sz="1600" b="0" i="0" u="none" strike="noStrike">
                            <a:solidFill>
                              <a:srgbClr val="000000"/>
                            </a:solidFill>
                            <a:effectLst/>
                            <a:latin typeface="Calibri"/>
                          </a:endParaRPr>
                        </a:p>
                      </a:txBody>
                      <a:tcPr marL="7620" marR="7620" marT="7620" marB="0" anchor="b"/>
                    </a:tc>
                    <a:tc>
                      <a:txBody>
                        <a:bodyPr/>
                        <a:lstStyle/>
                        <a:p>
                          <a:pPr algn="ctr" fontAlgn="b"/>
                          <a:r>
                            <a:rPr lang="en-US" sz="1600" u="none" strike="noStrike" dirty="0">
                              <a:effectLst/>
                            </a:rPr>
                            <a:t>roll </a:t>
                          </a:r>
                          <a:endParaRPr lang="en-US" sz="1600" b="0" i="0" u="none" strike="noStrike" dirty="0">
                            <a:solidFill>
                              <a:srgbClr val="000000"/>
                            </a:solidFill>
                            <a:effectLst/>
                            <a:latin typeface="Calibri"/>
                          </a:endParaRPr>
                        </a:p>
                      </a:txBody>
                      <a:tcPr marL="7620" marR="7620" marT="7620" marB="0" anchor="b"/>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600" i="1" kern="1200" smtClean="0">
                                        <a:solidFill>
                                          <a:schemeClr val="dk1"/>
                                        </a:solidFill>
                                        <a:latin typeface="Cambria Math"/>
                                        <a:ea typeface="+mn-ea"/>
                                        <a:cs typeface="+mn-cs"/>
                                      </a:rPr>
                                    </m:ctrlPr>
                                  </m:sSubPr>
                                  <m:e>
                                    <m:r>
                                      <a:rPr lang="en-US" sz="1600" i="1" kern="1200">
                                        <a:solidFill>
                                          <a:schemeClr val="dk1"/>
                                        </a:solidFill>
                                        <a:latin typeface="Cambria Math"/>
                                        <a:ea typeface="+mn-ea"/>
                                        <a:cs typeface="+mn-cs"/>
                                      </a:rPr>
                                      <m:t>𝐺</m:t>
                                    </m:r>
                                  </m:e>
                                  <m:sub>
                                    <m:r>
                                      <m:rPr>
                                        <m:sty m:val="p"/>
                                      </m:rPr>
                                      <a:rPr lang="el-GR" sz="1600" i="1" kern="1200" smtClean="0">
                                        <a:solidFill>
                                          <a:schemeClr val="dk1"/>
                                        </a:solidFill>
                                        <a:latin typeface="Cambria Math"/>
                                        <a:ea typeface="Cambria Math"/>
                                        <a:cs typeface="+mn-cs"/>
                                      </a:rPr>
                                      <m:t>γ</m:t>
                                    </m:r>
                                    <m:r>
                                      <a:rPr lang="en-US" sz="1600" i="0" kern="1200">
                                        <a:solidFill>
                                          <a:schemeClr val="dk1"/>
                                        </a:solidFill>
                                        <a:latin typeface="Cambria Math"/>
                                        <a:ea typeface="+mn-ea"/>
                                        <a:cs typeface="+mn-cs"/>
                                      </a:rPr>
                                      <m:t>,</m:t>
                                    </m:r>
                                    <m:r>
                                      <a:rPr lang="en-US" sz="1600" i="1" kern="1200">
                                        <a:solidFill>
                                          <a:schemeClr val="dk1"/>
                                        </a:solidFill>
                                        <a:latin typeface="Cambria Math"/>
                                        <a:ea typeface="+mn-ea"/>
                                        <a:cs typeface="+mn-cs"/>
                                      </a:rPr>
                                      <m:t>𝑡</m:t>
                                    </m:r>
                                  </m:sub>
                                </m:sSub>
                              </m:oMath>
                            </m:oMathPara>
                          </a14:m>
                          <a:endParaRPr lang="en-US" sz="1600" b="0" i="0" u="none" strike="noStrike" dirty="0">
                            <a:solidFill>
                              <a:srgbClr val="000000"/>
                            </a:solidFill>
                            <a:effectLst/>
                            <a:latin typeface="+mn-lt"/>
                          </a:endParaRPr>
                        </a:p>
                      </a:txBody>
                      <a:tcPr marL="7620" marR="7620" marT="7620" marB="0" anchor="b"/>
                    </a:tc>
                  </a:tr>
                  <a:tr h="182880">
                    <a:tc>
                      <a:txBody>
                        <a:bodyPr/>
                        <a:lstStyle/>
                        <a:p>
                          <a:pPr algn="l" fontAlgn="b"/>
                          <a:r>
                            <a:rPr lang="en-US" sz="1600" u="none" strike="noStrike" dirty="0">
                              <a:effectLst/>
                            </a:rPr>
                            <a:t>gyroscope </a:t>
                          </a:r>
                          <a:endParaRPr lang="en-US" sz="1600" b="0" i="0" u="none" strike="noStrike" dirty="0">
                            <a:solidFill>
                              <a:srgbClr val="000000"/>
                            </a:solidFill>
                            <a:effectLst/>
                            <a:latin typeface="Calibri"/>
                          </a:endParaRPr>
                        </a:p>
                      </a:txBody>
                      <a:tcPr marL="7620" marR="7620" marT="7620" marB="0" anchor="b"/>
                    </a:tc>
                    <a:tc>
                      <a:txBody>
                        <a:bodyPr/>
                        <a:lstStyle/>
                        <a:p>
                          <a:pPr algn="ctr" fontAlgn="b"/>
                          <a:r>
                            <a:rPr lang="en-US" sz="1600" u="none" strike="noStrike" dirty="0">
                              <a:effectLst/>
                            </a:rPr>
                            <a:t>any </a:t>
                          </a:r>
                          <a:endParaRPr lang="en-US" sz="1600" b="0" i="0" u="none" strike="noStrike" dirty="0">
                            <a:solidFill>
                              <a:srgbClr val="000000"/>
                            </a:solidFill>
                            <a:effectLst/>
                            <a:latin typeface="Calibri"/>
                          </a:endParaRPr>
                        </a:p>
                      </a:txBody>
                      <a:tcPr marL="7620" marR="7620" marT="7620" marB="0" anchor="b"/>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600" i="1" kern="1200" smtClean="0">
                                        <a:solidFill>
                                          <a:schemeClr val="dk1"/>
                                        </a:solidFill>
                                        <a:latin typeface="Cambria Math"/>
                                        <a:ea typeface="+mn-ea"/>
                                        <a:cs typeface="+mn-cs"/>
                                      </a:rPr>
                                    </m:ctrlPr>
                                  </m:sSubPr>
                                  <m:e>
                                    <m:r>
                                      <a:rPr lang="en-US" sz="1600" i="1" kern="1200">
                                        <a:solidFill>
                                          <a:schemeClr val="dk1"/>
                                        </a:solidFill>
                                        <a:latin typeface="Cambria Math"/>
                                        <a:ea typeface="+mn-ea"/>
                                        <a:cs typeface="+mn-cs"/>
                                      </a:rPr>
                                      <m:t>𝐺</m:t>
                                    </m:r>
                                  </m:e>
                                  <m:sub>
                                    <m:r>
                                      <m:rPr>
                                        <m:sty m:val="p"/>
                                      </m:rPr>
                                      <a:rPr lang="en-US" sz="1600" b="0" i="0" kern="1200" smtClean="0">
                                        <a:solidFill>
                                          <a:schemeClr val="dk1"/>
                                        </a:solidFill>
                                        <a:latin typeface="Cambria Math"/>
                                        <a:ea typeface="+mn-ea"/>
                                        <a:cs typeface="+mn-cs"/>
                                      </a:rPr>
                                      <m:t>any</m:t>
                                    </m:r>
                                    <m:r>
                                      <a:rPr lang="en-US" sz="1600" i="0" kern="1200">
                                        <a:solidFill>
                                          <a:schemeClr val="dk1"/>
                                        </a:solidFill>
                                        <a:latin typeface="Cambria Math"/>
                                        <a:ea typeface="+mn-ea"/>
                                        <a:cs typeface="+mn-cs"/>
                                      </a:rPr>
                                      <m:t>,</m:t>
                                    </m:r>
                                    <m:r>
                                      <a:rPr lang="en-US" sz="1600" i="1" kern="1200">
                                        <a:solidFill>
                                          <a:schemeClr val="dk1"/>
                                        </a:solidFill>
                                        <a:latin typeface="Cambria Math"/>
                                        <a:ea typeface="+mn-ea"/>
                                        <a:cs typeface="+mn-cs"/>
                                      </a:rPr>
                                      <m:t>𝑡</m:t>
                                    </m:r>
                                  </m:sub>
                                </m:sSub>
                              </m:oMath>
                            </m:oMathPara>
                          </a14:m>
                          <a:endParaRPr lang="en-US" sz="1600" b="0" i="0" u="none" strike="noStrike" dirty="0">
                            <a:solidFill>
                              <a:srgbClr val="000000"/>
                            </a:solidFill>
                            <a:effectLst/>
                            <a:latin typeface="+mn-lt"/>
                          </a:endParaRPr>
                        </a:p>
                      </a:txBody>
                      <a:tcPr marL="7620" marR="7620" marT="7620" marB="0" anchor="b"/>
                    </a:tc>
                  </a:tr>
                  <a:tr h="182880">
                    <a:tc>
                      <a:txBody>
                        <a:bodyPr/>
                        <a:lstStyle/>
                        <a:p>
                          <a:pPr algn="l" fontAlgn="b"/>
                          <a:r>
                            <a:rPr lang="en-US" sz="1600" u="none" strike="noStrike">
                              <a:effectLst/>
                            </a:rPr>
                            <a:t>gyroscope </a:t>
                          </a:r>
                          <a:endParaRPr lang="en-US" sz="1600" b="0" i="0" u="none" strike="noStrike">
                            <a:solidFill>
                              <a:srgbClr val="000000"/>
                            </a:solidFill>
                            <a:effectLst/>
                            <a:latin typeface="Calibri"/>
                          </a:endParaRPr>
                        </a:p>
                      </a:txBody>
                      <a:tcPr marL="7620" marR="7620" marT="7620" marB="0" anchor="b"/>
                    </a:tc>
                    <a:tc>
                      <a:txBody>
                        <a:bodyPr/>
                        <a:lstStyle/>
                        <a:p>
                          <a:pPr algn="ctr" fontAlgn="b"/>
                          <a:r>
                            <a:rPr lang="en-US" sz="1600" u="none" strike="noStrike" dirty="0">
                              <a:effectLst/>
                            </a:rPr>
                            <a:t>sum </a:t>
                          </a:r>
                          <a:endParaRPr lang="en-US" sz="1600" b="0" i="0" u="none" strike="noStrike" dirty="0">
                            <a:solidFill>
                              <a:srgbClr val="000000"/>
                            </a:solidFill>
                            <a:effectLst/>
                            <a:latin typeface="Calibri"/>
                          </a:endParaRPr>
                        </a:p>
                      </a:txBody>
                      <a:tcPr marL="7620" marR="7620" marT="7620" marB="0" anchor="b"/>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600" i="1" kern="1200" smtClean="0">
                                        <a:solidFill>
                                          <a:schemeClr val="dk1"/>
                                        </a:solidFill>
                                        <a:latin typeface="Cambria Math"/>
                                        <a:ea typeface="+mn-ea"/>
                                        <a:cs typeface="+mn-cs"/>
                                      </a:rPr>
                                    </m:ctrlPr>
                                  </m:sSubPr>
                                  <m:e>
                                    <m:r>
                                      <a:rPr lang="en-US" sz="1600" i="1" kern="1200">
                                        <a:solidFill>
                                          <a:schemeClr val="dk1"/>
                                        </a:solidFill>
                                        <a:latin typeface="Cambria Math"/>
                                        <a:ea typeface="+mn-ea"/>
                                        <a:cs typeface="+mn-cs"/>
                                      </a:rPr>
                                      <m:t>𝐺</m:t>
                                    </m:r>
                                  </m:e>
                                  <m:sub>
                                    <m:r>
                                      <m:rPr>
                                        <m:sty m:val="p"/>
                                      </m:rPr>
                                      <a:rPr lang="en-US" sz="1600" b="0" i="0" kern="1200" smtClean="0">
                                        <a:solidFill>
                                          <a:schemeClr val="dk1"/>
                                        </a:solidFill>
                                        <a:latin typeface="Cambria Math"/>
                                        <a:ea typeface="+mn-ea"/>
                                        <a:cs typeface="+mn-cs"/>
                                      </a:rPr>
                                      <m:t>sum</m:t>
                                    </m:r>
                                    <m:r>
                                      <a:rPr lang="en-US" sz="1600" i="0" kern="1200">
                                        <a:solidFill>
                                          <a:schemeClr val="dk1"/>
                                        </a:solidFill>
                                        <a:latin typeface="Cambria Math"/>
                                        <a:ea typeface="+mn-ea"/>
                                        <a:cs typeface="+mn-cs"/>
                                      </a:rPr>
                                      <m:t>,</m:t>
                                    </m:r>
                                    <m:r>
                                      <a:rPr lang="en-US" sz="1600" i="1" kern="1200">
                                        <a:solidFill>
                                          <a:schemeClr val="dk1"/>
                                        </a:solidFill>
                                        <a:latin typeface="Cambria Math"/>
                                        <a:ea typeface="+mn-ea"/>
                                        <a:cs typeface="+mn-cs"/>
                                      </a:rPr>
                                      <m:t>𝑡</m:t>
                                    </m:r>
                                  </m:sub>
                                </m:sSub>
                              </m:oMath>
                            </m:oMathPara>
                          </a14:m>
                          <a:endParaRPr lang="en-US" sz="1600" b="0" i="0" u="none" strike="noStrike" dirty="0">
                            <a:solidFill>
                              <a:srgbClr val="000000"/>
                            </a:solidFill>
                            <a:effectLst/>
                            <a:latin typeface="+mn-lt"/>
                          </a:endParaRPr>
                        </a:p>
                      </a:txBody>
                      <a:tcPr marL="7620" marR="7620" marT="7620" marB="0" anchor="b"/>
                    </a:tc>
                  </a:tr>
                  <a:tr h="182880">
                    <a:tc>
                      <a:txBody>
                        <a:bodyPr/>
                        <a:lstStyle/>
                        <a:p>
                          <a:pPr algn="l" fontAlgn="b"/>
                          <a:r>
                            <a:rPr lang="en-US" sz="1600" u="none" strike="noStrike">
                              <a:effectLst/>
                            </a:rPr>
                            <a:t>accelerometer </a:t>
                          </a:r>
                          <a:endParaRPr lang="en-US" sz="1600" b="0" i="0" u="none" strike="noStrike">
                            <a:solidFill>
                              <a:srgbClr val="000000"/>
                            </a:solidFill>
                            <a:effectLst/>
                            <a:latin typeface="Calibri"/>
                          </a:endParaRPr>
                        </a:p>
                      </a:txBody>
                      <a:tcPr marL="7620" marR="7620" marT="7620" marB="0" anchor="b"/>
                    </a:tc>
                    <a:tc>
                      <a:txBody>
                        <a:bodyPr/>
                        <a:lstStyle/>
                        <a:p>
                          <a:pPr algn="ctr" fontAlgn="b"/>
                          <a:r>
                            <a:rPr lang="en-US" sz="1600" u="none" strike="noStrike" dirty="0">
                              <a:effectLst/>
                            </a:rPr>
                            <a:t>x </a:t>
                          </a:r>
                          <a:endParaRPr lang="en-US" sz="1600" b="0" i="0" u="none" strike="noStrike" dirty="0">
                            <a:solidFill>
                              <a:srgbClr val="000000"/>
                            </a:solidFill>
                            <a:effectLst/>
                            <a:latin typeface="Calibri"/>
                          </a:endParaRPr>
                        </a:p>
                      </a:txBody>
                      <a:tcPr marL="7620" marR="7620" marT="7620" marB="0" anchor="b"/>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600" i="1" kern="1200" smtClean="0">
                                        <a:solidFill>
                                          <a:schemeClr val="dk1"/>
                                        </a:solidFill>
                                        <a:latin typeface="Cambria Math"/>
                                        <a:ea typeface="+mn-ea"/>
                                        <a:cs typeface="+mn-cs"/>
                                      </a:rPr>
                                    </m:ctrlPr>
                                  </m:sSubPr>
                                  <m:e>
                                    <m:r>
                                      <a:rPr lang="en-US" sz="1600" b="0" i="1" kern="1200" smtClean="0">
                                        <a:solidFill>
                                          <a:schemeClr val="dk1"/>
                                        </a:solidFill>
                                        <a:latin typeface="Cambria Math"/>
                                        <a:ea typeface="+mn-ea"/>
                                        <a:cs typeface="+mn-cs"/>
                                      </a:rPr>
                                      <m:t>𝐴</m:t>
                                    </m:r>
                                  </m:e>
                                  <m:sub>
                                    <m:r>
                                      <m:rPr>
                                        <m:sty m:val="p"/>
                                      </m:rPr>
                                      <a:rPr lang="en-US" sz="1600" b="0" i="0" kern="1200" smtClean="0">
                                        <a:solidFill>
                                          <a:schemeClr val="dk1"/>
                                        </a:solidFill>
                                        <a:latin typeface="Cambria Math"/>
                                        <a:ea typeface="+mn-ea"/>
                                        <a:cs typeface="+mn-cs"/>
                                      </a:rPr>
                                      <m:t>x</m:t>
                                    </m:r>
                                    <m:r>
                                      <a:rPr lang="en-US" sz="1600" i="0" kern="1200">
                                        <a:solidFill>
                                          <a:schemeClr val="dk1"/>
                                        </a:solidFill>
                                        <a:latin typeface="Cambria Math"/>
                                        <a:ea typeface="+mn-ea"/>
                                        <a:cs typeface="+mn-cs"/>
                                      </a:rPr>
                                      <m:t>,</m:t>
                                    </m:r>
                                    <m:r>
                                      <a:rPr lang="en-US" sz="1600" i="1" kern="1200">
                                        <a:solidFill>
                                          <a:schemeClr val="dk1"/>
                                        </a:solidFill>
                                        <a:latin typeface="Cambria Math"/>
                                        <a:ea typeface="+mn-ea"/>
                                        <a:cs typeface="+mn-cs"/>
                                      </a:rPr>
                                      <m:t>𝑡</m:t>
                                    </m:r>
                                  </m:sub>
                                </m:sSub>
                              </m:oMath>
                            </m:oMathPara>
                          </a14:m>
                          <a:endParaRPr lang="en-US" sz="1600" b="0" i="0" u="none" strike="noStrike" dirty="0">
                            <a:solidFill>
                              <a:srgbClr val="000000"/>
                            </a:solidFill>
                            <a:effectLst/>
                            <a:latin typeface="+mn-lt"/>
                          </a:endParaRPr>
                        </a:p>
                      </a:txBody>
                      <a:tcPr marL="7620" marR="7620" marT="7620" marB="0" anchor="b"/>
                    </a:tc>
                  </a:tr>
                  <a:tr h="182880">
                    <a:tc>
                      <a:txBody>
                        <a:bodyPr/>
                        <a:lstStyle/>
                        <a:p>
                          <a:pPr algn="l" fontAlgn="b"/>
                          <a:r>
                            <a:rPr lang="en-US" sz="1600" u="none" strike="noStrike" dirty="0">
                              <a:effectLst/>
                            </a:rPr>
                            <a:t>accelerometer </a:t>
                          </a:r>
                          <a:endParaRPr lang="en-US" sz="1600" b="0" i="0" u="none" strike="noStrike" dirty="0">
                            <a:solidFill>
                              <a:srgbClr val="000000"/>
                            </a:solidFill>
                            <a:effectLst/>
                            <a:latin typeface="Calibri"/>
                          </a:endParaRPr>
                        </a:p>
                      </a:txBody>
                      <a:tcPr marL="7620" marR="7620" marT="7620" marB="0" anchor="b"/>
                    </a:tc>
                    <a:tc>
                      <a:txBody>
                        <a:bodyPr/>
                        <a:lstStyle/>
                        <a:p>
                          <a:pPr algn="ctr" fontAlgn="b"/>
                          <a:r>
                            <a:rPr lang="en-US" sz="1600" u="none" strike="noStrike" dirty="0">
                              <a:effectLst/>
                            </a:rPr>
                            <a:t>y </a:t>
                          </a:r>
                          <a:endParaRPr lang="en-US" sz="1600" b="0" i="0" u="none" strike="noStrike" dirty="0">
                            <a:solidFill>
                              <a:srgbClr val="000000"/>
                            </a:solidFill>
                            <a:effectLst/>
                            <a:latin typeface="Calibri"/>
                          </a:endParaRPr>
                        </a:p>
                      </a:txBody>
                      <a:tcPr marL="7620" marR="7620" marT="7620" marB="0" anchor="b"/>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600" i="1" kern="1200" smtClean="0">
                                        <a:solidFill>
                                          <a:schemeClr val="dk1"/>
                                        </a:solidFill>
                                        <a:latin typeface="Cambria Math"/>
                                        <a:ea typeface="+mn-ea"/>
                                        <a:cs typeface="+mn-cs"/>
                                      </a:rPr>
                                    </m:ctrlPr>
                                  </m:sSubPr>
                                  <m:e>
                                    <m:r>
                                      <a:rPr lang="en-US" sz="1600" b="0" i="1" kern="1200" smtClean="0">
                                        <a:solidFill>
                                          <a:schemeClr val="dk1"/>
                                        </a:solidFill>
                                        <a:latin typeface="Cambria Math"/>
                                        <a:ea typeface="+mn-ea"/>
                                        <a:cs typeface="+mn-cs"/>
                                      </a:rPr>
                                      <m:t>𝐴</m:t>
                                    </m:r>
                                  </m:e>
                                  <m:sub>
                                    <m:r>
                                      <a:rPr lang="en-US" sz="1600" b="0" i="1" kern="1200" smtClean="0">
                                        <a:solidFill>
                                          <a:schemeClr val="dk1"/>
                                        </a:solidFill>
                                        <a:latin typeface="Cambria Math"/>
                                        <a:ea typeface="+mn-ea"/>
                                        <a:cs typeface="+mn-cs"/>
                                      </a:rPr>
                                      <m:t>𝑦</m:t>
                                    </m:r>
                                    <m:r>
                                      <a:rPr lang="en-US" sz="1600" i="0" kern="1200">
                                        <a:solidFill>
                                          <a:schemeClr val="dk1"/>
                                        </a:solidFill>
                                        <a:latin typeface="Cambria Math"/>
                                        <a:ea typeface="+mn-ea"/>
                                        <a:cs typeface="+mn-cs"/>
                                      </a:rPr>
                                      <m:t>,</m:t>
                                    </m:r>
                                    <m:r>
                                      <a:rPr lang="en-US" sz="1600" i="1" kern="1200">
                                        <a:solidFill>
                                          <a:schemeClr val="dk1"/>
                                        </a:solidFill>
                                        <a:latin typeface="Cambria Math"/>
                                        <a:ea typeface="+mn-ea"/>
                                        <a:cs typeface="+mn-cs"/>
                                      </a:rPr>
                                      <m:t>𝑡</m:t>
                                    </m:r>
                                  </m:sub>
                                </m:sSub>
                              </m:oMath>
                            </m:oMathPara>
                          </a14:m>
                          <a:endParaRPr lang="en-US" sz="1600" b="0" i="0" u="none" strike="noStrike" dirty="0">
                            <a:solidFill>
                              <a:srgbClr val="000000"/>
                            </a:solidFill>
                            <a:effectLst/>
                            <a:latin typeface="+mn-lt"/>
                          </a:endParaRPr>
                        </a:p>
                      </a:txBody>
                      <a:tcPr marL="7620" marR="7620" marT="7620" marB="0" anchor="b"/>
                    </a:tc>
                  </a:tr>
                  <a:tr h="182880">
                    <a:tc>
                      <a:txBody>
                        <a:bodyPr/>
                        <a:lstStyle/>
                        <a:p>
                          <a:pPr algn="l" fontAlgn="b"/>
                          <a:r>
                            <a:rPr lang="en-US" sz="1600" u="none" strike="noStrike">
                              <a:effectLst/>
                            </a:rPr>
                            <a:t>accelerometer </a:t>
                          </a:r>
                          <a:endParaRPr lang="en-US" sz="1600" b="0" i="0" u="none" strike="noStrike">
                            <a:solidFill>
                              <a:srgbClr val="000000"/>
                            </a:solidFill>
                            <a:effectLst/>
                            <a:latin typeface="Calibri"/>
                          </a:endParaRPr>
                        </a:p>
                      </a:txBody>
                      <a:tcPr marL="7620" marR="7620" marT="7620" marB="0" anchor="b"/>
                    </a:tc>
                    <a:tc>
                      <a:txBody>
                        <a:bodyPr/>
                        <a:lstStyle/>
                        <a:p>
                          <a:pPr algn="ctr" fontAlgn="b"/>
                          <a:r>
                            <a:rPr lang="en-US" sz="1600" u="none" strike="noStrike" dirty="0">
                              <a:effectLst/>
                            </a:rPr>
                            <a:t>z </a:t>
                          </a:r>
                          <a:endParaRPr lang="en-US" sz="1600" b="0" i="0" u="none" strike="noStrike" dirty="0">
                            <a:solidFill>
                              <a:srgbClr val="000000"/>
                            </a:solidFill>
                            <a:effectLst/>
                            <a:latin typeface="Calibri"/>
                          </a:endParaRPr>
                        </a:p>
                      </a:txBody>
                      <a:tcPr marL="7620" marR="7620" marT="7620" marB="0" anchor="b"/>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600" i="1" kern="1200" smtClean="0">
                                        <a:solidFill>
                                          <a:schemeClr val="dk1"/>
                                        </a:solidFill>
                                        <a:latin typeface="Cambria Math"/>
                                        <a:ea typeface="+mn-ea"/>
                                        <a:cs typeface="+mn-cs"/>
                                      </a:rPr>
                                    </m:ctrlPr>
                                  </m:sSubPr>
                                  <m:e>
                                    <m:r>
                                      <a:rPr lang="en-US" sz="1600" b="0" i="1" kern="1200" smtClean="0">
                                        <a:solidFill>
                                          <a:schemeClr val="dk1"/>
                                        </a:solidFill>
                                        <a:latin typeface="Cambria Math"/>
                                        <a:ea typeface="+mn-ea"/>
                                        <a:cs typeface="+mn-cs"/>
                                      </a:rPr>
                                      <m:t>𝐴</m:t>
                                    </m:r>
                                  </m:e>
                                  <m:sub>
                                    <m:r>
                                      <a:rPr lang="en-US" sz="1600" b="0" i="1" kern="1200" smtClean="0">
                                        <a:solidFill>
                                          <a:schemeClr val="dk1"/>
                                        </a:solidFill>
                                        <a:latin typeface="Cambria Math"/>
                                        <a:ea typeface="+mn-ea"/>
                                        <a:cs typeface="+mn-cs"/>
                                      </a:rPr>
                                      <m:t>𝑧</m:t>
                                    </m:r>
                                    <m:r>
                                      <a:rPr lang="en-US" sz="1600" i="0" kern="1200">
                                        <a:solidFill>
                                          <a:schemeClr val="dk1"/>
                                        </a:solidFill>
                                        <a:latin typeface="Cambria Math"/>
                                        <a:ea typeface="+mn-ea"/>
                                        <a:cs typeface="+mn-cs"/>
                                      </a:rPr>
                                      <m:t>,</m:t>
                                    </m:r>
                                    <m:r>
                                      <a:rPr lang="en-US" sz="1600" i="1" kern="1200">
                                        <a:solidFill>
                                          <a:schemeClr val="dk1"/>
                                        </a:solidFill>
                                        <a:latin typeface="Cambria Math"/>
                                        <a:ea typeface="+mn-ea"/>
                                        <a:cs typeface="+mn-cs"/>
                                      </a:rPr>
                                      <m:t>𝑡</m:t>
                                    </m:r>
                                  </m:sub>
                                </m:sSub>
                              </m:oMath>
                            </m:oMathPara>
                          </a14:m>
                          <a:endParaRPr lang="en-US" sz="1600" b="0" i="0" u="none" strike="noStrike" dirty="0">
                            <a:solidFill>
                              <a:srgbClr val="000000"/>
                            </a:solidFill>
                            <a:effectLst/>
                            <a:latin typeface="+mn-lt"/>
                          </a:endParaRPr>
                        </a:p>
                      </a:txBody>
                      <a:tcPr marL="7620" marR="7620" marT="7620" marB="0" anchor="b"/>
                    </a:tc>
                  </a:tr>
                  <a:tr h="182880">
                    <a:tc>
                      <a:txBody>
                        <a:bodyPr/>
                        <a:lstStyle/>
                        <a:p>
                          <a:pPr algn="l" fontAlgn="b"/>
                          <a:r>
                            <a:rPr lang="en-US" sz="1600" u="none" strike="noStrike">
                              <a:effectLst/>
                            </a:rPr>
                            <a:t>accelerometer </a:t>
                          </a:r>
                          <a:endParaRPr lang="en-US" sz="1600" b="0" i="0" u="none" strike="noStrike">
                            <a:solidFill>
                              <a:srgbClr val="000000"/>
                            </a:solidFill>
                            <a:effectLst/>
                            <a:latin typeface="Calibri"/>
                          </a:endParaRPr>
                        </a:p>
                      </a:txBody>
                      <a:tcPr marL="7620" marR="7620" marT="7620" marB="0" anchor="b"/>
                    </a:tc>
                    <a:tc>
                      <a:txBody>
                        <a:bodyPr/>
                        <a:lstStyle/>
                        <a:p>
                          <a:pPr algn="ctr" fontAlgn="b"/>
                          <a:r>
                            <a:rPr lang="en-US" sz="1600" u="none" strike="noStrike" dirty="0">
                              <a:effectLst/>
                            </a:rPr>
                            <a:t>any </a:t>
                          </a:r>
                          <a:endParaRPr lang="en-US" sz="1600" b="0" i="0" u="none" strike="noStrike" dirty="0">
                            <a:solidFill>
                              <a:srgbClr val="000000"/>
                            </a:solidFill>
                            <a:effectLst/>
                            <a:latin typeface="Calibri"/>
                          </a:endParaRPr>
                        </a:p>
                      </a:txBody>
                      <a:tcPr marL="7620" marR="7620" marT="7620" marB="0" anchor="b"/>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600" i="1" kern="1200" smtClean="0">
                                        <a:solidFill>
                                          <a:schemeClr val="dk1"/>
                                        </a:solidFill>
                                        <a:latin typeface="Cambria Math"/>
                                        <a:ea typeface="+mn-ea"/>
                                        <a:cs typeface="+mn-cs"/>
                                      </a:rPr>
                                    </m:ctrlPr>
                                  </m:sSubPr>
                                  <m:e>
                                    <m:r>
                                      <a:rPr lang="en-US" sz="1600" b="0" i="1" kern="1200" smtClean="0">
                                        <a:solidFill>
                                          <a:schemeClr val="dk1"/>
                                        </a:solidFill>
                                        <a:latin typeface="Cambria Math"/>
                                        <a:ea typeface="+mn-ea"/>
                                        <a:cs typeface="+mn-cs"/>
                                      </a:rPr>
                                      <m:t>𝐴</m:t>
                                    </m:r>
                                  </m:e>
                                  <m:sub>
                                    <m:r>
                                      <m:rPr>
                                        <m:sty m:val="p"/>
                                      </m:rPr>
                                      <a:rPr lang="en-US" sz="1600" b="0" i="0" kern="1200" smtClean="0">
                                        <a:solidFill>
                                          <a:schemeClr val="dk1"/>
                                        </a:solidFill>
                                        <a:latin typeface="Cambria Math"/>
                                        <a:ea typeface="+mn-ea"/>
                                        <a:cs typeface="+mn-cs"/>
                                      </a:rPr>
                                      <m:t>any</m:t>
                                    </m:r>
                                    <m:r>
                                      <a:rPr lang="en-US" sz="1600" i="0" kern="1200">
                                        <a:solidFill>
                                          <a:schemeClr val="dk1"/>
                                        </a:solidFill>
                                        <a:latin typeface="Cambria Math"/>
                                        <a:ea typeface="+mn-ea"/>
                                        <a:cs typeface="+mn-cs"/>
                                      </a:rPr>
                                      <m:t>,</m:t>
                                    </m:r>
                                    <m:r>
                                      <a:rPr lang="en-US" sz="1600" i="1" kern="1200">
                                        <a:solidFill>
                                          <a:schemeClr val="dk1"/>
                                        </a:solidFill>
                                        <a:latin typeface="Cambria Math"/>
                                        <a:ea typeface="+mn-ea"/>
                                        <a:cs typeface="+mn-cs"/>
                                      </a:rPr>
                                      <m:t>𝑡</m:t>
                                    </m:r>
                                  </m:sub>
                                </m:sSub>
                              </m:oMath>
                            </m:oMathPara>
                          </a14:m>
                          <a:endParaRPr lang="en-US" sz="1600" b="0" i="0" u="none" strike="noStrike" dirty="0">
                            <a:solidFill>
                              <a:srgbClr val="000000"/>
                            </a:solidFill>
                            <a:effectLst/>
                            <a:latin typeface="+mn-lt"/>
                          </a:endParaRPr>
                        </a:p>
                      </a:txBody>
                      <a:tcPr marL="7620" marR="7620" marT="7620" marB="0" anchor="b"/>
                    </a:tc>
                  </a:tr>
                  <a:tr h="182880">
                    <a:tc>
                      <a:txBody>
                        <a:bodyPr/>
                        <a:lstStyle/>
                        <a:p>
                          <a:pPr algn="l" fontAlgn="b"/>
                          <a:r>
                            <a:rPr lang="en-US" sz="1600" u="none" strike="noStrike" dirty="0">
                              <a:effectLst/>
                            </a:rPr>
                            <a:t>accelerometer </a:t>
                          </a:r>
                          <a:endParaRPr lang="en-US" sz="1600" b="0" i="0" u="none" strike="noStrike" dirty="0">
                            <a:solidFill>
                              <a:srgbClr val="000000"/>
                            </a:solidFill>
                            <a:effectLst/>
                            <a:latin typeface="Calibri"/>
                          </a:endParaRPr>
                        </a:p>
                      </a:txBody>
                      <a:tcPr marL="7620" marR="7620" marT="7620" marB="0" anchor="b"/>
                    </a:tc>
                    <a:tc>
                      <a:txBody>
                        <a:bodyPr/>
                        <a:lstStyle/>
                        <a:p>
                          <a:pPr algn="ctr" fontAlgn="b"/>
                          <a:r>
                            <a:rPr lang="en-US" sz="1600" u="none" strike="noStrike" dirty="0">
                              <a:effectLst/>
                            </a:rPr>
                            <a:t>sum </a:t>
                          </a:r>
                          <a:endParaRPr lang="en-US" sz="1600" b="0" i="0" u="none" strike="noStrike" dirty="0">
                            <a:solidFill>
                              <a:srgbClr val="000000"/>
                            </a:solidFill>
                            <a:effectLst/>
                            <a:latin typeface="Calibri"/>
                          </a:endParaRPr>
                        </a:p>
                      </a:txBody>
                      <a:tcPr marL="7620" marR="7620" marT="7620" marB="0" anchor="b"/>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600" i="1" kern="1200" smtClean="0">
                                        <a:solidFill>
                                          <a:schemeClr val="dk1"/>
                                        </a:solidFill>
                                        <a:latin typeface="Cambria Math"/>
                                        <a:ea typeface="+mn-ea"/>
                                        <a:cs typeface="+mn-cs"/>
                                      </a:rPr>
                                    </m:ctrlPr>
                                  </m:sSubPr>
                                  <m:e>
                                    <m:r>
                                      <a:rPr lang="en-US" sz="1600" b="0" i="1" kern="1200" smtClean="0">
                                        <a:solidFill>
                                          <a:schemeClr val="dk1"/>
                                        </a:solidFill>
                                        <a:latin typeface="Cambria Math"/>
                                        <a:ea typeface="+mn-ea"/>
                                        <a:cs typeface="+mn-cs"/>
                                      </a:rPr>
                                      <m:t>𝐴</m:t>
                                    </m:r>
                                  </m:e>
                                  <m:sub>
                                    <m:r>
                                      <m:rPr>
                                        <m:sty m:val="p"/>
                                      </m:rPr>
                                      <a:rPr lang="en-US" sz="1600" b="0" i="0" kern="1200" smtClean="0">
                                        <a:solidFill>
                                          <a:schemeClr val="dk1"/>
                                        </a:solidFill>
                                        <a:latin typeface="Cambria Math"/>
                                        <a:ea typeface="+mn-ea"/>
                                        <a:cs typeface="+mn-cs"/>
                                      </a:rPr>
                                      <m:t>sum</m:t>
                                    </m:r>
                                    <m:r>
                                      <a:rPr lang="en-US" sz="1600" i="0" kern="1200">
                                        <a:solidFill>
                                          <a:schemeClr val="dk1"/>
                                        </a:solidFill>
                                        <a:latin typeface="Cambria Math"/>
                                        <a:ea typeface="+mn-ea"/>
                                        <a:cs typeface="+mn-cs"/>
                                      </a:rPr>
                                      <m:t>,</m:t>
                                    </m:r>
                                    <m:r>
                                      <a:rPr lang="en-US" sz="1600" i="1" kern="1200">
                                        <a:solidFill>
                                          <a:schemeClr val="dk1"/>
                                        </a:solidFill>
                                        <a:latin typeface="Cambria Math"/>
                                        <a:ea typeface="+mn-ea"/>
                                        <a:cs typeface="+mn-cs"/>
                                      </a:rPr>
                                      <m:t>𝑡</m:t>
                                    </m:r>
                                  </m:sub>
                                </m:sSub>
                              </m:oMath>
                            </m:oMathPara>
                          </a14:m>
                          <a:endParaRPr lang="en-US" sz="1600" b="0" i="0" u="none" strike="noStrike" dirty="0">
                            <a:solidFill>
                              <a:srgbClr val="000000"/>
                            </a:solidFill>
                            <a:effectLst/>
                            <a:latin typeface="+mn-lt"/>
                          </a:endParaRPr>
                        </a:p>
                      </a:txBody>
                      <a:tcPr marL="7620" marR="7620" marT="7620" marB="0" anchor="b"/>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3221599501"/>
                  </p:ext>
                </p:extLst>
              </p:nvPr>
            </p:nvGraphicFramePr>
            <p:xfrm>
              <a:off x="1615159" y="1066417"/>
              <a:ext cx="3344101" cy="2926018"/>
            </p:xfrm>
            <a:graphic>
              <a:graphicData uri="http://schemas.openxmlformats.org/drawingml/2006/table">
                <a:tbl>
                  <a:tblPr>
                    <a:tableStyleId>{3C2FFA5D-87B4-456A-9821-1D502468CF0F}</a:tableStyleId>
                  </a:tblPr>
                  <a:tblGrid>
                    <a:gridCol w="1302512"/>
                    <a:gridCol w="517589"/>
                    <a:gridCol w="1524000"/>
                  </a:tblGrid>
                  <a:tr h="251460">
                    <a:tc>
                      <a:txBody>
                        <a:bodyPr/>
                        <a:lstStyle/>
                        <a:p>
                          <a:pPr algn="ctr" fontAlgn="b"/>
                          <a:r>
                            <a:rPr lang="en-US" sz="1600" u="none" strike="noStrike" dirty="0">
                              <a:effectLst/>
                            </a:rPr>
                            <a:t>device </a:t>
                          </a:r>
                          <a:endParaRPr lang="en-US" sz="1600" b="0" i="0" u="none" strike="noStrike" dirty="0">
                            <a:solidFill>
                              <a:srgbClr val="000000"/>
                            </a:solidFill>
                            <a:effectLst/>
                            <a:latin typeface="Calibri"/>
                          </a:endParaRPr>
                        </a:p>
                      </a:txBody>
                      <a:tcPr marL="7620" marR="7620" marT="7620" marB="0" anchor="b"/>
                    </a:tc>
                    <a:tc>
                      <a:txBody>
                        <a:bodyPr/>
                        <a:lstStyle/>
                        <a:p>
                          <a:pPr algn="ctr" fontAlgn="b"/>
                          <a:r>
                            <a:rPr lang="en-US" sz="1600" u="none" strike="noStrike" dirty="0">
                              <a:effectLst/>
                            </a:rPr>
                            <a:t>axis </a:t>
                          </a:r>
                          <a:endParaRPr lang="en-US" sz="1600" b="0" i="0" u="none" strike="noStrike" dirty="0">
                            <a:solidFill>
                              <a:srgbClr val="000000"/>
                            </a:solidFill>
                            <a:effectLst/>
                            <a:latin typeface="Calibri"/>
                          </a:endParaRPr>
                        </a:p>
                      </a:txBody>
                      <a:tcPr marL="7620" marR="7620" marT="7620" marB="0" anchor="b"/>
                    </a:tc>
                    <a:tc>
                      <a:txBody>
                        <a:bodyPr/>
                        <a:lstStyle/>
                        <a:p>
                          <a:pPr algn="ctr" fontAlgn="b"/>
                          <a:r>
                            <a:rPr lang="en-US" sz="1600" u="none" strike="noStrike" dirty="0">
                              <a:effectLst/>
                            </a:rPr>
                            <a:t>notation </a:t>
                          </a:r>
                          <a:endParaRPr lang="en-US" sz="1600" b="0" i="0" u="none" strike="noStrike" dirty="0">
                            <a:solidFill>
                              <a:srgbClr val="000000"/>
                            </a:solidFill>
                            <a:effectLst/>
                            <a:latin typeface="Calibri"/>
                          </a:endParaRPr>
                        </a:p>
                      </a:txBody>
                      <a:tcPr marL="7620" marR="7620" marT="7620" marB="0" anchor="b"/>
                    </a:tc>
                  </a:tr>
                  <a:tr h="262128">
                    <a:tc>
                      <a:txBody>
                        <a:bodyPr/>
                        <a:lstStyle/>
                        <a:p>
                          <a:pPr algn="l" fontAlgn="b"/>
                          <a:r>
                            <a:rPr lang="en-US" sz="1600" u="none" strike="noStrike" dirty="0">
                              <a:effectLst/>
                            </a:rPr>
                            <a:t>gyroscope </a:t>
                          </a:r>
                          <a:endParaRPr lang="en-US" sz="1600" b="0" i="0" u="none" strike="noStrike" dirty="0">
                            <a:solidFill>
                              <a:srgbClr val="000000"/>
                            </a:solidFill>
                            <a:effectLst/>
                            <a:latin typeface="Calibri"/>
                          </a:endParaRPr>
                        </a:p>
                      </a:txBody>
                      <a:tcPr marL="7620" marR="7620" marT="7620" marB="0" anchor="b"/>
                    </a:tc>
                    <a:tc>
                      <a:txBody>
                        <a:bodyPr/>
                        <a:lstStyle/>
                        <a:p>
                          <a:pPr algn="ctr" fontAlgn="b"/>
                          <a:r>
                            <a:rPr lang="en-US" sz="1600" u="none" strike="noStrike" dirty="0">
                              <a:effectLst/>
                            </a:rPr>
                            <a:t>yaw </a:t>
                          </a:r>
                          <a:endParaRPr lang="en-US" sz="1600" b="0" i="0" u="none" strike="noStrike" dirty="0">
                            <a:solidFill>
                              <a:srgbClr val="000000"/>
                            </a:solidFill>
                            <a:effectLst/>
                            <a:latin typeface="Calibri"/>
                          </a:endParaRPr>
                        </a:p>
                      </a:txBody>
                      <a:tcPr marL="7620" marR="7620" marT="7620" marB="0" anchor="b"/>
                    </a:tc>
                    <a:tc>
                      <a:txBody>
                        <a:bodyPr/>
                        <a:lstStyle/>
                        <a:p>
                          <a:endParaRPr lang="en-US"/>
                        </a:p>
                      </a:txBody>
                      <a:tcPr marL="7620" marR="7620" marT="7620" marB="0" anchor="b">
                        <a:blipFill rotWithShape="1">
                          <a:blip r:embed="rId4"/>
                          <a:stretch>
                            <a:fillRect l="-122400" t="-113953" r="-2800" b="-969767"/>
                          </a:stretch>
                        </a:blipFill>
                      </a:tcPr>
                    </a:tc>
                  </a:tr>
                  <a:tr h="273177">
                    <a:tc>
                      <a:txBody>
                        <a:bodyPr/>
                        <a:lstStyle/>
                        <a:p>
                          <a:pPr algn="l" fontAlgn="b"/>
                          <a:r>
                            <a:rPr lang="en-US" sz="1600" u="none" strike="noStrike" dirty="0">
                              <a:effectLst/>
                            </a:rPr>
                            <a:t>gyroscope </a:t>
                          </a:r>
                          <a:endParaRPr lang="en-US" sz="1600" b="0" i="0" u="none" strike="noStrike" dirty="0">
                            <a:solidFill>
                              <a:srgbClr val="000000"/>
                            </a:solidFill>
                            <a:effectLst/>
                            <a:latin typeface="Calibri"/>
                          </a:endParaRPr>
                        </a:p>
                      </a:txBody>
                      <a:tcPr marL="7620" marR="7620" marT="7620" marB="0" anchor="b"/>
                    </a:tc>
                    <a:tc>
                      <a:txBody>
                        <a:bodyPr/>
                        <a:lstStyle/>
                        <a:p>
                          <a:pPr algn="ctr" fontAlgn="b"/>
                          <a:r>
                            <a:rPr lang="en-US" sz="1600" u="none" strike="noStrike" dirty="0">
                              <a:effectLst/>
                            </a:rPr>
                            <a:t>pitch </a:t>
                          </a:r>
                          <a:endParaRPr lang="en-US" sz="1600" b="0" i="0" u="none" strike="noStrike" dirty="0">
                            <a:solidFill>
                              <a:srgbClr val="000000"/>
                            </a:solidFill>
                            <a:effectLst/>
                            <a:latin typeface="Calibri"/>
                          </a:endParaRPr>
                        </a:p>
                      </a:txBody>
                      <a:tcPr marL="7620" marR="7620" marT="7620" marB="0" anchor="b"/>
                    </a:tc>
                    <a:tc>
                      <a:txBody>
                        <a:bodyPr/>
                        <a:lstStyle/>
                        <a:p>
                          <a:endParaRPr lang="en-US"/>
                        </a:p>
                      </a:txBody>
                      <a:tcPr marL="7620" marR="7620" marT="7620" marB="0" anchor="b">
                        <a:blipFill rotWithShape="1">
                          <a:blip r:embed="rId4"/>
                          <a:stretch>
                            <a:fillRect l="-122400" t="-204444" r="-2800" b="-826667"/>
                          </a:stretch>
                        </a:blipFill>
                      </a:tcPr>
                    </a:tc>
                  </a:tr>
                  <a:tr h="272288">
                    <a:tc>
                      <a:txBody>
                        <a:bodyPr/>
                        <a:lstStyle/>
                        <a:p>
                          <a:pPr algn="l" fontAlgn="b"/>
                          <a:r>
                            <a:rPr lang="en-US" sz="1600" u="none" strike="noStrike">
                              <a:effectLst/>
                            </a:rPr>
                            <a:t>gyroscope </a:t>
                          </a:r>
                          <a:endParaRPr lang="en-US" sz="1600" b="0" i="0" u="none" strike="noStrike">
                            <a:solidFill>
                              <a:srgbClr val="000000"/>
                            </a:solidFill>
                            <a:effectLst/>
                            <a:latin typeface="Calibri"/>
                          </a:endParaRPr>
                        </a:p>
                      </a:txBody>
                      <a:tcPr marL="7620" marR="7620" marT="7620" marB="0" anchor="b"/>
                    </a:tc>
                    <a:tc>
                      <a:txBody>
                        <a:bodyPr/>
                        <a:lstStyle/>
                        <a:p>
                          <a:pPr algn="ctr" fontAlgn="b"/>
                          <a:r>
                            <a:rPr lang="en-US" sz="1600" u="none" strike="noStrike" dirty="0">
                              <a:effectLst/>
                            </a:rPr>
                            <a:t>roll </a:t>
                          </a:r>
                          <a:endParaRPr lang="en-US" sz="1600" b="0" i="0" u="none" strike="noStrike" dirty="0">
                            <a:solidFill>
                              <a:srgbClr val="000000"/>
                            </a:solidFill>
                            <a:effectLst/>
                            <a:latin typeface="Calibri"/>
                          </a:endParaRPr>
                        </a:p>
                      </a:txBody>
                      <a:tcPr marL="7620" marR="7620" marT="7620" marB="0" anchor="b"/>
                    </a:tc>
                    <a:tc>
                      <a:txBody>
                        <a:bodyPr/>
                        <a:lstStyle/>
                        <a:p>
                          <a:endParaRPr lang="en-US"/>
                        </a:p>
                      </a:txBody>
                      <a:tcPr marL="7620" marR="7620" marT="7620" marB="0" anchor="b">
                        <a:blipFill rotWithShape="1">
                          <a:blip r:embed="rId4"/>
                          <a:stretch>
                            <a:fillRect l="-122400" t="-304444" r="-2800" b="-726667"/>
                          </a:stretch>
                        </a:blipFill>
                      </a:tcPr>
                    </a:tc>
                  </a:tr>
                  <a:tr h="273876">
                    <a:tc>
                      <a:txBody>
                        <a:bodyPr/>
                        <a:lstStyle/>
                        <a:p>
                          <a:pPr algn="l" fontAlgn="b"/>
                          <a:r>
                            <a:rPr lang="en-US" sz="1600" u="none" strike="noStrike" dirty="0">
                              <a:effectLst/>
                            </a:rPr>
                            <a:t>gyroscope </a:t>
                          </a:r>
                          <a:endParaRPr lang="en-US" sz="1600" b="0" i="0" u="none" strike="noStrike" dirty="0">
                            <a:solidFill>
                              <a:srgbClr val="000000"/>
                            </a:solidFill>
                            <a:effectLst/>
                            <a:latin typeface="Calibri"/>
                          </a:endParaRPr>
                        </a:p>
                      </a:txBody>
                      <a:tcPr marL="7620" marR="7620" marT="7620" marB="0" anchor="b"/>
                    </a:tc>
                    <a:tc>
                      <a:txBody>
                        <a:bodyPr/>
                        <a:lstStyle/>
                        <a:p>
                          <a:pPr algn="ctr" fontAlgn="b"/>
                          <a:r>
                            <a:rPr lang="en-US" sz="1600" u="none" strike="noStrike" dirty="0">
                              <a:effectLst/>
                            </a:rPr>
                            <a:t>any </a:t>
                          </a:r>
                          <a:endParaRPr lang="en-US" sz="1600" b="0" i="0" u="none" strike="noStrike" dirty="0">
                            <a:solidFill>
                              <a:srgbClr val="000000"/>
                            </a:solidFill>
                            <a:effectLst/>
                            <a:latin typeface="Calibri"/>
                          </a:endParaRPr>
                        </a:p>
                      </a:txBody>
                      <a:tcPr marL="7620" marR="7620" marT="7620" marB="0" anchor="b"/>
                    </a:tc>
                    <a:tc>
                      <a:txBody>
                        <a:bodyPr/>
                        <a:lstStyle/>
                        <a:p>
                          <a:endParaRPr lang="en-US"/>
                        </a:p>
                      </a:txBody>
                      <a:tcPr marL="7620" marR="7620" marT="7620" marB="0" anchor="b">
                        <a:blipFill rotWithShape="1">
                          <a:blip r:embed="rId4"/>
                          <a:stretch>
                            <a:fillRect l="-122400" t="-404444" r="-2800" b="-626667"/>
                          </a:stretch>
                        </a:blipFill>
                      </a:tcPr>
                    </a:tc>
                  </a:tr>
                  <a:tr h="262128">
                    <a:tc>
                      <a:txBody>
                        <a:bodyPr/>
                        <a:lstStyle/>
                        <a:p>
                          <a:pPr algn="l" fontAlgn="b"/>
                          <a:r>
                            <a:rPr lang="en-US" sz="1600" u="none" strike="noStrike">
                              <a:effectLst/>
                            </a:rPr>
                            <a:t>gyroscope </a:t>
                          </a:r>
                          <a:endParaRPr lang="en-US" sz="1600" b="0" i="0" u="none" strike="noStrike">
                            <a:solidFill>
                              <a:srgbClr val="000000"/>
                            </a:solidFill>
                            <a:effectLst/>
                            <a:latin typeface="Calibri"/>
                          </a:endParaRPr>
                        </a:p>
                      </a:txBody>
                      <a:tcPr marL="7620" marR="7620" marT="7620" marB="0" anchor="b"/>
                    </a:tc>
                    <a:tc>
                      <a:txBody>
                        <a:bodyPr/>
                        <a:lstStyle/>
                        <a:p>
                          <a:pPr algn="ctr" fontAlgn="b"/>
                          <a:r>
                            <a:rPr lang="en-US" sz="1600" u="none" strike="noStrike" dirty="0">
                              <a:effectLst/>
                            </a:rPr>
                            <a:t>sum </a:t>
                          </a:r>
                          <a:endParaRPr lang="en-US" sz="1600" b="0" i="0" u="none" strike="noStrike" dirty="0">
                            <a:solidFill>
                              <a:srgbClr val="000000"/>
                            </a:solidFill>
                            <a:effectLst/>
                            <a:latin typeface="Calibri"/>
                          </a:endParaRPr>
                        </a:p>
                      </a:txBody>
                      <a:tcPr marL="7620" marR="7620" marT="7620" marB="0" anchor="b"/>
                    </a:tc>
                    <a:tc>
                      <a:txBody>
                        <a:bodyPr/>
                        <a:lstStyle/>
                        <a:p>
                          <a:endParaRPr lang="en-US"/>
                        </a:p>
                      </a:txBody>
                      <a:tcPr marL="7620" marR="7620" marT="7620" marB="0" anchor="b">
                        <a:blipFill rotWithShape="1">
                          <a:blip r:embed="rId4"/>
                          <a:stretch>
                            <a:fillRect l="-122400" t="-527907" r="-2800" b="-555814"/>
                          </a:stretch>
                        </a:blipFill>
                      </a:tcPr>
                    </a:tc>
                  </a:tr>
                  <a:tr h="262128">
                    <a:tc>
                      <a:txBody>
                        <a:bodyPr/>
                        <a:lstStyle/>
                        <a:p>
                          <a:pPr algn="l" fontAlgn="b"/>
                          <a:r>
                            <a:rPr lang="en-US" sz="1600" u="none" strike="noStrike">
                              <a:effectLst/>
                            </a:rPr>
                            <a:t>accelerometer </a:t>
                          </a:r>
                          <a:endParaRPr lang="en-US" sz="1600" b="0" i="0" u="none" strike="noStrike">
                            <a:solidFill>
                              <a:srgbClr val="000000"/>
                            </a:solidFill>
                            <a:effectLst/>
                            <a:latin typeface="Calibri"/>
                          </a:endParaRPr>
                        </a:p>
                      </a:txBody>
                      <a:tcPr marL="7620" marR="7620" marT="7620" marB="0" anchor="b"/>
                    </a:tc>
                    <a:tc>
                      <a:txBody>
                        <a:bodyPr/>
                        <a:lstStyle/>
                        <a:p>
                          <a:pPr algn="ctr" fontAlgn="b"/>
                          <a:r>
                            <a:rPr lang="en-US" sz="1600" u="none" strike="noStrike" dirty="0">
                              <a:effectLst/>
                            </a:rPr>
                            <a:t>x </a:t>
                          </a:r>
                          <a:endParaRPr lang="en-US" sz="1600" b="0" i="0" u="none" strike="noStrike" dirty="0">
                            <a:solidFill>
                              <a:srgbClr val="000000"/>
                            </a:solidFill>
                            <a:effectLst/>
                            <a:latin typeface="Calibri"/>
                          </a:endParaRPr>
                        </a:p>
                      </a:txBody>
                      <a:tcPr marL="7620" marR="7620" marT="7620" marB="0" anchor="b"/>
                    </a:tc>
                    <a:tc>
                      <a:txBody>
                        <a:bodyPr/>
                        <a:lstStyle/>
                        <a:p>
                          <a:endParaRPr lang="en-US"/>
                        </a:p>
                      </a:txBody>
                      <a:tcPr marL="7620" marR="7620" marT="7620" marB="0" anchor="b">
                        <a:blipFill rotWithShape="1">
                          <a:blip r:embed="rId4"/>
                          <a:stretch>
                            <a:fillRect l="-122400" t="-627907" r="-2800" b="-455814"/>
                          </a:stretch>
                        </a:blipFill>
                      </a:tcPr>
                    </a:tc>
                  </a:tr>
                  <a:tr h="270701">
                    <a:tc>
                      <a:txBody>
                        <a:bodyPr/>
                        <a:lstStyle/>
                        <a:p>
                          <a:pPr algn="l" fontAlgn="b"/>
                          <a:r>
                            <a:rPr lang="en-US" sz="1600" u="none" strike="noStrike" dirty="0">
                              <a:effectLst/>
                            </a:rPr>
                            <a:t>accelerometer </a:t>
                          </a:r>
                          <a:endParaRPr lang="en-US" sz="1600" b="0" i="0" u="none" strike="noStrike" dirty="0">
                            <a:solidFill>
                              <a:srgbClr val="000000"/>
                            </a:solidFill>
                            <a:effectLst/>
                            <a:latin typeface="Calibri"/>
                          </a:endParaRPr>
                        </a:p>
                      </a:txBody>
                      <a:tcPr marL="7620" marR="7620" marT="7620" marB="0" anchor="b"/>
                    </a:tc>
                    <a:tc>
                      <a:txBody>
                        <a:bodyPr/>
                        <a:lstStyle/>
                        <a:p>
                          <a:pPr algn="ctr" fontAlgn="b"/>
                          <a:r>
                            <a:rPr lang="en-US" sz="1600" u="none" strike="noStrike" dirty="0">
                              <a:effectLst/>
                            </a:rPr>
                            <a:t>y </a:t>
                          </a:r>
                          <a:endParaRPr lang="en-US" sz="1600" b="0" i="0" u="none" strike="noStrike" dirty="0">
                            <a:solidFill>
                              <a:srgbClr val="000000"/>
                            </a:solidFill>
                            <a:effectLst/>
                            <a:latin typeface="Calibri"/>
                          </a:endParaRPr>
                        </a:p>
                      </a:txBody>
                      <a:tcPr marL="7620" marR="7620" marT="7620" marB="0" anchor="b"/>
                    </a:tc>
                    <a:tc>
                      <a:txBody>
                        <a:bodyPr/>
                        <a:lstStyle/>
                        <a:p>
                          <a:endParaRPr lang="en-US"/>
                        </a:p>
                      </a:txBody>
                      <a:tcPr marL="7620" marR="7620" marT="7620" marB="0" anchor="b">
                        <a:blipFill rotWithShape="1">
                          <a:blip r:embed="rId4"/>
                          <a:stretch>
                            <a:fillRect l="-122400" t="-711364" r="-2800" b="-345455"/>
                          </a:stretch>
                        </a:blipFill>
                      </a:tcPr>
                    </a:tc>
                  </a:tr>
                  <a:tr h="262128">
                    <a:tc>
                      <a:txBody>
                        <a:bodyPr/>
                        <a:lstStyle/>
                        <a:p>
                          <a:pPr algn="l" fontAlgn="b"/>
                          <a:r>
                            <a:rPr lang="en-US" sz="1600" u="none" strike="noStrike">
                              <a:effectLst/>
                            </a:rPr>
                            <a:t>accelerometer </a:t>
                          </a:r>
                          <a:endParaRPr lang="en-US" sz="1600" b="0" i="0" u="none" strike="noStrike">
                            <a:solidFill>
                              <a:srgbClr val="000000"/>
                            </a:solidFill>
                            <a:effectLst/>
                            <a:latin typeface="Calibri"/>
                          </a:endParaRPr>
                        </a:p>
                      </a:txBody>
                      <a:tcPr marL="7620" marR="7620" marT="7620" marB="0" anchor="b"/>
                    </a:tc>
                    <a:tc>
                      <a:txBody>
                        <a:bodyPr/>
                        <a:lstStyle/>
                        <a:p>
                          <a:pPr algn="ctr" fontAlgn="b"/>
                          <a:r>
                            <a:rPr lang="en-US" sz="1600" u="none" strike="noStrike" dirty="0">
                              <a:effectLst/>
                            </a:rPr>
                            <a:t>z </a:t>
                          </a:r>
                          <a:endParaRPr lang="en-US" sz="1600" b="0" i="0" u="none" strike="noStrike" dirty="0">
                            <a:solidFill>
                              <a:srgbClr val="000000"/>
                            </a:solidFill>
                            <a:effectLst/>
                            <a:latin typeface="Calibri"/>
                          </a:endParaRPr>
                        </a:p>
                      </a:txBody>
                      <a:tcPr marL="7620" marR="7620" marT="7620" marB="0" anchor="b"/>
                    </a:tc>
                    <a:tc>
                      <a:txBody>
                        <a:bodyPr/>
                        <a:lstStyle/>
                        <a:p>
                          <a:endParaRPr lang="en-US"/>
                        </a:p>
                      </a:txBody>
                      <a:tcPr marL="7620" marR="7620" marT="7620" marB="0" anchor="b">
                        <a:blipFill rotWithShape="1">
                          <a:blip r:embed="rId4"/>
                          <a:stretch>
                            <a:fillRect l="-122400" t="-830233" r="-2800" b="-253488"/>
                          </a:stretch>
                        </a:blipFill>
                      </a:tcPr>
                    </a:tc>
                  </a:tr>
                  <a:tr h="273876">
                    <a:tc>
                      <a:txBody>
                        <a:bodyPr/>
                        <a:lstStyle/>
                        <a:p>
                          <a:pPr algn="l" fontAlgn="b"/>
                          <a:r>
                            <a:rPr lang="en-US" sz="1600" u="none" strike="noStrike">
                              <a:effectLst/>
                            </a:rPr>
                            <a:t>accelerometer </a:t>
                          </a:r>
                          <a:endParaRPr lang="en-US" sz="1600" b="0" i="0" u="none" strike="noStrike">
                            <a:solidFill>
                              <a:srgbClr val="000000"/>
                            </a:solidFill>
                            <a:effectLst/>
                            <a:latin typeface="Calibri"/>
                          </a:endParaRPr>
                        </a:p>
                      </a:txBody>
                      <a:tcPr marL="7620" marR="7620" marT="7620" marB="0" anchor="b"/>
                    </a:tc>
                    <a:tc>
                      <a:txBody>
                        <a:bodyPr/>
                        <a:lstStyle/>
                        <a:p>
                          <a:pPr algn="ctr" fontAlgn="b"/>
                          <a:r>
                            <a:rPr lang="en-US" sz="1600" u="none" strike="noStrike" dirty="0">
                              <a:effectLst/>
                            </a:rPr>
                            <a:t>any </a:t>
                          </a:r>
                          <a:endParaRPr lang="en-US" sz="1600" b="0" i="0" u="none" strike="noStrike" dirty="0">
                            <a:solidFill>
                              <a:srgbClr val="000000"/>
                            </a:solidFill>
                            <a:effectLst/>
                            <a:latin typeface="Calibri"/>
                          </a:endParaRPr>
                        </a:p>
                      </a:txBody>
                      <a:tcPr marL="7620" marR="7620" marT="7620" marB="0" anchor="b"/>
                    </a:tc>
                    <a:tc>
                      <a:txBody>
                        <a:bodyPr/>
                        <a:lstStyle/>
                        <a:p>
                          <a:endParaRPr lang="en-US"/>
                        </a:p>
                      </a:txBody>
                      <a:tcPr marL="7620" marR="7620" marT="7620" marB="0" anchor="b">
                        <a:blipFill rotWithShape="1">
                          <a:blip r:embed="rId4"/>
                          <a:stretch>
                            <a:fillRect l="-122400" t="-888889" r="-2800" b="-142222"/>
                          </a:stretch>
                        </a:blipFill>
                      </a:tcPr>
                    </a:tc>
                  </a:tr>
                  <a:tr h="262128">
                    <a:tc>
                      <a:txBody>
                        <a:bodyPr/>
                        <a:lstStyle/>
                        <a:p>
                          <a:pPr algn="l" fontAlgn="b"/>
                          <a:r>
                            <a:rPr lang="en-US" sz="1600" u="none" strike="noStrike" dirty="0">
                              <a:effectLst/>
                            </a:rPr>
                            <a:t>accelerometer </a:t>
                          </a:r>
                          <a:endParaRPr lang="en-US" sz="1600" b="0" i="0" u="none" strike="noStrike" dirty="0">
                            <a:solidFill>
                              <a:srgbClr val="000000"/>
                            </a:solidFill>
                            <a:effectLst/>
                            <a:latin typeface="Calibri"/>
                          </a:endParaRPr>
                        </a:p>
                      </a:txBody>
                      <a:tcPr marL="7620" marR="7620" marT="7620" marB="0" anchor="b"/>
                    </a:tc>
                    <a:tc>
                      <a:txBody>
                        <a:bodyPr/>
                        <a:lstStyle/>
                        <a:p>
                          <a:pPr algn="ctr" fontAlgn="b"/>
                          <a:r>
                            <a:rPr lang="en-US" sz="1600" u="none" strike="noStrike" dirty="0">
                              <a:effectLst/>
                            </a:rPr>
                            <a:t>sum </a:t>
                          </a:r>
                          <a:endParaRPr lang="en-US" sz="1600" b="0" i="0" u="none" strike="noStrike" dirty="0">
                            <a:solidFill>
                              <a:srgbClr val="000000"/>
                            </a:solidFill>
                            <a:effectLst/>
                            <a:latin typeface="Calibri"/>
                          </a:endParaRPr>
                        </a:p>
                      </a:txBody>
                      <a:tcPr marL="7620" marR="7620" marT="7620" marB="0" anchor="b"/>
                    </a:tc>
                    <a:tc>
                      <a:txBody>
                        <a:bodyPr/>
                        <a:lstStyle/>
                        <a:p>
                          <a:endParaRPr lang="en-US"/>
                        </a:p>
                      </a:txBody>
                      <a:tcPr marL="7620" marR="7620" marT="7620" marB="0" anchor="b">
                        <a:blipFill rotWithShape="1">
                          <a:blip r:embed="rId4"/>
                          <a:stretch>
                            <a:fillRect l="-122400" t="-1034884" r="-2800" b="-48837"/>
                          </a:stretch>
                        </a:blipFill>
                      </a:tcPr>
                    </a:tc>
                  </a:tr>
                </a:tbl>
              </a:graphicData>
            </a:graphic>
          </p:graphicFrame>
        </mc:Fallback>
      </mc:AlternateContent>
      <mc:AlternateContent xmlns:mc="http://schemas.openxmlformats.org/markup-compatibility/2006" xmlns:a14="http://schemas.microsoft.com/office/drawing/2010/main">
        <mc:Choice Requires="a14">
          <p:sp>
            <p:nvSpPr>
              <p:cNvPr id="12" name="TextBox 11"/>
              <p:cNvSpPr txBox="1">
                <a:spLocks noChangeArrowheads="1"/>
              </p:cNvSpPr>
              <p:nvPr/>
            </p:nvSpPr>
            <p:spPr bwMode="auto">
              <a:xfrm>
                <a:off x="2545848" y="4343400"/>
                <a:ext cx="5867400" cy="1473160"/>
              </a:xfrm>
              <a:prstGeom prst="rect">
                <a:avLst/>
              </a:prstGeom>
              <a:noFill/>
              <a:ln w="9525">
                <a:noFill/>
                <a:miter lim="800000"/>
                <a:headEnd/>
                <a:tailEnd/>
              </a:ln>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2400" i="1">
                              <a:latin typeface="Cambria Math"/>
                            </a:rPr>
                          </m:ctrlPr>
                        </m:sSubPr>
                        <m:e>
                          <m:r>
                            <a:rPr lang="en-US" sz="2400" i="1">
                              <a:latin typeface="Cambria Math"/>
                            </a:rPr>
                            <m:t>𝐺</m:t>
                          </m:r>
                        </m:e>
                        <m:sub>
                          <m:r>
                            <a:rPr lang="en-US" sz="2400" i="1">
                              <a:latin typeface="Cambria Math"/>
                            </a:rPr>
                            <m:t>𝑠𝑢𝑚</m:t>
                          </m:r>
                          <m:r>
                            <a:rPr lang="en-US" sz="2400">
                              <a:latin typeface="Cambria Math"/>
                            </a:rPr>
                            <m:t>,</m:t>
                          </m:r>
                          <m:r>
                            <a:rPr lang="en-US" sz="2400" i="1">
                              <a:latin typeface="Cambria Math"/>
                            </a:rPr>
                            <m:t>𝑡</m:t>
                          </m:r>
                        </m:sub>
                      </m:sSub>
                      <m:r>
                        <a:rPr lang="en-US" sz="2400">
                          <a:latin typeface="Cambria Math"/>
                        </a:rPr>
                        <m:t>=</m:t>
                      </m:r>
                      <m:f>
                        <m:fPr>
                          <m:ctrlPr>
                            <a:rPr lang="en-US" sz="2400" i="1">
                              <a:latin typeface="Cambria Math"/>
                            </a:rPr>
                          </m:ctrlPr>
                        </m:fPr>
                        <m:num>
                          <m:r>
                            <a:rPr lang="en-US" sz="2400">
                              <a:latin typeface="Cambria Math"/>
                            </a:rPr>
                            <m:t>1</m:t>
                          </m:r>
                        </m:num>
                        <m:den>
                          <m:r>
                            <a:rPr lang="en-US" sz="2400" i="1">
                              <a:latin typeface="Cambria Math"/>
                            </a:rPr>
                            <m:t>𝑊</m:t>
                          </m:r>
                        </m:den>
                      </m:f>
                      <m:nary>
                        <m:naryPr>
                          <m:chr m:val="∑"/>
                          <m:limLoc m:val="undOvr"/>
                          <m:grow m:val="on"/>
                          <m:ctrlPr>
                            <a:rPr lang="en-US" sz="2400" i="1">
                              <a:latin typeface="Cambria Math"/>
                            </a:rPr>
                          </m:ctrlPr>
                        </m:naryPr>
                        <m:sub>
                          <m:r>
                            <a:rPr lang="en-US" sz="2400" i="1">
                              <a:latin typeface="Cambria Math"/>
                            </a:rPr>
                            <m:t>𝑖</m:t>
                          </m:r>
                          <m:r>
                            <a:rPr lang="en-US" sz="2400">
                              <a:latin typeface="Cambria Math"/>
                            </a:rPr>
                            <m:t>=</m:t>
                          </m:r>
                          <m:r>
                            <a:rPr lang="en-US" sz="2400" i="1">
                              <a:latin typeface="Cambria Math"/>
                            </a:rPr>
                            <m:t>𝑡</m:t>
                          </m:r>
                          <m:r>
                            <a:rPr lang="en-US" sz="2400">
                              <a:latin typeface="Cambria Math"/>
                            </a:rPr>
                            <m:t>−</m:t>
                          </m:r>
                          <m:f>
                            <m:fPr>
                              <m:ctrlPr>
                                <a:rPr lang="en-US" sz="2400" i="1">
                                  <a:latin typeface="Cambria Math"/>
                                </a:rPr>
                              </m:ctrlPr>
                            </m:fPr>
                            <m:num>
                              <m:r>
                                <a:rPr lang="en-US" sz="2400" i="1">
                                  <a:latin typeface="Cambria Math"/>
                                </a:rPr>
                                <m:t>𝑤</m:t>
                              </m:r>
                            </m:num>
                            <m:den>
                              <m:r>
                                <a:rPr lang="en-US" sz="2400">
                                  <a:latin typeface="Cambria Math"/>
                                </a:rPr>
                                <m:t>2</m:t>
                              </m:r>
                            </m:den>
                          </m:f>
                        </m:sub>
                        <m:sup>
                          <m:r>
                            <a:rPr lang="en-US" sz="2400" i="1">
                              <a:latin typeface="Cambria Math"/>
                            </a:rPr>
                            <m:t>𝑖</m:t>
                          </m:r>
                          <m:r>
                            <a:rPr lang="en-US" sz="2400">
                              <a:latin typeface="Cambria Math"/>
                            </a:rPr>
                            <m:t>=</m:t>
                          </m:r>
                          <m:r>
                            <a:rPr lang="en-US" sz="2400" i="1">
                              <a:latin typeface="Cambria Math"/>
                            </a:rPr>
                            <m:t>𝑡</m:t>
                          </m:r>
                          <m:r>
                            <a:rPr lang="en-US" sz="2400">
                              <a:latin typeface="Cambria Math"/>
                            </a:rPr>
                            <m:t>+</m:t>
                          </m:r>
                          <m:f>
                            <m:fPr>
                              <m:ctrlPr>
                                <a:rPr lang="en-US" sz="2400" i="1">
                                  <a:latin typeface="Cambria Math"/>
                                </a:rPr>
                              </m:ctrlPr>
                            </m:fPr>
                            <m:num>
                              <m:r>
                                <a:rPr lang="en-US" sz="2400" i="1">
                                  <a:latin typeface="Cambria Math"/>
                                </a:rPr>
                                <m:t>𝑤</m:t>
                              </m:r>
                            </m:num>
                            <m:den>
                              <m:r>
                                <a:rPr lang="en-US" sz="2400">
                                  <a:latin typeface="Cambria Math"/>
                                </a:rPr>
                                <m:t>2</m:t>
                              </m:r>
                            </m:den>
                          </m:f>
                        </m:sup>
                        <m:e>
                          <m:d>
                            <m:dPr>
                              <m:ctrlPr>
                                <a:rPr lang="en-US" sz="2400" i="1">
                                  <a:latin typeface="Cambria Math"/>
                                </a:rPr>
                              </m:ctrlPr>
                            </m:dPr>
                            <m:e>
                              <m:r>
                                <a:rPr lang="en-US" sz="2400">
                                  <a:latin typeface="Cambria Math"/>
                                </a:rPr>
                                <m:t>|</m:t>
                              </m:r>
                              <m:sSub>
                                <m:sSubPr>
                                  <m:ctrlPr>
                                    <a:rPr lang="en-US" sz="2400" i="1">
                                      <a:latin typeface="Cambria Math"/>
                                    </a:rPr>
                                  </m:ctrlPr>
                                </m:sSubPr>
                                <m:e>
                                  <m:r>
                                    <a:rPr lang="en-US" sz="2400" i="1">
                                      <a:latin typeface="Cambria Math"/>
                                    </a:rPr>
                                    <m:t>𝐺</m:t>
                                  </m:r>
                                </m:e>
                                <m:sub>
                                  <m:r>
                                    <a:rPr lang="en-US" sz="2400" i="1">
                                      <a:latin typeface="Cambria Math"/>
                                    </a:rPr>
                                    <m:t>𝛼</m:t>
                                  </m:r>
                                  <m:r>
                                    <a:rPr lang="en-US" sz="2400">
                                      <a:latin typeface="Cambria Math"/>
                                    </a:rPr>
                                    <m:t>,</m:t>
                                  </m:r>
                                  <m:r>
                                    <a:rPr lang="en-US" sz="2400" i="1">
                                      <a:latin typeface="Cambria Math"/>
                                    </a:rPr>
                                    <m:t>𝑡</m:t>
                                  </m:r>
                                </m:sub>
                              </m:sSub>
                              <m:r>
                                <a:rPr lang="en-US" sz="2400">
                                  <a:latin typeface="Cambria Math"/>
                                </a:rPr>
                                <m:t>|+|</m:t>
                              </m:r>
                              <m:sSub>
                                <m:sSubPr>
                                  <m:ctrlPr>
                                    <a:rPr lang="en-US" sz="2400" i="1">
                                      <a:latin typeface="Cambria Math"/>
                                    </a:rPr>
                                  </m:ctrlPr>
                                </m:sSubPr>
                                <m:e>
                                  <m:r>
                                    <a:rPr lang="en-US" sz="2400" i="1">
                                      <a:latin typeface="Cambria Math"/>
                                    </a:rPr>
                                    <m:t>𝐺</m:t>
                                  </m:r>
                                </m:e>
                                <m:sub>
                                  <m:r>
                                    <a:rPr lang="en-US" sz="2400" i="1">
                                      <a:latin typeface="Cambria Math"/>
                                    </a:rPr>
                                    <m:t>𝛽</m:t>
                                  </m:r>
                                  <m:r>
                                    <a:rPr lang="en-US" sz="2400">
                                      <a:latin typeface="Cambria Math"/>
                                    </a:rPr>
                                    <m:t>,</m:t>
                                  </m:r>
                                  <m:r>
                                    <a:rPr lang="en-US" sz="2400" i="1">
                                      <a:latin typeface="Cambria Math"/>
                                    </a:rPr>
                                    <m:t>𝑡</m:t>
                                  </m:r>
                                </m:sub>
                              </m:sSub>
                              <m:r>
                                <a:rPr lang="en-US" sz="2400">
                                  <a:latin typeface="Cambria Math"/>
                                </a:rPr>
                                <m:t>|+|</m:t>
                              </m:r>
                              <m:sSub>
                                <m:sSubPr>
                                  <m:ctrlPr>
                                    <a:rPr lang="en-US" sz="2400" i="1">
                                      <a:latin typeface="Cambria Math"/>
                                    </a:rPr>
                                  </m:ctrlPr>
                                </m:sSubPr>
                                <m:e>
                                  <m:r>
                                    <a:rPr lang="en-US" sz="2400" i="1">
                                      <a:latin typeface="Cambria Math"/>
                                    </a:rPr>
                                    <m:t>𝐺</m:t>
                                  </m:r>
                                </m:e>
                                <m:sub>
                                  <m:r>
                                    <a:rPr lang="en-US" sz="2400" i="1">
                                      <a:latin typeface="Cambria Math"/>
                                    </a:rPr>
                                    <m:t>𝛾</m:t>
                                  </m:r>
                                  <m:r>
                                    <a:rPr lang="en-US" sz="2400">
                                      <a:latin typeface="Cambria Math"/>
                                    </a:rPr>
                                    <m:t>,</m:t>
                                  </m:r>
                                  <m:r>
                                    <a:rPr lang="en-US" sz="2400" i="1">
                                      <a:latin typeface="Cambria Math"/>
                                    </a:rPr>
                                    <m:t>𝑡</m:t>
                                  </m:r>
                                </m:sub>
                              </m:sSub>
                              <m:r>
                                <a:rPr lang="en-US" sz="2400">
                                  <a:latin typeface="Cambria Math"/>
                                </a:rPr>
                                <m:t>|</m:t>
                              </m:r>
                            </m:e>
                          </m:d>
                        </m:e>
                      </m:nary>
                    </m:oMath>
                  </m:oMathPara>
                </a14:m>
                <a:endParaRPr lang="en-US" sz="2400" dirty="0">
                  <a:latin typeface="Verdana"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bwMode="auto">
              <a:xfrm>
                <a:off x="2545848" y="4343400"/>
                <a:ext cx="5867400" cy="1473160"/>
              </a:xfrm>
              <a:prstGeom prst="rect">
                <a:avLst/>
              </a:prstGeom>
              <a:blipFill rotWithShape="1">
                <a:blip r:embed="rId5"/>
                <a:stretch>
                  <a:fillRect/>
                </a:stretch>
              </a:blipFill>
              <a:ln w="9525">
                <a:noFill/>
                <a:miter lim="800000"/>
                <a:headEnd/>
                <a:tailEnd/>
              </a:ln>
            </p:spPr>
            <p:txBody>
              <a:bodyPr/>
              <a:lstStyle/>
              <a:p>
                <a:r>
                  <a:rPr lang="en-US">
                    <a:noFill/>
                  </a:rPr>
                  <a:t> </a:t>
                </a:r>
              </a:p>
            </p:txBody>
          </p:sp>
        </mc:Fallback>
      </mc:AlternateContent>
      <p:sp>
        <p:nvSpPr>
          <p:cNvPr id="13" name="TextBox 12"/>
          <p:cNvSpPr txBox="1">
            <a:spLocks noChangeArrowheads="1"/>
          </p:cNvSpPr>
          <p:nvPr/>
        </p:nvSpPr>
        <p:spPr bwMode="auto">
          <a:xfrm>
            <a:off x="5295900" y="3005597"/>
            <a:ext cx="2514600" cy="461665"/>
          </a:xfrm>
          <a:prstGeom prst="rect">
            <a:avLst/>
          </a:prstGeom>
          <a:noFill/>
          <a:ln w="9525">
            <a:noFill/>
            <a:miter lim="800000"/>
            <a:headEnd/>
            <a:tailEnd/>
          </a:ln>
        </p:spPr>
        <p:txBody>
          <a:bodyPr wrap="square">
            <a:spAutoFit/>
          </a:bodyPr>
          <a:lstStyle/>
          <a:p>
            <a:r>
              <a:rPr lang="en-US" sz="2400" dirty="0" smtClean="0">
                <a:latin typeface="Verdana" pitchFamily="34" charset="0"/>
              </a:rPr>
              <a:t>Linear motion</a:t>
            </a:r>
          </a:p>
        </p:txBody>
      </p:sp>
      <p:sp>
        <p:nvSpPr>
          <p:cNvPr id="14" name="TextBox 13"/>
          <p:cNvSpPr txBox="1">
            <a:spLocks noChangeArrowheads="1"/>
          </p:cNvSpPr>
          <p:nvPr/>
        </p:nvSpPr>
        <p:spPr bwMode="auto">
          <a:xfrm>
            <a:off x="5269707" y="1705928"/>
            <a:ext cx="2913062" cy="461665"/>
          </a:xfrm>
          <a:prstGeom prst="rect">
            <a:avLst/>
          </a:prstGeom>
          <a:noFill/>
          <a:ln w="9525">
            <a:noFill/>
            <a:miter lim="800000"/>
            <a:headEnd/>
            <a:tailEnd/>
          </a:ln>
        </p:spPr>
        <p:txBody>
          <a:bodyPr wrap="square">
            <a:spAutoFit/>
          </a:bodyPr>
          <a:lstStyle/>
          <a:p>
            <a:r>
              <a:rPr lang="en-US" sz="2400" dirty="0" smtClean="0">
                <a:latin typeface="Verdana" pitchFamily="34" charset="0"/>
              </a:rPr>
              <a:t>Rotational motion</a:t>
            </a:r>
          </a:p>
        </p:txBody>
      </p:sp>
    </p:spTree>
    <p:extLst>
      <p:ext uri="{BB962C8B-B14F-4D97-AF65-F5344CB8AC3E}">
        <p14:creationId xmlns:p14="http://schemas.microsoft.com/office/powerpoint/2010/main" val="42593130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a:latin typeface="Verdana" pitchFamily="34" charset="0"/>
              </a:rPr>
              <a:t>Overview of algorithm</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18</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graphicFrame>
        <p:nvGraphicFramePr>
          <p:cNvPr id="2" name="Diagram 1"/>
          <p:cNvGraphicFramePr/>
          <p:nvPr>
            <p:extLst>
              <p:ext uri="{D42A27DB-BD31-4B8C-83A1-F6EECF244321}">
                <p14:modId xmlns:p14="http://schemas.microsoft.com/office/powerpoint/2010/main" val="1575366241"/>
              </p:ext>
            </p:extLst>
          </p:nvPr>
        </p:nvGraphicFramePr>
        <p:xfrm>
          <a:off x="419100" y="1187296"/>
          <a:ext cx="82296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487834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Motion pattern related to eating</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19</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sp>
        <p:nvSpPr>
          <p:cNvPr id="10" name="TextBox 9"/>
          <p:cNvSpPr txBox="1">
            <a:spLocks noChangeArrowheads="1"/>
          </p:cNvSpPr>
          <p:nvPr/>
        </p:nvSpPr>
        <p:spPr bwMode="auto">
          <a:xfrm>
            <a:off x="533400" y="914400"/>
            <a:ext cx="7924800" cy="2677656"/>
          </a:xfrm>
          <a:prstGeom prst="rect">
            <a:avLst/>
          </a:prstGeom>
          <a:noFill/>
          <a:ln w="9525">
            <a:noFill/>
            <a:miter lim="800000"/>
            <a:headEnd/>
            <a:tailEnd/>
          </a:ln>
        </p:spPr>
        <p:txBody>
          <a:bodyPr wrap="square">
            <a:spAutoFit/>
          </a:bodyPr>
          <a:lstStyle/>
          <a:p>
            <a:r>
              <a:rPr lang="en-US" sz="2400" dirty="0" smtClean="0">
                <a:latin typeface="Verdana" pitchFamily="34" charset="0"/>
              </a:rPr>
              <a:t>Beginning: large wrist motion energy</a:t>
            </a:r>
          </a:p>
          <a:p>
            <a:endParaRPr lang="en-US" sz="2400" dirty="0">
              <a:latin typeface="Verdana" pitchFamily="34" charset="0"/>
            </a:endParaRPr>
          </a:p>
          <a:p>
            <a:r>
              <a:rPr lang="en-US" sz="2400" dirty="0" smtClean="0">
                <a:latin typeface="Verdana" pitchFamily="34" charset="0"/>
              </a:rPr>
              <a:t>During eating: reduced energy</a:t>
            </a:r>
          </a:p>
          <a:p>
            <a:endParaRPr lang="en-US" sz="2400" dirty="0" smtClean="0">
              <a:latin typeface="Verdana" pitchFamily="34" charset="0"/>
            </a:endParaRPr>
          </a:p>
          <a:p>
            <a:r>
              <a:rPr lang="en-US" sz="2400" dirty="0" smtClean="0">
                <a:latin typeface="Verdana" pitchFamily="34" charset="0"/>
              </a:rPr>
              <a:t>End: large wrist motion energy</a:t>
            </a:r>
            <a:endParaRPr lang="en-US" sz="1400" dirty="0">
              <a:latin typeface="Verdana" pitchFamily="34" charset="0"/>
            </a:endParaRPr>
          </a:p>
          <a:p>
            <a:endParaRPr lang="en-US" sz="2400" dirty="0">
              <a:latin typeface="Verdana" pitchFamily="34" charset="0"/>
            </a:endParaRPr>
          </a:p>
          <a:p>
            <a:endParaRPr lang="en-US" sz="2400" dirty="0" smtClean="0">
              <a:latin typeface="Verdana"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200400"/>
            <a:ext cx="3200400" cy="250529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5446" y="3200400"/>
            <a:ext cx="3200400" cy="2505291"/>
          </a:xfrm>
          <a:prstGeom prst="rect">
            <a:avLst/>
          </a:prstGeom>
        </p:spPr>
      </p:pic>
      <p:pic>
        <p:nvPicPr>
          <p:cNvPr id="74754" name="Picture 2"/>
          <p:cNvPicPr>
            <a:picLocks noChangeAspect="1" noChangeArrowheads="1"/>
          </p:cNvPicPr>
          <p:nvPr/>
        </p:nvPicPr>
        <p:blipFill>
          <a:blip r:embed="rId6">
            <a:clrChange>
              <a:clrFrom>
                <a:srgbClr val="DDDDDD"/>
              </a:clrFrom>
              <a:clrTo>
                <a:srgbClr val="DDDDDD">
                  <a:alpha val="0"/>
                </a:srgbClr>
              </a:clrTo>
            </a:clrChange>
            <a:extLst>
              <a:ext uri="{28A0092B-C50C-407E-A947-70E740481C1C}">
                <a14:useLocalDpi xmlns:a14="http://schemas.microsoft.com/office/drawing/2010/main" val="0"/>
              </a:ext>
            </a:extLst>
          </a:blip>
          <a:srcRect/>
          <a:stretch>
            <a:fillRect/>
          </a:stretch>
        </p:blipFill>
        <p:spPr bwMode="auto">
          <a:xfrm>
            <a:off x="2362199" y="3896639"/>
            <a:ext cx="731520" cy="15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9038" y="3896639"/>
            <a:ext cx="457200" cy="155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98163" y="3621189"/>
            <a:ext cx="438912" cy="274320"/>
          </a:xfrm>
          <a:prstGeom prst="rect">
            <a:avLst/>
          </a:prstGeom>
          <a:noFill/>
          <a:ln>
            <a:noFill/>
          </a:ln>
        </p:spPr>
        <p:txBody>
          <a:bodyPr wrap="square" rtlCol="0">
            <a:spAutoFit/>
          </a:bodyPr>
          <a:lstStyle/>
          <a:p>
            <a:r>
              <a:rPr lang="en-US" sz="1400" dirty="0" smtClean="0"/>
              <a:t>eat</a:t>
            </a:r>
          </a:p>
        </p:txBody>
      </p:sp>
      <p:sp>
        <p:nvSpPr>
          <p:cNvPr id="15" name="TextBox 14"/>
          <p:cNvSpPr txBox="1"/>
          <p:nvPr/>
        </p:nvSpPr>
        <p:spPr>
          <a:xfrm>
            <a:off x="6248400" y="3590709"/>
            <a:ext cx="438912" cy="274320"/>
          </a:xfrm>
          <a:prstGeom prst="rect">
            <a:avLst/>
          </a:prstGeom>
          <a:noFill/>
          <a:ln>
            <a:noFill/>
          </a:ln>
        </p:spPr>
        <p:txBody>
          <a:bodyPr wrap="square" rtlCol="0">
            <a:spAutoFit/>
          </a:bodyPr>
          <a:lstStyle/>
          <a:p>
            <a:r>
              <a:rPr lang="en-US" sz="1400" dirty="0" smtClean="0"/>
              <a:t>eat</a:t>
            </a:r>
          </a:p>
        </p:txBody>
      </p:sp>
      <p:sp>
        <p:nvSpPr>
          <p:cNvPr id="5" name="TextBox 4"/>
          <p:cNvSpPr txBox="1"/>
          <p:nvPr/>
        </p:nvSpPr>
        <p:spPr>
          <a:xfrm>
            <a:off x="1927859" y="5774293"/>
            <a:ext cx="1600200" cy="369332"/>
          </a:xfrm>
          <a:prstGeom prst="rect">
            <a:avLst/>
          </a:prstGeom>
          <a:noFill/>
          <a:ln>
            <a:noFill/>
          </a:ln>
        </p:spPr>
        <p:txBody>
          <a:bodyPr wrap="square" rtlCol="0">
            <a:spAutoFit/>
          </a:bodyPr>
          <a:lstStyle/>
          <a:p>
            <a:pPr algn="ctr"/>
            <a:r>
              <a:rPr lang="en-US" dirty="0" smtClean="0"/>
              <a:t>Example 1</a:t>
            </a:r>
          </a:p>
        </p:txBody>
      </p:sp>
      <p:sp>
        <p:nvSpPr>
          <p:cNvPr id="18" name="TextBox 17"/>
          <p:cNvSpPr txBox="1"/>
          <p:nvPr/>
        </p:nvSpPr>
        <p:spPr>
          <a:xfrm>
            <a:off x="5667756" y="5742027"/>
            <a:ext cx="1600200" cy="369332"/>
          </a:xfrm>
          <a:prstGeom prst="rect">
            <a:avLst/>
          </a:prstGeom>
          <a:noFill/>
          <a:ln>
            <a:noFill/>
          </a:ln>
        </p:spPr>
        <p:txBody>
          <a:bodyPr wrap="square" rtlCol="0">
            <a:spAutoFit/>
          </a:bodyPr>
          <a:lstStyle/>
          <a:p>
            <a:pPr algn="ctr"/>
            <a:r>
              <a:rPr lang="en-US" dirty="0" smtClean="0"/>
              <a:t>Example 2</a:t>
            </a:r>
          </a:p>
        </p:txBody>
      </p:sp>
    </p:spTree>
    <p:extLst>
      <p:ext uri="{BB962C8B-B14F-4D97-AF65-F5344CB8AC3E}">
        <p14:creationId xmlns:p14="http://schemas.microsoft.com/office/powerpoint/2010/main" val="410995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5"/>
          <p:cNvSpPr txBox="1">
            <a:spLocks noChangeArrowheads="1"/>
          </p:cNvSpPr>
          <p:nvPr/>
        </p:nvSpPr>
        <p:spPr bwMode="auto">
          <a:xfrm>
            <a:off x="2514600" y="304800"/>
            <a:ext cx="6096000" cy="830263"/>
          </a:xfrm>
          <a:prstGeom prst="rect">
            <a:avLst/>
          </a:prstGeom>
          <a:noFill/>
          <a:ln w="9525">
            <a:noFill/>
            <a:miter lim="800000"/>
            <a:headEnd/>
            <a:tailEnd/>
          </a:ln>
        </p:spPr>
        <p:txBody>
          <a:bodyPr>
            <a:spAutoFit/>
          </a:bodyPr>
          <a:lstStyle/>
          <a:p>
            <a:pPr eaLnBrk="0" hangingPunct="0">
              <a:lnSpc>
                <a:spcPct val="150000"/>
              </a:lnSpc>
              <a:buClr>
                <a:srgbClr val="FF6600"/>
              </a:buClr>
            </a:pPr>
            <a:r>
              <a:rPr lang="en-US" sz="3200" b="1" dirty="0">
                <a:latin typeface="Verdana" pitchFamily="34" charset="0"/>
              </a:rPr>
              <a:t>Presentation Outline</a:t>
            </a:r>
          </a:p>
        </p:txBody>
      </p:sp>
      <p:sp>
        <p:nvSpPr>
          <p:cNvPr id="9219" name="Rectangle 8"/>
          <p:cNvSpPr>
            <a:spLocks noChangeArrowheads="1"/>
          </p:cNvSpPr>
          <p:nvPr/>
        </p:nvSpPr>
        <p:spPr bwMode="auto">
          <a:xfrm>
            <a:off x="381000" y="228600"/>
            <a:ext cx="8305800" cy="6019800"/>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9220" name="Rectangle 7"/>
          <p:cNvSpPr>
            <a:spLocks noChangeArrowheads="1"/>
          </p:cNvSpPr>
          <p:nvPr/>
        </p:nvSpPr>
        <p:spPr bwMode="auto">
          <a:xfrm>
            <a:off x="381000" y="1524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cxnSp>
        <p:nvCxnSpPr>
          <p:cNvPr id="12" name="Straight Connector 11"/>
          <p:cNvCxnSpPr/>
          <p:nvPr/>
        </p:nvCxnSpPr>
        <p:spPr>
          <a:xfrm rot="10800000">
            <a:off x="381000" y="1219200"/>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0800000">
            <a:off x="381000" y="1273175"/>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223" name="Picture 8" descr="TigerPaw_co.png"/>
          <p:cNvPicPr>
            <a:picLocks noChangeAspect="1"/>
          </p:cNvPicPr>
          <p:nvPr/>
        </p:nvPicPr>
        <p:blipFill>
          <a:blip r:embed="rId3"/>
          <a:srcRect/>
          <a:stretch>
            <a:fillRect/>
          </a:stretch>
        </p:blipFill>
        <p:spPr bwMode="auto">
          <a:xfrm>
            <a:off x="871538" y="304800"/>
            <a:ext cx="881062" cy="844550"/>
          </a:xfrm>
          <a:prstGeom prst="rect">
            <a:avLst/>
          </a:prstGeom>
          <a:noFill/>
          <a:ln w="9525">
            <a:noFill/>
            <a:miter lim="800000"/>
            <a:headEnd/>
            <a:tailEnd/>
          </a:ln>
        </p:spPr>
      </p:pic>
      <p:sp>
        <p:nvSpPr>
          <p:cNvPr id="9" name="TextBox 8"/>
          <p:cNvSpPr txBox="1"/>
          <p:nvPr/>
        </p:nvSpPr>
        <p:spPr>
          <a:xfrm>
            <a:off x="457201" y="1307842"/>
            <a:ext cx="8153400" cy="4154984"/>
          </a:xfrm>
          <a:prstGeom prst="rect">
            <a:avLst/>
          </a:prstGeom>
          <a:noFill/>
        </p:spPr>
        <p:txBody>
          <a:bodyPr wrap="square">
            <a:spAutoFit/>
          </a:bodyPr>
          <a:lstStyle/>
          <a:p>
            <a:pPr>
              <a:defRPr/>
            </a:pPr>
            <a:r>
              <a:rPr lang="en-US" sz="2400" dirty="0" smtClean="0">
                <a:latin typeface="Verdana" pitchFamily="34" charset="0"/>
                <a:ea typeface="Verdana" pitchFamily="34" charset="0"/>
                <a:cs typeface="Verdana" pitchFamily="34" charset="0"/>
              </a:rPr>
              <a:t>Motivation</a:t>
            </a:r>
          </a:p>
          <a:p>
            <a:pPr>
              <a:defRPr/>
            </a:pPr>
            <a:endParaRPr lang="en-US" sz="2400" dirty="0" smtClean="0">
              <a:latin typeface="Verdana" pitchFamily="34" charset="0"/>
              <a:ea typeface="Verdana" pitchFamily="34" charset="0"/>
              <a:cs typeface="Verdana" pitchFamily="34" charset="0"/>
            </a:endParaRPr>
          </a:p>
          <a:p>
            <a:pPr algn="just">
              <a:defRPr/>
            </a:pPr>
            <a:r>
              <a:rPr lang="en-US" sz="2400" dirty="0" smtClean="0">
                <a:latin typeface="Verdana" pitchFamily="34" charset="0"/>
                <a:ea typeface="Verdana" pitchFamily="34" charset="0"/>
                <a:cs typeface="Verdana" pitchFamily="34" charset="0"/>
              </a:rPr>
              <a:t>Detecting eating</a:t>
            </a:r>
          </a:p>
          <a:p>
            <a:pPr marL="742950" lvl="1" indent="-285750" algn="just">
              <a:buFont typeface="Arial" pitchFamily="34" charset="0"/>
              <a:buChar char="•"/>
              <a:defRPr/>
            </a:pPr>
            <a:r>
              <a:rPr lang="en-US" sz="1600" dirty="0" smtClean="0">
                <a:latin typeface="Verdana" pitchFamily="34" charset="0"/>
                <a:ea typeface="Verdana" pitchFamily="34" charset="0"/>
                <a:cs typeface="Verdana" pitchFamily="34" charset="0"/>
              </a:rPr>
              <a:t>Proc. </a:t>
            </a:r>
            <a:r>
              <a:rPr lang="en-US" sz="1600" dirty="0">
                <a:latin typeface="Verdana" pitchFamily="34" charset="0"/>
                <a:ea typeface="Verdana" pitchFamily="34" charset="0"/>
                <a:cs typeface="Verdana" pitchFamily="34" charset="0"/>
              </a:rPr>
              <a:t>of </a:t>
            </a:r>
            <a:r>
              <a:rPr lang="en-US" altLang="zh-CN" sz="1600" dirty="0">
                <a:latin typeface="Verdana" pitchFamily="34" charset="0"/>
                <a:ea typeface="Verdana" pitchFamily="34" charset="0"/>
                <a:cs typeface="Verdana" pitchFamily="34" charset="0"/>
              </a:rPr>
              <a:t>Int’l. </a:t>
            </a:r>
            <a:r>
              <a:rPr lang="en-US" altLang="zh-CN" sz="1600" dirty="0" smtClean="0">
                <a:latin typeface="Verdana" pitchFamily="34" charset="0"/>
                <a:ea typeface="Verdana" pitchFamily="34" charset="0"/>
                <a:cs typeface="Verdana" pitchFamily="34" charset="0"/>
              </a:rPr>
              <a:t>Conf. on Embedded Systems and Applications </a:t>
            </a:r>
          </a:p>
          <a:p>
            <a:pPr marL="742950" lvl="1" indent="-285750" algn="just">
              <a:buFont typeface="Arial" pitchFamily="34" charset="0"/>
              <a:buChar char="•"/>
              <a:defRPr/>
            </a:pPr>
            <a:r>
              <a:rPr lang="en-US" sz="1600" dirty="0" smtClean="0">
                <a:latin typeface="Verdana" pitchFamily="34" charset="0"/>
                <a:ea typeface="Verdana" pitchFamily="34" charset="0"/>
                <a:cs typeface="Verdana" pitchFamily="34" charset="0"/>
              </a:rPr>
              <a:t>IEEE Transactions </a:t>
            </a:r>
            <a:r>
              <a:rPr lang="en-US" sz="1600" dirty="0">
                <a:latin typeface="Verdana" pitchFamily="34" charset="0"/>
                <a:ea typeface="Verdana" pitchFamily="34" charset="0"/>
                <a:cs typeface="Verdana" pitchFamily="34" charset="0"/>
              </a:rPr>
              <a:t>on Biomedical </a:t>
            </a:r>
            <a:r>
              <a:rPr lang="en-US" sz="1600" dirty="0" smtClean="0">
                <a:latin typeface="Verdana" pitchFamily="34" charset="0"/>
                <a:ea typeface="Verdana" pitchFamily="34" charset="0"/>
                <a:cs typeface="Verdana" pitchFamily="34" charset="0"/>
              </a:rPr>
              <a:t>Engineering (under review)</a:t>
            </a:r>
          </a:p>
          <a:p>
            <a:pPr algn="just">
              <a:defRPr/>
            </a:pPr>
            <a:endParaRPr lang="en-US" altLang="zh-CN" sz="2400" dirty="0" smtClean="0">
              <a:latin typeface="Verdana" pitchFamily="34" charset="0"/>
              <a:ea typeface="Verdana" pitchFamily="34" charset="0"/>
              <a:cs typeface="Verdana" pitchFamily="34" charset="0"/>
            </a:endParaRPr>
          </a:p>
          <a:p>
            <a:pPr>
              <a:defRPr/>
            </a:pPr>
            <a:r>
              <a:rPr lang="en-US" sz="2400" dirty="0" smtClean="0">
                <a:latin typeface="Verdana" pitchFamily="34" charset="0"/>
                <a:ea typeface="Verdana" pitchFamily="34" charset="0"/>
                <a:cs typeface="Verdana" pitchFamily="34" charset="0"/>
              </a:rPr>
              <a:t>Other Work</a:t>
            </a:r>
          </a:p>
          <a:p>
            <a:pPr marL="742950" lvl="1" indent="-285750">
              <a:buFont typeface="Arial" pitchFamily="34" charset="0"/>
              <a:buChar char="•"/>
              <a:defRPr/>
            </a:pPr>
            <a:r>
              <a:rPr lang="en-US" sz="1600" dirty="0" smtClean="0">
                <a:latin typeface="Verdana" pitchFamily="34" charset="0"/>
                <a:ea typeface="Verdana" pitchFamily="34" charset="0"/>
                <a:cs typeface="Verdana" pitchFamily="34" charset="0"/>
              </a:rPr>
              <a:t>Measuring eating consumption via wrist motion tracking (accepted) </a:t>
            </a:r>
          </a:p>
          <a:p>
            <a:pPr marL="742950" lvl="1" indent="-285750">
              <a:buFont typeface="Arial" pitchFamily="34" charset="0"/>
              <a:buChar char="•"/>
              <a:defRPr/>
            </a:pPr>
            <a:r>
              <a:rPr lang="en-US" sz="1600" dirty="0" smtClean="0">
                <a:latin typeface="Verdana" pitchFamily="34" charset="0"/>
                <a:ea typeface="Verdana" pitchFamily="34" charset="0"/>
                <a:cs typeface="Verdana" pitchFamily="34" charset="0"/>
              </a:rPr>
              <a:t>Slowing bite rate reduces energy intake (published)</a:t>
            </a:r>
          </a:p>
          <a:p>
            <a:pPr marL="742950" lvl="1" indent="-285750">
              <a:buFont typeface="Arial" pitchFamily="34" charset="0"/>
              <a:buChar char="•"/>
              <a:defRPr/>
            </a:pPr>
            <a:r>
              <a:rPr lang="en-US" sz="1600" dirty="0" smtClean="0">
                <a:latin typeface="Verdana" pitchFamily="34" charset="0"/>
                <a:ea typeface="Verdana" pitchFamily="34" charset="0"/>
                <a:cs typeface="Verdana" pitchFamily="34" charset="0"/>
              </a:rPr>
              <a:t>An instrumented cafeteria table for recording eating activity (ongoing)</a:t>
            </a:r>
          </a:p>
          <a:p>
            <a:pPr marL="742950" lvl="1" indent="-285750">
              <a:buFont typeface="Arial" pitchFamily="34" charset="0"/>
              <a:buChar char="•"/>
              <a:defRPr/>
            </a:pPr>
            <a:r>
              <a:rPr lang="en-US" sz="1600" dirty="0" smtClean="0">
                <a:latin typeface="Verdana" pitchFamily="34" charset="0"/>
                <a:ea typeface="Verdana" pitchFamily="34" charset="0"/>
                <a:cs typeface="Verdana" pitchFamily="34" charset="0"/>
              </a:rPr>
              <a:t>Measuring system latency from sensing to actuation (under revision) </a:t>
            </a:r>
          </a:p>
          <a:p>
            <a:pPr>
              <a:defRPr/>
            </a:pPr>
            <a:endParaRPr lang="en-US" sz="2400" dirty="0" smtClean="0">
              <a:latin typeface="Verdana" pitchFamily="34" charset="0"/>
              <a:ea typeface="Verdana" pitchFamily="34" charset="0"/>
              <a:cs typeface="Verdana" pitchFamily="34" charset="0"/>
            </a:endParaRPr>
          </a:p>
          <a:p>
            <a:pPr>
              <a:defRPr/>
            </a:pPr>
            <a:r>
              <a:rPr lang="en-US" sz="2400" dirty="0" smtClean="0">
                <a:latin typeface="Verdana" pitchFamily="34" charset="0"/>
                <a:ea typeface="Verdana" pitchFamily="34" charset="0"/>
                <a:cs typeface="Verdana" pitchFamily="34" charset="0"/>
              </a:rPr>
              <a:t>Summary</a:t>
            </a:r>
            <a:endParaRPr lang="en-US" sz="2400" dirty="0">
              <a:latin typeface="Verdana" pitchFamily="34" charset="0"/>
              <a:ea typeface="Verdana" pitchFamily="34" charset="0"/>
              <a:cs typeface="Verdana" pitchFamily="34" charset="0"/>
            </a:endParaRPr>
          </a:p>
        </p:txBody>
      </p:sp>
      <p:sp>
        <p:nvSpPr>
          <p:cNvPr id="9225" name="Date Placeholder 9"/>
          <p:cNvSpPr>
            <a:spLocks noGrp="1"/>
          </p:cNvSpPr>
          <p:nvPr>
            <p:ph type="dt" sz="quarter" idx="10"/>
          </p:nvPr>
        </p:nvSpPr>
        <p:spPr bwMode="auto">
          <a:noFill/>
          <a:ln>
            <a:miter lim="800000"/>
            <a:headEnd/>
            <a:tailEnd/>
          </a:ln>
        </p:spPr>
        <p:txBody>
          <a:bodyPr/>
          <a:lstStyle/>
          <a:p>
            <a:fld id="{750D7B27-72BE-4FE8-9C5E-1096D16271E6}" type="datetime1">
              <a:rPr lang="en-US">
                <a:latin typeface="Calibri" pitchFamily="34" charset="0"/>
                <a:ea typeface="ＭＳ Ｐゴシック" pitchFamily="34" charset="-128"/>
              </a:rPr>
              <a:pPr/>
              <a:t>3/29/2012</a:t>
            </a:fld>
            <a:endParaRPr lang="en-US" dirty="0">
              <a:latin typeface="Calibri" pitchFamily="34" charset="0"/>
              <a:ea typeface="ＭＳ Ｐゴシック" pitchFamily="34" charset="-128"/>
            </a:endParaRPr>
          </a:p>
        </p:txBody>
      </p:sp>
      <p:sp>
        <p:nvSpPr>
          <p:cNvPr id="9226" name="Slide Number Placeholder 10"/>
          <p:cNvSpPr>
            <a:spLocks noGrp="1"/>
          </p:cNvSpPr>
          <p:nvPr>
            <p:ph type="sldNum" sz="quarter" idx="12"/>
          </p:nvPr>
        </p:nvSpPr>
        <p:spPr bwMode="auto">
          <a:noFill/>
          <a:ln>
            <a:miter lim="800000"/>
            <a:headEnd/>
            <a:tailEnd/>
          </a:ln>
        </p:spPr>
        <p:txBody>
          <a:bodyPr/>
          <a:lstStyle/>
          <a:p>
            <a:fld id="{8CCCFA8B-192C-4846-8320-670CFC50C219}" type="slidenum">
              <a:rPr lang="en-US" smtClean="0">
                <a:latin typeface="Calibri" pitchFamily="34" charset="0"/>
                <a:ea typeface="ＭＳ Ｐゴシック" pitchFamily="34" charset="-128"/>
              </a:rPr>
              <a:pPr/>
              <a:t>2</a:t>
            </a:fld>
            <a:endParaRPr lang="en-US" dirty="0" smtClean="0">
              <a:latin typeface="Calibri" pitchFamily="34" charset="0"/>
              <a:ea typeface="ＭＳ Ｐゴシック" pitchFamily="34" charset="-128"/>
            </a:endParaRPr>
          </a:p>
        </p:txBody>
      </p:sp>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3600" y="1676400"/>
            <a:ext cx="1176391" cy="9144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4586" y="1748259"/>
            <a:ext cx="283760" cy="548640"/>
          </a:xfrm>
          <a:prstGeom prst="rect">
            <a:avLst/>
          </a:prstGeo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Criteria of first eating pattern</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20</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295400"/>
            <a:ext cx="7315200" cy="4560983"/>
          </a:xfrm>
          <a:prstGeom prst="rect">
            <a:avLst/>
          </a:prstGeom>
        </p:spPr>
      </p:pic>
    </p:spTree>
    <p:extLst>
      <p:ext uri="{BB962C8B-B14F-4D97-AF65-F5344CB8AC3E}">
        <p14:creationId xmlns:p14="http://schemas.microsoft.com/office/powerpoint/2010/main" val="4157635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Criteria of second eating pattern</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21</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295400"/>
            <a:ext cx="7315200" cy="4560983"/>
          </a:xfrm>
          <a:prstGeom prst="rect">
            <a:avLst/>
          </a:prstGeom>
        </p:spPr>
      </p:pic>
    </p:spTree>
    <p:extLst>
      <p:ext uri="{BB962C8B-B14F-4D97-AF65-F5344CB8AC3E}">
        <p14:creationId xmlns:p14="http://schemas.microsoft.com/office/powerpoint/2010/main" val="3201136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Evaluation</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22</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931701"/>
            <a:ext cx="4572000" cy="3225494"/>
          </a:xfrm>
          <a:prstGeom prst="rect">
            <a:avLst/>
          </a:prstGeom>
        </p:spPr>
      </p:pic>
      <p:sp>
        <p:nvSpPr>
          <p:cNvPr id="11" name="TextBox 10"/>
          <p:cNvSpPr txBox="1">
            <a:spLocks noChangeArrowheads="1"/>
          </p:cNvSpPr>
          <p:nvPr/>
        </p:nvSpPr>
        <p:spPr bwMode="auto">
          <a:xfrm>
            <a:off x="533400" y="4433768"/>
            <a:ext cx="7924800" cy="1200329"/>
          </a:xfrm>
          <a:prstGeom prst="rect">
            <a:avLst/>
          </a:prstGeom>
          <a:noFill/>
          <a:ln w="9525">
            <a:noFill/>
            <a:miter lim="800000"/>
            <a:headEnd/>
            <a:tailEnd/>
          </a:ln>
        </p:spPr>
        <p:txBody>
          <a:bodyPr wrap="square">
            <a:spAutoFit/>
          </a:bodyPr>
          <a:lstStyle/>
          <a:p>
            <a:pPr algn="ctr"/>
            <a:r>
              <a:rPr lang="en-US" sz="2400" dirty="0" smtClean="0">
                <a:latin typeface="Verdana" pitchFamily="34" charset="0"/>
              </a:rPr>
              <a:t>|a| &lt; 15 minutes</a:t>
            </a:r>
          </a:p>
          <a:p>
            <a:pPr algn="ctr"/>
            <a:r>
              <a:rPr lang="en-US" sz="2400" dirty="0" smtClean="0">
                <a:latin typeface="Verdana" pitchFamily="34" charset="0"/>
              </a:rPr>
              <a:t>|b| &lt; 15 minutes</a:t>
            </a:r>
          </a:p>
          <a:p>
            <a:pPr algn="ctr"/>
            <a:r>
              <a:rPr lang="en-US" sz="2400" dirty="0" smtClean="0">
                <a:latin typeface="Verdana" pitchFamily="34" charset="0"/>
              </a:rPr>
              <a:t>|a| + |b| &lt; 20 minutes</a:t>
            </a:r>
          </a:p>
        </p:txBody>
      </p:sp>
    </p:spTree>
    <p:extLst>
      <p:ext uri="{BB962C8B-B14F-4D97-AF65-F5344CB8AC3E}">
        <p14:creationId xmlns:p14="http://schemas.microsoft.com/office/powerpoint/2010/main" val="374893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a:latin typeface="Verdana" pitchFamily="34" charset="0"/>
              </a:rPr>
              <a:t>Overview of algorithm</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23</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graphicFrame>
        <p:nvGraphicFramePr>
          <p:cNvPr id="2" name="Diagram 1"/>
          <p:cNvGraphicFramePr/>
          <p:nvPr>
            <p:extLst>
              <p:ext uri="{D42A27DB-BD31-4B8C-83A1-F6EECF244321}">
                <p14:modId xmlns:p14="http://schemas.microsoft.com/office/powerpoint/2010/main" val="2830564994"/>
              </p:ext>
            </p:extLst>
          </p:nvPr>
        </p:nvGraphicFramePr>
        <p:xfrm>
          <a:off x="419100" y="1187296"/>
          <a:ext cx="82296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487834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Features during hypothesized eating</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24</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0" name="TextBox 9"/>
              <p:cNvSpPr txBox="1">
                <a:spLocks noChangeArrowheads="1"/>
              </p:cNvSpPr>
              <p:nvPr/>
            </p:nvSpPr>
            <p:spPr bwMode="auto">
              <a:xfrm>
                <a:off x="533400" y="914400"/>
                <a:ext cx="7924800" cy="3026213"/>
              </a:xfrm>
              <a:prstGeom prst="rect">
                <a:avLst/>
              </a:prstGeom>
              <a:noFill/>
              <a:ln w="9525">
                <a:noFill/>
                <a:miter lim="800000"/>
                <a:headEnd/>
                <a:tailEnd/>
              </a:ln>
            </p:spPr>
            <p:txBody>
              <a:bodyPr wrap="square">
                <a:spAutoFit/>
              </a:bodyPr>
              <a:lstStyle/>
              <a:p>
                <a:r>
                  <a:rPr lang="en-US" sz="2400" dirty="0" smtClean="0">
                    <a:latin typeface="Verdana" pitchFamily="34" charset="0"/>
                  </a:rPr>
                  <a:t>Mean absolute deviation of yaw, pitch and roll</a:t>
                </a:r>
              </a:p>
              <a:p>
                <a:endParaRPr lang="en-US" sz="1400" dirty="0">
                  <a:latin typeface="Verdana" pitchFamily="34" charset="0"/>
                </a:endParaRPr>
              </a:p>
              <a:p>
                <a:pPr/>
                <a14:m>
                  <m:oMathPara xmlns:m="http://schemas.openxmlformats.org/officeDocument/2006/math">
                    <m:oMathParaPr>
                      <m:jc m:val="centerGroup"/>
                    </m:oMathParaPr>
                    <m:oMath xmlns:m="http://schemas.openxmlformats.org/officeDocument/2006/math">
                      <m:f>
                        <m:fPr>
                          <m:ctrlPr>
                            <a:rPr lang="en-US" i="1">
                              <a:latin typeface="Cambria Math"/>
                            </a:rPr>
                          </m:ctrlPr>
                        </m:fPr>
                        <m:num>
                          <m:r>
                            <a:rPr lang="en-US">
                              <a:latin typeface="Cambria Math"/>
                            </a:rPr>
                            <m:t>1</m:t>
                          </m:r>
                        </m:num>
                        <m:den>
                          <m:r>
                            <a:rPr lang="en-US" i="1">
                              <a:latin typeface="Cambria Math"/>
                            </a:rPr>
                            <m:t>𝑁</m:t>
                          </m:r>
                        </m:den>
                      </m:f>
                      <m:nary>
                        <m:naryPr>
                          <m:chr m:val="∑"/>
                          <m:ctrlPr>
                            <a:rPr lang="en-US" i="1" smtClean="0">
                              <a:latin typeface="Cambria Math"/>
                            </a:rPr>
                          </m:ctrlPr>
                        </m:naryPr>
                        <m:sub>
                          <m:r>
                            <m:rPr>
                              <m:brk m:alnAt="23"/>
                            </m:rPr>
                            <a:rPr lang="en-US" b="0" i="1" smtClean="0">
                              <a:latin typeface="Cambria Math"/>
                            </a:rPr>
                            <m:t>𝑗</m:t>
                          </m:r>
                          <m:r>
                            <a:rPr lang="en-US" b="0" i="1" smtClean="0">
                              <a:latin typeface="Cambria Math"/>
                            </a:rPr>
                            <m:t>=1</m:t>
                          </m:r>
                        </m:sub>
                        <m:sup>
                          <m:r>
                            <a:rPr lang="en-US" b="0" i="1" smtClean="0">
                              <a:latin typeface="Cambria Math"/>
                            </a:rPr>
                            <m:t>𝑁</m:t>
                          </m:r>
                        </m:sup>
                        <m:e>
                          <m:r>
                            <a:rPr lang="en-US" b="0" i="1" smtClean="0">
                              <a:latin typeface="Cambria Math"/>
                            </a:rPr>
                            <m:t>|</m:t>
                          </m:r>
                          <m:sSub>
                            <m:sSubPr>
                              <m:ctrlPr>
                                <a:rPr lang="en-US" b="0" i="1" smtClean="0">
                                  <a:latin typeface="Cambria Math"/>
                                </a:rPr>
                              </m:ctrlPr>
                            </m:sSubPr>
                            <m:e>
                              <m:r>
                                <a:rPr lang="en-US" b="0" i="1" smtClean="0">
                                  <a:latin typeface="Cambria Math"/>
                                </a:rPr>
                                <m:t>𝐺</m:t>
                              </m:r>
                            </m:e>
                            <m:sub>
                              <m:r>
                                <a:rPr lang="en-US" b="0" i="1" smtClean="0">
                                  <a:latin typeface="Cambria Math"/>
                                </a:rPr>
                                <m:t>𝑎𝑛𝑦</m:t>
                              </m:r>
                              <m:r>
                                <a:rPr lang="en-US" b="0" i="1" smtClean="0">
                                  <a:latin typeface="Cambria Math"/>
                                </a:rPr>
                                <m:t>,</m:t>
                              </m:r>
                              <m:r>
                                <a:rPr lang="en-US" b="0" i="1" smtClean="0">
                                  <a:latin typeface="Cambria Math"/>
                                </a:rPr>
                                <m:t>𝑗</m:t>
                              </m:r>
                            </m:sub>
                          </m:sSub>
                          <m:r>
                            <a:rPr lang="en-US" b="0" i="1" smtClean="0">
                              <a:latin typeface="Cambria Math"/>
                            </a:rPr>
                            <m:t>−</m:t>
                          </m:r>
                          <m:f>
                            <m:fPr>
                              <m:ctrlPr>
                                <a:rPr lang="en-US" b="0" i="1" smtClean="0">
                                  <a:latin typeface="Cambria Math"/>
                                </a:rPr>
                              </m:ctrlPr>
                            </m:fPr>
                            <m:num>
                              <m:r>
                                <a:rPr lang="en-US" b="0" i="1" smtClean="0">
                                  <a:latin typeface="Cambria Math"/>
                                </a:rPr>
                                <m:t>1</m:t>
                              </m:r>
                            </m:num>
                            <m:den>
                              <m:r>
                                <a:rPr lang="en-US" b="0" i="1" smtClean="0">
                                  <a:latin typeface="Cambria Math"/>
                                </a:rPr>
                                <m:t>𝑁</m:t>
                              </m:r>
                            </m:den>
                          </m:f>
                          <m:nary>
                            <m:naryPr>
                              <m:chr m:val="∑"/>
                              <m:ctrlPr>
                                <a:rPr lang="en-US" b="0" i="1" smtClean="0">
                                  <a:latin typeface="Cambria Math"/>
                                </a:rPr>
                              </m:ctrlPr>
                            </m:naryPr>
                            <m:sub>
                              <m:r>
                                <m:rPr>
                                  <m:brk m:alnAt="23"/>
                                </m:rPr>
                                <a:rPr lang="en-US" b="0" i="1" smtClean="0">
                                  <a:latin typeface="Cambria Math"/>
                                </a:rPr>
                                <m:t>𝑖</m:t>
                              </m:r>
                              <m:r>
                                <a:rPr lang="en-US" b="0" i="1" smtClean="0">
                                  <a:latin typeface="Cambria Math"/>
                                </a:rPr>
                                <m:t>=1</m:t>
                              </m:r>
                            </m:sub>
                            <m:sup>
                              <m:r>
                                <a:rPr lang="en-US" b="0" i="1" smtClean="0">
                                  <a:latin typeface="Cambria Math"/>
                                </a:rPr>
                                <m:t>𝑁</m:t>
                              </m:r>
                            </m:sup>
                            <m:e>
                              <m:sSub>
                                <m:sSubPr>
                                  <m:ctrlPr>
                                    <a:rPr lang="en-US" b="0" i="1" smtClean="0">
                                      <a:latin typeface="Cambria Math"/>
                                    </a:rPr>
                                  </m:ctrlPr>
                                </m:sSubPr>
                                <m:e>
                                  <m:r>
                                    <a:rPr lang="en-US" b="0" i="1" smtClean="0">
                                      <a:latin typeface="Cambria Math"/>
                                    </a:rPr>
                                    <m:t>𝐺</m:t>
                                  </m:r>
                                </m:e>
                                <m:sub>
                                  <m:r>
                                    <a:rPr lang="en-US" b="0" i="1" smtClean="0">
                                      <a:latin typeface="Cambria Math"/>
                                    </a:rPr>
                                    <m:t>𝑎𝑛𝑦</m:t>
                                  </m:r>
                                  <m:r>
                                    <a:rPr lang="en-US" b="0" i="1" smtClean="0">
                                      <a:latin typeface="Cambria Math"/>
                                    </a:rPr>
                                    <m:t>,</m:t>
                                  </m:r>
                                  <m:r>
                                    <a:rPr lang="en-US" b="0" i="1" smtClean="0">
                                      <a:latin typeface="Cambria Math"/>
                                    </a:rPr>
                                    <m:t>𝑖</m:t>
                                  </m:r>
                                </m:sub>
                              </m:sSub>
                            </m:e>
                          </m:nary>
                          <m:r>
                            <a:rPr lang="en-US" b="0" i="1" smtClean="0">
                              <a:latin typeface="Cambria Math"/>
                            </a:rPr>
                            <m:t>|</m:t>
                          </m:r>
                        </m:e>
                      </m:nary>
                    </m:oMath>
                  </m:oMathPara>
                </a14:m>
                <a:endParaRPr lang="en-US" sz="2400" dirty="0" smtClean="0">
                  <a:latin typeface="Verdana" pitchFamily="34" charset="0"/>
                </a:endParaRPr>
              </a:p>
              <a:p>
                <a:endParaRPr lang="en-US" sz="1400" dirty="0">
                  <a:latin typeface="Verdana" pitchFamily="34" charset="0"/>
                </a:endParaRPr>
              </a:p>
              <a:p>
                <a:r>
                  <a:rPr lang="en-US" sz="2400" dirty="0" smtClean="0">
                    <a:latin typeface="Verdana" pitchFamily="34" charset="0"/>
                  </a:rPr>
                  <a:t>Regularity of motion</a:t>
                </a:r>
              </a:p>
              <a:p>
                <a:endParaRPr lang="en-US" sz="1400" dirty="0" smtClean="0">
                  <a:latin typeface="Verdana" pitchFamily="34" charset="0"/>
                </a:endParaRPr>
              </a:p>
              <a:p>
                <a:endParaRPr lang="en-US" sz="2400" dirty="0">
                  <a:latin typeface="Verdana" pitchFamily="34" charset="0"/>
                </a:endParaRPr>
              </a:p>
              <a:p>
                <a:endParaRPr lang="en-US" sz="2400" dirty="0" smtClean="0">
                  <a:latin typeface="Verdana"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bwMode="auto">
              <a:xfrm>
                <a:off x="533400" y="914400"/>
                <a:ext cx="7924800" cy="3026213"/>
              </a:xfrm>
              <a:prstGeom prst="rect">
                <a:avLst/>
              </a:prstGeom>
              <a:blipFill rotWithShape="1">
                <a:blip r:embed="rId4"/>
                <a:stretch>
                  <a:fillRect l="-1231" t="-1613"/>
                </a:stretch>
              </a:blipFill>
              <a:ln w="9525">
                <a:noFill/>
                <a:miter lim="800000"/>
                <a:headEnd/>
                <a:tailEnd/>
              </a:ln>
            </p:spPr>
            <p:txBody>
              <a:bodyPr/>
              <a:lstStyle/>
              <a:p>
                <a:r>
                  <a:rPr lang="en-US">
                    <a:noFill/>
                  </a:rPr>
                  <a:t> </a:t>
                </a:r>
              </a:p>
            </p:txBody>
          </p:sp>
        </mc:Fallback>
      </mc:AlternateContent>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2971892"/>
            <a:ext cx="5212080" cy="3124108"/>
          </a:xfrm>
          <a:prstGeom prst="rect">
            <a:avLst/>
          </a:prstGeom>
        </p:spPr>
      </p:pic>
      <p:sp>
        <p:nvSpPr>
          <p:cNvPr id="11" name="TextBox 10"/>
          <p:cNvSpPr txBox="1"/>
          <p:nvPr/>
        </p:nvSpPr>
        <p:spPr>
          <a:xfrm>
            <a:off x="6400800" y="3369677"/>
            <a:ext cx="2057400" cy="4001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smtClean="0">
                <a:latin typeface="Verdana" pitchFamily="34" charset="0"/>
                <a:ea typeface="Verdana" pitchFamily="34" charset="0"/>
                <a:cs typeface="Verdana" pitchFamily="34" charset="0"/>
              </a:rPr>
              <a:t>Eating activity</a:t>
            </a:r>
          </a:p>
        </p:txBody>
      </p:sp>
      <p:sp>
        <p:nvSpPr>
          <p:cNvPr id="12" name="TextBox 11"/>
          <p:cNvSpPr txBox="1"/>
          <p:nvPr/>
        </p:nvSpPr>
        <p:spPr>
          <a:xfrm>
            <a:off x="6019800" y="4724400"/>
            <a:ext cx="2819400" cy="4001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smtClean="0">
                <a:latin typeface="Verdana" pitchFamily="34" charset="0"/>
                <a:ea typeface="Verdana" pitchFamily="34" charset="0"/>
                <a:cs typeface="Verdana" pitchFamily="34" charset="0"/>
              </a:rPr>
              <a:t>Non-eating activity</a:t>
            </a:r>
          </a:p>
        </p:txBody>
      </p:sp>
    </p:spTree>
    <p:extLst>
      <p:ext uri="{BB962C8B-B14F-4D97-AF65-F5344CB8AC3E}">
        <p14:creationId xmlns:p14="http://schemas.microsoft.com/office/powerpoint/2010/main" val="28973901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Features during hypothesized eating</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25</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sp>
        <p:nvSpPr>
          <p:cNvPr id="10" name="TextBox 9"/>
          <p:cNvSpPr txBox="1">
            <a:spLocks noChangeArrowheads="1"/>
          </p:cNvSpPr>
          <p:nvPr/>
        </p:nvSpPr>
        <p:spPr bwMode="auto">
          <a:xfrm>
            <a:off x="533400" y="914400"/>
            <a:ext cx="7924800" cy="5847755"/>
          </a:xfrm>
          <a:prstGeom prst="rect">
            <a:avLst/>
          </a:prstGeom>
          <a:noFill/>
          <a:ln w="9525">
            <a:noFill/>
            <a:miter lim="800000"/>
            <a:headEnd/>
            <a:tailEnd/>
          </a:ln>
        </p:spPr>
        <p:txBody>
          <a:bodyPr wrap="square">
            <a:spAutoFit/>
          </a:bodyPr>
          <a:lstStyle/>
          <a:p>
            <a:pPr marL="342900" indent="-342900">
              <a:buFont typeface="Arial" pitchFamily="34" charset="0"/>
              <a:buChar char="•"/>
            </a:pPr>
            <a:r>
              <a:rPr lang="en-US" sz="2400" dirty="0" smtClean="0">
                <a:latin typeface="Verdana" pitchFamily="34" charset="0"/>
              </a:rPr>
              <a:t>Line fit (slope of energy over time)</a:t>
            </a:r>
          </a:p>
          <a:p>
            <a:pPr marL="342900" indent="-342900">
              <a:buFont typeface="Arial" pitchFamily="34" charset="0"/>
              <a:buChar char="•"/>
            </a:pPr>
            <a:r>
              <a:rPr lang="en-US" sz="2400" dirty="0" smtClean="0">
                <a:latin typeface="Verdana" pitchFamily="34" charset="0"/>
              </a:rPr>
              <a:t>Entropy</a:t>
            </a:r>
          </a:p>
          <a:p>
            <a:pPr marL="342900" indent="-342900">
              <a:buFont typeface="Arial" pitchFamily="34" charset="0"/>
              <a:buChar char="•"/>
            </a:pPr>
            <a:r>
              <a:rPr lang="en-US" sz="2400" dirty="0" smtClean="0">
                <a:latin typeface="Verdana" pitchFamily="34" charset="0"/>
              </a:rPr>
              <a:t>Variance</a:t>
            </a:r>
          </a:p>
          <a:p>
            <a:pPr marL="342900" indent="-342900">
              <a:buFont typeface="Arial" pitchFamily="34" charset="0"/>
              <a:buChar char="•"/>
            </a:pPr>
            <a:r>
              <a:rPr lang="en-US" sz="2400" dirty="0" smtClean="0">
                <a:latin typeface="Verdana" pitchFamily="34" charset="0"/>
              </a:rPr>
              <a:t>Zero crossing rate (frequency of motion)</a:t>
            </a:r>
          </a:p>
          <a:p>
            <a:pPr marL="342900" indent="-342900">
              <a:buFont typeface="Arial" pitchFamily="34" charset="0"/>
              <a:buChar char="•"/>
            </a:pPr>
            <a:r>
              <a:rPr lang="en-US" sz="2400" dirty="0" smtClean="0">
                <a:latin typeface="Verdana" pitchFamily="34" charset="0"/>
              </a:rPr>
              <a:t>Mean of minima (size of motion)</a:t>
            </a:r>
          </a:p>
          <a:p>
            <a:pPr marL="342900" indent="-342900">
              <a:buFont typeface="Arial" pitchFamily="34" charset="0"/>
              <a:buChar char="•"/>
            </a:pPr>
            <a:r>
              <a:rPr lang="en-US" sz="2400" dirty="0" smtClean="0">
                <a:latin typeface="Verdana" pitchFamily="34" charset="0"/>
              </a:rPr>
              <a:t>Mean of maxima</a:t>
            </a:r>
          </a:p>
          <a:p>
            <a:pPr marL="342900" indent="-342900">
              <a:buFont typeface="Arial" pitchFamily="34" charset="0"/>
              <a:buChar char="•"/>
            </a:pPr>
            <a:r>
              <a:rPr lang="en-US" sz="2400" dirty="0" smtClean="0">
                <a:latin typeface="Verdana" pitchFamily="34" charset="0"/>
              </a:rPr>
              <a:t>Percentile distribution (range of motion)</a:t>
            </a:r>
          </a:p>
          <a:p>
            <a:pPr marL="342900" indent="-342900">
              <a:buFont typeface="Arial" pitchFamily="34" charset="0"/>
              <a:buChar char="•"/>
            </a:pPr>
            <a:r>
              <a:rPr lang="en-US" sz="2400" dirty="0" smtClean="0">
                <a:latin typeface="Verdana" pitchFamily="34" charset="0"/>
              </a:rPr>
              <a:t>Auto correlation (repetition of motion)</a:t>
            </a:r>
          </a:p>
          <a:p>
            <a:pPr marL="342900" indent="-342900">
              <a:buFont typeface="Arial" pitchFamily="34" charset="0"/>
              <a:buChar char="•"/>
            </a:pPr>
            <a:r>
              <a:rPr lang="en-US" sz="2400" dirty="0">
                <a:latin typeface="Verdana" pitchFamily="34" charset="0"/>
              </a:rPr>
              <a:t>Number of bites</a:t>
            </a:r>
          </a:p>
          <a:p>
            <a:pPr marL="342900" indent="-342900">
              <a:buFont typeface="Arial" pitchFamily="34" charset="0"/>
              <a:buChar char="•"/>
            </a:pPr>
            <a:r>
              <a:rPr lang="en-US" sz="2400" dirty="0">
                <a:latin typeface="Verdana" pitchFamily="34" charset="0"/>
              </a:rPr>
              <a:t>Mean of bite interval</a:t>
            </a:r>
          </a:p>
          <a:p>
            <a:pPr marL="342900" indent="-342900">
              <a:buFont typeface="Arial" pitchFamily="34" charset="0"/>
              <a:buChar char="•"/>
            </a:pPr>
            <a:r>
              <a:rPr lang="en-US" sz="2400" dirty="0">
                <a:latin typeface="Verdana" pitchFamily="34" charset="0"/>
              </a:rPr>
              <a:t>Variance of bite interval</a:t>
            </a:r>
          </a:p>
          <a:p>
            <a:pPr marL="342900" indent="-342900">
              <a:buFont typeface="Arial" pitchFamily="34" charset="0"/>
              <a:buChar char="•"/>
            </a:pPr>
            <a:r>
              <a:rPr lang="en-US" sz="2400" dirty="0" err="1">
                <a:latin typeface="Verdana" pitchFamily="34" charset="0"/>
              </a:rPr>
              <a:t>Skewness</a:t>
            </a:r>
            <a:r>
              <a:rPr lang="en-US" sz="2400" dirty="0">
                <a:latin typeface="Verdana" pitchFamily="34" charset="0"/>
              </a:rPr>
              <a:t> of bite interval</a:t>
            </a:r>
          </a:p>
          <a:p>
            <a:pPr marL="342900" indent="-342900">
              <a:buFont typeface="Arial" pitchFamily="34" charset="0"/>
              <a:buChar char="•"/>
            </a:pPr>
            <a:endParaRPr lang="en-US" sz="2400" dirty="0" smtClean="0">
              <a:latin typeface="Verdana" pitchFamily="34" charset="0"/>
            </a:endParaRPr>
          </a:p>
          <a:p>
            <a:endParaRPr lang="en-US" sz="1400" dirty="0" smtClean="0">
              <a:latin typeface="Verdana" pitchFamily="34" charset="0"/>
            </a:endParaRPr>
          </a:p>
          <a:p>
            <a:endParaRPr lang="en-US" sz="2400" dirty="0">
              <a:latin typeface="Verdana" pitchFamily="34" charset="0"/>
            </a:endParaRPr>
          </a:p>
          <a:p>
            <a:endParaRPr lang="en-US" sz="2400" dirty="0" smtClean="0">
              <a:latin typeface="Verdana" pitchFamily="34" charset="0"/>
            </a:endParaRPr>
          </a:p>
        </p:txBody>
      </p:sp>
    </p:spTree>
    <p:extLst>
      <p:ext uri="{BB962C8B-B14F-4D97-AF65-F5344CB8AC3E}">
        <p14:creationId xmlns:p14="http://schemas.microsoft.com/office/powerpoint/2010/main" val="34404064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a:latin typeface="Verdana" pitchFamily="34" charset="0"/>
              </a:rPr>
              <a:t>Overview of algorithm</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26</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graphicFrame>
        <p:nvGraphicFramePr>
          <p:cNvPr id="2" name="Diagram 1"/>
          <p:cNvGraphicFramePr/>
          <p:nvPr>
            <p:extLst>
              <p:ext uri="{D42A27DB-BD31-4B8C-83A1-F6EECF244321}">
                <p14:modId xmlns:p14="http://schemas.microsoft.com/office/powerpoint/2010/main" val="2923273588"/>
              </p:ext>
            </p:extLst>
          </p:nvPr>
        </p:nvGraphicFramePr>
        <p:xfrm>
          <a:off x="419100" y="1187296"/>
          <a:ext cx="82296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095777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Classification: notation</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27</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0" name="TextBox 9"/>
              <p:cNvSpPr txBox="1">
                <a:spLocks noChangeArrowheads="1"/>
              </p:cNvSpPr>
              <p:nvPr/>
            </p:nvSpPr>
            <p:spPr bwMode="auto">
              <a:xfrm>
                <a:off x="533400" y="914400"/>
                <a:ext cx="7924800" cy="3481338"/>
              </a:xfrm>
              <a:prstGeom prst="rect">
                <a:avLst/>
              </a:prstGeom>
              <a:noFill/>
              <a:ln w="9525">
                <a:noFill/>
                <a:miter lim="800000"/>
                <a:headEnd/>
                <a:tailEnd/>
              </a:ln>
            </p:spPr>
            <p:txBody>
              <a:bodyPr wrap="square">
                <a:spAutoFit/>
              </a:bodyPr>
              <a:lstStyle/>
              <a:p>
                <a:r>
                  <a:rPr lang="en-US" sz="2400" dirty="0" smtClean="0">
                    <a:latin typeface="Verdana" pitchFamily="34" charset="0"/>
                  </a:rPr>
                  <a:t>Class space: V = {m, n}</a:t>
                </a:r>
              </a:p>
              <a:p>
                <a:pPr marL="800100" lvl="1" indent="-342900">
                  <a:buFont typeface="Arial" pitchFamily="34" charset="0"/>
                  <a:buChar char="•"/>
                </a:pPr>
                <a:r>
                  <a:rPr lang="en-US" sz="2000" dirty="0" smtClean="0">
                    <a:latin typeface="Verdana" pitchFamily="34" charset="0"/>
                  </a:rPr>
                  <a:t>m: actual eating activity</a:t>
                </a:r>
              </a:p>
              <a:p>
                <a:pPr marL="800100" lvl="1" indent="-342900">
                  <a:buFont typeface="Arial" pitchFamily="34" charset="0"/>
                  <a:buChar char="•"/>
                </a:pPr>
                <a:r>
                  <a:rPr lang="en-US" sz="2000" dirty="0" smtClean="0">
                    <a:latin typeface="Verdana" pitchFamily="34" charset="0"/>
                  </a:rPr>
                  <a:t>n: non-eating activity</a:t>
                </a:r>
              </a:p>
              <a:p>
                <a:pPr lvl="1"/>
                <a:endParaRPr lang="en-US" sz="2000" dirty="0" smtClean="0">
                  <a:latin typeface="Verdana" pitchFamily="34" charset="0"/>
                </a:endParaRPr>
              </a:p>
              <a:p>
                <a:r>
                  <a:rPr lang="en-US" sz="2400" dirty="0" smtClean="0">
                    <a:latin typeface="Verdana" pitchFamily="34" charset="0"/>
                  </a:rPr>
                  <a:t>Feature space: A = {</a:t>
                </a:r>
                <a14:m>
                  <m:oMath xmlns:m="http://schemas.openxmlformats.org/officeDocument/2006/math">
                    <m:sSub>
                      <m:sSubPr>
                        <m:ctrlPr>
                          <a:rPr lang="en-US" sz="2400" i="1">
                            <a:latin typeface="Cambria Math"/>
                          </a:rPr>
                        </m:ctrlPr>
                      </m:sSubPr>
                      <m:e>
                        <m:r>
                          <a:rPr lang="en-US" sz="2400" i="1">
                            <a:latin typeface="Cambria Math"/>
                          </a:rPr>
                          <m:t>𝑎</m:t>
                        </m:r>
                      </m:e>
                      <m:sub>
                        <m:r>
                          <a:rPr lang="en-US" sz="2400">
                            <a:latin typeface="Cambria Math"/>
                          </a:rPr>
                          <m:t>1</m:t>
                        </m:r>
                      </m:sub>
                    </m:sSub>
                    <m:r>
                      <a:rPr lang="en-US" sz="2400">
                        <a:latin typeface="Cambria Math"/>
                      </a:rPr>
                      <m:t>,</m:t>
                    </m:r>
                    <m:sSub>
                      <m:sSubPr>
                        <m:ctrlPr>
                          <a:rPr lang="en-US" sz="2400" i="1">
                            <a:latin typeface="Cambria Math"/>
                          </a:rPr>
                        </m:ctrlPr>
                      </m:sSubPr>
                      <m:e>
                        <m:r>
                          <a:rPr lang="en-US" sz="2400" i="1">
                            <a:latin typeface="Cambria Math"/>
                          </a:rPr>
                          <m:t>𝑎</m:t>
                        </m:r>
                      </m:e>
                      <m:sub>
                        <m:r>
                          <a:rPr lang="en-US" sz="2400">
                            <a:latin typeface="Cambria Math"/>
                          </a:rPr>
                          <m:t>2</m:t>
                        </m:r>
                      </m:sub>
                    </m:sSub>
                    <m:r>
                      <a:rPr lang="en-US" sz="2400">
                        <a:latin typeface="Cambria Math"/>
                      </a:rPr>
                      <m:t>,...,</m:t>
                    </m:r>
                    <m:sSub>
                      <m:sSubPr>
                        <m:ctrlPr>
                          <a:rPr lang="en-US" sz="2400" i="1">
                            <a:latin typeface="Cambria Math"/>
                          </a:rPr>
                        </m:ctrlPr>
                      </m:sSubPr>
                      <m:e>
                        <m:r>
                          <a:rPr lang="en-US" sz="2400" i="1">
                            <a:latin typeface="Cambria Math"/>
                          </a:rPr>
                          <m:t>𝑎</m:t>
                        </m:r>
                      </m:e>
                      <m:sub>
                        <m:r>
                          <a:rPr lang="en-US" sz="2400" i="1">
                            <a:latin typeface="Cambria Math"/>
                          </a:rPr>
                          <m:t>𝑁</m:t>
                        </m:r>
                      </m:sub>
                    </m:sSub>
                  </m:oMath>
                </a14:m>
                <a:r>
                  <a:rPr lang="en-US" sz="2400" dirty="0" smtClean="0">
                    <a:latin typeface="Verdana" pitchFamily="34" charset="0"/>
                  </a:rPr>
                  <a:t>}</a:t>
                </a:r>
              </a:p>
              <a:p>
                <a:pPr marL="800100" lvl="1" indent="-342900">
                  <a:buFont typeface="Arial" pitchFamily="34" charset="0"/>
                  <a:buChar char="•"/>
                </a:pPr>
                <a14:m>
                  <m:oMath xmlns:m="http://schemas.openxmlformats.org/officeDocument/2006/math">
                    <m:sSub>
                      <m:sSubPr>
                        <m:ctrlPr>
                          <a:rPr lang="en-US" sz="2000" i="1">
                            <a:latin typeface="Cambria Math"/>
                          </a:rPr>
                        </m:ctrlPr>
                      </m:sSubPr>
                      <m:e>
                        <m:r>
                          <a:rPr lang="en-US" sz="2000" i="1">
                            <a:latin typeface="Cambria Math"/>
                          </a:rPr>
                          <m:t>𝑎</m:t>
                        </m:r>
                      </m:e>
                      <m:sub>
                        <m:r>
                          <m:rPr>
                            <m:sty m:val="p"/>
                          </m:rPr>
                          <a:rPr lang="en-US" sz="2000" b="0" i="0" smtClean="0">
                            <a:latin typeface="Cambria Math"/>
                          </a:rPr>
                          <m:t>i</m:t>
                        </m:r>
                        <m:r>
                          <a:rPr lang="en-US" sz="2000" b="0" i="0" smtClean="0">
                            <a:latin typeface="Cambria Math"/>
                          </a:rPr>
                          <m:t>,</m:t>
                        </m:r>
                        <m:r>
                          <m:rPr>
                            <m:sty m:val="p"/>
                          </m:rPr>
                          <a:rPr lang="en-US" sz="2000" b="0" i="0" smtClean="0">
                            <a:latin typeface="Cambria Math"/>
                          </a:rPr>
                          <m:t>j</m:t>
                        </m:r>
                      </m:sub>
                    </m:sSub>
                  </m:oMath>
                </a14:m>
                <a:r>
                  <a:rPr lang="en-US" sz="2000" dirty="0" smtClean="0">
                    <a:latin typeface="Verdana" pitchFamily="34" charset="0"/>
                  </a:rPr>
                  <a:t>: the value of feature set </a:t>
                </a:r>
                <a:r>
                  <a:rPr lang="en-US" sz="2000" dirty="0" err="1" smtClean="0">
                    <a:latin typeface="Verdana" pitchFamily="34" charset="0"/>
                  </a:rPr>
                  <a:t>i</a:t>
                </a:r>
                <a:r>
                  <a:rPr lang="en-US" sz="2000" dirty="0" smtClean="0">
                    <a:latin typeface="Verdana" pitchFamily="34" charset="0"/>
                  </a:rPr>
                  <a:t> in hypothesized eating j</a:t>
                </a:r>
              </a:p>
              <a:p>
                <a:endParaRPr lang="en-US" sz="2400" dirty="0" smtClean="0">
                  <a:latin typeface="Verdana" pitchFamily="34" charset="0"/>
                </a:endParaRPr>
              </a:p>
              <a:p>
                <a:endParaRPr lang="en-US" sz="1400" dirty="0" smtClean="0">
                  <a:latin typeface="Verdana" pitchFamily="34" charset="0"/>
                </a:endParaRPr>
              </a:p>
              <a:p>
                <a:endParaRPr lang="en-US" sz="2400" dirty="0">
                  <a:latin typeface="Verdana" pitchFamily="34" charset="0"/>
                </a:endParaRPr>
              </a:p>
              <a:p>
                <a:endParaRPr lang="en-US" sz="2400" dirty="0" smtClean="0">
                  <a:latin typeface="Verdana"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bwMode="auto">
              <a:xfrm>
                <a:off x="533400" y="914400"/>
                <a:ext cx="7924800" cy="3481338"/>
              </a:xfrm>
              <a:prstGeom prst="rect">
                <a:avLst/>
              </a:prstGeom>
              <a:blipFill rotWithShape="1">
                <a:blip r:embed="rId4"/>
                <a:stretch>
                  <a:fillRect l="-1231" t="-1401"/>
                </a:stretch>
              </a:blipFill>
              <a:ln w="9525">
                <a:noFill/>
                <a:miter lim="800000"/>
                <a:headEnd/>
                <a:tailEnd/>
              </a:ln>
            </p:spPr>
            <p:txBody>
              <a:bodyPr/>
              <a:lstStyle/>
              <a:p>
                <a:r>
                  <a:rPr lang="en-US">
                    <a:noFill/>
                  </a:rPr>
                  <a:t> </a:t>
                </a:r>
              </a:p>
            </p:txBody>
          </p:sp>
        </mc:Fallback>
      </mc:AlternateContent>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3348197"/>
            <a:ext cx="5486400" cy="2062003"/>
          </a:xfrm>
          <a:prstGeom prst="rect">
            <a:avLst/>
          </a:prstGeom>
        </p:spPr>
      </p:pic>
    </p:spTree>
    <p:extLst>
      <p:ext uri="{BB962C8B-B14F-4D97-AF65-F5344CB8AC3E}">
        <p14:creationId xmlns:p14="http://schemas.microsoft.com/office/powerpoint/2010/main" val="5281609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Classification: FLD</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28</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0" name="TextBox 9"/>
              <p:cNvSpPr txBox="1">
                <a:spLocks noChangeArrowheads="1"/>
              </p:cNvSpPr>
              <p:nvPr/>
            </p:nvSpPr>
            <p:spPr bwMode="auto">
              <a:xfrm>
                <a:off x="533400" y="914400"/>
                <a:ext cx="7924800" cy="5356403"/>
              </a:xfrm>
              <a:prstGeom prst="rect">
                <a:avLst/>
              </a:prstGeom>
              <a:noFill/>
              <a:ln w="9525">
                <a:solidFill>
                  <a:schemeClr val="accent4"/>
                </a:solidFill>
                <a:miter lim="800000"/>
                <a:headEnd/>
                <a:tailEnd/>
              </a:ln>
            </p:spPr>
            <p:txBody>
              <a:bodyPr wrap="square">
                <a:spAutoFit/>
              </a:bodyPr>
              <a:lstStyle/>
              <a:p>
                <a:r>
                  <a:rPr lang="en-US" sz="2400" dirty="0" smtClean="0">
                    <a:latin typeface="Verdana" pitchFamily="34" charset="0"/>
                  </a:rPr>
                  <a:t>For each feature, calculate </a:t>
                </a:r>
              </a:p>
              <a:p>
                <a:pPr marL="800100" lvl="1" indent="-342900">
                  <a:buFont typeface="Arial" pitchFamily="34" charset="0"/>
                  <a:buChar char="•"/>
                </a:pPr>
                <a14:m>
                  <m:oMath xmlns:m="http://schemas.openxmlformats.org/officeDocument/2006/math">
                    <m:sSub>
                      <m:sSubPr>
                        <m:ctrlPr>
                          <a:rPr lang="en-US" sz="2400" i="1" smtClean="0">
                            <a:latin typeface="Cambria Math"/>
                          </a:rPr>
                        </m:ctrlPr>
                      </m:sSubPr>
                      <m:e>
                        <m:r>
                          <a:rPr lang="en-US" sz="2400" i="1">
                            <a:latin typeface="Cambria Math"/>
                          </a:rPr>
                          <m:t>𝜇</m:t>
                        </m:r>
                      </m:e>
                      <m:sub>
                        <m:r>
                          <a:rPr lang="en-US" sz="2400" i="1">
                            <a:latin typeface="Cambria Math"/>
                          </a:rPr>
                          <m:t>𝑚</m:t>
                        </m:r>
                      </m:sub>
                    </m:sSub>
                    <m:r>
                      <a:rPr lang="en-US" sz="2400" b="0" i="1" smtClean="0">
                        <a:latin typeface="Cambria Math"/>
                      </a:rPr>
                      <m:t>=</m:t>
                    </m:r>
                    <m:f>
                      <m:fPr>
                        <m:ctrlPr>
                          <a:rPr lang="en-US" sz="2400" b="0" i="1" smtClean="0">
                            <a:latin typeface="Cambria Math"/>
                          </a:rPr>
                        </m:ctrlPr>
                      </m:fPr>
                      <m:num>
                        <m:r>
                          <a:rPr lang="en-US" sz="2400" b="0" i="1" smtClean="0">
                            <a:latin typeface="Cambria Math"/>
                          </a:rPr>
                          <m:t>1</m:t>
                        </m:r>
                      </m:num>
                      <m:den>
                        <m:r>
                          <a:rPr lang="en-US" sz="2400" b="0" i="1" smtClean="0">
                            <a:latin typeface="Cambria Math"/>
                          </a:rPr>
                          <m:t>𝑀</m:t>
                        </m:r>
                      </m:den>
                    </m:f>
                    <m:nary>
                      <m:naryPr>
                        <m:chr m:val="∑"/>
                        <m:ctrlPr>
                          <a:rPr lang="en-US" sz="2400" b="0" i="1" smtClean="0">
                            <a:latin typeface="Cambria Math"/>
                          </a:rPr>
                        </m:ctrlPr>
                      </m:naryPr>
                      <m:sub>
                        <m:r>
                          <m:rPr>
                            <m:brk m:alnAt="23"/>
                          </m:rPr>
                          <a:rPr lang="en-US" sz="2400" b="0" i="1" smtClean="0">
                            <a:latin typeface="Cambria Math"/>
                          </a:rPr>
                          <m:t>𝑗</m:t>
                        </m:r>
                        <m:r>
                          <a:rPr lang="en-US" sz="2400" b="0" i="1" smtClean="0">
                            <a:latin typeface="Cambria Math"/>
                          </a:rPr>
                          <m:t>=1</m:t>
                        </m:r>
                      </m:sub>
                      <m:sup>
                        <m:r>
                          <a:rPr lang="en-US" sz="2400" b="0" i="1" smtClean="0">
                            <a:latin typeface="Cambria Math"/>
                          </a:rPr>
                          <m:t>𝑀</m:t>
                        </m:r>
                      </m:sup>
                      <m:e>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𝑖</m:t>
                            </m:r>
                            <m:r>
                              <a:rPr lang="en-US" sz="2400" b="0" i="1" smtClean="0">
                                <a:latin typeface="Cambria Math"/>
                              </a:rPr>
                              <m:t>,</m:t>
                            </m:r>
                            <m:r>
                              <a:rPr lang="en-US" sz="2400" b="0" i="1" smtClean="0">
                                <a:latin typeface="Cambria Math"/>
                              </a:rPr>
                              <m:t>𝑗</m:t>
                            </m:r>
                          </m:sub>
                        </m:sSub>
                      </m:e>
                    </m:nary>
                  </m:oMath>
                </a14:m>
                <a:endParaRPr lang="en-US" sz="2400" i="1" dirty="0" smtClean="0">
                  <a:latin typeface="Cambria Math"/>
                </a:endParaRPr>
              </a:p>
              <a:p>
                <a:pPr marL="800100" lvl="1" indent="-342900">
                  <a:buFont typeface="Arial" pitchFamily="34" charset="0"/>
                  <a:buChar char="•"/>
                </a:pPr>
                <a14:m>
                  <m:oMath xmlns:m="http://schemas.openxmlformats.org/officeDocument/2006/math">
                    <m:sSup>
                      <m:sSupPr>
                        <m:ctrlPr>
                          <a:rPr lang="en-US" sz="2400" i="1" smtClean="0">
                            <a:latin typeface="Cambria Math"/>
                          </a:rPr>
                        </m:ctrlPr>
                      </m:sSupPr>
                      <m:e>
                        <m:sSubSup>
                          <m:sSubSupPr>
                            <m:ctrlPr>
                              <a:rPr lang="en-US" sz="2400" i="1">
                                <a:latin typeface="Cambria Math"/>
                              </a:rPr>
                            </m:ctrlPr>
                          </m:sSubSupPr>
                          <m:e>
                            <m:r>
                              <a:rPr lang="en-US" sz="2400" i="1">
                                <a:latin typeface="Cambria Math"/>
                                <a:ea typeface="Cambria Math"/>
                              </a:rPr>
                              <m:t>𝜎</m:t>
                            </m:r>
                          </m:e>
                          <m:sub>
                            <m:r>
                              <a:rPr lang="en-US" sz="2400" i="1">
                                <a:latin typeface="Cambria Math"/>
                              </a:rPr>
                              <m:t>𝑚</m:t>
                            </m:r>
                          </m:sub>
                          <m:sup/>
                        </m:sSubSup>
                      </m:e>
                      <m:sup>
                        <m:r>
                          <a:rPr lang="en-US" sz="2400" b="0" i="1" smtClean="0">
                            <a:latin typeface="Cambria Math"/>
                          </a:rPr>
                          <m:t>2</m:t>
                        </m:r>
                      </m:sup>
                    </m:sSup>
                    <m:r>
                      <a:rPr lang="en-US" sz="2400" i="1">
                        <a:latin typeface="Cambria Math"/>
                      </a:rPr>
                      <m:t>=</m:t>
                    </m:r>
                    <m:f>
                      <m:fPr>
                        <m:ctrlPr>
                          <a:rPr lang="en-US" sz="2400" i="1">
                            <a:latin typeface="Cambria Math"/>
                          </a:rPr>
                        </m:ctrlPr>
                      </m:fPr>
                      <m:num>
                        <m:r>
                          <a:rPr lang="en-US" sz="2400" i="1">
                            <a:latin typeface="Cambria Math"/>
                          </a:rPr>
                          <m:t>1</m:t>
                        </m:r>
                      </m:num>
                      <m:den>
                        <m:r>
                          <a:rPr lang="en-US" sz="2400" i="1">
                            <a:latin typeface="Cambria Math"/>
                          </a:rPr>
                          <m:t>𝑀</m:t>
                        </m:r>
                      </m:den>
                    </m:f>
                    <m:nary>
                      <m:naryPr>
                        <m:chr m:val="∑"/>
                        <m:ctrlPr>
                          <a:rPr lang="en-US" sz="2400" i="1">
                            <a:latin typeface="Cambria Math"/>
                          </a:rPr>
                        </m:ctrlPr>
                      </m:naryPr>
                      <m:sub>
                        <m:r>
                          <m:rPr>
                            <m:brk m:alnAt="23"/>
                          </m:rPr>
                          <a:rPr lang="en-US" sz="2400" i="1">
                            <a:latin typeface="Cambria Math"/>
                          </a:rPr>
                          <m:t>𝑗</m:t>
                        </m:r>
                        <m:r>
                          <a:rPr lang="en-US" sz="2400" i="1">
                            <a:latin typeface="Cambria Math"/>
                          </a:rPr>
                          <m:t>=1</m:t>
                        </m:r>
                      </m:sub>
                      <m:sup>
                        <m:r>
                          <a:rPr lang="en-US" sz="2400" i="1">
                            <a:latin typeface="Cambria Math"/>
                          </a:rPr>
                          <m:t>𝑀</m:t>
                        </m:r>
                      </m:sup>
                      <m:e>
                        <m:sSup>
                          <m:sSupPr>
                            <m:ctrlPr>
                              <a:rPr lang="en-US" sz="2400" i="1" smtClean="0">
                                <a:latin typeface="Cambria Math"/>
                              </a:rPr>
                            </m:ctrlPr>
                          </m:sSupPr>
                          <m:e>
                            <m:r>
                              <a:rPr lang="en-US" sz="2400" b="0" i="1" smtClean="0">
                                <a:latin typeface="Cambria Math"/>
                              </a:rPr>
                              <m:t>(</m:t>
                            </m:r>
                            <m:sSub>
                              <m:sSubPr>
                                <m:ctrlPr>
                                  <a:rPr lang="en-US" sz="2400" i="1">
                                    <a:latin typeface="Cambria Math"/>
                                  </a:rPr>
                                </m:ctrlPr>
                              </m:sSubPr>
                              <m:e>
                                <m:r>
                                  <a:rPr lang="en-US" sz="2400" i="1">
                                    <a:latin typeface="Cambria Math"/>
                                  </a:rPr>
                                  <m:t>𝑎</m:t>
                                </m:r>
                              </m:e>
                              <m:sub>
                                <m:r>
                                  <a:rPr lang="en-US" sz="2400" i="1">
                                    <a:latin typeface="Cambria Math"/>
                                  </a:rPr>
                                  <m:t>𝑖</m:t>
                                </m:r>
                                <m:r>
                                  <a:rPr lang="en-US" sz="2400" i="1">
                                    <a:latin typeface="Cambria Math"/>
                                  </a:rPr>
                                  <m:t>,</m:t>
                                </m:r>
                                <m:r>
                                  <a:rPr lang="en-US" sz="2400" i="1">
                                    <a:latin typeface="Cambria Math"/>
                                  </a:rPr>
                                  <m:t>𝑗</m:t>
                                </m:r>
                              </m:sub>
                            </m:sSub>
                            <m:r>
                              <a:rPr lang="en-US" sz="2400" b="0" i="1" smtClean="0">
                                <a:latin typeface="Cambria Math"/>
                              </a:rPr>
                              <m:t>−</m:t>
                            </m:r>
                            <m:sSub>
                              <m:sSubPr>
                                <m:ctrlPr>
                                  <a:rPr lang="en-US" sz="2400" i="1">
                                    <a:latin typeface="Cambria Math"/>
                                  </a:rPr>
                                </m:ctrlPr>
                              </m:sSubPr>
                              <m:e>
                                <m:r>
                                  <a:rPr lang="en-US" sz="2400" i="1">
                                    <a:latin typeface="Cambria Math"/>
                                  </a:rPr>
                                  <m:t>𝜇</m:t>
                                </m:r>
                              </m:e>
                              <m:sub>
                                <m:r>
                                  <a:rPr lang="en-US" sz="2400" i="1">
                                    <a:latin typeface="Cambria Math"/>
                                  </a:rPr>
                                  <m:t>𝑚</m:t>
                                </m:r>
                              </m:sub>
                            </m:sSub>
                            <m:r>
                              <a:rPr lang="en-US" sz="2400" b="0" i="1" smtClean="0">
                                <a:latin typeface="Cambria Math"/>
                              </a:rPr>
                              <m:t>)</m:t>
                            </m:r>
                          </m:e>
                          <m:sup>
                            <m:r>
                              <a:rPr lang="en-US" sz="2400" b="0" i="1" smtClean="0">
                                <a:latin typeface="Cambria Math"/>
                              </a:rPr>
                              <m:t>2</m:t>
                            </m:r>
                          </m:sup>
                        </m:sSup>
                      </m:e>
                    </m:nary>
                  </m:oMath>
                </a14:m>
                <a:endParaRPr lang="en-US" sz="2400" i="1" dirty="0">
                  <a:latin typeface="Cambria Math"/>
                </a:endParaRPr>
              </a:p>
              <a:p>
                <a:pPr marL="800100" lvl="1" indent="-342900">
                  <a:buFont typeface="Arial" pitchFamily="34" charset="0"/>
                  <a:buChar char="•"/>
                </a:pPr>
                <a14:m>
                  <m:oMath xmlns:m="http://schemas.openxmlformats.org/officeDocument/2006/math">
                    <m:sSub>
                      <m:sSubPr>
                        <m:ctrlPr>
                          <a:rPr lang="en-US" sz="2400" i="1">
                            <a:latin typeface="Cambria Math"/>
                          </a:rPr>
                        </m:ctrlPr>
                      </m:sSubPr>
                      <m:e>
                        <m:r>
                          <a:rPr lang="en-US" sz="2400" i="1">
                            <a:latin typeface="Cambria Math"/>
                          </a:rPr>
                          <m:t>𝜇</m:t>
                        </m:r>
                      </m:e>
                      <m:sub>
                        <m:r>
                          <a:rPr lang="en-US" sz="2400" b="0" i="1" smtClean="0">
                            <a:latin typeface="Cambria Math"/>
                          </a:rPr>
                          <m:t>𝑛</m:t>
                        </m:r>
                      </m:sub>
                    </m:sSub>
                    <m:r>
                      <a:rPr lang="en-US" sz="2400" i="1">
                        <a:latin typeface="Cambria Math"/>
                      </a:rPr>
                      <m:t>=</m:t>
                    </m:r>
                    <m:f>
                      <m:fPr>
                        <m:ctrlPr>
                          <a:rPr lang="en-US" sz="2400" i="1">
                            <a:latin typeface="Cambria Math"/>
                          </a:rPr>
                        </m:ctrlPr>
                      </m:fPr>
                      <m:num>
                        <m:r>
                          <a:rPr lang="en-US" sz="2400" i="1">
                            <a:latin typeface="Cambria Math"/>
                          </a:rPr>
                          <m:t>1</m:t>
                        </m:r>
                      </m:num>
                      <m:den>
                        <m:r>
                          <a:rPr lang="en-US" sz="2400" b="0" i="1" smtClean="0">
                            <a:latin typeface="Cambria Math"/>
                          </a:rPr>
                          <m:t>𝑁</m:t>
                        </m:r>
                      </m:den>
                    </m:f>
                    <m:nary>
                      <m:naryPr>
                        <m:chr m:val="∑"/>
                        <m:ctrlPr>
                          <a:rPr lang="en-US" sz="2400" i="1">
                            <a:latin typeface="Cambria Math"/>
                          </a:rPr>
                        </m:ctrlPr>
                      </m:naryPr>
                      <m:sub>
                        <m:r>
                          <m:rPr>
                            <m:brk m:alnAt="23"/>
                          </m:rPr>
                          <a:rPr lang="en-US" sz="2400" i="1">
                            <a:latin typeface="Cambria Math"/>
                          </a:rPr>
                          <m:t>𝑗</m:t>
                        </m:r>
                        <m:r>
                          <a:rPr lang="en-US" sz="2400" i="1">
                            <a:latin typeface="Cambria Math"/>
                          </a:rPr>
                          <m:t>=1</m:t>
                        </m:r>
                      </m:sub>
                      <m:sup>
                        <m:r>
                          <a:rPr lang="en-US" sz="2400" b="0" i="1" smtClean="0">
                            <a:latin typeface="Cambria Math"/>
                          </a:rPr>
                          <m:t>𝑁</m:t>
                        </m:r>
                      </m:sup>
                      <m:e>
                        <m:sSub>
                          <m:sSubPr>
                            <m:ctrlPr>
                              <a:rPr lang="en-US" sz="2400" i="1">
                                <a:latin typeface="Cambria Math"/>
                              </a:rPr>
                            </m:ctrlPr>
                          </m:sSubPr>
                          <m:e>
                            <m:r>
                              <a:rPr lang="en-US" sz="2400" i="1">
                                <a:latin typeface="Cambria Math"/>
                              </a:rPr>
                              <m:t>𝑎</m:t>
                            </m:r>
                          </m:e>
                          <m:sub>
                            <m:r>
                              <a:rPr lang="en-US" sz="2400" i="1">
                                <a:latin typeface="Cambria Math"/>
                              </a:rPr>
                              <m:t>𝑖</m:t>
                            </m:r>
                            <m:r>
                              <a:rPr lang="en-US" sz="2400" i="1">
                                <a:latin typeface="Cambria Math"/>
                              </a:rPr>
                              <m:t>,</m:t>
                            </m:r>
                            <m:r>
                              <a:rPr lang="en-US" sz="2400" i="1">
                                <a:latin typeface="Cambria Math"/>
                              </a:rPr>
                              <m:t>𝑗</m:t>
                            </m:r>
                          </m:sub>
                        </m:sSub>
                      </m:e>
                    </m:nary>
                  </m:oMath>
                </a14:m>
                <a:endParaRPr lang="en-US" sz="2400" i="1" dirty="0">
                  <a:latin typeface="Cambria Math"/>
                </a:endParaRPr>
              </a:p>
              <a:p>
                <a:pPr marL="800100" lvl="1" indent="-342900">
                  <a:buFont typeface="Arial" pitchFamily="34" charset="0"/>
                  <a:buChar char="•"/>
                </a:pPr>
                <a14:m>
                  <m:oMath xmlns:m="http://schemas.openxmlformats.org/officeDocument/2006/math">
                    <m:sSup>
                      <m:sSupPr>
                        <m:ctrlPr>
                          <a:rPr lang="en-US" sz="2400" i="1">
                            <a:latin typeface="Cambria Math"/>
                          </a:rPr>
                        </m:ctrlPr>
                      </m:sSupPr>
                      <m:e>
                        <m:sSubSup>
                          <m:sSubSupPr>
                            <m:ctrlPr>
                              <a:rPr lang="en-US" sz="2400" i="1">
                                <a:latin typeface="Cambria Math"/>
                              </a:rPr>
                            </m:ctrlPr>
                          </m:sSubSupPr>
                          <m:e>
                            <m:r>
                              <a:rPr lang="en-US" sz="2400" i="1">
                                <a:latin typeface="Cambria Math"/>
                                <a:ea typeface="Cambria Math"/>
                              </a:rPr>
                              <m:t>𝜎</m:t>
                            </m:r>
                          </m:e>
                          <m:sub>
                            <m:r>
                              <a:rPr lang="en-US" sz="2400" b="0" i="1" smtClean="0">
                                <a:latin typeface="Cambria Math"/>
                              </a:rPr>
                              <m:t>𝑛</m:t>
                            </m:r>
                          </m:sub>
                          <m:sup/>
                        </m:sSubSup>
                      </m:e>
                      <m:sup>
                        <m:r>
                          <a:rPr lang="en-US" sz="2400" i="1">
                            <a:latin typeface="Cambria Math"/>
                          </a:rPr>
                          <m:t>2</m:t>
                        </m:r>
                      </m:sup>
                    </m:sSup>
                    <m:r>
                      <a:rPr lang="en-US" sz="2400" i="1">
                        <a:latin typeface="Cambria Math"/>
                      </a:rPr>
                      <m:t>=</m:t>
                    </m:r>
                    <m:f>
                      <m:fPr>
                        <m:ctrlPr>
                          <a:rPr lang="en-US" sz="2400" i="1">
                            <a:latin typeface="Cambria Math"/>
                          </a:rPr>
                        </m:ctrlPr>
                      </m:fPr>
                      <m:num>
                        <m:r>
                          <a:rPr lang="en-US" sz="2400" i="1">
                            <a:latin typeface="Cambria Math"/>
                          </a:rPr>
                          <m:t>1</m:t>
                        </m:r>
                      </m:num>
                      <m:den>
                        <m:r>
                          <a:rPr lang="en-US" sz="2400" b="0" i="1" smtClean="0">
                            <a:latin typeface="Cambria Math"/>
                          </a:rPr>
                          <m:t>𝑁</m:t>
                        </m:r>
                      </m:den>
                    </m:f>
                    <m:nary>
                      <m:naryPr>
                        <m:chr m:val="∑"/>
                        <m:ctrlPr>
                          <a:rPr lang="en-US" sz="2400" i="1">
                            <a:latin typeface="Cambria Math"/>
                          </a:rPr>
                        </m:ctrlPr>
                      </m:naryPr>
                      <m:sub>
                        <m:r>
                          <m:rPr>
                            <m:brk m:alnAt="23"/>
                          </m:rPr>
                          <a:rPr lang="en-US" sz="2400" i="1">
                            <a:latin typeface="Cambria Math"/>
                          </a:rPr>
                          <m:t>𝑗</m:t>
                        </m:r>
                        <m:r>
                          <a:rPr lang="en-US" sz="2400" i="1">
                            <a:latin typeface="Cambria Math"/>
                          </a:rPr>
                          <m:t>=1</m:t>
                        </m:r>
                      </m:sub>
                      <m:sup>
                        <m:r>
                          <a:rPr lang="en-US" sz="2400" b="0" i="1" smtClean="0">
                            <a:latin typeface="Cambria Math"/>
                          </a:rPr>
                          <m:t>𝑁</m:t>
                        </m:r>
                      </m:sup>
                      <m:e>
                        <m:sSup>
                          <m:sSupPr>
                            <m:ctrlPr>
                              <a:rPr lang="en-US" sz="2400" i="1">
                                <a:latin typeface="Cambria Math"/>
                              </a:rPr>
                            </m:ctrlPr>
                          </m:sSupPr>
                          <m:e>
                            <m:r>
                              <a:rPr lang="en-US" sz="2400" i="1">
                                <a:latin typeface="Cambria Math"/>
                              </a:rPr>
                              <m:t>(</m:t>
                            </m:r>
                            <m:sSub>
                              <m:sSubPr>
                                <m:ctrlPr>
                                  <a:rPr lang="en-US" sz="2400" i="1">
                                    <a:latin typeface="Cambria Math"/>
                                  </a:rPr>
                                </m:ctrlPr>
                              </m:sSubPr>
                              <m:e>
                                <m:r>
                                  <a:rPr lang="en-US" sz="2400" i="1">
                                    <a:latin typeface="Cambria Math"/>
                                  </a:rPr>
                                  <m:t>𝑎</m:t>
                                </m:r>
                              </m:e>
                              <m:sub>
                                <m:r>
                                  <a:rPr lang="en-US" sz="2400" i="1">
                                    <a:latin typeface="Cambria Math"/>
                                  </a:rPr>
                                  <m:t>𝑖</m:t>
                                </m:r>
                                <m:r>
                                  <a:rPr lang="en-US" sz="2400" i="1">
                                    <a:latin typeface="Cambria Math"/>
                                  </a:rPr>
                                  <m:t>,</m:t>
                                </m:r>
                                <m:r>
                                  <a:rPr lang="en-US" sz="2400" i="1">
                                    <a:latin typeface="Cambria Math"/>
                                  </a:rPr>
                                  <m:t>𝑗</m:t>
                                </m:r>
                              </m:sub>
                            </m:sSub>
                            <m:r>
                              <a:rPr lang="en-US" sz="2400" i="1">
                                <a:latin typeface="Cambria Math"/>
                              </a:rPr>
                              <m:t>−</m:t>
                            </m:r>
                            <m:sSub>
                              <m:sSubPr>
                                <m:ctrlPr>
                                  <a:rPr lang="en-US" sz="2400" i="1">
                                    <a:latin typeface="Cambria Math"/>
                                  </a:rPr>
                                </m:ctrlPr>
                              </m:sSubPr>
                              <m:e>
                                <m:r>
                                  <a:rPr lang="en-US" sz="2400" i="1">
                                    <a:latin typeface="Cambria Math"/>
                                  </a:rPr>
                                  <m:t>𝜇</m:t>
                                </m:r>
                              </m:e>
                              <m:sub>
                                <m:r>
                                  <a:rPr lang="en-US" sz="2400" b="0" i="1" smtClean="0">
                                    <a:latin typeface="Cambria Math"/>
                                  </a:rPr>
                                  <m:t>𝑛</m:t>
                                </m:r>
                              </m:sub>
                            </m:sSub>
                            <m:r>
                              <a:rPr lang="en-US" sz="2400" i="1">
                                <a:latin typeface="Cambria Math"/>
                              </a:rPr>
                              <m:t>)</m:t>
                            </m:r>
                          </m:e>
                          <m:sup>
                            <m:r>
                              <a:rPr lang="en-US" sz="2400" i="1">
                                <a:latin typeface="Cambria Math"/>
                              </a:rPr>
                              <m:t>2</m:t>
                            </m:r>
                          </m:sup>
                        </m:sSup>
                      </m:e>
                    </m:nary>
                  </m:oMath>
                </a14:m>
                <a:endParaRPr lang="en-US" sz="2400" dirty="0" smtClean="0">
                  <a:latin typeface="Verdana" pitchFamily="34" charset="0"/>
                </a:endParaRPr>
              </a:p>
              <a:p>
                <a:endParaRPr lang="en-US" sz="2400" dirty="0" smtClean="0">
                  <a:latin typeface="Verdana" pitchFamily="34" charset="0"/>
                </a:endParaRPr>
              </a:p>
              <a:p>
                <a:r>
                  <a:rPr lang="en-US" sz="2400" dirty="0" smtClean="0">
                    <a:latin typeface="Verdana" pitchFamily="34" charset="0"/>
                  </a:rPr>
                  <a:t>Fisher </a:t>
                </a:r>
                <a:r>
                  <a:rPr lang="en-US" sz="2400" dirty="0">
                    <a:latin typeface="Verdana" pitchFamily="34" charset="0"/>
                  </a:rPr>
                  <a:t>linear discriminant (</a:t>
                </a:r>
                <a:r>
                  <a:rPr lang="en-US" sz="2400" dirty="0" smtClean="0">
                    <a:latin typeface="Verdana" pitchFamily="34" charset="0"/>
                  </a:rPr>
                  <a:t>FLD): </a:t>
                </a:r>
                <a:r>
                  <a:rPr lang="en-US" sz="3200" dirty="0" smtClean="0"/>
                  <a:t>J=</a:t>
                </a:r>
                <a14:m>
                  <m:oMath xmlns:m="http://schemas.openxmlformats.org/officeDocument/2006/math">
                    <m:f>
                      <m:fPr>
                        <m:ctrlPr>
                          <a:rPr lang="en-US" sz="3200" i="1">
                            <a:latin typeface="Cambria Math"/>
                          </a:rPr>
                        </m:ctrlPr>
                      </m:fPr>
                      <m:num>
                        <m:r>
                          <a:rPr lang="en-US" sz="3200">
                            <a:latin typeface="Cambria Math"/>
                          </a:rPr>
                          <m:t>|</m:t>
                        </m:r>
                        <m:sSub>
                          <m:sSubPr>
                            <m:ctrlPr>
                              <a:rPr lang="en-US" sz="3200" i="1">
                                <a:latin typeface="Cambria Math"/>
                              </a:rPr>
                            </m:ctrlPr>
                          </m:sSubPr>
                          <m:e>
                            <m:r>
                              <a:rPr lang="en-US" sz="3200" i="1">
                                <a:latin typeface="Cambria Math"/>
                              </a:rPr>
                              <m:t>𝜇</m:t>
                            </m:r>
                          </m:e>
                          <m:sub>
                            <m:r>
                              <a:rPr lang="en-US" sz="3200" i="1">
                                <a:latin typeface="Cambria Math"/>
                              </a:rPr>
                              <m:t>𝑚</m:t>
                            </m:r>
                          </m:sub>
                        </m:sSub>
                        <m:r>
                          <a:rPr lang="en-US" sz="3200">
                            <a:latin typeface="Cambria Math"/>
                          </a:rPr>
                          <m:t>−</m:t>
                        </m:r>
                        <m:sSub>
                          <m:sSubPr>
                            <m:ctrlPr>
                              <a:rPr lang="en-US" sz="3200" i="1">
                                <a:latin typeface="Cambria Math"/>
                              </a:rPr>
                            </m:ctrlPr>
                          </m:sSubPr>
                          <m:e>
                            <m:r>
                              <a:rPr lang="en-US" sz="3200" i="1">
                                <a:latin typeface="Cambria Math"/>
                              </a:rPr>
                              <m:t>𝜇</m:t>
                            </m:r>
                          </m:e>
                          <m:sub>
                            <m:r>
                              <a:rPr lang="en-US" sz="3200" i="1">
                                <a:latin typeface="Cambria Math"/>
                              </a:rPr>
                              <m:t>𝑛</m:t>
                            </m:r>
                          </m:sub>
                        </m:sSub>
                        <m:sSup>
                          <m:sSupPr>
                            <m:ctrlPr>
                              <a:rPr lang="en-US" sz="3200" i="1">
                                <a:latin typeface="Cambria Math"/>
                              </a:rPr>
                            </m:ctrlPr>
                          </m:sSupPr>
                          <m:e>
                            <m:r>
                              <a:rPr lang="en-US" sz="3200">
                                <a:latin typeface="Cambria Math"/>
                              </a:rPr>
                              <m:t>|</m:t>
                            </m:r>
                          </m:e>
                          <m:sup>
                            <m:r>
                              <a:rPr lang="en-US" sz="3200">
                                <a:latin typeface="Cambria Math"/>
                              </a:rPr>
                              <m:t>2</m:t>
                            </m:r>
                          </m:sup>
                        </m:sSup>
                      </m:num>
                      <m:den>
                        <m:sSubSup>
                          <m:sSubSupPr>
                            <m:ctrlPr>
                              <a:rPr lang="en-US" sz="3200" i="1">
                                <a:latin typeface="Cambria Math"/>
                              </a:rPr>
                            </m:ctrlPr>
                          </m:sSubSupPr>
                          <m:e>
                            <m:r>
                              <a:rPr lang="en-US" sz="3200" i="1">
                                <a:latin typeface="Cambria Math"/>
                              </a:rPr>
                              <m:t>𝜎</m:t>
                            </m:r>
                          </m:e>
                          <m:sub>
                            <m:r>
                              <a:rPr lang="en-US" sz="3200" i="1">
                                <a:latin typeface="Cambria Math"/>
                              </a:rPr>
                              <m:t>𝑚</m:t>
                            </m:r>
                          </m:sub>
                          <m:sup>
                            <m:r>
                              <a:rPr lang="en-US" sz="3200">
                                <a:latin typeface="Cambria Math"/>
                              </a:rPr>
                              <m:t>2</m:t>
                            </m:r>
                          </m:sup>
                        </m:sSubSup>
                        <m:r>
                          <a:rPr lang="en-US" sz="3200">
                            <a:latin typeface="Cambria Math"/>
                          </a:rPr>
                          <m:t>+</m:t>
                        </m:r>
                        <m:sSubSup>
                          <m:sSubSupPr>
                            <m:ctrlPr>
                              <a:rPr lang="en-US" sz="3200" i="1">
                                <a:latin typeface="Cambria Math"/>
                              </a:rPr>
                            </m:ctrlPr>
                          </m:sSubSupPr>
                          <m:e>
                            <m:r>
                              <a:rPr lang="en-US" sz="3200" i="1">
                                <a:latin typeface="Cambria Math"/>
                              </a:rPr>
                              <m:t>𝜎</m:t>
                            </m:r>
                          </m:e>
                          <m:sub>
                            <m:r>
                              <a:rPr lang="en-US" sz="3200" i="1">
                                <a:latin typeface="Cambria Math"/>
                              </a:rPr>
                              <m:t>𝑛</m:t>
                            </m:r>
                          </m:sub>
                          <m:sup>
                            <m:r>
                              <a:rPr lang="en-US" sz="3200">
                                <a:latin typeface="Cambria Math"/>
                              </a:rPr>
                              <m:t>2</m:t>
                            </m:r>
                          </m:sup>
                        </m:sSubSup>
                      </m:den>
                    </m:f>
                  </m:oMath>
                </a14:m>
                <a:endParaRPr lang="en-US" sz="3200" dirty="0" smtClean="0">
                  <a:latin typeface="Verdana" pitchFamily="34" charset="0"/>
                </a:endParaRPr>
              </a:p>
              <a:p>
                <a:endParaRPr lang="en-US" sz="2400" dirty="0" smtClean="0">
                  <a:latin typeface="Verdana" pitchFamily="34" charset="0"/>
                </a:endParaRPr>
              </a:p>
              <a:p>
                <a:r>
                  <a:rPr lang="en-US" sz="2400" dirty="0" smtClean="0">
                    <a:latin typeface="Verdana" pitchFamily="34" charset="0"/>
                  </a:rPr>
                  <a:t>A higher FLD indicates the feature has better discriminatory power (is better for classification)</a:t>
                </a:r>
                <a:endParaRPr lang="en-US" sz="2400" dirty="0">
                  <a:latin typeface="Verdana" pitchFamily="34" charset="0"/>
                </a:endParaRPr>
              </a:p>
              <a:p>
                <a:pPr algn="ctr"/>
                <a:endParaRPr lang="en-US" sz="3200" dirty="0" smtClean="0">
                  <a:latin typeface="Verdana"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bwMode="auto">
              <a:xfrm>
                <a:off x="533400" y="914400"/>
                <a:ext cx="7924800" cy="5356403"/>
              </a:xfrm>
              <a:prstGeom prst="rect">
                <a:avLst/>
              </a:prstGeom>
              <a:blipFill rotWithShape="1">
                <a:blip r:embed="rId4"/>
                <a:stretch>
                  <a:fillRect l="-1152" t="-795"/>
                </a:stretch>
              </a:blipFill>
              <a:ln w="9525">
                <a:solidFill>
                  <a:schemeClr val="accent4"/>
                </a:solidFill>
                <a:miter lim="800000"/>
                <a:headEnd/>
                <a:tailEnd/>
              </a:ln>
            </p:spPr>
            <p:txBody>
              <a:bodyPr/>
              <a:lstStyle/>
              <a:p>
                <a:r>
                  <a:rPr lang="en-US">
                    <a:noFill/>
                  </a:rPr>
                  <a:t> </a:t>
                </a:r>
              </a:p>
            </p:txBody>
          </p:sp>
        </mc:Fallback>
      </mc:AlternateContent>
      <p:sp>
        <p:nvSpPr>
          <p:cNvPr id="2" name="TextBox 1"/>
          <p:cNvSpPr txBox="1"/>
          <p:nvPr/>
        </p:nvSpPr>
        <p:spPr>
          <a:xfrm>
            <a:off x="4420316" y="1474071"/>
            <a:ext cx="4452412" cy="369332"/>
          </a:xfrm>
          <a:prstGeom prst="rect">
            <a:avLst/>
          </a:prstGeom>
          <a:noFill/>
        </p:spPr>
        <p:txBody>
          <a:bodyPr wrap="square" rtlCol="0">
            <a:spAutoFit/>
          </a:bodyPr>
          <a:lstStyle/>
          <a:p>
            <a:pPr algn="ctr"/>
            <a:r>
              <a:rPr lang="en-US" dirty="0"/>
              <a:t>m</a:t>
            </a:r>
            <a:r>
              <a:rPr lang="en-US" dirty="0" smtClean="0"/>
              <a:t>ean of feature for actual eating</a:t>
            </a:r>
          </a:p>
        </p:txBody>
      </p:sp>
      <p:sp>
        <p:nvSpPr>
          <p:cNvPr id="17" name="TextBox 16"/>
          <p:cNvSpPr txBox="1"/>
          <p:nvPr/>
        </p:nvSpPr>
        <p:spPr>
          <a:xfrm>
            <a:off x="4419600" y="1992868"/>
            <a:ext cx="4453128" cy="369332"/>
          </a:xfrm>
          <a:prstGeom prst="rect">
            <a:avLst/>
          </a:prstGeom>
          <a:noFill/>
        </p:spPr>
        <p:txBody>
          <a:bodyPr wrap="square" rtlCol="0">
            <a:spAutoFit/>
          </a:bodyPr>
          <a:lstStyle/>
          <a:p>
            <a:pPr algn="ctr"/>
            <a:r>
              <a:rPr lang="en-US" dirty="0" smtClean="0"/>
              <a:t>variance of feature for actual eating</a:t>
            </a:r>
          </a:p>
        </p:txBody>
      </p:sp>
      <p:sp>
        <p:nvSpPr>
          <p:cNvPr id="18" name="TextBox 17"/>
          <p:cNvSpPr txBox="1"/>
          <p:nvPr/>
        </p:nvSpPr>
        <p:spPr>
          <a:xfrm>
            <a:off x="4419600" y="2484793"/>
            <a:ext cx="4453128" cy="369332"/>
          </a:xfrm>
          <a:prstGeom prst="rect">
            <a:avLst/>
          </a:prstGeom>
          <a:noFill/>
        </p:spPr>
        <p:txBody>
          <a:bodyPr wrap="square" rtlCol="0">
            <a:spAutoFit/>
          </a:bodyPr>
          <a:lstStyle/>
          <a:p>
            <a:pPr algn="ctr"/>
            <a:r>
              <a:rPr lang="en-US" dirty="0"/>
              <a:t>m</a:t>
            </a:r>
            <a:r>
              <a:rPr lang="en-US" dirty="0" smtClean="0"/>
              <a:t>ean of feature for non-eating</a:t>
            </a:r>
          </a:p>
        </p:txBody>
      </p:sp>
      <p:sp>
        <p:nvSpPr>
          <p:cNvPr id="20" name="TextBox 19"/>
          <p:cNvSpPr txBox="1"/>
          <p:nvPr/>
        </p:nvSpPr>
        <p:spPr>
          <a:xfrm>
            <a:off x="4419600" y="2983468"/>
            <a:ext cx="4453128" cy="369332"/>
          </a:xfrm>
          <a:prstGeom prst="rect">
            <a:avLst/>
          </a:prstGeom>
          <a:noFill/>
        </p:spPr>
        <p:txBody>
          <a:bodyPr wrap="square" rtlCol="0">
            <a:spAutoFit/>
          </a:bodyPr>
          <a:lstStyle/>
          <a:p>
            <a:pPr algn="ctr"/>
            <a:r>
              <a:rPr lang="en-US" dirty="0" smtClean="0"/>
              <a:t>variance of feature for non-eating</a:t>
            </a:r>
          </a:p>
        </p:txBody>
      </p:sp>
    </p:spTree>
    <p:extLst>
      <p:ext uri="{BB962C8B-B14F-4D97-AF65-F5344CB8AC3E}">
        <p14:creationId xmlns:p14="http://schemas.microsoft.com/office/powerpoint/2010/main" val="39114650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Classification: Naïve Bayes</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dirty="0">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29</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4">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sp>
        <p:nvSpPr>
          <p:cNvPr id="10" name="TextBox 9"/>
          <p:cNvSpPr txBox="1">
            <a:spLocks noChangeArrowheads="1"/>
          </p:cNvSpPr>
          <p:nvPr/>
        </p:nvSpPr>
        <p:spPr bwMode="auto">
          <a:xfrm>
            <a:off x="503188" y="2615381"/>
            <a:ext cx="3807868" cy="461665"/>
          </a:xfrm>
          <a:prstGeom prst="rect">
            <a:avLst/>
          </a:prstGeom>
          <a:noFill/>
          <a:ln w="9525">
            <a:noFill/>
            <a:miter lim="800000"/>
            <a:headEnd/>
            <a:tailEnd/>
          </a:ln>
        </p:spPr>
        <p:txBody>
          <a:bodyPr wrap="square">
            <a:spAutoFit/>
          </a:bodyPr>
          <a:lstStyle/>
          <a:p>
            <a:r>
              <a:rPr lang="en-US" sz="2400" dirty="0" smtClean="0">
                <a:latin typeface="Verdana" pitchFamily="34" charset="0"/>
              </a:rPr>
              <a:t>Using Bayes theorem</a:t>
            </a:r>
          </a:p>
        </p:txBody>
      </p:sp>
      <p:sp>
        <p:nvSpPr>
          <p:cNvPr id="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059381873"/>
              </p:ext>
            </p:extLst>
          </p:nvPr>
        </p:nvGraphicFramePr>
        <p:xfrm>
          <a:off x="4012406" y="2634278"/>
          <a:ext cx="4471988" cy="749300"/>
        </p:xfrm>
        <a:graphic>
          <a:graphicData uri="http://schemas.openxmlformats.org/presentationml/2006/ole">
            <mc:AlternateContent xmlns:mc="http://schemas.openxmlformats.org/markup-compatibility/2006">
              <mc:Choice xmlns:v="urn:schemas-microsoft-com:vml" Requires="v">
                <p:oleObj spid="_x0000_s75262" name="Equation" r:id="rId5" imgW="2705040" imgH="457200" progId="Equation.DSMT4">
                  <p:embed/>
                </p:oleObj>
              </mc:Choice>
              <mc:Fallback>
                <p:oleObj name="Equation" r:id="rId5" imgW="2705040" imgH="457200" progId="Equation.DSMT4">
                  <p:embed/>
                  <p:pic>
                    <p:nvPicPr>
                      <p:cNvPr id="0" name=""/>
                      <p:cNvPicPr>
                        <a:picLocks noChangeAspect="1" noChangeArrowheads="1"/>
                      </p:cNvPicPr>
                      <p:nvPr/>
                    </p:nvPicPr>
                    <p:blipFill>
                      <a:blip r:embed="rId6"/>
                      <a:srcRect/>
                      <a:stretch>
                        <a:fillRect/>
                      </a:stretch>
                    </p:blipFill>
                    <p:spPr bwMode="auto">
                      <a:xfrm>
                        <a:off x="4012406" y="2634278"/>
                        <a:ext cx="4471988" cy="749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707996417"/>
              </p:ext>
            </p:extLst>
          </p:nvPr>
        </p:nvGraphicFramePr>
        <p:xfrm>
          <a:off x="2229312" y="4219597"/>
          <a:ext cx="3794125" cy="625475"/>
        </p:xfrm>
        <a:graphic>
          <a:graphicData uri="http://schemas.openxmlformats.org/presentationml/2006/ole">
            <mc:AlternateContent xmlns:mc="http://schemas.openxmlformats.org/markup-compatibility/2006">
              <mc:Choice xmlns:v="urn:schemas-microsoft-com:vml" Requires="v">
                <p:oleObj spid="_x0000_s75263" name="Equation" r:id="rId7" imgW="2171520" imgH="355320" progId="Equation.DSMT4">
                  <p:embed/>
                </p:oleObj>
              </mc:Choice>
              <mc:Fallback>
                <p:oleObj name="Equation" r:id="rId7" imgW="2171520" imgH="355320" progId="Equation.DSMT4">
                  <p:embed/>
                  <p:pic>
                    <p:nvPicPr>
                      <p:cNvPr id="0" name=""/>
                      <p:cNvPicPr>
                        <a:picLocks noChangeAspect="1" noChangeArrowheads="1"/>
                      </p:cNvPicPr>
                      <p:nvPr/>
                    </p:nvPicPr>
                    <p:blipFill>
                      <a:blip r:embed="rId8"/>
                      <a:srcRect/>
                      <a:stretch>
                        <a:fillRect/>
                      </a:stretch>
                    </p:blipFill>
                    <p:spPr bwMode="auto">
                      <a:xfrm>
                        <a:off x="2229312" y="4219597"/>
                        <a:ext cx="3794125" cy="62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036983476"/>
              </p:ext>
            </p:extLst>
          </p:nvPr>
        </p:nvGraphicFramePr>
        <p:xfrm>
          <a:off x="441325" y="5030788"/>
          <a:ext cx="2936875" cy="892175"/>
        </p:xfrm>
        <a:graphic>
          <a:graphicData uri="http://schemas.openxmlformats.org/presentationml/2006/ole">
            <mc:AlternateContent xmlns:mc="http://schemas.openxmlformats.org/markup-compatibility/2006">
              <mc:Choice xmlns:v="urn:schemas-microsoft-com:vml" Requires="v">
                <p:oleObj spid="_x0000_s75264" name="Equation" r:id="rId9" imgW="1930320" imgH="583920" progId="Equation.DSMT4">
                  <p:embed/>
                </p:oleObj>
              </mc:Choice>
              <mc:Fallback>
                <p:oleObj name="Equation" r:id="rId9" imgW="1930320" imgH="583920" progId="Equation.DSMT4">
                  <p:embed/>
                  <p:pic>
                    <p:nvPicPr>
                      <p:cNvPr id="0" name=""/>
                      <p:cNvPicPr>
                        <a:picLocks noChangeAspect="1" noChangeArrowheads="1"/>
                      </p:cNvPicPr>
                      <p:nvPr/>
                    </p:nvPicPr>
                    <p:blipFill>
                      <a:blip r:embed="rId10"/>
                      <a:srcRect/>
                      <a:stretch>
                        <a:fillRect/>
                      </a:stretch>
                    </p:blipFill>
                    <p:spPr bwMode="auto">
                      <a:xfrm>
                        <a:off x="441325" y="5030788"/>
                        <a:ext cx="2936875" cy="892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871143619"/>
              </p:ext>
            </p:extLst>
          </p:nvPr>
        </p:nvGraphicFramePr>
        <p:xfrm>
          <a:off x="2000250" y="1151929"/>
          <a:ext cx="4533900" cy="665162"/>
        </p:xfrm>
        <a:graphic>
          <a:graphicData uri="http://schemas.openxmlformats.org/presentationml/2006/ole">
            <mc:AlternateContent xmlns:mc="http://schemas.openxmlformats.org/markup-compatibility/2006">
              <mc:Choice xmlns:v="urn:schemas-microsoft-com:vml" Requires="v">
                <p:oleObj spid="_x0000_s75265" name="Equation" r:id="rId11" imgW="2336760" imgH="342720" progId="Equation.DSMT4">
                  <p:embed/>
                </p:oleObj>
              </mc:Choice>
              <mc:Fallback>
                <p:oleObj name="Equation" r:id="rId11" imgW="2336760" imgH="342720" progId="Equation.DSMT4">
                  <p:embed/>
                  <p:pic>
                    <p:nvPicPr>
                      <p:cNvPr id="0" name=""/>
                      <p:cNvPicPr>
                        <a:picLocks noChangeAspect="1" noChangeArrowheads="1"/>
                      </p:cNvPicPr>
                      <p:nvPr/>
                    </p:nvPicPr>
                    <p:blipFill>
                      <a:blip r:embed="rId12"/>
                      <a:srcRect/>
                      <a:stretch>
                        <a:fillRect/>
                      </a:stretch>
                    </p:blipFill>
                    <p:spPr bwMode="auto">
                      <a:xfrm>
                        <a:off x="2000250" y="1151929"/>
                        <a:ext cx="4533900" cy="665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2" name="TextBox 1"/>
              <p:cNvSpPr txBox="1"/>
              <p:nvPr/>
            </p:nvSpPr>
            <p:spPr>
              <a:xfrm>
                <a:off x="3325813" y="5114890"/>
                <a:ext cx="5366331" cy="704873"/>
              </a:xfrm>
              <a:prstGeom prst="rect">
                <a:avLst/>
              </a:prstGeom>
              <a:solidFill>
                <a:schemeClr val="accent3">
                  <a:lumMod val="20000"/>
                  <a:lumOff val="80000"/>
                </a:schemeClr>
              </a:solidFill>
              <a:ln>
                <a:solidFill>
                  <a:srgbClr val="DAD4DA"/>
                </a:solidFill>
              </a:ln>
            </p:spPr>
            <p:txBody>
              <a:bodyPr wrap="square" rtlCol="0">
                <a:spAutoFit/>
              </a:bodyPr>
              <a:lstStyle/>
              <a:p>
                <a14:m>
                  <m:oMath xmlns:m="http://schemas.openxmlformats.org/officeDocument/2006/math">
                    <m:sSub>
                      <m:sSubPr>
                        <m:ctrlPr>
                          <a:rPr lang="en-US" i="1" smtClean="0">
                            <a:latin typeface="Cambria Math"/>
                          </a:rPr>
                        </m:ctrlPr>
                      </m:sSubPr>
                      <m:e>
                        <m:r>
                          <a:rPr lang="en-US" i="1">
                            <a:latin typeface="Cambria Math"/>
                          </a:rPr>
                          <m:t>𝜇</m:t>
                        </m:r>
                      </m:e>
                      <m:sub>
                        <m:r>
                          <a:rPr lang="en-US" i="1">
                            <a:latin typeface="Cambria Math"/>
                          </a:rPr>
                          <m:t>𝑎</m:t>
                        </m:r>
                        <m:r>
                          <a:rPr lang="en-US">
                            <a:latin typeface="Cambria Math"/>
                          </a:rPr>
                          <m:t>,</m:t>
                        </m:r>
                        <m:r>
                          <a:rPr lang="en-US" i="1">
                            <a:latin typeface="Cambria Math"/>
                          </a:rPr>
                          <m:t>𝑖</m:t>
                        </m:r>
                      </m:sub>
                    </m:sSub>
                  </m:oMath>
                </a14:m>
                <a:r>
                  <a:rPr lang="en-US" dirty="0" smtClean="0"/>
                  <a:t>: mean of feature </a:t>
                </a:r>
                <a14:m>
                  <m:oMath xmlns:m="http://schemas.openxmlformats.org/officeDocument/2006/math">
                    <m:sSub>
                      <m:sSubPr>
                        <m:ctrlPr>
                          <a:rPr lang="en-US" i="1">
                            <a:latin typeface="Cambria Math"/>
                          </a:rPr>
                        </m:ctrlPr>
                      </m:sSubPr>
                      <m:e>
                        <m:r>
                          <a:rPr lang="en-US" i="1">
                            <a:latin typeface="Cambria Math"/>
                          </a:rPr>
                          <m:t>𝑎</m:t>
                        </m:r>
                      </m:e>
                      <m:sub>
                        <m:r>
                          <a:rPr lang="en-US" i="1">
                            <a:latin typeface="Cambria Math"/>
                          </a:rPr>
                          <m:t>𝑖</m:t>
                        </m:r>
                      </m:sub>
                    </m:sSub>
                  </m:oMath>
                </a14:m>
                <a:r>
                  <a:rPr lang="en-US" dirty="0" smtClean="0"/>
                  <a:t> associated with class </a:t>
                </a:r>
                <a14:m>
                  <m:oMath xmlns:m="http://schemas.openxmlformats.org/officeDocument/2006/math">
                    <m:sSub>
                      <m:sSubPr>
                        <m:ctrlPr>
                          <a:rPr lang="en-US" i="1" smtClean="0">
                            <a:latin typeface="Cambria Math"/>
                          </a:rPr>
                        </m:ctrlPr>
                      </m:sSubPr>
                      <m:e>
                        <m:r>
                          <a:rPr lang="en-US" b="0" i="1" smtClean="0">
                            <a:latin typeface="Cambria Math"/>
                          </a:rPr>
                          <m:t>𝑣</m:t>
                        </m:r>
                      </m:e>
                      <m:sub>
                        <m:r>
                          <a:rPr lang="en-US" i="1">
                            <a:latin typeface="Cambria Math"/>
                          </a:rPr>
                          <m:t>𝑖</m:t>
                        </m:r>
                      </m:sub>
                    </m:sSub>
                  </m:oMath>
                </a14:m>
                <a:endParaRPr lang="en-US" dirty="0" smtClean="0"/>
              </a:p>
              <a:p>
                <a14:m>
                  <m:oMath xmlns:m="http://schemas.openxmlformats.org/officeDocument/2006/math">
                    <m:sSub>
                      <m:sSubPr>
                        <m:ctrlPr>
                          <a:rPr lang="en-US" i="1">
                            <a:latin typeface="Cambria Math"/>
                          </a:rPr>
                        </m:ctrlPr>
                      </m:sSubPr>
                      <m:e>
                        <m:r>
                          <a:rPr lang="en-US" i="1">
                            <a:latin typeface="Cambria Math"/>
                          </a:rPr>
                          <m:t>𝜎</m:t>
                        </m:r>
                      </m:e>
                      <m:sub>
                        <m:r>
                          <a:rPr lang="en-US" i="1">
                            <a:latin typeface="Cambria Math"/>
                          </a:rPr>
                          <m:t>𝑎</m:t>
                        </m:r>
                        <m:r>
                          <a:rPr lang="en-US">
                            <a:latin typeface="Cambria Math"/>
                          </a:rPr>
                          <m:t>,</m:t>
                        </m:r>
                        <m:r>
                          <a:rPr lang="en-US" i="1">
                            <a:latin typeface="Cambria Math"/>
                          </a:rPr>
                          <m:t>𝑖</m:t>
                        </m:r>
                      </m:sub>
                    </m:sSub>
                  </m:oMath>
                </a14:m>
                <a:r>
                  <a:rPr lang="en-US" dirty="0"/>
                  <a:t>: </a:t>
                </a:r>
                <a:r>
                  <a:rPr lang="en-US" dirty="0" smtClean="0"/>
                  <a:t>variance of </a:t>
                </a:r>
                <a:r>
                  <a:rPr lang="en-US" dirty="0"/>
                  <a:t>feature </a:t>
                </a:r>
                <a14:m>
                  <m:oMath xmlns:m="http://schemas.openxmlformats.org/officeDocument/2006/math">
                    <m:sSub>
                      <m:sSubPr>
                        <m:ctrlPr>
                          <a:rPr lang="en-US" i="1">
                            <a:latin typeface="Cambria Math"/>
                          </a:rPr>
                        </m:ctrlPr>
                      </m:sSubPr>
                      <m:e>
                        <m:r>
                          <a:rPr lang="en-US" i="1">
                            <a:latin typeface="Cambria Math"/>
                          </a:rPr>
                          <m:t>𝑎</m:t>
                        </m:r>
                      </m:e>
                      <m:sub>
                        <m:r>
                          <a:rPr lang="en-US" i="1">
                            <a:latin typeface="Cambria Math"/>
                          </a:rPr>
                          <m:t>𝑖</m:t>
                        </m:r>
                      </m:sub>
                    </m:sSub>
                  </m:oMath>
                </a14:m>
                <a:r>
                  <a:rPr lang="en-US" dirty="0"/>
                  <a:t> associated with class </a:t>
                </a:r>
                <a14:m>
                  <m:oMath xmlns:m="http://schemas.openxmlformats.org/officeDocument/2006/math">
                    <m:sSub>
                      <m:sSubPr>
                        <m:ctrlPr>
                          <a:rPr lang="en-US" i="1">
                            <a:latin typeface="Cambria Math"/>
                          </a:rPr>
                        </m:ctrlPr>
                      </m:sSubPr>
                      <m:e>
                        <m:r>
                          <a:rPr lang="en-US" i="1">
                            <a:latin typeface="Cambria Math"/>
                          </a:rPr>
                          <m:t>𝑣</m:t>
                        </m:r>
                      </m:e>
                      <m:sub>
                        <m:r>
                          <a:rPr lang="en-US" i="1">
                            <a:latin typeface="Cambria Math"/>
                          </a:rPr>
                          <m:t>𝑖</m:t>
                        </m:r>
                      </m:sub>
                    </m:sSub>
                  </m:oMath>
                </a14:m>
                <a:endParaRPr lang="en-US" dirty="0" smtClean="0"/>
              </a:p>
            </p:txBody>
          </p:sp>
        </mc:Choice>
        <mc:Fallback xmlns="">
          <p:sp>
            <p:nvSpPr>
              <p:cNvPr id="2" name="TextBox 1"/>
              <p:cNvSpPr txBox="1">
                <a:spLocks noRot="1" noChangeAspect="1" noMove="1" noResize="1" noEditPoints="1" noAdjustHandles="1" noChangeArrowheads="1" noChangeShapeType="1" noTextEdit="1"/>
              </p:cNvSpPr>
              <p:nvPr/>
            </p:nvSpPr>
            <p:spPr>
              <a:xfrm>
                <a:off x="3325813" y="5114890"/>
                <a:ext cx="5366331" cy="704873"/>
              </a:xfrm>
              <a:prstGeom prst="rect">
                <a:avLst/>
              </a:prstGeom>
              <a:blipFill rotWithShape="1">
                <a:blip r:embed="rId13"/>
                <a:stretch>
                  <a:fillRect t="-3390" b="-5085"/>
                </a:stretch>
              </a:blipFill>
              <a:ln>
                <a:solidFill>
                  <a:srgbClr val="DAD4DA"/>
                </a:solidFill>
              </a:ln>
            </p:spPr>
            <p:txBody>
              <a:bodyPr/>
              <a:lstStyle/>
              <a:p>
                <a:r>
                  <a:rPr lang="en-US">
                    <a:noFill/>
                  </a:rPr>
                  <a:t> </a:t>
                </a:r>
              </a:p>
            </p:txBody>
          </p:sp>
        </mc:Fallback>
      </mc:AlternateContent>
      <p:sp>
        <p:nvSpPr>
          <p:cNvPr id="21" name="TextBox 20"/>
          <p:cNvSpPr txBox="1">
            <a:spLocks noChangeArrowheads="1"/>
          </p:cNvSpPr>
          <p:nvPr/>
        </p:nvSpPr>
        <p:spPr bwMode="auto">
          <a:xfrm>
            <a:off x="457200" y="3646695"/>
            <a:ext cx="8382000" cy="461665"/>
          </a:xfrm>
          <a:prstGeom prst="rect">
            <a:avLst/>
          </a:prstGeom>
          <a:noFill/>
          <a:ln w="9525">
            <a:noFill/>
            <a:miter lim="800000"/>
            <a:headEnd/>
            <a:tailEnd/>
          </a:ln>
        </p:spPr>
        <p:txBody>
          <a:bodyPr wrap="square">
            <a:spAutoFit/>
          </a:bodyPr>
          <a:lstStyle/>
          <a:p>
            <a:r>
              <a:rPr lang="en-US" sz="2400" dirty="0" smtClean="0">
                <a:latin typeface="Verdana" pitchFamily="34" charset="0"/>
              </a:rPr>
              <a:t>Assume attributes are conditionally independent</a:t>
            </a:r>
          </a:p>
        </p:txBody>
      </p:sp>
      <p:sp>
        <p:nvSpPr>
          <p:cNvPr id="22" name="TextBox 21"/>
          <p:cNvSpPr txBox="1">
            <a:spLocks noChangeArrowheads="1"/>
          </p:cNvSpPr>
          <p:nvPr/>
        </p:nvSpPr>
        <p:spPr bwMode="auto">
          <a:xfrm>
            <a:off x="1231797" y="2002170"/>
            <a:ext cx="1536905" cy="338554"/>
          </a:xfrm>
          <a:prstGeom prst="rect">
            <a:avLst/>
          </a:prstGeom>
          <a:noFill/>
          <a:ln w="9525">
            <a:noFill/>
            <a:miter lim="800000"/>
            <a:headEnd/>
            <a:tailEnd/>
          </a:ln>
        </p:spPr>
        <p:txBody>
          <a:bodyPr wrap="square">
            <a:spAutoFit/>
          </a:bodyPr>
          <a:lstStyle/>
          <a:p>
            <a:r>
              <a:rPr lang="en-US" sz="1600" dirty="0" smtClean="0">
                <a:latin typeface="Verdana" pitchFamily="34" charset="0"/>
              </a:rPr>
              <a:t>classification</a:t>
            </a:r>
          </a:p>
        </p:txBody>
      </p:sp>
      <p:cxnSp>
        <p:nvCxnSpPr>
          <p:cNvPr id="14" name="Straight Arrow Connector 13"/>
          <p:cNvCxnSpPr/>
          <p:nvPr/>
        </p:nvCxnSpPr>
        <p:spPr>
          <a:xfrm flipV="1">
            <a:off x="2000250" y="1600200"/>
            <a:ext cx="13335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a:spLocks noChangeArrowheads="1"/>
          </p:cNvSpPr>
          <p:nvPr/>
        </p:nvSpPr>
        <p:spPr bwMode="auto">
          <a:xfrm>
            <a:off x="3299249" y="2002170"/>
            <a:ext cx="1740310" cy="338554"/>
          </a:xfrm>
          <a:prstGeom prst="rect">
            <a:avLst/>
          </a:prstGeom>
          <a:noFill/>
          <a:ln w="9525">
            <a:noFill/>
            <a:miter lim="800000"/>
            <a:headEnd/>
            <a:tailEnd/>
          </a:ln>
        </p:spPr>
        <p:txBody>
          <a:bodyPr wrap="square">
            <a:spAutoFit/>
          </a:bodyPr>
          <a:lstStyle/>
          <a:p>
            <a:r>
              <a:rPr lang="en-US" sz="1600" dirty="0">
                <a:latin typeface="Verdana" pitchFamily="34" charset="0"/>
              </a:rPr>
              <a:t>e</a:t>
            </a:r>
            <a:r>
              <a:rPr lang="en-US" sz="1600" dirty="0" smtClean="0">
                <a:latin typeface="Verdana" pitchFamily="34" charset="0"/>
              </a:rPr>
              <a:t>ating or other</a:t>
            </a:r>
          </a:p>
        </p:txBody>
      </p:sp>
      <p:cxnSp>
        <p:nvCxnSpPr>
          <p:cNvPr id="26" name="Straight Arrow Connector 25"/>
          <p:cNvCxnSpPr/>
          <p:nvPr/>
        </p:nvCxnSpPr>
        <p:spPr>
          <a:xfrm flipV="1">
            <a:off x="4169404" y="1600200"/>
            <a:ext cx="13335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a:spLocks noChangeArrowheads="1"/>
          </p:cNvSpPr>
          <p:nvPr/>
        </p:nvSpPr>
        <p:spPr bwMode="auto">
          <a:xfrm>
            <a:off x="5294108" y="2002170"/>
            <a:ext cx="1106692" cy="338554"/>
          </a:xfrm>
          <a:prstGeom prst="rect">
            <a:avLst/>
          </a:prstGeom>
          <a:noFill/>
          <a:ln w="9525">
            <a:noFill/>
            <a:miter lim="800000"/>
            <a:headEnd/>
            <a:tailEnd/>
          </a:ln>
        </p:spPr>
        <p:txBody>
          <a:bodyPr wrap="square">
            <a:spAutoFit/>
          </a:bodyPr>
          <a:lstStyle/>
          <a:p>
            <a:r>
              <a:rPr lang="en-US" sz="1600" dirty="0" smtClean="0">
                <a:latin typeface="Verdana" pitchFamily="34" charset="0"/>
              </a:rPr>
              <a:t>features</a:t>
            </a:r>
          </a:p>
        </p:txBody>
      </p:sp>
      <p:cxnSp>
        <p:nvCxnSpPr>
          <p:cNvPr id="28" name="Straight Arrow Connector 27"/>
          <p:cNvCxnSpPr/>
          <p:nvPr/>
        </p:nvCxnSpPr>
        <p:spPr>
          <a:xfrm flipH="1" flipV="1">
            <a:off x="5486401" y="1600200"/>
            <a:ext cx="228599" cy="4019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flipV="1">
            <a:off x="5011067" y="1579230"/>
            <a:ext cx="589633" cy="4960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630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21" grpId="0"/>
      <p:bldP spid="22" grpId="0"/>
      <p:bldP spid="25"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8"/>
          <p:cNvSpPr>
            <a:spLocks noChangeArrowheads="1"/>
          </p:cNvSpPr>
          <p:nvPr/>
        </p:nvSpPr>
        <p:spPr bwMode="auto">
          <a:xfrm>
            <a:off x="381000" y="228600"/>
            <a:ext cx="8305800" cy="6019800"/>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4340" name="Rectangle 7"/>
          <p:cNvSpPr>
            <a:spLocks noChangeArrowheads="1"/>
          </p:cNvSpPr>
          <p:nvPr/>
        </p:nvSpPr>
        <p:spPr bwMode="auto">
          <a:xfrm>
            <a:off x="381000" y="1524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cxnSp>
        <p:nvCxnSpPr>
          <p:cNvPr id="9" name="Straight Connector 8"/>
          <p:cNvCxnSpPr/>
          <p:nvPr/>
        </p:nvCxnSpPr>
        <p:spPr>
          <a:xfrm rot="10800000">
            <a:off x="381000" y="1219200"/>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a:off x="381000" y="1273175"/>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343" name="Picture 10"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762000" y="442913"/>
            <a:ext cx="2570163" cy="547687"/>
          </a:xfrm>
          <a:prstGeom prst="rect">
            <a:avLst/>
          </a:prstGeom>
          <a:noFill/>
          <a:ln w="9525">
            <a:noFill/>
            <a:miter lim="800000"/>
            <a:headEnd/>
            <a:tailEnd/>
          </a:ln>
        </p:spPr>
      </p:pic>
      <p:sp>
        <p:nvSpPr>
          <p:cNvPr id="14344" name="Title 1"/>
          <p:cNvSpPr>
            <a:spLocks noGrp="1"/>
          </p:cNvSpPr>
          <p:nvPr>
            <p:ph type="ctrTitle"/>
          </p:nvPr>
        </p:nvSpPr>
        <p:spPr>
          <a:xfrm>
            <a:off x="381000" y="2416175"/>
            <a:ext cx="8305800" cy="1470025"/>
          </a:xfrm>
        </p:spPr>
        <p:txBody>
          <a:bodyPr/>
          <a:lstStyle/>
          <a:p>
            <a:r>
              <a:rPr lang="en-US" b="1" dirty="0" smtClean="0">
                <a:solidFill>
                  <a:schemeClr val="tx2">
                    <a:lumMod val="75000"/>
                  </a:schemeClr>
                </a:solidFill>
                <a:ea typeface="ＭＳ Ｐゴシック" pitchFamily="34" charset="-128"/>
              </a:rPr>
              <a:t>Motivation</a:t>
            </a:r>
          </a:p>
        </p:txBody>
      </p:sp>
      <p:sp>
        <p:nvSpPr>
          <p:cNvPr id="14347" name="Date Placeholder 10"/>
          <p:cNvSpPr>
            <a:spLocks noGrp="1"/>
          </p:cNvSpPr>
          <p:nvPr>
            <p:ph type="dt" sz="quarter" idx="10"/>
          </p:nvPr>
        </p:nvSpPr>
        <p:spPr bwMode="auto">
          <a:noFill/>
          <a:ln>
            <a:miter lim="800000"/>
            <a:headEnd/>
            <a:tailEnd/>
          </a:ln>
        </p:spPr>
        <p:txBody>
          <a:bodyPr/>
          <a:lstStyle/>
          <a:p>
            <a:fld id="{E29866BB-B095-4AA4-97C2-5AD4CFB9E4CE}" type="datetime1">
              <a:rPr lang="en-US">
                <a:latin typeface="Calibri" pitchFamily="34" charset="0"/>
                <a:ea typeface="ＭＳ Ｐゴシック" pitchFamily="34" charset="-128"/>
              </a:rPr>
              <a:pPr/>
              <a:t>3/29/2012</a:t>
            </a:fld>
            <a:endParaRPr lang="en-US" dirty="0">
              <a:latin typeface="Calibri" pitchFamily="34" charset="0"/>
              <a:ea typeface="ＭＳ Ｐゴシック" pitchFamily="34" charset="-128"/>
            </a:endParaRPr>
          </a:p>
        </p:txBody>
      </p:sp>
      <p:sp>
        <p:nvSpPr>
          <p:cNvPr id="14348" name="Slide Number Placeholder 11"/>
          <p:cNvSpPr>
            <a:spLocks noGrp="1"/>
          </p:cNvSpPr>
          <p:nvPr>
            <p:ph type="sldNum" sz="quarter" idx="12"/>
          </p:nvPr>
        </p:nvSpPr>
        <p:spPr bwMode="auto">
          <a:noFill/>
          <a:ln>
            <a:miter lim="800000"/>
            <a:headEnd/>
            <a:tailEnd/>
          </a:ln>
        </p:spPr>
        <p:txBody>
          <a:bodyPr/>
          <a:lstStyle/>
          <a:p>
            <a:fld id="{A2ADDA32-214C-486E-8151-CF42019BA911}" type="slidenum">
              <a:rPr lang="en-US" smtClean="0">
                <a:latin typeface="Calibri" pitchFamily="34" charset="0"/>
                <a:ea typeface="ＭＳ Ｐゴシック" pitchFamily="34" charset="-128"/>
              </a:rPr>
              <a:pPr/>
              <a:t>3</a:t>
            </a:fld>
            <a:endParaRPr lang="en-US" dirty="0" smtClean="0">
              <a:latin typeface="Calibri" pitchFamily="34" charset="0"/>
              <a:ea typeface="ＭＳ Ｐゴシック" pitchFamily="34" charset="-128"/>
            </a:endParaRPr>
          </a:p>
        </p:txBody>
      </p:sp>
    </p:spTree>
    <p:extLst>
      <p:ext uri="{BB962C8B-B14F-4D97-AF65-F5344CB8AC3E}">
        <p14:creationId xmlns:p14="http://schemas.microsoft.com/office/powerpoint/2010/main" val="366810825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Evaluation</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30</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sp>
        <p:nvSpPr>
          <p:cNvPr id="10" name="TextBox 9"/>
          <p:cNvSpPr txBox="1">
            <a:spLocks noChangeArrowheads="1"/>
          </p:cNvSpPr>
          <p:nvPr/>
        </p:nvSpPr>
        <p:spPr bwMode="auto">
          <a:xfrm>
            <a:off x="533400" y="914400"/>
            <a:ext cx="7924800" cy="3046988"/>
          </a:xfrm>
          <a:prstGeom prst="rect">
            <a:avLst/>
          </a:prstGeom>
          <a:noFill/>
          <a:ln w="9525">
            <a:noFill/>
            <a:miter lim="800000"/>
            <a:headEnd/>
            <a:tailEnd/>
          </a:ln>
        </p:spPr>
        <p:txBody>
          <a:bodyPr wrap="square">
            <a:spAutoFit/>
          </a:bodyPr>
          <a:lstStyle/>
          <a:p>
            <a:r>
              <a:rPr lang="en-US" sz="2400" dirty="0" smtClean="0">
                <a:latin typeface="Verdana" pitchFamily="34" charset="0"/>
              </a:rPr>
              <a:t>Five folder cross validation scheme </a:t>
            </a:r>
            <a:r>
              <a:rPr lang="en-US" sz="1400" dirty="0" smtClean="0">
                <a:latin typeface="Verdana" pitchFamily="34" charset="0"/>
              </a:rPr>
              <a:t>(</a:t>
            </a:r>
            <a:r>
              <a:rPr lang="en-US" sz="1400" dirty="0" err="1" smtClean="0">
                <a:latin typeface="Verdana" pitchFamily="34" charset="0"/>
              </a:rPr>
              <a:t>Kohavi</a:t>
            </a:r>
            <a:r>
              <a:rPr lang="en-US" sz="1400" dirty="0" smtClean="0">
                <a:latin typeface="Verdana" pitchFamily="34" charset="0"/>
              </a:rPr>
              <a:t> 1995)</a:t>
            </a:r>
          </a:p>
          <a:p>
            <a:pPr marL="800100" lvl="1" indent="-342900">
              <a:buFont typeface="Arial" pitchFamily="34" charset="0"/>
              <a:buChar char="•"/>
            </a:pPr>
            <a:endParaRPr lang="en-US" sz="2000" dirty="0" smtClean="0">
              <a:latin typeface="Verdana" pitchFamily="34" charset="0"/>
            </a:endParaRPr>
          </a:p>
          <a:p>
            <a:pPr marL="800100" lvl="1" indent="-342900">
              <a:buFont typeface="Arial" pitchFamily="34" charset="0"/>
              <a:buChar char="•"/>
            </a:pPr>
            <a:r>
              <a:rPr lang="en-US" sz="2000" dirty="0" smtClean="0">
                <a:latin typeface="Verdana" pitchFamily="34" charset="0"/>
              </a:rPr>
              <a:t>Four-fifths for training, one-fifth for testing</a:t>
            </a:r>
          </a:p>
          <a:p>
            <a:pPr marL="800100" lvl="1" indent="-342900">
              <a:buFont typeface="Arial" pitchFamily="34" charset="0"/>
              <a:buChar char="•"/>
            </a:pPr>
            <a:endParaRPr lang="en-US" sz="2000" dirty="0" smtClean="0">
              <a:latin typeface="Verdana" pitchFamily="34" charset="0"/>
            </a:endParaRPr>
          </a:p>
          <a:p>
            <a:pPr marL="800100" lvl="1" indent="-342900">
              <a:buFont typeface="Arial" pitchFamily="34" charset="0"/>
              <a:buChar char="•"/>
            </a:pPr>
            <a:r>
              <a:rPr lang="en-US" sz="2000" dirty="0" smtClean="0">
                <a:latin typeface="Verdana" pitchFamily="34" charset="0"/>
              </a:rPr>
              <a:t>Repeat 5 times</a:t>
            </a:r>
          </a:p>
          <a:p>
            <a:pPr marL="800100" lvl="1" indent="-342900">
              <a:buFont typeface="Arial" pitchFamily="34" charset="0"/>
              <a:buChar char="•"/>
            </a:pPr>
            <a:endParaRPr lang="en-US" sz="2000" dirty="0" smtClean="0">
              <a:latin typeface="Verdana" pitchFamily="34" charset="0"/>
            </a:endParaRPr>
          </a:p>
          <a:p>
            <a:pPr marL="800100" lvl="1" indent="-342900">
              <a:buFont typeface="Arial" pitchFamily="34" charset="0"/>
              <a:buChar char="•"/>
            </a:pPr>
            <a:r>
              <a:rPr lang="en-US" sz="2000" dirty="0" smtClean="0">
                <a:latin typeface="Verdana" pitchFamily="34" charset="0"/>
              </a:rPr>
              <a:t>Average the accuracy</a:t>
            </a:r>
          </a:p>
          <a:p>
            <a:endParaRPr lang="en-US" sz="2400" dirty="0">
              <a:latin typeface="Verdana" pitchFamily="34" charset="0"/>
            </a:endParaRPr>
          </a:p>
          <a:p>
            <a:endParaRPr lang="en-US" sz="2400" dirty="0" smtClean="0">
              <a:latin typeface="Verdana" pitchFamily="34" charset="0"/>
            </a:endParaRPr>
          </a:p>
        </p:txBody>
      </p:sp>
    </p:spTree>
    <p:extLst>
      <p:ext uri="{BB962C8B-B14F-4D97-AF65-F5344CB8AC3E}">
        <p14:creationId xmlns:p14="http://schemas.microsoft.com/office/powerpoint/2010/main" val="6331573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8"/>
          <p:cNvSpPr>
            <a:spLocks noChangeArrowheads="1"/>
          </p:cNvSpPr>
          <p:nvPr/>
        </p:nvSpPr>
        <p:spPr bwMode="auto">
          <a:xfrm>
            <a:off x="381000" y="228600"/>
            <a:ext cx="8305800" cy="6019800"/>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4340" name="Rectangle 7"/>
          <p:cNvSpPr>
            <a:spLocks noChangeArrowheads="1"/>
          </p:cNvSpPr>
          <p:nvPr/>
        </p:nvSpPr>
        <p:spPr bwMode="auto">
          <a:xfrm>
            <a:off x="381000" y="1524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cxnSp>
        <p:nvCxnSpPr>
          <p:cNvPr id="9" name="Straight Connector 8"/>
          <p:cNvCxnSpPr/>
          <p:nvPr/>
        </p:nvCxnSpPr>
        <p:spPr>
          <a:xfrm rot="10800000">
            <a:off x="381000" y="1219200"/>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a:off x="381000" y="1273175"/>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343" name="Picture 10"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762000" y="442913"/>
            <a:ext cx="2570163" cy="547687"/>
          </a:xfrm>
          <a:prstGeom prst="rect">
            <a:avLst/>
          </a:prstGeom>
          <a:noFill/>
          <a:ln w="9525">
            <a:noFill/>
            <a:miter lim="800000"/>
            <a:headEnd/>
            <a:tailEnd/>
          </a:ln>
        </p:spPr>
      </p:pic>
      <p:sp>
        <p:nvSpPr>
          <p:cNvPr id="14344" name="Title 1"/>
          <p:cNvSpPr>
            <a:spLocks noGrp="1"/>
          </p:cNvSpPr>
          <p:nvPr>
            <p:ph type="ctrTitle"/>
          </p:nvPr>
        </p:nvSpPr>
        <p:spPr>
          <a:xfrm>
            <a:off x="381000" y="2416175"/>
            <a:ext cx="8305800" cy="1470025"/>
          </a:xfrm>
        </p:spPr>
        <p:txBody>
          <a:bodyPr/>
          <a:lstStyle/>
          <a:p>
            <a:r>
              <a:rPr lang="en-US" b="1" dirty="0" smtClean="0">
                <a:solidFill>
                  <a:schemeClr val="tx2">
                    <a:lumMod val="75000"/>
                  </a:schemeClr>
                </a:solidFill>
                <a:ea typeface="ＭＳ Ｐゴシック" pitchFamily="34" charset="-128"/>
              </a:rPr>
              <a:t>Data Collection</a:t>
            </a:r>
            <a:endParaRPr lang="en-US" b="1" dirty="0">
              <a:solidFill>
                <a:schemeClr val="tx2">
                  <a:lumMod val="75000"/>
                </a:schemeClr>
              </a:solidFill>
              <a:ea typeface="ＭＳ Ｐゴシック" pitchFamily="34" charset="-128"/>
            </a:endParaRPr>
          </a:p>
        </p:txBody>
      </p:sp>
      <p:sp>
        <p:nvSpPr>
          <p:cNvPr id="14347" name="Date Placeholder 10"/>
          <p:cNvSpPr>
            <a:spLocks noGrp="1"/>
          </p:cNvSpPr>
          <p:nvPr>
            <p:ph type="dt" sz="quarter" idx="10"/>
          </p:nvPr>
        </p:nvSpPr>
        <p:spPr bwMode="auto">
          <a:noFill/>
          <a:ln>
            <a:miter lim="800000"/>
            <a:headEnd/>
            <a:tailEnd/>
          </a:ln>
        </p:spPr>
        <p:txBody>
          <a:bodyPr/>
          <a:lstStyle/>
          <a:p>
            <a:fld id="{E29866BB-B095-4AA4-97C2-5AD4CFB9E4CE}" type="datetime1">
              <a:rPr lang="en-US">
                <a:latin typeface="Calibri" pitchFamily="34" charset="0"/>
                <a:ea typeface="ＭＳ Ｐゴシック" pitchFamily="34" charset="-128"/>
              </a:rPr>
              <a:pPr/>
              <a:t>3/29/2012</a:t>
            </a:fld>
            <a:endParaRPr lang="en-US" dirty="0">
              <a:latin typeface="Calibri" pitchFamily="34" charset="0"/>
              <a:ea typeface="ＭＳ Ｐゴシック" pitchFamily="34" charset="-128"/>
            </a:endParaRPr>
          </a:p>
        </p:txBody>
      </p:sp>
      <p:sp>
        <p:nvSpPr>
          <p:cNvPr id="14348" name="Slide Number Placeholder 11"/>
          <p:cNvSpPr>
            <a:spLocks noGrp="1"/>
          </p:cNvSpPr>
          <p:nvPr>
            <p:ph type="sldNum" sz="quarter" idx="12"/>
          </p:nvPr>
        </p:nvSpPr>
        <p:spPr bwMode="auto">
          <a:noFill/>
          <a:ln>
            <a:miter lim="800000"/>
            <a:headEnd/>
            <a:tailEnd/>
          </a:ln>
        </p:spPr>
        <p:txBody>
          <a:bodyPr/>
          <a:lstStyle/>
          <a:p>
            <a:fld id="{A2ADDA32-214C-486E-8151-CF42019BA911}" type="slidenum">
              <a:rPr lang="en-US" smtClean="0">
                <a:latin typeface="Calibri" pitchFamily="34" charset="0"/>
                <a:ea typeface="ＭＳ Ｐゴシック" pitchFamily="34" charset="-128"/>
              </a:rPr>
              <a:pPr/>
              <a:t>31</a:t>
            </a:fld>
            <a:endParaRPr lang="en-US" dirty="0" smtClean="0">
              <a:latin typeface="Calibri" pitchFamily="34" charset="0"/>
              <a:ea typeface="ＭＳ Ｐゴシック" pitchFamily="34" charset="-128"/>
            </a:endParaRPr>
          </a:p>
        </p:txBody>
      </p:sp>
    </p:spTree>
    <p:extLst>
      <p:ext uri="{BB962C8B-B14F-4D97-AF65-F5344CB8AC3E}">
        <p14:creationId xmlns:p14="http://schemas.microsoft.com/office/powerpoint/2010/main" val="5593536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Data collection: hardware</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32</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sp>
        <p:nvSpPr>
          <p:cNvPr id="10" name="TextBox 9"/>
          <p:cNvSpPr txBox="1">
            <a:spLocks noChangeArrowheads="1"/>
          </p:cNvSpPr>
          <p:nvPr/>
        </p:nvSpPr>
        <p:spPr bwMode="auto">
          <a:xfrm>
            <a:off x="533400" y="1140354"/>
            <a:ext cx="7924800" cy="1692771"/>
          </a:xfrm>
          <a:prstGeom prst="rect">
            <a:avLst/>
          </a:prstGeom>
          <a:noFill/>
          <a:ln w="9525">
            <a:noFill/>
            <a:miter lim="800000"/>
            <a:headEnd/>
            <a:tailEnd/>
          </a:ln>
        </p:spPr>
        <p:txBody>
          <a:bodyPr wrap="square">
            <a:spAutoFit/>
          </a:bodyPr>
          <a:lstStyle/>
          <a:p>
            <a:r>
              <a:rPr lang="en-US" sz="2400" dirty="0" smtClean="0">
                <a:latin typeface="Verdana" pitchFamily="34" charset="0"/>
              </a:rPr>
              <a:t>iPhone 4</a:t>
            </a:r>
          </a:p>
          <a:p>
            <a:pPr marL="800100" lvl="1" indent="-342900">
              <a:buFont typeface="Arial" pitchFamily="34" charset="0"/>
              <a:buChar char="•"/>
            </a:pPr>
            <a:r>
              <a:rPr lang="en-US" sz="2000" dirty="0" smtClean="0">
                <a:latin typeface="Verdana" pitchFamily="34" charset="0"/>
              </a:rPr>
              <a:t>3 axis accelerometers</a:t>
            </a:r>
          </a:p>
          <a:p>
            <a:pPr marL="800100" lvl="1" indent="-342900">
              <a:buFont typeface="Arial" pitchFamily="34" charset="0"/>
              <a:buChar char="•"/>
            </a:pPr>
            <a:r>
              <a:rPr lang="en-US" sz="2000" dirty="0" smtClean="0">
                <a:latin typeface="Verdana" pitchFamily="34" charset="0"/>
              </a:rPr>
              <a:t>3 axis gyroscopes</a:t>
            </a:r>
          </a:p>
          <a:p>
            <a:pPr marL="800100" lvl="1" indent="-342900">
              <a:buFont typeface="Arial" pitchFamily="34" charset="0"/>
              <a:buChar char="•"/>
            </a:pPr>
            <a:r>
              <a:rPr lang="en-US" sz="2000" dirty="0" smtClean="0">
                <a:latin typeface="Verdana" pitchFamily="34" charset="0"/>
              </a:rPr>
              <a:t>Large memory (16 GB)</a:t>
            </a:r>
          </a:p>
          <a:p>
            <a:pPr marL="800100" lvl="1" indent="-342900">
              <a:buFont typeface="Arial" pitchFamily="34" charset="0"/>
              <a:buChar char="•"/>
            </a:pPr>
            <a:r>
              <a:rPr lang="en-US" sz="2000" dirty="0" smtClean="0">
                <a:latin typeface="Verdana" pitchFamily="34" charset="0"/>
              </a:rPr>
              <a:t>Large battery (1420 </a:t>
            </a:r>
            <a:r>
              <a:rPr lang="en-US" sz="2000" dirty="0" err="1" smtClean="0">
                <a:latin typeface="Verdana" pitchFamily="34" charset="0"/>
              </a:rPr>
              <a:t>mAh</a:t>
            </a:r>
            <a:r>
              <a:rPr lang="en-US" sz="2000" dirty="0" smtClean="0">
                <a:latin typeface="Verdana" pitchFamily="34" charset="0"/>
              </a:rPr>
              <a:t>)</a:t>
            </a:r>
          </a:p>
        </p:txBody>
      </p:sp>
      <p:pic>
        <p:nvPicPr>
          <p:cNvPr id="12" name="Picture 11" descr="DSC01256.JPG"/>
          <p:cNvPicPr>
            <a:picLocks noChangeAspect="1"/>
          </p:cNvPicPr>
          <p:nvPr/>
        </p:nvPicPr>
        <p:blipFill>
          <a:blip r:embed="rId4"/>
          <a:stretch>
            <a:fillRect/>
          </a:stretch>
        </p:blipFill>
        <p:spPr>
          <a:xfrm>
            <a:off x="1524000" y="3352800"/>
            <a:ext cx="1920240" cy="2560320"/>
          </a:xfrm>
          <a:prstGeom prst="rect">
            <a:avLst/>
          </a:prstGeom>
        </p:spPr>
      </p:pic>
      <p:pic>
        <p:nvPicPr>
          <p:cNvPr id="13" name="Picture 12" descr="DSC01263.JPG"/>
          <p:cNvPicPr>
            <a:picLocks noChangeAspect="1"/>
          </p:cNvPicPr>
          <p:nvPr/>
        </p:nvPicPr>
        <p:blipFill>
          <a:blip r:embed="rId5"/>
          <a:stretch>
            <a:fillRect/>
          </a:stretch>
        </p:blipFill>
        <p:spPr>
          <a:xfrm>
            <a:off x="4292759" y="3352800"/>
            <a:ext cx="3413760" cy="2560320"/>
          </a:xfrm>
          <a:prstGeom prst="rect">
            <a:avLst/>
          </a:prstGeom>
        </p:spPr>
      </p:pic>
    </p:spTree>
    <p:extLst>
      <p:ext uri="{BB962C8B-B14F-4D97-AF65-F5344CB8AC3E}">
        <p14:creationId xmlns:p14="http://schemas.microsoft.com/office/powerpoint/2010/main" val="39117042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Data collection: recording </a:t>
            </a:r>
            <a:r>
              <a:rPr lang="en-US" sz="2400" b="1" dirty="0">
                <a:latin typeface="Verdana" pitchFamily="34" charset="0"/>
              </a:rPr>
              <a:t>p</a:t>
            </a:r>
            <a:r>
              <a:rPr lang="en-US" sz="2400" b="1" dirty="0" smtClean="0">
                <a:latin typeface="Verdana" pitchFamily="34" charset="0"/>
              </a:rPr>
              <a:t>rogram</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33</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pic>
        <p:nvPicPr>
          <p:cNvPr id="74755" name="Picture 3" descr="Screen shot 2011-02-09 at 1"/>
          <p:cNvPicPr>
            <a:picLocks noChangeAspect="1" noChangeArrowheads="1"/>
          </p:cNvPicPr>
          <p:nvPr/>
        </p:nvPicPr>
        <p:blipFill>
          <a:blip r:embed="rId4"/>
          <a:srcRect l="1823" t="839" r="1210" b="630"/>
          <a:stretch>
            <a:fillRect/>
          </a:stretch>
        </p:blipFill>
        <p:spPr bwMode="auto">
          <a:xfrm>
            <a:off x="6415087" y="1676400"/>
            <a:ext cx="1966913" cy="3889375"/>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pic>
      <p:sp>
        <p:nvSpPr>
          <p:cNvPr id="11" name="TextBox 10"/>
          <p:cNvSpPr txBox="1"/>
          <p:nvPr/>
        </p:nvSpPr>
        <p:spPr>
          <a:xfrm>
            <a:off x="1295400" y="1251543"/>
            <a:ext cx="32385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smtClean="0"/>
              <a:t>Record 6 axes at 60 Hz</a:t>
            </a:r>
          </a:p>
        </p:txBody>
      </p:sp>
      <p:sp>
        <p:nvSpPr>
          <p:cNvPr id="12" name="TextBox 11"/>
          <p:cNvSpPr txBox="1"/>
          <p:nvPr/>
        </p:nvSpPr>
        <p:spPr>
          <a:xfrm>
            <a:off x="1295400" y="1976735"/>
            <a:ext cx="32385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smtClean="0"/>
              <a:t>Store data on the device</a:t>
            </a:r>
          </a:p>
        </p:txBody>
      </p:sp>
      <p:sp>
        <p:nvSpPr>
          <p:cNvPr id="13" name="TextBox 12"/>
          <p:cNvSpPr txBox="1"/>
          <p:nvPr/>
        </p:nvSpPr>
        <p:spPr>
          <a:xfrm>
            <a:off x="1295400" y="2738735"/>
            <a:ext cx="47244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t>Transfer to a computer through USB</a:t>
            </a:r>
          </a:p>
        </p:txBody>
      </p:sp>
      <p:sp>
        <p:nvSpPr>
          <p:cNvPr id="14" name="TextBox 13"/>
          <p:cNvSpPr txBox="1"/>
          <p:nvPr/>
        </p:nvSpPr>
        <p:spPr>
          <a:xfrm>
            <a:off x="1295400" y="3500735"/>
            <a:ext cx="31242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smtClean="0"/>
              <a:t>Current time and status</a:t>
            </a:r>
          </a:p>
        </p:txBody>
      </p:sp>
      <p:sp>
        <p:nvSpPr>
          <p:cNvPr id="2" name="Right Arrow 1"/>
          <p:cNvSpPr/>
          <p:nvPr/>
        </p:nvSpPr>
        <p:spPr>
          <a:xfrm>
            <a:off x="4419600" y="3591887"/>
            <a:ext cx="1983512" cy="27930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295400" y="4267200"/>
            <a:ext cx="38100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smtClean="0"/>
              <a:t>Start, stop, and reset buttons</a:t>
            </a:r>
          </a:p>
        </p:txBody>
      </p:sp>
      <p:sp>
        <p:nvSpPr>
          <p:cNvPr id="18" name="Right Arrow 17"/>
          <p:cNvSpPr/>
          <p:nvPr/>
        </p:nvSpPr>
        <p:spPr>
          <a:xfrm>
            <a:off x="5105400" y="4358378"/>
            <a:ext cx="1280160" cy="27930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84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2" grpId="0" animBg="1"/>
      <p:bldP spid="16"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Data collection: protocol</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801469"/>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34</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pic>
        <p:nvPicPr>
          <p:cNvPr id="3" name="Picture 2"/>
          <p:cNvPicPr>
            <a:picLocks/>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0" y="838200"/>
            <a:ext cx="1371600" cy="1371600"/>
          </a:xfrm>
          <a:prstGeom prst="rect">
            <a:avLst/>
          </a:prstGeom>
        </p:spPr>
      </p:pic>
      <p:pic>
        <p:nvPicPr>
          <p:cNvPr id="4" name="Picture 3"/>
          <p:cNvPicPr>
            <a:picLocks/>
          </p:cNvPicPr>
          <p:nvPr/>
        </p:nvPicPr>
        <p:blipFill>
          <a:blip r:embed="rId5">
            <a:extLst>
              <a:ext uri="{28A0092B-C50C-407E-A947-70E740481C1C}">
                <a14:useLocalDpi xmlns:a14="http://schemas.microsoft.com/office/drawing/2010/main" val="0"/>
              </a:ext>
            </a:extLst>
          </a:blip>
          <a:stretch>
            <a:fillRect/>
          </a:stretch>
        </p:blipFill>
        <p:spPr>
          <a:xfrm>
            <a:off x="943337" y="2667000"/>
            <a:ext cx="1371600" cy="1371600"/>
          </a:xfrm>
          <a:prstGeom prst="rect">
            <a:avLst/>
          </a:prstGeom>
        </p:spPr>
      </p:pic>
      <p:pic>
        <p:nvPicPr>
          <p:cNvPr id="5" name="Picture 4"/>
          <p:cNvPicPr>
            <a:picLocks/>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22777" y="1524000"/>
            <a:ext cx="1371600" cy="137160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7088" y="3458259"/>
            <a:ext cx="1371600" cy="1371600"/>
          </a:xfrm>
          <a:prstGeom prst="rect">
            <a:avLst/>
          </a:prstGeom>
        </p:spPr>
      </p:pic>
      <p:pic>
        <p:nvPicPr>
          <p:cNvPr id="7" name="Picture 6"/>
          <p:cNvPicPr>
            <a:picLocks/>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3337" y="4572000"/>
            <a:ext cx="1371600" cy="1371600"/>
          </a:xfrm>
          <a:prstGeom prst="rect">
            <a:avLst/>
          </a:prstGeom>
        </p:spPr>
      </p:pic>
      <p:sp>
        <p:nvSpPr>
          <p:cNvPr id="8" name="TextBox 7"/>
          <p:cNvSpPr txBox="1"/>
          <p:nvPr/>
        </p:nvSpPr>
        <p:spPr>
          <a:xfrm>
            <a:off x="2483251" y="1339334"/>
            <a:ext cx="1981200" cy="369332"/>
          </a:xfrm>
          <a:prstGeom prst="rect">
            <a:avLst/>
          </a:prstGeom>
          <a:solidFill>
            <a:schemeClr val="accent3">
              <a:lumMod val="60000"/>
              <a:lumOff val="40000"/>
            </a:schemeClr>
          </a:solidFill>
        </p:spPr>
        <p:txBody>
          <a:bodyPr wrap="square" rtlCol="0">
            <a:spAutoFit/>
          </a:bodyPr>
          <a:lstStyle/>
          <a:p>
            <a:pPr algn="ctr"/>
            <a:r>
              <a:rPr lang="en-US" dirty="0" smtClean="0"/>
              <a:t>Start recording</a:t>
            </a:r>
          </a:p>
        </p:txBody>
      </p:sp>
      <p:sp>
        <p:nvSpPr>
          <p:cNvPr id="17" name="TextBox 16"/>
          <p:cNvSpPr txBox="1"/>
          <p:nvPr/>
        </p:nvSpPr>
        <p:spPr>
          <a:xfrm>
            <a:off x="2483251" y="3168134"/>
            <a:ext cx="1981201" cy="369332"/>
          </a:xfrm>
          <a:prstGeom prst="rect">
            <a:avLst/>
          </a:prstGeom>
          <a:solidFill>
            <a:schemeClr val="accent3">
              <a:lumMod val="60000"/>
              <a:lumOff val="40000"/>
            </a:schemeClr>
          </a:solidFill>
        </p:spPr>
        <p:txBody>
          <a:bodyPr wrap="square" rtlCol="0">
            <a:spAutoFit/>
          </a:bodyPr>
          <a:lstStyle/>
          <a:p>
            <a:pPr algn="ctr"/>
            <a:r>
              <a:rPr lang="en-US" dirty="0" smtClean="0"/>
              <a:t>Conduct activity</a:t>
            </a:r>
          </a:p>
        </p:txBody>
      </p:sp>
      <p:sp>
        <p:nvSpPr>
          <p:cNvPr id="18" name="TextBox 17"/>
          <p:cNvSpPr txBox="1"/>
          <p:nvPr/>
        </p:nvSpPr>
        <p:spPr>
          <a:xfrm>
            <a:off x="2483252" y="5073134"/>
            <a:ext cx="1981200" cy="369332"/>
          </a:xfrm>
          <a:prstGeom prst="rect">
            <a:avLst/>
          </a:prstGeom>
          <a:solidFill>
            <a:schemeClr val="accent3">
              <a:lumMod val="60000"/>
              <a:lumOff val="40000"/>
            </a:schemeClr>
          </a:solidFill>
        </p:spPr>
        <p:txBody>
          <a:bodyPr wrap="square" rtlCol="0">
            <a:spAutoFit/>
          </a:bodyPr>
          <a:lstStyle/>
          <a:p>
            <a:pPr algn="ctr"/>
            <a:r>
              <a:rPr lang="en-US" dirty="0" smtClean="0"/>
              <a:t>Stop recording</a:t>
            </a:r>
          </a:p>
        </p:txBody>
      </p:sp>
      <p:sp>
        <p:nvSpPr>
          <p:cNvPr id="19" name="TextBox 18"/>
          <p:cNvSpPr txBox="1"/>
          <p:nvPr/>
        </p:nvSpPr>
        <p:spPr>
          <a:xfrm>
            <a:off x="6553200" y="2025134"/>
            <a:ext cx="1981200" cy="369332"/>
          </a:xfrm>
          <a:prstGeom prst="rect">
            <a:avLst/>
          </a:prstGeom>
          <a:solidFill>
            <a:schemeClr val="accent3">
              <a:lumMod val="60000"/>
              <a:lumOff val="40000"/>
            </a:schemeClr>
          </a:solidFill>
        </p:spPr>
        <p:txBody>
          <a:bodyPr wrap="square" rtlCol="0">
            <a:spAutoFit/>
          </a:bodyPr>
          <a:lstStyle/>
          <a:p>
            <a:pPr algn="ctr"/>
            <a:r>
              <a:rPr lang="en-US" dirty="0" smtClean="0"/>
              <a:t>Remove device</a:t>
            </a:r>
          </a:p>
        </p:txBody>
      </p:sp>
      <p:sp>
        <p:nvSpPr>
          <p:cNvPr id="20" name="TextBox 19"/>
          <p:cNvSpPr txBox="1"/>
          <p:nvPr/>
        </p:nvSpPr>
        <p:spPr>
          <a:xfrm>
            <a:off x="6553200" y="3959393"/>
            <a:ext cx="1981200" cy="369332"/>
          </a:xfrm>
          <a:prstGeom prst="rect">
            <a:avLst/>
          </a:prstGeom>
          <a:solidFill>
            <a:schemeClr val="accent3">
              <a:lumMod val="60000"/>
              <a:lumOff val="40000"/>
            </a:schemeClr>
          </a:solidFill>
        </p:spPr>
        <p:txBody>
          <a:bodyPr wrap="square" rtlCol="0">
            <a:spAutoFit/>
          </a:bodyPr>
          <a:lstStyle/>
          <a:p>
            <a:pPr algn="ctr"/>
            <a:r>
              <a:rPr lang="en-US" dirty="0" smtClean="0"/>
              <a:t>Keep food log</a:t>
            </a:r>
          </a:p>
        </p:txBody>
      </p:sp>
    </p:spTree>
    <p:extLst>
      <p:ext uri="{BB962C8B-B14F-4D97-AF65-F5344CB8AC3E}">
        <p14:creationId xmlns:p14="http://schemas.microsoft.com/office/powerpoint/2010/main" val="236459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Data collection: manual log entry</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35</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905000"/>
            <a:ext cx="7315200" cy="3487478"/>
          </a:xfrm>
          <a:prstGeom prst="rect">
            <a:avLst/>
          </a:prstGeom>
        </p:spPr>
      </p:pic>
    </p:spTree>
    <p:extLst>
      <p:ext uri="{BB962C8B-B14F-4D97-AF65-F5344CB8AC3E}">
        <p14:creationId xmlns:p14="http://schemas.microsoft.com/office/powerpoint/2010/main" val="27235173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Data collection: participants</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36</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sp>
        <p:nvSpPr>
          <p:cNvPr id="14" name="TextBox 13"/>
          <p:cNvSpPr txBox="1">
            <a:spLocks noChangeArrowheads="1"/>
          </p:cNvSpPr>
          <p:nvPr/>
        </p:nvSpPr>
        <p:spPr bwMode="auto">
          <a:xfrm>
            <a:off x="533400" y="914400"/>
            <a:ext cx="7924800" cy="5447645"/>
          </a:xfrm>
          <a:prstGeom prst="rect">
            <a:avLst/>
          </a:prstGeom>
          <a:noFill/>
          <a:ln w="9525">
            <a:noFill/>
            <a:miter lim="800000"/>
            <a:headEnd/>
            <a:tailEnd/>
          </a:ln>
        </p:spPr>
        <p:txBody>
          <a:bodyPr wrap="square">
            <a:spAutoFit/>
          </a:bodyPr>
          <a:lstStyle/>
          <a:p>
            <a:r>
              <a:rPr lang="en-US" sz="2400" dirty="0" smtClean="0">
                <a:latin typeface="Verdana" pitchFamily="34" charset="0"/>
              </a:rPr>
              <a:t>30 participants</a:t>
            </a:r>
          </a:p>
          <a:p>
            <a:endParaRPr lang="en-US" sz="1400" dirty="0">
              <a:latin typeface="Verdana" pitchFamily="34" charset="0"/>
            </a:endParaRPr>
          </a:p>
          <a:p>
            <a:r>
              <a:rPr lang="en-US" sz="2400" dirty="0" smtClean="0">
                <a:latin typeface="Verdana" pitchFamily="34" charset="0"/>
              </a:rPr>
              <a:t>Approved by Clemson University Institutional Review Board</a:t>
            </a:r>
          </a:p>
          <a:p>
            <a:endParaRPr lang="en-US" sz="1400" dirty="0">
              <a:latin typeface="Verdana" pitchFamily="34" charset="0"/>
            </a:endParaRPr>
          </a:p>
          <a:p>
            <a:r>
              <a:rPr lang="en-US" sz="2400" dirty="0" smtClean="0">
                <a:latin typeface="Verdana" pitchFamily="34" charset="0"/>
              </a:rPr>
              <a:t>Age: 18 </a:t>
            </a:r>
            <a:r>
              <a:rPr lang="en-US" sz="2400" dirty="0" smtClean="0">
                <a:latin typeface="Verdana" pitchFamily="34" charset="0"/>
                <a:sym typeface="Symbol"/>
              </a:rPr>
              <a:t>~</a:t>
            </a:r>
            <a:r>
              <a:rPr lang="en-US" sz="2400" dirty="0" smtClean="0">
                <a:latin typeface="Verdana" pitchFamily="34" charset="0"/>
              </a:rPr>
              <a:t> 32</a:t>
            </a:r>
          </a:p>
          <a:p>
            <a:endParaRPr lang="en-US" sz="1400" dirty="0" smtClean="0">
              <a:latin typeface="Verdana" pitchFamily="34" charset="0"/>
            </a:endParaRPr>
          </a:p>
          <a:p>
            <a:r>
              <a:rPr lang="en-US" sz="2400" dirty="0" smtClean="0">
                <a:latin typeface="Verdana" pitchFamily="34" charset="0"/>
              </a:rPr>
              <a:t>Gender</a:t>
            </a:r>
          </a:p>
          <a:p>
            <a:pPr marL="800100" lvl="1" indent="-342900">
              <a:buFont typeface="Arial" pitchFamily="34" charset="0"/>
              <a:buChar char="•"/>
            </a:pPr>
            <a:r>
              <a:rPr lang="en-US" sz="2000" dirty="0" smtClean="0">
                <a:latin typeface="Verdana" pitchFamily="34" charset="0"/>
              </a:rPr>
              <a:t>12 male</a:t>
            </a:r>
          </a:p>
          <a:p>
            <a:pPr marL="800100" lvl="1" indent="-342900">
              <a:buFont typeface="Arial" pitchFamily="34" charset="0"/>
              <a:buChar char="•"/>
            </a:pPr>
            <a:r>
              <a:rPr lang="en-US" sz="2000" dirty="0" smtClean="0">
                <a:latin typeface="Verdana" pitchFamily="34" charset="0"/>
              </a:rPr>
              <a:t>18 female</a:t>
            </a:r>
          </a:p>
          <a:p>
            <a:endParaRPr lang="en-US" sz="1400" dirty="0" smtClean="0">
              <a:latin typeface="Verdana" pitchFamily="34" charset="0"/>
            </a:endParaRPr>
          </a:p>
          <a:p>
            <a:r>
              <a:rPr lang="en-US" sz="2400" dirty="0" smtClean="0">
                <a:latin typeface="Verdana" pitchFamily="34" charset="0"/>
              </a:rPr>
              <a:t>Ethnicity</a:t>
            </a:r>
          </a:p>
          <a:p>
            <a:pPr marL="800100" lvl="1" indent="-342900">
              <a:buFont typeface="Arial" pitchFamily="34" charset="0"/>
              <a:buChar char="•"/>
            </a:pPr>
            <a:r>
              <a:rPr lang="en-US" sz="2000" dirty="0" smtClean="0">
                <a:latin typeface="Verdana" pitchFamily="34" charset="0"/>
              </a:rPr>
              <a:t>25 Caucasian</a:t>
            </a:r>
          </a:p>
          <a:p>
            <a:pPr marL="800100" lvl="1" indent="-342900">
              <a:buFont typeface="Arial" pitchFamily="34" charset="0"/>
              <a:buChar char="•"/>
            </a:pPr>
            <a:r>
              <a:rPr lang="en-US" sz="2000" dirty="0" smtClean="0">
                <a:latin typeface="Verdana" pitchFamily="34" charset="0"/>
              </a:rPr>
              <a:t>2 Asian or Pacific Islander</a:t>
            </a:r>
          </a:p>
          <a:p>
            <a:pPr marL="800100" lvl="1" indent="-342900">
              <a:buFont typeface="Arial" pitchFamily="34" charset="0"/>
              <a:buChar char="•"/>
            </a:pPr>
            <a:r>
              <a:rPr lang="en-US" sz="2000" dirty="0" smtClean="0">
                <a:latin typeface="Verdana" pitchFamily="34" charset="0"/>
              </a:rPr>
              <a:t>2 African American</a:t>
            </a:r>
          </a:p>
          <a:p>
            <a:pPr marL="800100" lvl="1" indent="-342900">
              <a:buFont typeface="Arial" pitchFamily="34" charset="0"/>
              <a:buChar char="•"/>
            </a:pPr>
            <a:r>
              <a:rPr lang="en-US" sz="2000" dirty="0" smtClean="0">
                <a:latin typeface="Verdana" pitchFamily="34" charset="0"/>
              </a:rPr>
              <a:t>1 Hispanic </a:t>
            </a:r>
          </a:p>
          <a:p>
            <a:endParaRPr lang="en-US" sz="2800" dirty="0" smtClean="0">
              <a:latin typeface="Verdana" pitchFamily="34" charset="0"/>
            </a:endParaRPr>
          </a:p>
        </p:txBody>
      </p:sp>
    </p:spTree>
    <p:extLst>
      <p:ext uri="{BB962C8B-B14F-4D97-AF65-F5344CB8AC3E}">
        <p14:creationId xmlns:p14="http://schemas.microsoft.com/office/powerpoint/2010/main" val="19242524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Usable data</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37</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pic>
        <p:nvPicPr>
          <p:cNvPr id="7475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200" y="651076"/>
            <a:ext cx="7315200" cy="5485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236677" y="1618059"/>
            <a:ext cx="633046" cy="91440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24414">
            <a:off x="6124442" y="1198662"/>
            <a:ext cx="289189" cy="914400"/>
          </a:xfrm>
          <a:prstGeom prst="rect">
            <a:avLst/>
          </a:prstGeom>
        </p:spPr>
      </p:pic>
      <p:sp>
        <p:nvSpPr>
          <p:cNvPr id="18" name="TextBox 17"/>
          <p:cNvSpPr txBox="1"/>
          <p:nvPr/>
        </p:nvSpPr>
        <p:spPr>
          <a:xfrm>
            <a:off x="6314280" y="1143000"/>
            <a:ext cx="1153320" cy="369332"/>
          </a:xfrm>
          <a:prstGeom prst="rect">
            <a:avLst/>
          </a:prstGeom>
          <a:noFill/>
        </p:spPr>
        <p:txBody>
          <a:bodyPr wrap="square" rtlCol="0">
            <a:spAutoFit/>
          </a:bodyPr>
          <a:lstStyle/>
          <a:p>
            <a:pPr algn="ctr"/>
            <a:r>
              <a:rPr lang="en-US" dirty="0" smtClean="0">
                <a:ln>
                  <a:solidFill>
                    <a:srgbClr val="FF0000"/>
                  </a:solidFill>
                </a:ln>
                <a:solidFill>
                  <a:srgbClr val="FF0000"/>
                </a:solidFill>
              </a:rPr>
              <a:t>meals</a:t>
            </a:r>
          </a:p>
        </p:txBody>
      </p:sp>
      <p:sp>
        <p:nvSpPr>
          <p:cNvPr id="26" name="TextBox 25"/>
          <p:cNvSpPr txBox="1"/>
          <p:nvPr/>
        </p:nvSpPr>
        <p:spPr>
          <a:xfrm>
            <a:off x="6324600" y="2123361"/>
            <a:ext cx="2057400" cy="369332"/>
          </a:xfrm>
          <a:prstGeom prst="rect">
            <a:avLst/>
          </a:prstGeom>
          <a:noFill/>
        </p:spPr>
        <p:txBody>
          <a:bodyPr wrap="square" rtlCol="0">
            <a:spAutoFit/>
          </a:bodyPr>
          <a:lstStyle/>
          <a:p>
            <a:pPr algn="ctr"/>
            <a:r>
              <a:rPr lang="en-US" dirty="0">
                <a:ln>
                  <a:solidFill>
                    <a:srgbClr val="0000FF"/>
                  </a:solidFill>
                </a:ln>
                <a:solidFill>
                  <a:srgbClr val="0000FF"/>
                </a:solidFill>
              </a:rPr>
              <a:t>d</a:t>
            </a:r>
            <a:r>
              <a:rPr lang="en-US" dirty="0" smtClean="0">
                <a:ln>
                  <a:solidFill>
                    <a:srgbClr val="0000FF"/>
                  </a:solidFill>
                </a:ln>
                <a:solidFill>
                  <a:srgbClr val="0000FF"/>
                </a:solidFill>
              </a:rPr>
              <a:t>evice on</a:t>
            </a:r>
          </a:p>
        </p:txBody>
      </p:sp>
    </p:spTree>
    <p:extLst>
      <p:ext uri="{BB962C8B-B14F-4D97-AF65-F5344CB8AC3E}">
        <p14:creationId xmlns:p14="http://schemas.microsoft.com/office/powerpoint/2010/main" val="275481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Usable data</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38</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graphicFrame>
        <p:nvGraphicFramePr>
          <p:cNvPr id="11" name="Table 10"/>
          <p:cNvGraphicFramePr>
            <a:graphicFrameLocks noGrp="1"/>
          </p:cNvGraphicFramePr>
          <p:nvPr>
            <p:extLst>
              <p:ext uri="{D42A27DB-BD31-4B8C-83A1-F6EECF244321}">
                <p14:modId xmlns:p14="http://schemas.microsoft.com/office/powerpoint/2010/main" val="865311995"/>
              </p:ext>
            </p:extLst>
          </p:nvPr>
        </p:nvGraphicFramePr>
        <p:xfrm>
          <a:off x="685800" y="1151929"/>
          <a:ext cx="7620000" cy="3718560"/>
        </p:xfrm>
        <a:graphic>
          <a:graphicData uri="http://schemas.openxmlformats.org/drawingml/2006/table">
            <a:tbl>
              <a:tblPr firstRow="1">
                <a:effectLst>
                  <a:outerShdw blurRad="50800" dist="38100" dir="18900000" algn="bl" rotWithShape="0">
                    <a:prstClr val="black">
                      <a:alpha val="40000"/>
                    </a:prstClr>
                  </a:outerShdw>
                </a:effectLst>
                <a:tableStyleId>{08FB837D-C827-4EFA-A057-4D05807E0F7C}</a:tableStyleId>
              </a:tblPr>
              <a:tblGrid>
                <a:gridCol w="5638800"/>
                <a:gridCol w="1981200"/>
              </a:tblGrid>
              <a:tr h="0">
                <a:tc>
                  <a:txBody>
                    <a:bodyPr/>
                    <a:lstStyle/>
                    <a:p>
                      <a:pPr algn="ctr"/>
                      <a:r>
                        <a:rPr lang="en-US" sz="2400" b="1" kern="1200" dirty="0" smtClean="0">
                          <a:solidFill>
                            <a:schemeClr val="lt1"/>
                          </a:solidFill>
                          <a:latin typeface="+mn-lt"/>
                          <a:ea typeface="+mn-ea"/>
                          <a:cs typeface="+mn-cs"/>
                        </a:rPr>
                        <a:t>Category</a:t>
                      </a:r>
                      <a:endParaRPr lang="zh-CN" sz="2400" b="1" kern="1200" dirty="0">
                        <a:solidFill>
                          <a:schemeClr val="lt1"/>
                        </a:solidFill>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altLang="zh-CN" sz="2400" dirty="0" smtClean="0"/>
                        <a:t>Occurrences</a:t>
                      </a:r>
                      <a:endParaRPr lang="zh-CN" sz="2400" b="1" kern="100" dirty="0">
                        <a:latin typeface="Calibri"/>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marL="0" algn="l" defTabSz="457200" rtl="0" eaLnBrk="1" latinLnBrk="0" hangingPunct="1">
                        <a:spcAft>
                          <a:spcPts val="0"/>
                        </a:spcAft>
                      </a:pPr>
                      <a:r>
                        <a:rPr lang="en-US" sz="2000" kern="100" dirty="0" smtClean="0">
                          <a:solidFill>
                            <a:schemeClr val="dk1"/>
                          </a:solidFill>
                          <a:latin typeface="+mn-lt"/>
                          <a:ea typeface="+mn-ea"/>
                          <a:cs typeface="+mn-cs"/>
                        </a:rPr>
                        <a:t>Total manually logged eating activities </a:t>
                      </a:r>
                      <a:endParaRPr lang="zh-CN" altLang="zh-CN" sz="2000" kern="100" dirty="0" smtClean="0">
                        <a:solidFill>
                          <a:schemeClr val="dk1"/>
                        </a:solidFill>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2">
                        <a:lumMod val="40000"/>
                        <a:lumOff val="60000"/>
                      </a:schemeClr>
                    </a:solidFill>
                  </a:tcPr>
                </a:tc>
                <a:tc>
                  <a:txBody>
                    <a:bodyPr/>
                    <a:lstStyle/>
                    <a:p>
                      <a:pPr algn="ctr">
                        <a:spcAft>
                          <a:spcPts val="0"/>
                        </a:spcAft>
                      </a:pPr>
                      <a:r>
                        <a:rPr lang="en-US" altLang="zh-CN" sz="2000" kern="100" dirty="0" smtClean="0"/>
                        <a:t>78</a:t>
                      </a:r>
                      <a:endParaRPr lang="zh-CN" sz="2000" b="1" kern="100" dirty="0">
                        <a:latin typeface="Calibri"/>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2">
                        <a:lumMod val="40000"/>
                        <a:lumOff val="60000"/>
                      </a:schemeClr>
                    </a:solidFill>
                  </a:tcPr>
                </a:tc>
              </a:tr>
              <a:tr h="0">
                <a:tc>
                  <a:txBody>
                    <a:bodyPr/>
                    <a:lstStyle/>
                    <a:p>
                      <a:pPr marL="0" algn="l" defTabSz="457200" rtl="0" eaLnBrk="1" latinLnBrk="0" hangingPunct="1">
                        <a:spcAft>
                          <a:spcPts val="0"/>
                        </a:spcAft>
                      </a:pPr>
                      <a:r>
                        <a:rPr lang="en-US" sz="2000" kern="100" dirty="0" smtClean="0">
                          <a:solidFill>
                            <a:schemeClr val="dk1"/>
                          </a:solidFill>
                          <a:latin typeface="+mn-lt"/>
                          <a:ea typeface="+mn-ea"/>
                          <a:cs typeface="+mn-cs"/>
                        </a:rPr>
                        <a:t>Usable eating activities </a:t>
                      </a:r>
                      <a:endParaRPr lang="zh-CN" altLang="zh-CN" sz="2000" kern="100" dirty="0" smtClean="0">
                        <a:solidFill>
                          <a:schemeClr val="dk1"/>
                        </a:solidFill>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spcAft>
                          <a:spcPts val="0"/>
                        </a:spcAft>
                      </a:pPr>
                      <a:r>
                        <a:rPr lang="en-US" altLang="zh-CN" sz="2000" kern="100" dirty="0" smtClean="0"/>
                        <a:t>35</a:t>
                      </a:r>
                      <a:endParaRPr lang="zh-CN" sz="2000" b="1" kern="100" dirty="0">
                        <a:latin typeface="Calibri"/>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r>
              <a:tr h="0">
                <a:tc>
                  <a:txBody>
                    <a:bodyPr/>
                    <a:lstStyle/>
                    <a:p>
                      <a:pPr marL="0" algn="l" defTabSz="457200" rtl="0" eaLnBrk="1" latinLnBrk="0" hangingPunct="1">
                        <a:spcAft>
                          <a:spcPts val="0"/>
                        </a:spcAft>
                      </a:pPr>
                      <a:r>
                        <a:rPr lang="en-US" sz="2000" kern="100" dirty="0" smtClean="0">
                          <a:solidFill>
                            <a:schemeClr val="dk1"/>
                          </a:solidFill>
                          <a:latin typeface="+mn-lt"/>
                          <a:ea typeface="+mn-ea"/>
                          <a:cs typeface="+mn-cs"/>
                        </a:rPr>
                        <a:t>Subject forgot to manually log start or stop time </a:t>
                      </a:r>
                      <a:endParaRPr lang="zh-CN" altLang="zh-CN" sz="2000" kern="100" dirty="0" smtClean="0">
                        <a:solidFill>
                          <a:schemeClr val="dk1"/>
                        </a:solidFill>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altLang="zh-CN" sz="2000" kern="100" dirty="0" smtClean="0"/>
                        <a:t>4</a:t>
                      </a:r>
                      <a:endParaRPr lang="zh-CN" sz="2000" b="1" kern="100" dirty="0">
                        <a:latin typeface="Calibri"/>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marL="0" algn="l" defTabSz="457200" rtl="0" eaLnBrk="1" latinLnBrk="0" hangingPunct="1">
                        <a:spcAft>
                          <a:spcPts val="0"/>
                        </a:spcAft>
                      </a:pPr>
                      <a:r>
                        <a:rPr lang="en-US" sz="2000" kern="100" dirty="0" smtClean="0">
                          <a:solidFill>
                            <a:schemeClr val="dk1"/>
                          </a:solidFill>
                          <a:latin typeface="+mn-lt"/>
                          <a:ea typeface="+mn-ea"/>
                          <a:cs typeface="+mn-cs"/>
                        </a:rPr>
                        <a:t>Motion data was not recorded during manually logged entry</a:t>
                      </a:r>
                      <a:endParaRPr lang="zh-CN" altLang="zh-CN" sz="2000" kern="100" dirty="0" smtClean="0">
                        <a:solidFill>
                          <a:schemeClr val="dk1"/>
                        </a:solidFill>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algn="ctr" defTabSz="457200" rtl="0" eaLnBrk="1" latinLnBrk="0" hangingPunct="1">
                        <a:spcAft>
                          <a:spcPts val="0"/>
                        </a:spcAft>
                      </a:pPr>
                      <a:r>
                        <a:rPr lang="en-US" altLang="zh-CN" sz="2000" kern="100" dirty="0" smtClean="0">
                          <a:solidFill>
                            <a:schemeClr val="dk1"/>
                          </a:solidFill>
                          <a:latin typeface="+mn-lt"/>
                          <a:ea typeface="+mn-ea"/>
                          <a:cs typeface="+mn-cs"/>
                        </a:rPr>
                        <a:t>8</a:t>
                      </a:r>
                      <a:endParaRPr lang="zh-CN" sz="2000" kern="100" dirty="0">
                        <a:solidFill>
                          <a:schemeClr val="dk1"/>
                        </a:solidFill>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marL="0" algn="l" defTabSz="457200" rtl="0" eaLnBrk="1" latinLnBrk="0" hangingPunct="1">
                        <a:spcAft>
                          <a:spcPts val="0"/>
                        </a:spcAft>
                      </a:pPr>
                      <a:r>
                        <a:rPr lang="en-US" sz="2000" kern="100" dirty="0" smtClean="0">
                          <a:solidFill>
                            <a:schemeClr val="dk1"/>
                          </a:solidFill>
                          <a:latin typeface="+mn-lt"/>
                          <a:ea typeface="+mn-ea"/>
                          <a:cs typeface="+mn-cs"/>
                        </a:rPr>
                        <a:t>Activity duration is too short (less than 3 minutes) </a:t>
                      </a:r>
                      <a:endParaRPr lang="zh-CN" altLang="zh-CN" sz="2000" kern="100" dirty="0" smtClean="0">
                        <a:solidFill>
                          <a:schemeClr val="dk1"/>
                        </a:solidFill>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algn="ctr" defTabSz="457200" rtl="0" eaLnBrk="1" latinLnBrk="0" hangingPunct="1">
                        <a:spcAft>
                          <a:spcPts val="0"/>
                        </a:spcAft>
                      </a:pPr>
                      <a:r>
                        <a:rPr lang="en-US" altLang="zh-CN" sz="2000" kern="100" dirty="0" smtClean="0">
                          <a:solidFill>
                            <a:schemeClr val="dk1"/>
                          </a:solidFill>
                          <a:latin typeface="+mn-lt"/>
                          <a:ea typeface="+mn-ea"/>
                          <a:cs typeface="+mn-cs"/>
                        </a:rPr>
                        <a:t>3</a:t>
                      </a:r>
                      <a:endParaRPr lang="zh-CN" sz="2000" kern="100" dirty="0">
                        <a:solidFill>
                          <a:schemeClr val="dk1"/>
                        </a:solidFill>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marL="0" algn="l" defTabSz="457200" rtl="0" eaLnBrk="1" latinLnBrk="0" hangingPunct="1">
                        <a:spcAft>
                          <a:spcPts val="0"/>
                        </a:spcAft>
                      </a:pPr>
                      <a:r>
                        <a:rPr lang="en-US" sz="2000" kern="100" dirty="0" smtClean="0">
                          <a:solidFill>
                            <a:schemeClr val="dk1"/>
                          </a:solidFill>
                          <a:latin typeface="+mn-lt"/>
                          <a:ea typeface="+mn-ea"/>
                          <a:cs typeface="+mn-cs"/>
                        </a:rPr>
                        <a:t>Activity duration is too long (more than 30 minutes) </a:t>
                      </a:r>
                      <a:endParaRPr lang="zh-CN" altLang="zh-CN" sz="2000" kern="100" dirty="0" smtClean="0">
                        <a:solidFill>
                          <a:schemeClr val="dk1"/>
                        </a:solidFill>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algn="ctr" defTabSz="457200" rtl="0" eaLnBrk="1" latinLnBrk="0" hangingPunct="1">
                        <a:spcAft>
                          <a:spcPts val="0"/>
                        </a:spcAft>
                      </a:pPr>
                      <a:r>
                        <a:rPr lang="en-US" altLang="zh-CN" sz="2000" kern="100" dirty="0" smtClean="0">
                          <a:solidFill>
                            <a:schemeClr val="dk1"/>
                          </a:solidFill>
                          <a:latin typeface="+mn-lt"/>
                          <a:ea typeface="+mn-ea"/>
                          <a:cs typeface="+mn-cs"/>
                        </a:rPr>
                        <a:t>9</a:t>
                      </a:r>
                      <a:endParaRPr lang="zh-CN" sz="2000" kern="100" dirty="0">
                        <a:solidFill>
                          <a:schemeClr val="dk1"/>
                        </a:solidFill>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marL="0" algn="l" defTabSz="457200" rtl="0" eaLnBrk="1" latinLnBrk="0" hangingPunct="1">
                        <a:spcAft>
                          <a:spcPts val="0"/>
                        </a:spcAft>
                      </a:pPr>
                      <a:r>
                        <a:rPr lang="en-US" sz="2000" kern="100" dirty="0" smtClean="0">
                          <a:solidFill>
                            <a:schemeClr val="dk1"/>
                          </a:solidFill>
                          <a:latin typeface="+mn-lt"/>
                          <a:ea typeface="+mn-ea"/>
                          <a:cs typeface="+mn-cs"/>
                        </a:rPr>
                        <a:t>Subject started or stopped recording less than 10 minutes before or after eating</a:t>
                      </a:r>
                      <a:endParaRPr lang="zh-CN" altLang="zh-CN" sz="2000" kern="100" dirty="0" smtClean="0">
                        <a:solidFill>
                          <a:schemeClr val="dk1"/>
                        </a:solidFill>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algn="ctr" defTabSz="457200" rtl="0" eaLnBrk="1" latinLnBrk="0" hangingPunct="1">
                        <a:spcAft>
                          <a:spcPts val="0"/>
                        </a:spcAft>
                      </a:pPr>
                      <a:r>
                        <a:rPr lang="en-US" altLang="zh-CN" sz="2000" kern="100" dirty="0" smtClean="0">
                          <a:solidFill>
                            <a:schemeClr val="dk1"/>
                          </a:solidFill>
                          <a:latin typeface="+mn-lt"/>
                          <a:ea typeface="+mn-ea"/>
                          <a:cs typeface="+mn-cs"/>
                        </a:rPr>
                        <a:t>18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marL="0" algn="l" defTabSz="457200" rtl="0" eaLnBrk="1" latinLnBrk="0" hangingPunct="1">
                        <a:spcAft>
                          <a:spcPts val="0"/>
                        </a:spcAft>
                      </a:pPr>
                      <a:r>
                        <a:rPr lang="en-US" sz="2000" kern="100" dirty="0" smtClean="0">
                          <a:solidFill>
                            <a:schemeClr val="dk1"/>
                          </a:solidFill>
                          <a:latin typeface="+mn-lt"/>
                          <a:ea typeface="+mn-ea"/>
                          <a:cs typeface="+mn-cs"/>
                        </a:rPr>
                        <a:t>Logged eating activity is inside another logged eating activity </a:t>
                      </a:r>
                      <a:endParaRPr lang="zh-CN" altLang="zh-CN" sz="2000" kern="100" dirty="0" smtClean="0">
                        <a:solidFill>
                          <a:schemeClr val="dk1"/>
                        </a:solidFill>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algn="ctr" defTabSz="457200" rtl="0" eaLnBrk="1" latinLnBrk="0" hangingPunct="1">
                        <a:spcAft>
                          <a:spcPts val="0"/>
                        </a:spcAft>
                      </a:pPr>
                      <a:r>
                        <a:rPr lang="en-US" altLang="zh-CN" sz="2000" kern="100" dirty="0" smtClean="0">
                          <a:solidFill>
                            <a:schemeClr val="dk1"/>
                          </a:solidFill>
                          <a:latin typeface="+mn-lt"/>
                          <a:ea typeface="+mn-ea"/>
                          <a:cs typeface="+mn-cs"/>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
        <p:nvSpPr>
          <p:cNvPr id="10" name="TextBox 9"/>
          <p:cNvSpPr txBox="1">
            <a:spLocks noChangeArrowheads="1"/>
          </p:cNvSpPr>
          <p:nvPr/>
        </p:nvSpPr>
        <p:spPr bwMode="auto">
          <a:xfrm>
            <a:off x="533400" y="5265003"/>
            <a:ext cx="7924800" cy="830997"/>
          </a:xfrm>
          <a:prstGeom prst="rect">
            <a:avLst/>
          </a:prstGeom>
          <a:noFill/>
          <a:ln w="9525">
            <a:noFill/>
            <a:miter lim="800000"/>
            <a:headEnd/>
            <a:tailEnd/>
          </a:ln>
        </p:spPr>
        <p:txBody>
          <a:bodyPr wrap="square">
            <a:spAutoFit/>
          </a:bodyPr>
          <a:lstStyle/>
          <a:p>
            <a:r>
              <a:rPr lang="en-US" sz="2400" dirty="0" smtClean="0">
                <a:latin typeface="Verdana" pitchFamily="34" charset="0"/>
              </a:rPr>
              <a:t>American Time Use Survey: 1.25 hours eating and drinking per day </a:t>
            </a:r>
            <a:r>
              <a:rPr lang="en-US" sz="1400" dirty="0" smtClean="0">
                <a:latin typeface="Verdana" pitchFamily="34" charset="0"/>
              </a:rPr>
              <a:t>(Bureau of Labor Statistics 2012)</a:t>
            </a:r>
            <a:endParaRPr lang="en-US" sz="2400" dirty="0" smtClean="0">
              <a:latin typeface="Verdana" pitchFamily="34" charset="0"/>
            </a:endParaRPr>
          </a:p>
        </p:txBody>
      </p:sp>
    </p:spTree>
    <p:extLst>
      <p:ext uri="{BB962C8B-B14F-4D97-AF65-F5344CB8AC3E}">
        <p14:creationId xmlns:p14="http://schemas.microsoft.com/office/powerpoint/2010/main" val="18892914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8"/>
          <p:cNvSpPr>
            <a:spLocks noChangeArrowheads="1"/>
          </p:cNvSpPr>
          <p:nvPr/>
        </p:nvSpPr>
        <p:spPr bwMode="auto">
          <a:xfrm>
            <a:off x="381000" y="228600"/>
            <a:ext cx="8305800" cy="6019800"/>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4340" name="Rectangle 7"/>
          <p:cNvSpPr>
            <a:spLocks noChangeArrowheads="1"/>
          </p:cNvSpPr>
          <p:nvPr/>
        </p:nvSpPr>
        <p:spPr bwMode="auto">
          <a:xfrm>
            <a:off x="381000" y="1524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cxnSp>
        <p:nvCxnSpPr>
          <p:cNvPr id="9" name="Straight Connector 8"/>
          <p:cNvCxnSpPr/>
          <p:nvPr/>
        </p:nvCxnSpPr>
        <p:spPr>
          <a:xfrm rot="10800000">
            <a:off x="381000" y="1219200"/>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a:off x="381000" y="1273175"/>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343" name="Picture 10"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762000" y="442913"/>
            <a:ext cx="2570163" cy="547687"/>
          </a:xfrm>
          <a:prstGeom prst="rect">
            <a:avLst/>
          </a:prstGeom>
          <a:noFill/>
          <a:ln w="9525">
            <a:noFill/>
            <a:miter lim="800000"/>
            <a:headEnd/>
            <a:tailEnd/>
          </a:ln>
        </p:spPr>
      </p:pic>
      <p:sp>
        <p:nvSpPr>
          <p:cNvPr id="14344" name="Title 1"/>
          <p:cNvSpPr>
            <a:spLocks noGrp="1"/>
          </p:cNvSpPr>
          <p:nvPr>
            <p:ph type="ctrTitle"/>
          </p:nvPr>
        </p:nvSpPr>
        <p:spPr>
          <a:xfrm>
            <a:off x="381000" y="2416175"/>
            <a:ext cx="8305800" cy="1470025"/>
          </a:xfrm>
        </p:spPr>
        <p:txBody>
          <a:bodyPr/>
          <a:lstStyle/>
          <a:p>
            <a:r>
              <a:rPr lang="en-US" b="1" dirty="0" smtClean="0">
                <a:solidFill>
                  <a:schemeClr val="tx2">
                    <a:lumMod val="75000"/>
                  </a:schemeClr>
                </a:solidFill>
                <a:ea typeface="ＭＳ Ｐゴシック" pitchFamily="34" charset="-128"/>
              </a:rPr>
              <a:t>Results</a:t>
            </a:r>
            <a:endParaRPr lang="en-US" b="1" dirty="0">
              <a:solidFill>
                <a:schemeClr val="tx2">
                  <a:lumMod val="75000"/>
                </a:schemeClr>
              </a:solidFill>
              <a:ea typeface="ＭＳ Ｐゴシック" pitchFamily="34" charset="-128"/>
            </a:endParaRPr>
          </a:p>
        </p:txBody>
      </p:sp>
      <p:sp>
        <p:nvSpPr>
          <p:cNvPr id="14347" name="Date Placeholder 10"/>
          <p:cNvSpPr>
            <a:spLocks noGrp="1"/>
          </p:cNvSpPr>
          <p:nvPr>
            <p:ph type="dt" sz="quarter" idx="10"/>
          </p:nvPr>
        </p:nvSpPr>
        <p:spPr bwMode="auto">
          <a:noFill/>
          <a:ln>
            <a:miter lim="800000"/>
            <a:headEnd/>
            <a:tailEnd/>
          </a:ln>
        </p:spPr>
        <p:txBody>
          <a:bodyPr/>
          <a:lstStyle/>
          <a:p>
            <a:fld id="{E29866BB-B095-4AA4-97C2-5AD4CFB9E4CE}" type="datetime1">
              <a:rPr lang="en-US">
                <a:latin typeface="Calibri" pitchFamily="34" charset="0"/>
                <a:ea typeface="ＭＳ Ｐゴシック" pitchFamily="34" charset="-128"/>
              </a:rPr>
              <a:pPr/>
              <a:t>3/29/2012</a:t>
            </a:fld>
            <a:endParaRPr lang="en-US" dirty="0">
              <a:latin typeface="Calibri" pitchFamily="34" charset="0"/>
              <a:ea typeface="ＭＳ Ｐゴシック" pitchFamily="34" charset="-128"/>
            </a:endParaRPr>
          </a:p>
        </p:txBody>
      </p:sp>
      <p:sp>
        <p:nvSpPr>
          <p:cNvPr id="14348" name="Slide Number Placeholder 11"/>
          <p:cNvSpPr>
            <a:spLocks noGrp="1"/>
          </p:cNvSpPr>
          <p:nvPr>
            <p:ph type="sldNum" sz="quarter" idx="12"/>
          </p:nvPr>
        </p:nvSpPr>
        <p:spPr bwMode="auto">
          <a:noFill/>
          <a:ln>
            <a:miter lim="800000"/>
            <a:headEnd/>
            <a:tailEnd/>
          </a:ln>
        </p:spPr>
        <p:txBody>
          <a:bodyPr/>
          <a:lstStyle/>
          <a:p>
            <a:fld id="{A2ADDA32-214C-486E-8151-CF42019BA911}" type="slidenum">
              <a:rPr lang="en-US" smtClean="0">
                <a:latin typeface="Calibri" pitchFamily="34" charset="0"/>
                <a:ea typeface="ＭＳ Ｐゴシック" pitchFamily="34" charset="-128"/>
              </a:rPr>
              <a:pPr/>
              <a:t>39</a:t>
            </a:fld>
            <a:endParaRPr lang="en-US" dirty="0" smtClean="0">
              <a:latin typeface="Calibri" pitchFamily="34" charset="0"/>
              <a:ea typeface="ＭＳ Ｐゴシック" pitchFamily="34" charset="-128"/>
            </a:endParaRPr>
          </a:p>
        </p:txBody>
      </p:sp>
    </p:spTree>
    <p:extLst>
      <p:ext uri="{BB962C8B-B14F-4D97-AF65-F5344CB8AC3E}">
        <p14:creationId xmlns:p14="http://schemas.microsoft.com/office/powerpoint/2010/main" val="338174530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Motivation</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pic>
        <p:nvPicPr>
          <p:cNvPr id="1033"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4</a:t>
            </a:fld>
            <a:endParaRPr lang="en-US" dirty="0" smtClean="0">
              <a:latin typeface="Calibri" pitchFamily="34" charset="0"/>
              <a:ea typeface="ＭＳ Ｐゴシック" pitchFamily="34" charset="-128"/>
            </a:endParaRPr>
          </a:p>
        </p:txBody>
      </p:sp>
      <p:sp>
        <p:nvSpPr>
          <p:cNvPr id="10" name="TextBox 9"/>
          <p:cNvSpPr txBox="1">
            <a:spLocks noChangeArrowheads="1"/>
          </p:cNvSpPr>
          <p:nvPr/>
        </p:nvSpPr>
        <p:spPr bwMode="auto">
          <a:xfrm>
            <a:off x="533400" y="838200"/>
            <a:ext cx="8153400" cy="5570756"/>
          </a:xfrm>
          <a:prstGeom prst="rect">
            <a:avLst/>
          </a:prstGeom>
          <a:noFill/>
          <a:ln w="9525">
            <a:noFill/>
            <a:miter lim="800000"/>
            <a:headEnd/>
            <a:tailEnd/>
          </a:ln>
        </p:spPr>
        <p:txBody>
          <a:bodyPr wrap="square">
            <a:spAutoFit/>
          </a:bodyPr>
          <a:lstStyle/>
          <a:p>
            <a:r>
              <a:rPr lang="en-US" sz="2400" dirty="0" smtClean="0">
                <a:latin typeface="Verdana" pitchFamily="34" charset="0"/>
              </a:rPr>
              <a:t>Prevalence of obesity</a:t>
            </a:r>
            <a:endParaRPr lang="en-US" sz="2400" dirty="0">
              <a:latin typeface="Verdana" pitchFamily="34" charset="0"/>
            </a:endParaRPr>
          </a:p>
          <a:p>
            <a:endParaRPr lang="en-US" sz="2400" dirty="0" smtClean="0">
              <a:latin typeface="Verdana" pitchFamily="34" charset="0"/>
            </a:endParaRPr>
          </a:p>
          <a:p>
            <a:r>
              <a:rPr lang="en-US" sz="2400" dirty="0" smtClean="0">
                <a:latin typeface="Verdana" pitchFamily="34" charset="0"/>
              </a:rPr>
              <a:t>Statistics in 2008</a:t>
            </a:r>
            <a:endParaRPr lang="en-US" sz="2400" dirty="0">
              <a:latin typeface="Verdana" pitchFamily="34" charset="0"/>
            </a:endParaRPr>
          </a:p>
          <a:p>
            <a:pPr marL="800100" lvl="1" indent="-342900" algn="just">
              <a:buFont typeface="Arial" pitchFamily="34" charset="0"/>
              <a:buChar char="•"/>
            </a:pPr>
            <a:r>
              <a:rPr lang="en-US" sz="2000" dirty="0" smtClean="0">
                <a:latin typeface="Verdana" pitchFamily="34" charset="0"/>
              </a:rPr>
              <a:t>Worldwide: 1.5 billion adults were overweight and 500 million adults were obese </a:t>
            </a:r>
            <a:r>
              <a:rPr lang="en-US" altLang="zh-CN" sz="1400" dirty="0" smtClean="0">
                <a:latin typeface="Verdana" pitchFamily="34" charset="0"/>
              </a:rPr>
              <a:t>(WHO 2011)</a:t>
            </a:r>
            <a:r>
              <a:rPr lang="en-US" sz="2000" dirty="0" smtClean="0">
                <a:latin typeface="Verdana" pitchFamily="34" charset="0"/>
              </a:rPr>
              <a:t>. </a:t>
            </a:r>
          </a:p>
          <a:p>
            <a:pPr marL="800100" lvl="1" indent="-342900" algn="just">
              <a:buFont typeface="Arial" pitchFamily="34" charset="0"/>
              <a:buChar char="•"/>
            </a:pPr>
            <a:r>
              <a:rPr lang="en-US" sz="2000" dirty="0" smtClean="0">
                <a:latin typeface="Verdana" pitchFamily="34" charset="0"/>
              </a:rPr>
              <a:t>USA: 34.4% of Americans were overweight and 33.9% of Americans were obese </a:t>
            </a:r>
            <a:r>
              <a:rPr lang="en-US" sz="1400" dirty="0" smtClean="0">
                <a:latin typeface="Verdana" pitchFamily="34" charset="0"/>
              </a:rPr>
              <a:t>(</a:t>
            </a:r>
            <a:r>
              <a:rPr lang="en-US" sz="1400" dirty="0" err="1" smtClean="0">
                <a:latin typeface="Verdana" pitchFamily="34" charset="0"/>
              </a:rPr>
              <a:t>Flegal</a:t>
            </a:r>
            <a:r>
              <a:rPr lang="en-US" sz="1400" dirty="0" smtClean="0">
                <a:latin typeface="Verdana" pitchFamily="34" charset="0"/>
              </a:rPr>
              <a:t> et al. 2010)</a:t>
            </a:r>
            <a:r>
              <a:rPr lang="en-US" sz="2000" dirty="0" smtClean="0">
                <a:latin typeface="Verdana" pitchFamily="34" charset="0"/>
              </a:rPr>
              <a:t>.</a:t>
            </a:r>
          </a:p>
          <a:p>
            <a:endParaRPr lang="en-US" sz="2400" dirty="0" smtClean="0">
              <a:latin typeface="Verdana" pitchFamily="34" charset="0"/>
            </a:endParaRPr>
          </a:p>
          <a:p>
            <a:r>
              <a:rPr lang="en-US" sz="2400" dirty="0" smtClean="0">
                <a:latin typeface="Verdana" pitchFamily="34" charset="0"/>
              </a:rPr>
              <a:t>Related diseases</a:t>
            </a:r>
          </a:p>
          <a:p>
            <a:pPr lvl="1" algn="just"/>
            <a:r>
              <a:rPr lang="en-US" altLang="zh-CN" sz="2000" dirty="0" smtClean="0">
                <a:latin typeface="Verdana" pitchFamily="34" charset="0"/>
              </a:rPr>
              <a:t>Diabetes, heart disease, high blood pressure, stroke, and higher rates of certain cancers </a:t>
            </a:r>
            <a:r>
              <a:rPr lang="en-US" altLang="zh-CN" sz="1400" dirty="0" smtClean="0">
                <a:latin typeface="Verdana" pitchFamily="34" charset="0"/>
              </a:rPr>
              <a:t>(Wellman et al. 2002)</a:t>
            </a:r>
            <a:endParaRPr lang="en-US" altLang="zh-CN" sz="2000" dirty="0" smtClean="0">
              <a:latin typeface="Verdana" pitchFamily="34" charset="0"/>
            </a:endParaRPr>
          </a:p>
          <a:p>
            <a:pPr lvl="1"/>
            <a:endParaRPr lang="en-US" sz="2400" dirty="0" smtClean="0">
              <a:latin typeface="Verdana" pitchFamily="34" charset="0"/>
            </a:endParaRPr>
          </a:p>
          <a:p>
            <a:r>
              <a:rPr lang="en-US" sz="2400" dirty="0" smtClean="0">
                <a:latin typeface="Verdana" pitchFamily="34" charset="0"/>
              </a:rPr>
              <a:t>Annual medical cost in the United States</a:t>
            </a:r>
            <a:endParaRPr lang="en-US" sz="1400" dirty="0">
              <a:latin typeface="Verdana" pitchFamily="34" charset="0"/>
            </a:endParaRPr>
          </a:p>
          <a:p>
            <a:pPr marL="800100" lvl="1" indent="-342900">
              <a:buFont typeface="Arial" pitchFamily="34" charset="0"/>
              <a:buChar char="•"/>
            </a:pPr>
            <a:r>
              <a:rPr lang="en-US" altLang="zh-CN" sz="2000" dirty="0" smtClean="0">
                <a:latin typeface="Verdana" pitchFamily="34" charset="0"/>
              </a:rPr>
              <a:t>$147 billion in 2008 </a:t>
            </a:r>
            <a:r>
              <a:rPr lang="en-US" sz="1400" dirty="0">
                <a:latin typeface="Verdana" pitchFamily="34" charset="0"/>
              </a:rPr>
              <a:t>(Finkelstein et al. 2009</a:t>
            </a:r>
            <a:r>
              <a:rPr lang="en-US" sz="1400" dirty="0" smtClean="0">
                <a:latin typeface="Verdana" pitchFamily="34" charset="0"/>
              </a:rPr>
              <a:t>)</a:t>
            </a:r>
          </a:p>
          <a:p>
            <a:pPr marL="800100" lvl="1" indent="-342900">
              <a:buFont typeface="Arial" pitchFamily="34" charset="0"/>
              <a:buChar char="•"/>
            </a:pPr>
            <a:r>
              <a:rPr lang="en-US" altLang="zh-CN" sz="2000" dirty="0" smtClean="0">
                <a:latin typeface="Verdana" pitchFamily="34" charset="0"/>
              </a:rPr>
              <a:t>$78.5 billion in 1998</a:t>
            </a:r>
          </a:p>
          <a:p>
            <a:pPr>
              <a:buFont typeface="Arial" charset="0"/>
              <a:buChar char="•"/>
            </a:pPr>
            <a:endParaRPr lang="en-US" sz="2800" dirty="0">
              <a:latin typeface="Verdana"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Result</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40</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graphicFrame>
        <p:nvGraphicFramePr>
          <p:cNvPr id="2" name="Diagram 1"/>
          <p:cNvGraphicFramePr/>
          <p:nvPr>
            <p:extLst>
              <p:ext uri="{D42A27DB-BD31-4B8C-83A1-F6EECF244321}">
                <p14:modId xmlns:p14="http://schemas.microsoft.com/office/powerpoint/2010/main" val="3502974084"/>
              </p:ext>
            </p:extLst>
          </p:nvPr>
        </p:nvGraphicFramePr>
        <p:xfrm>
          <a:off x="419100" y="1187296"/>
          <a:ext cx="82296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itle 1"/>
          <p:cNvSpPr txBox="1">
            <a:spLocks/>
          </p:cNvSpPr>
          <p:nvPr/>
        </p:nvSpPr>
        <p:spPr bwMode="auto">
          <a:xfrm>
            <a:off x="1238250" y="4881408"/>
            <a:ext cx="44196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r>
              <a:rPr lang="en-US" b="1" dirty="0" smtClean="0">
                <a:solidFill>
                  <a:schemeClr val="tx2">
                    <a:lumMod val="75000"/>
                  </a:schemeClr>
                </a:solidFill>
                <a:ea typeface="ＭＳ Ｐゴシック" pitchFamily="34" charset="-128"/>
              </a:rPr>
              <a:t>Results</a:t>
            </a:r>
            <a:endParaRPr lang="en-US" b="1" dirty="0">
              <a:solidFill>
                <a:schemeClr val="tx2">
                  <a:lumMod val="75000"/>
                </a:schemeClr>
              </a:solidFill>
              <a:ea typeface="ＭＳ Ｐゴシック" pitchFamily="34" charset="-128"/>
            </a:endParaRPr>
          </a:p>
        </p:txBody>
      </p:sp>
      <p:sp>
        <p:nvSpPr>
          <p:cNvPr id="3" name="Down Arrow 2"/>
          <p:cNvSpPr/>
          <p:nvPr/>
        </p:nvSpPr>
        <p:spPr>
          <a:xfrm flipV="1">
            <a:off x="3200400" y="4343400"/>
            <a:ext cx="495300" cy="1066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6198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7543800" cy="430887"/>
          </a:xfrm>
          <a:prstGeom prst="rect">
            <a:avLst/>
          </a:prstGeom>
          <a:noFill/>
          <a:ln w="9525">
            <a:noFill/>
            <a:miter lim="800000"/>
            <a:headEnd/>
            <a:tailEnd/>
          </a:ln>
        </p:spPr>
        <p:txBody>
          <a:bodyPr wrap="square">
            <a:spAutoFit/>
          </a:bodyPr>
          <a:lstStyle/>
          <a:p>
            <a:pPr eaLnBrk="0" hangingPunct="0"/>
            <a:r>
              <a:rPr lang="en-US" altLang="zh-CN" sz="2200" b="1" dirty="0" smtClean="0">
                <a:latin typeface="Verdana" pitchFamily="34" charset="0"/>
              </a:rPr>
              <a:t>Detected hypothesized eating activities</a:t>
            </a:r>
            <a:endParaRPr lang="en-US" sz="2200" b="1" dirty="0">
              <a:latin typeface="Verdana"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dirty="0">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41</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graphicFrame>
        <p:nvGraphicFramePr>
          <p:cNvPr id="11" name="Table 10"/>
          <p:cNvGraphicFramePr>
            <a:graphicFrameLocks noGrp="1"/>
          </p:cNvGraphicFramePr>
          <p:nvPr>
            <p:extLst>
              <p:ext uri="{D42A27DB-BD31-4B8C-83A1-F6EECF244321}">
                <p14:modId xmlns:p14="http://schemas.microsoft.com/office/powerpoint/2010/main" val="1890589197"/>
              </p:ext>
            </p:extLst>
          </p:nvPr>
        </p:nvGraphicFramePr>
        <p:xfrm>
          <a:off x="647700" y="1295400"/>
          <a:ext cx="7658100" cy="2114550"/>
        </p:xfrm>
        <a:graphic>
          <a:graphicData uri="http://schemas.openxmlformats.org/drawingml/2006/table">
            <a:tbl>
              <a:tblPr firstRow="1" firstCol="1">
                <a:tableStyleId>{74C1A8A3-306A-4EB7-A6B1-4F7E0EB9C5D6}</a:tableStyleId>
              </a:tblPr>
              <a:tblGrid>
                <a:gridCol w="2019300"/>
                <a:gridCol w="2019300"/>
                <a:gridCol w="2019300"/>
                <a:gridCol w="1600200"/>
              </a:tblGrid>
              <a:tr h="704850">
                <a:tc>
                  <a:txBody>
                    <a:bodyPr/>
                    <a:lstStyle/>
                    <a:p>
                      <a:pPr algn="ctr" fontAlgn="t"/>
                      <a:r>
                        <a:rPr lang="zh-CN" altLang="en-US" sz="1800" u="none" strike="noStrike" dirty="0"/>
                        <a:t>　</a:t>
                      </a:r>
                      <a:endParaRPr lang="zh-CN" altLang="en-US" sz="1800" b="1" i="0" u="none" strike="noStrike" dirty="0">
                        <a:solidFill>
                          <a:srgbClr val="000000"/>
                        </a:solidFill>
                        <a:latin typeface="Calibri"/>
                      </a:endParaRPr>
                    </a:p>
                  </a:txBody>
                  <a:tcPr marL="9525" marR="9525" marT="9525" marB="0" anchor="ctr">
                    <a:cell3D prstMaterial="dkEdge">
                      <a:bevel/>
                      <a:lightRig rig="flood" dir="t"/>
                    </a:cell3D>
                  </a:tcPr>
                </a:tc>
                <a:tc>
                  <a:txBody>
                    <a:bodyPr/>
                    <a:lstStyle/>
                    <a:p>
                      <a:pPr algn="ctr" fontAlgn="t"/>
                      <a:r>
                        <a:rPr lang="en-US" sz="1800" u="none" strike="noStrike" dirty="0" smtClean="0"/>
                        <a:t>True</a:t>
                      </a:r>
                      <a:r>
                        <a:rPr lang="en-US" sz="1800" u="none" strike="noStrike" baseline="0" dirty="0" smtClean="0"/>
                        <a:t> detection</a:t>
                      </a:r>
                      <a:endParaRPr lang="en-US" sz="1800" b="1" i="0" u="none" strike="noStrike" dirty="0">
                        <a:solidFill>
                          <a:srgbClr val="000000"/>
                        </a:solidFill>
                        <a:latin typeface="Calibri"/>
                      </a:endParaRPr>
                    </a:p>
                  </a:txBody>
                  <a:tcPr marL="9525" marR="9525" marT="9525" marB="0" anchor="ctr">
                    <a:cell3D prstMaterial="dkEdge">
                      <a:bevel/>
                      <a:lightRig rig="flood" dir="t"/>
                    </a:cell3D>
                  </a:tcPr>
                </a:tc>
                <a:tc>
                  <a:txBody>
                    <a:bodyPr/>
                    <a:lstStyle/>
                    <a:p>
                      <a:pPr algn="ctr" fontAlgn="t"/>
                      <a:r>
                        <a:rPr lang="en-US" sz="1800" u="none" strike="noStrike" dirty="0" smtClean="0"/>
                        <a:t>False</a:t>
                      </a:r>
                      <a:r>
                        <a:rPr lang="en-US" sz="1800" u="none" strike="noStrike" baseline="0" dirty="0" smtClean="0"/>
                        <a:t> detection</a:t>
                      </a:r>
                      <a:endParaRPr lang="en-US" sz="1800" b="1" i="0" u="none" strike="noStrike" dirty="0">
                        <a:solidFill>
                          <a:srgbClr val="000000"/>
                        </a:solidFill>
                        <a:latin typeface="Calibri"/>
                      </a:endParaRPr>
                    </a:p>
                  </a:txBody>
                  <a:tcPr marL="9525" marR="9525" marT="9525" marB="0" anchor="ctr">
                    <a:cell3D prstMaterial="dkEdge">
                      <a:bevel/>
                      <a:lightRig rig="flood" dir="t"/>
                    </a:cell3D>
                  </a:tcPr>
                </a:tc>
                <a:tc>
                  <a:txBody>
                    <a:bodyPr/>
                    <a:lstStyle/>
                    <a:p>
                      <a:pPr algn="ctr" fontAlgn="t"/>
                      <a:r>
                        <a:rPr lang="en-US" sz="1800" u="none" strike="noStrike" dirty="0" smtClean="0"/>
                        <a:t>Undetected</a:t>
                      </a:r>
                      <a:endParaRPr lang="en-US" sz="1800" b="1" i="0" u="none" strike="noStrike" dirty="0">
                        <a:solidFill>
                          <a:srgbClr val="000000"/>
                        </a:solidFill>
                        <a:latin typeface="Calibri"/>
                      </a:endParaRPr>
                    </a:p>
                  </a:txBody>
                  <a:tcPr marL="9525" marR="9525" marT="9525" marB="0" anchor="ctr">
                    <a:cell3D prstMaterial="dkEdge">
                      <a:bevel/>
                      <a:lightRig rig="flood" dir="t"/>
                    </a:cell3D>
                  </a:tcPr>
                </a:tc>
              </a:tr>
              <a:tr h="704850">
                <a:tc>
                  <a:txBody>
                    <a:bodyPr/>
                    <a:lstStyle/>
                    <a:p>
                      <a:pPr algn="ctr" fontAlgn="t"/>
                      <a:r>
                        <a:rPr lang="en-US" sz="1800" u="none" strike="noStrike" dirty="0" smtClean="0"/>
                        <a:t>Accelerometer</a:t>
                      </a:r>
                      <a:endParaRPr lang="en-US" sz="1800" b="1" i="0" u="none" strike="noStrike" dirty="0">
                        <a:solidFill>
                          <a:srgbClr val="000000"/>
                        </a:solidFill>
                        <a:latin typeface="Calibri"/>
                      </a:endParaRPr>
                    </a:p>
                  </a:txBody>
                  <a:tcPr marL="9525" marR="9525" marT="9525" marB="0" anchor="ctr">
                    <a:cell3D prstMaterial="dkEdge">
                      <a:bevel/>
                      <a:lightRig rig="flood" dir="t"/>
                    </a:cell3D>
                  </a:tcPr>
                </a:tc>
                <a:tc>
                  <a:txBody>
                    <a:bodyPr/>
                    <a:lstStyle/>
                    <a:p>
                      <a:pPr algn="ctr" fontAlgn="t"/>
                      <a:r>
                        <a:rPr lang="en-US" altLang="zh-CN" sz="1800" u="none" strike="noStrike" dirty="0" smtClean="0"/>
                        <a:t>31</a:t>
                      </a:r>
                      <a:endParaRPr lang="en-US" altLang="zh-CN" sz="1800" b="1" i="0" u="none" strike="noStrike" dirty="0">
                        <a:solidFill>
                          <a:srgbClr val="000000"/>
                        </a:solidFill>
                        <a:latin typeface="Calibri"/>
                      </a:endParaRPr>
                    </a:p>
                  </a:txBody>
                  <a:tcPr marL="9525" marR="9525" marT="9525" marB="0" anchor="ctr">
                    <a:cell3D prstMaterial="dkEdge">
                      <a:bevel/>
                      <a:lightRig rig="flood" dir="t"/>
                    </a:cell3D>
                  </a:tcPr>
                </a:tc>
                <a:tc>
                  <a:txBody>
                    <a:bodyPr/>
                    <a:lstStyle/>
                    <a:p>
                      <a:pPr algn="ctr" fontAlgn="t"/>
                      <a:r>
                        <a:rPr lang="en-US" altLang="zh-CN" sz="1800" u="none" strike="noStrike" dirty="0" smtClean="0"/>
                        <a:t>203</a:t>
                      </a:r>
                      <a:endParaRPr lang="en-US" altLang="zh-CN" sz="1800" b="1" i="0" u="none" strike="noStrike" dirty="0">
                        <a:solidFill>
                          <a:srgbClr val="000000"/>
                        </a:solidFill>
                        <a:latin typeface="Calibri"/>
                      </a:endParaRPr>
                    </a:p>
                  </a:txBody>
                  <a:tcPr marL="9525" marR="9525" marT="9525" marB="0" anchor="ctr">
                    <a:cell3D prstMaterial="dkEdge">
                      <a:bevel/>
                      <a:lightRig rig="flood" dir="t"/>
                    </a:cell3D>
                  </a:tcPr>
                </a:tc>
                <a:tc>
                  <a:txBody>
                    <a:bodyPr/>
                    <a:lstStyle/>
                    <a:p>
                      <a:pPr algn="ctr" fontAlgn="t"/>
                      <a:r>
                        <a:rPr lang="en-US" altLang="zh-CN" sz="1800" u="none" strike="noStrike" dirty="0" smtClean="0"/>
                        <a:t>4</a:t>
                      </a:r>
                      <a:endParaRPr lang="en-US" altLang="zh-CN" sz="1800" b="1" i="0" u="none" strike="noStrike" dirty="0">
                        <a:solidFill>
                          <a:srgbClr val="000000"/>
                        </a:solidFill>
                        <a:latin typeface="Calibri"/>
                      </a:endParaRPr>
                    </a:p>
                  </a:txBody>
                  <a:tcPr marL="9525" marR="9525" marT="9525" marB="0" anchor="ctr">
                    <a:cell3D prstMaterial="dkEdge">
                      <a:bevel/>
                      <a:lightRig rig="flood" dir="t"/>
                    </a:cell3D>
                  </a:tcPr>
                </a:tc>
              </a:tr>
              <a:tr h="704850">
                <a:tc>
                  <a:txBody>
                    <a:bodyPr/>
                    <a:lstStyle/>
                    <a:p>
                      <a:pPr algn="ctr" fontAlgn="t"/>
                      <a:r>
                        <a:rPr lang="en-US" sz="1800" u="none" strike="noStrike" dirty="0" smtClean="0"/>
                        <a:t>Gyroscope</a:t>
                      </a:r>
                      <a:endParaRPr lang="en-US" sz="1800" b="1" i="0" u="none" strike="noStrike" dirty="0">
                        <a:solidFill>
                          <a:srgbClr val="000000"/>
                        </a:solidFill>
                        <a:latin typeface="Calibri"/>
                      </a:endParaRPr>
                    </a:p>
                  </a:txBody>
                  <a:tcPr marL="9525" marR="9525" marT="9525" marB="0" anchor="ctr">
                    <a:cell3D prstMaterial="dkEdge">
                      <a:bevel/>
                      <a:lightRig rig="flood" dir="t"/>
                    </a:cell3D>
                  </a:tcPr>
                </a:tc>
                <a:tc>
                  <a:txBody>
                    <a:bodyPr/>
                    <a:lstStyle/>
                    <a:p>
                      <a:pPr algn="ctr" fontAlgn="t"/>
                      <a:r>
                        <a:rPr lang="en-US" altLang="zh-CN" sz="1800" u="none" strike="noStrike" dirty="0" smtClean="0"/>
                        <a:t>31</a:t>
                      </a:r>
                      <a:endParaRPr lang="en-US" altLang="zh-CN" sz="1800" b="1" i="0" u="none" strike="noStrike" dirty="0">
                        <a:solidFill>
                          <a:srgbClr val="000000"/>
                        </a:solidFill>
                        <a:latin typeface="Calibri"/>
                      </a:endParaRPr>
                    </a:p>
                  </a:txBody>
                  <a:tcPr marL="9525" marR="9525" marT="9525" marB="0" anchor="ctr">
                    <a:cell3D prstMaterial="dkEdge">
                      <a:bevel/>
                      <a:lightRig rig="flood" dir="t"/>
                    </a:cell3D>
                  </a:tcPr>
                </a:tc>
                <a:tc>
                  <a:txBody>
                    <a:bodyPr/>
                    <a:lstStyle/>
                    <a:p>
                      <a:pPr algn="ctr" fontAlgn="t"/>
                      <a:r>
                        <a:rPr lang="en-US" altLang="zh-CN" sz="1800" u="none" strike="noStrike" dirty="0" smtClean="0"/>
                        <a:t>267</a:t>
                      </a:r>
                      <a:endParaRPr lang="en-US" altLang="zh-CN" sz="1800" b="1" i="0" u="none" strike="noStrike" dirty="0">
                        <a:solidFill>
                          <a:srgbClr val="000000"/>
                        </a:solidFill>
                        <a:latin typeface="Calibri"/>
                      </a:endParaRPr>
                    </a:p>
                  </a:txBody>
                  <a:tcPr marL="9525" marR="9525" marT="9525" marB="0" anchor="ctr">
                    <a:cell3D prstMaterial="dkEdge">
                      <a:bevel/>
                      <a:lightRig rig="flood" dir="t"/>
                    </a:cell3D>
                  </a:tcPr>
                </a:tc>
                <a:tc>
                  <a:txBody>
                    <a:bodyPr/>
                    <a:lstStyle/>
                    <a:p>
                      <a:pPr algn="ctr" fontAlgn="t"/>
                      <a:r>
                        <a:rPr lang="en-US" altLang="zh-CN" sz="1800" u="none" strike="noStrike" dirty="0" smtClean="0"/>
                        <a:t>4</a:t>
                      </a:r>
                      <a:endParaRPr lang="en-US" altLang="zh-CN" sz="1800" b="1" u="none" strike="noStrike" dirty="0" smtClean="0"/>
                    </a:p>
                  </a:txBody>
                  <a:tcPr marL="9525" marR="9525" marT="9525" marB="0" anchor="ctr">
                    <a:cell3D prstMaterial="dkEdge">
                      <a:bevel/>
                      <a:lightRig rig="flood" dir="t"/>
                    </a:cell3D>
                  </a:tcPr>
                </a:tc>
              </a:tr>
            </a:tbl>
          </a:graphicData>
        </a:graphic>
      </p:graphicFrame>
      <p:sp>
        <p:nvSpPr>
          <p:cNvPr id="10" name="TextBox 9"/>
          <p:cNvSpPr txBox="1">
            <a:spLocks noChangeArrowheads="1"/>
          </p:cNvSpPr>
          <p:nvPr/>
        </p:nvSpPr>
        <p:spPr bwMode="auto">
          <a:xfrm>
            <a:off x="609600" y="4145340"/>
            <a:ext cx="7924800" cy="1569660"/>
          </a:xfrm>
          <a:prstGeom prst="rect">
            <a:avLst/>
          </a:prstGeom>
          <a:noFill/>
          <a:ln w="9525">
            <a:noFill/>
            <a:miter lim="800000"/>
            <a:headEnd/>
            <a:tailEnd/>
          </a:ln>
        </p:spPr>
        <p:txBody>
          <a:bodyPr wrap="square">
            <a:spAutoFit/>
          </a:bodyPr>
          <a:lstStyle/>
          <a:p>
            <a:r>
              <a:rPr lang="en-US" sz="2400" dirty="0" smtClean="0">
                <a:latin typeface="Verdana" pitchFamily="34" charset="0"/>
              </a:rPr>
              <a:t>Accelerometers and gyroscopes detect the same amount of actual eating activities</a:t>
            </a:r>
          </a:p>
          <a:p>
            <a:endParaRPr lang="en-US" sz="2400" dirty="0">
              <a:latin typeface="Verdana" pitchFamily="34" charset="0"/>
            </a:endParaRPr>
          </a:p>
          <a:p>
            <a:r>
              <a:rPr lang="en-US" sz="2400" dirty="0" smtClean="0">
                <a:latin typeface="Verdana" pitchFamily="34" charset="0"/>
              </a:rPr>
              <a:t>Gyroscopes have more false detections</a:t>
            </a:r>
          </a:p>
        </p:txBody>
      </p:sp>
      <p:sp>
        <p:nvSpPr>
          <p:cNvPr id="12" name="Oval 11"/>
          <p:cNvSpPr/>
          <p:nvPr/>
        </p:nvSpPr>
        <p:spPr>
          <a:xfrm>
            <a:off x="3268980" y="2190927"/>
            <a:ext cx="762000" cy="333882"/>
          </a:xfrm>
          <a:prstGeom prst="ellipse">
            <a:avLst/>
          </a:prstGeom>
          <a:solidFill>
            <a:schemeClr val="lt1">
              <a:alpha val="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Oval 13"/>
          <p:cNvSpPr/>
          <p:nvPr/>
        </p:nvSpPr>
        <p:spPr>
          <a:xfrm>
            <a:off x="3268980" y="2893188"/>
            <a:ext cx="762000" cy="333882"/>
          </a:xfrm>
          <a:prstGeom prst="ellipse">
            <a:avLst/>
          </a:prstGeom>
          <a:solidFill>
            <a:schemeClr val="lt1">
              <a:alpha val="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Oval 14"/>
          <p:cNvSpPr/>
          <p:nvPr/>
        </p:nvSpPr>
        <p:spPr>
          <a:xfrm>
            <a:off x="5334000" y="1962150"/>
            <a:ext cx="762000" cy="1478163"/>
          </a:xfrm>
          <a:prstGeom prst="ellipse">
            <a:avLst/>
          </a:prstGeom>
          <a:solidFill>
            <a:srgbClr val="C00000">
              <a:alpha val="0"/>
            </a:srgbClr>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6116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4" grpId="0" animBg="1"/>
      <p:bldP spid="14" grpId="1"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a:latin typeface="Verdana" pitchFamily="34" charset="0"/>
              </a:rPr>
              <a:t>Result</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42</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graphicFrame>
        <p:nvGraphicFramePr>
          <p:cNvPr id="2" name="Diagram 1"/>
          <p:cNvGraphicFramePr/>
          <p:nvPr>
            <p:extLst>
              <p:ext uri="{D42A27DB-BD31-4B8C-83A1-F6EECF244321}">
                <p14:modId xmlns:p14="http://schemas.microsoft.com/office/powerpoint/2010/main" val="1836578134"/>
              </p:ext>
            </p:extLst>
          </p:nvPr>
        </p:nvGraphicFramePr>
        <p:xfrm>
          <a:off x="419100" y="1187296"/>
          <a:ext cx="82296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itle 1"/>
          <p:cNvSpPr txBox="1">
            <a:spLocks/>
          </p:cNvSpPr>
          <p:nvPr/>
        </p:nvSpPr>
        <p:spPr bwMode="auto">
          <a:xfrm>
            <a:off x="3352800" y="4881408"/>
            <a:ext cx="44196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r>
              <a:rPr lang="en-US" b="1" dirty="0" smtClean="0">
                <a:solidFill>
                  <a:schemeClr val="tx2">
                    <a:lumMod val="75000"/>
                  </a:schemeClr>
                </a:solidFill>
                <a:ea typeface="ＭＳ Ｐゴシック" pitchFamily="34" charset="-128"/>
              </a:rPr>
              <a:t>Results</a:t>
            </a:r>
            <a:endParaRPr lang="en-US" b="1" dirty="0">
              <a:solidFill>
                <a:schemeClr val="tx2">
                  <a:lumMod val="75000"/>
                </a:schemeClr>
              </a:solidFill>
              <a:ea typeface="ＭＳ Ｐゴシック" pitchFamily="34" charset="-128"/>
            </a:endParaRPr>
          </a:p>
        </p:txBody>
      </p:sp>
      <p:sp>
        <p:nvSpPr>
          <p:cNvPr id="3" name="Down Arrow 2"/>
          <p:cNvSpPr/>
          <p:nvPr/>
        </p:nvSpPr>
        <p:spPr>
          <a:xfrm flipV="1">
            <a:off x="5314950" y="4343400"/>
            <a:ext cx="495300" cy="1066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15052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7543800" cy="430887"/>
          </a:xfrm>
          <a:prstGeom prst="rect">
            <a:avLst/>
          </a:prstGeom>
          <a:noFill/>
          <a:ln w="9525">
            <a:noFill/>
            <a:miter lim="800000"/>
            <a:headEnd/>
            <a:tailEnd/>
          </a:ln>
        </p:spPr>
        <p:txBody>
          <a:bodyPr wrap="square">
            <a:spAutoFit/>
          </a:bodyPr>
          <a:lstStyle/>
          <a:p>
            <a:pPr eaLnBrk="0" hangingPunct="0"/>
            <a:r>
              <a:rPr lang="en-US" sz="2200" b="1" dirty="0" smtClean="0">
                <a:latin typeface="Verdana" pitchFamily="34" charset="0"/>
              </a:rPr>
              <a:t>FLD of accelerometer features</a:t>
            </a:r>
            <a:endParaRPr lang="en-US" sz="2200" b="1" dirty="0">
              <a:latin typeface="Verdana"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43</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p14="http://schemas.microsoft.com/office/powerpoint/2010/main" val="2722795049"/>
              </p:ext>
            </p:extLst>
          </p:nvPr>
        </p:nvGraphicFramePr>
        <p:xfrm>
          <a:off x="1371600" y="1828800"/>
          <a:ext cx="6356756" cy="2999232"/>
        </p:xfrm>
        <a:graphic>
          <a:graphicData uri="http://schemas.openxmlformats.org/drawingml/2006/table">
            <a:tbl>
              <a:tblPr>
                <a:tableStyleId>{08FB837D-C827-4EFA-A057-4D05807E0F7C}</a:tableStyleId>
              </a:tblPr>
              <a:tblGrid>
                <a:gridCol w="3341077"/>
                <a:gridCol w="693103"/>
                <a:gridCol w="1161288"/>
                <a:gridCol w="1161288"/>
              </a:tblGrid>
              <a:tr h="374904">
                <a:tc>
                  <a:txBody>
                    <a:bodyPr/>
                    <a:lstStyle/>
                    <a:p>
                      <a:pPr algn="l" fontAlgn="b"/>
                      <a:r>
                        <a:rPr lang="en-US" sz="2000" u="none" strike="noStrike" dirty="0" smtClean="0">
                          <a:effectLst/>
                        </a:rPr>
                        <a:t> Accelerometer feature  </a:t>
                      </a:r>
                      <a:endParaRPr lang="en-US" sz="2000" b="0" i="0" u="none" strike="noStrike" dirty="0">
                        <a:solidFill>
                          <a:srgbClr val="000000"/>
                        </a:solidFill>
                        <a:effectLst/>
                        <a:latin typeface="Calibri"/>
                      </a:endParaRPr>
                    </a:p>
                  </a:txBody>
                  <a:tcPr marL="7620" marR="7620" marT="7620" marB="0" anchor="b"/>
                </a:tc>
                <a:tc>
                  <a:txBody>
                    <a:bodyPr/>
                    <a:lstStyle/>
                    <a:p>
                      <a:pPr algn="l" fontAlgn="b"/>
                      <a:r>
                        <a:rPr lang="en-US" sz="2000" u="none" strike="noStrike" dirty="0">
                          <a:effectLst/>
                        </a:rPr>
                        <a:t> FLD  </a:t>
                      </a:r>
                      <a:endParaRPr lang="en-US" sz="2000" b="0" i="0" u="none" strike="noStrike" dirty="0">
                        <a:solidFill>
                          <a:srgbClr val="000000"/>
                        </a:solidFill>
                        <a:effectLst/>
                        <a:latin typeface="Calibri"/>
                      </a:endParaRPr>
                    </a:p>
                  </a:txBody>
                  <a:tcPr marL="7620" marR="7620" marT="7620" marB="0" anchor="b"/>
                </a:tc>
                <a:tc>
                  <a:txBody>
                    <a:bodyPr/>
                    <a:lstStyle/>
                    <a:p>
                      <a:pPr algn="l" fontAlgn="b"/>
                      <a:r>
                        <a:rPr lang="en-US" sz="2000" u="none" strike="noStrike" dirty="0">
                          <a:effectLst/>
                        </a:rPr>
                        <a:t> TP  </a:t>
                      </a:r>
                      <a:endParaRPr lang="en-US" sz="2000" b="0" i="0" u="none" strike="noStrike" dirty="0">
                        <a:solidFill>
                          <a:srgbClr val="000000"/>
                        </a:solidFill>
                        <a:effectLst/>
                        <a:latin typeface="Calibri"/>
                      </a:endParaRPr>
                    </a:p>
                  </a:txBody>
                  <a:tcPr marL="7620" marR="7620" marT="7620" marB="0" anchor="b"/>
                </a:tc>
                <a:tc>
                  <a:txBody>
                    <a:bodyPr/>
                    <a:lstStyle/>
                    <a:p>
                      <a:pPr algn="l" fontAlgn="b"/>
                      <a:r>
                        <a:rPr lang="en-US" sz="2000" u="none" strike="noStrike" dirty="0">
                          <a:effectLst/>
                        </a:rPr>
                        <a:t> FP  </a:t>
                      </a:r>
                      <a:endParaRPr lang="en-US" sz="2000" b="0" i="0" u="none" strike="noStrike" dirty="0">
                        <a:solidFill>
                          <a:srgbClr val="000000"/>
                        </a:solidFill>
                        <a:effectLst/>
                        <a:latin typeface="Calibri"/>
                      </a:endParaRPr>
                    </a:p>
                  </a:txBody>
                  <a:tcPr marL="7620" marR="7620" marT="7620" marB="0" anchor="b"/>
                </a:tc>
              </a:tr>
              <a:tr h="374904">
                <a:tc>
                  <a:txBody>
                    <a:bodyPr/>
                    <a:lstStyle/>
                    <a:p>
                      <a:pPr algn="l" fontAlgn="b"/>
                      <a:r>
                        <a:rPr lang="en-US" sz="2000" u="none" strike="noStrike">
                          <a:effectLst/>
                        </a:rPr>
                        <a:t> mean absolute deviation of x  </a:t>
                      </a:r>
                      <a:endParaRPr lang="en-US" sz="2000" b="0" i="0" u="none" strike="noStrike">
                        <a:solidFill>
                          <a:srgbClr val="000000"/>
                        </a:solidFill>
                        <a:effectLst/>
                        <a:latin typeface="Calibri"/>
                      </a:endParaRPr>
                    </a:p>
                  </a:txBody>
                  <a:tcPr marL="7620" marR="7620" marT="7620" marB="0" anchor="b"/>
                </a:tc>
                <a:tc>
                  <a:txBody>
                    <a:bodyPr/>
                    <a:lstStyle/>
                    <a:p>
                      <a:pPr algn="l" fontAlgn="b"/>
                      <a:r>
                        <a:rPr lang="en-US" sz="2000" u="none" strike="noStrike" dirty="0">
                          <a:effectLst/>
                        </a:rPr>
                        <a:t> 0.05  </a:t>
                      </a:r>
                      <a:endParaRPr lang="en-US" sz="2000" b="0" i="0" u="none" strike="noStrike" dirty="0">
                        <a:solidFill>
                          <a:srgbClr val="000000"/>
                        </a:solidFill>
                        <a:effectLst/>
                        <a:latin typeface="Calibri"/>
                      </a:endParaRPr>
                    </a:p>
                  </a:txBody>
                  <a:tcPr marL="7620" marR="7620" marT="7620" marB="0" anchor="b"/>
                </a:tc>
                <a:tc>
                  <a:txBody>
                    <a:bodyPr/>
                    <a:lstStyle/>
                    <a:p>
                      <a:pPr algn="l" fontAlgn="b"/>
                      <a:r>
                        <a:rPr lang="en-US" sz="2000" u="none" strike="noStrike" dirty="0">
                          <a:effectLst/>
                        </a:rPr>
                        <a:t> 21  </a:t>
                      </a:r>
                      <a:endParaRPr lang="en-US" sz="2000" b="0" i="0" u="none" strike="noStrike" dirty="0">
                        <a:solidFill>
                          <a:srgbClr val="000000"/>
                        </a:solidFill>
                        <a:effectLst/>
                        <a:latin typeface="Calibri"/>
                      </a:endParaRPr>
                    </a:p>
                  </a:txBody>
                  <a:tcPr marL="7620" marR="7620" marT="7620" marB="0" anchor="b"/>
                </a:tc>
                <a:tc>
                  <a:txBody>
                    <a:bodyPr/>
                    <a:lstStyle/>
                    <a:p>
                      <a:pPr algn="l" fontAlgn="b"/>
                      <a:r>
                        <a:rPr lang="en-US" sz="2000" u="none" strike="noStrike">
                          <a:effectLst/>
                        </a:rPr>
                        <a:t> 111  </a:t>
                      </a:r>
                      <a:endParaRPr lang="en-US" sz="2000" b="0" i="0" u="none" strike="noStrike">
                        <a:solidFill>
                          <a:srgbClr val="000000"/>
                        </a:solidFill>
                        <a:effectLst/>
                        <a:latin typeface="Calibri"/>
                      </a:endParaRPr>
                    </a:p>
                  </a:txBody>
                  <a:tcPr marL="7620" marR="7620" marT="7620" marB="0" anchor="b"/>
                </a:tc>
              </a:tr>
              <a:tr h="374904">
                <a:tc>
                  <a:txBody>
                    <a:bodyPr/>
                    <a:lstStyle/>
                    <a:p>
                      <a:pPr algn="l" fontAlgn="b"/>
                      <a:r>
                        <a:rPr lang="en-US" sz="2000" u="none" strike="noStrike" dirty="0">
                          <a:effectLst/>
                        </a:rPr>
                        <a:t> mean absolute deviation of y  </a:t>
                      </a:r>
                      <a:endParaRPr lang="en-US" sz="2000" b="0" i="0" u="none" strike="noStrike" dirty="0">
                        <a:solidFill>
                          <a:srgbClr val="000000"/>
                        </a:solidFill>
                        <a:effectLst/>
                        <a:latin typeface="Calibri"/>
                      </a:endParaRPr>
                    </a:p>
                  </a:txBody>
                  <a:tcPr marL="7620" marR="7620" marT="7620" marB="0" anchor="b"/>
                </a:tc>
                <a:tc>
                  <a:txBody>
                    <a:bodyPr/>
                    <a:lstStyle/>
                    <a:p>
                      <a:pPr algn="l" fontAlgn="b"/>
                      <a:r>
                        <a:rPr lang="en-US" sz="2000" u="none" strike="noStrike">
                          <a:effectLst/>
                        </a:rPr>
                        <a:t> 0.00  </a:t>
                      </a:r>
                      <a:endParaRPr lang="en-US" sz="2000" b="0" i="0" u="none" strike="noStrike">
                        <a:solidFill>
                          <a:srgbClr val="000000"/>
                        </a:solidFill>
                        <a:effectLst/>
                        <a:latin typeface="Calibri"/>
                      </a:endParaRPr>
                    </a:p>
                  </a:txBody>
                  <a:tcPr marL="7620" marR="7620" marT="7620" marB="0" anchor="b"/>
                </a:tc>
                <a:tc>
                  <a:txBody>
                    <a:bodyPr/>
                    <a:lstStyle/>
                    <a:p>
                      <a:pPr algn="l" fontAlgn="b"/>
                      <a:r>
                        <a:rPr lang="en-US" sz="2000" u="none" strike="noStrike">
                          <a:effectLst/>
                        </a:rPr>
                        <a:t> 26  </a:t>
                      </a:r>
                      <a:endParaRPr lang="en-US" sz="2000" b="0" i="0" u="none" strike="noStrike">
                        <a:solidFill>
                          <a:srgbClr val="000000"/>
                        </a:solidFill>
                        <a:effectLst/>
                        <a:latin typeface="Calibri"/>
                      </a:endParaRPr>
                    </a:p>
                  </a:txBody>
                  <a:tcPr marL="7620" marR="7620" marT="7620" marB="0" anchor="b"/>
                </a:tc>
                <a:tc>
                  <a:txBody>
                    <a:bodyPr/>
                    <a:lstStyle/>
                    <a:p>
                      <a:pPr algn="l" fontAlgn="b"/>
                      <a:r>
                        <a:rPr lang="en-US" sz="2000" u="none" strike="noStrike" dirty="0">
                          <a:effectLst/>
                        </a:rPr>
                        <a:t> 133  </a:t>
                      </a:r>
                      <a:endParaRPr lang="en-US" sz="2000" b="0" i="0" u="none" strike="noStrike" dirty="0">
                        <a:solidFill>
                          <a:srgbClr val="000000"/>
                        </a:solidFill>
                        <a:effectLst/>
                        <a:latin typeface="Calibri"/>
                      </a:endParaRPr>
                    </a:p>
                  </a:txBody>
                  <a:tcPr marL="7620" marR="7620" marT="7620" marB="0" anchor="b"/>
                </a:tc>
              </a:tr>
              <a:tr h="374904">
                <a:tc>
                  <a:txBody>
                    <a:bodyPr/>
                    <a:lstStyle/>
                    <a:p>
                      <a:pPr algn="l" fontAlgn="b"/>
                      <a:r>
                        <a:rPr lang="en-US" sz="2000" u="none" strike="noStrike">
                          <a:effectLst/>
                        </a:rPr>
                        <a:t> mean absolute deviation of z  </a:t>
                      </a:r>
                      <a:endParaRPr lang="en-US" sz="2000" b="0" i="0" u="none" strike="noStrike">
                        <a:solidFill>
                          <a:srgbClr val="000000"/>
                        </a:solidFill>
                        <a:effectLst/>
                        <a:latin typeface="Calibri"/>
                      </a:endParaRPr>
                    </a:p>
                  </a:txBody>
                  <a:tcPr marL="7620" marR="7620" marT="7620" marB="0" anchor="b"/>
                </a:tc>
                <a:tc>
                  <a:txBody>
                    <a:bodyPr/>
                    <a:lstStyle/>
                    <a:p>
                      <a:pPr algn="l" fontAlgn="b"/>
                      <a:r>
                        <a:rPr lang="en-US" sz="2000" u="none" strike="noStrike">
                          <a:effectLst/>
                        </a:rPr>
                        <a:t> 0.00  </a:t>
                      </a:r>
                      <a:endParaRPr lang="en-US" sz="2000" b="0" i="0" u="none" strike="noStrike">
                        <a:solidFill>
                          <a:srgbClr val="000000"/>
                        </a:solidFill>
                        <a:effectLst/>
                        <a:latin typeface="Calibri"/>
                      </a:endParaRPr>
                    </a:p>
                  </a:txBody>
                  <a:tcPr marL="7620" marR="7620" marT="7620" marB="0" anchor="b"/>
                </a:tc>
                <a:tc>
                  <a:txBody>
                    <a:bodyPr/>
                    <a:lstStyle/>
                    <a:p>
                      <a:pPr algn="l" fontAlgn="b"/>
                      <a:r>
                        <a:rPr lang="en-US" sz="2000" u="none" strike="noStrike">
                          <a:effectLst/>
                        </a:rPr>
                        <a:t> 24  </a:t>
                      </a:r>
                      <a:endParaRPr lang="en-US" sz="2000" b="0" i="0" u="none" strike="noStrike">
                        <a:solidFill>
                          <a:srgbClr val="000000"/>
                        </a:solidFill>
                        <a:effectLst/>
                        <a:latin typeface="Calibri"/>
                      </a:endParaRPr>
                    </a:p>
                  </a:txBody>
                  <a:tcPr marL="7620" marR="7620" marT="7620" marB="0" anchor="b"/>
                </a:tc>
                <a:tc>
                  <a:txBody>
                    <a:bodyPr/>
                    <a:lstStyle/>
                    <a:p>
                      <a:pPr algn="l" fontAlgn="b"/>
                      <a:r>
                        <a:rPr lang="en-US" sz="2000" u="none" strike="noStrike">
                          <a:effectLst/>
                        </a:rPr>
                        <a:t> 117  </a:t>
                      </a:r>
                      <a:endParaRPr lang="en-US" sz="2000" b="0" i="0" u="none" strike="noStrike">
                        <a:solidFill>
                          <a:srgbClr val="000000"/>
                        </a:solidFill>
                        <a:effectLst/>
                        <a:latin typeface="Calibri"/>
                      </a:endParaRPr>
                    </a:p>
                  </a:txBody>
                  <a:tcPr marL="7620" marR="7620" marT="7620" marB="0" anchor="b"/>
                </a:tc>
              </a:tr>
              <a:tr h="374904">
                <a:tc>
                  <a:txBody>
                    <a:bodyPr/>
                    <a:lstStyle/>
                    <a:p>
                      <a:pPr algn="l" fontAlgn="b"/>
                      <a:r>
                        <a:rPr lang="en-US" sz="2000" u="none" strike="noStrike" dirty="0">
                          <a:effectLst/>
                        </a:rPr>
                        <a:t> regularity of x motion  </a:t>
                      </a:r>
                      <a:endParaRPr lang="en-US" sz="2000" b="0" i="0" u="none" strike="noStrike" dirty="0">
                        <a:solidFill>
                          <a:srgbClr val="000000"/>
                        </a:solidFill>
                        <a:effectLst/>
                        <a:latin typeface="Calibri"/>
                      </a:endParaRPr>
                    </a:p>
                  </a:txBody>
                  <a:tcPr marL="7620" marR="7620" marT="7620" marB="0" anchor="b"/>
                </a:tc>
                <a:tc>
                  <a:txBody>
                    <a:bodyPr/>
                    <a:lstStyle/>
                    <a:p>
                      <a:pPr algn="l" fontAlgn="b"/>
                      <a:r>
                        <a:rPr lang="en-US" sz="2000" u="none" strike="noStrike" dirty="0">
                          <a:effectLst/>
                        </a:rPr>
                        <a:t> 0.26  </a:t>
                      </a:r>
                      <a:endParaRPr lang="en-US" sz="2000" b="0" i="0" u="none" strike="noStrike" dirty="0">
                        <a:solidFill>
                          <a:srgbClr val="000000"/>
                        </a:solidFill>
                        <a:effectLst/>
                        <a:latin typeface="Calibri"/>
                      </a:endParaRPr>
                    </a:p>
                  </a:txBody>
                  <a:tcPr marL="7620" marR="7620" marT="7620" marB="0" anchor="b"/>
                </a:tc>
                <a:tc>
                  <a:txBody>
                    <a:bodyPr/>
                    <a:lstStyle/>
                    <a:p>
                      <a:pPr algn="l" fontAlgn="b"/>
                      <a:r>
                        <a:rPr lang="en-US" sz="2000" u="none" strike="noStrike" dirty="0">
                          <a:effectLst/>
                        </a:rPr>
                        <a:t> 28  </a:t>
                      </a:r>
                      <a:endParaRPr lang="en-US" sz="2000" b="0" i="0" u="none" strike="noStrike" dirty="0">
                        <a:solidFill>
                          <a:srgbClr val="000000"/>
                        </a:solidFill>
                        <a:effectLst/>
                        <a:latin typeface="Calibri"/>
                      </a:endParaRPr>
                    </a:p>
                  </a:txBody>
                  <a:tcPr marL="7620" marR="7620" marT="7620" marB="0" anchor="b"/>
                </a:tc>
                <a:tc>
                  <a:txBody>
                    <a:bodyPr/>
                    <a:lstStyle/>
                    <a:p>
                      <a:pPr algn="l" fontAlgn="b"/>
                      <a:r>
                        <a:rPr lang="en-US" sz="2000" u="none" strike="noStrike">
                          <a:effectLst/>
                        </a:rPr>
                        <a:t> 124  </a:t>
                      </a:r>
                      <a:endParaRPr lang="en-US" sz="2000" b="0" i="0" u="none" strike="noStrike">
                        <a:solidFill>
                          <a:srgbClr val="000000"/>
                        </a:solidFill>
                        <a:effectLst/>
                        <a:latin typeface="Calibri"/>
                      </a:endParaRPr>
                    </a:p>
                  </a:txBody>
                  <a:tcPr marL="7620" marR="7620" marT="7620" marB="0" anchor="b"/>
                </a:tc>
              </a:tr>
              <a:tr h="374904">
                <a:tc>
                  <a:txBody>
                    <a:bodyPr/>
                    <a:lstStyle/>
                    <a:p>
                      <a:pPr algn="l" fontAlgn="b"/>
                      <a:r>
                        <a:rPr lang="en-US" sz="2000" u="none" strike="noStrike">
                          <a:effectLst/>
                        </a:rPr>
                        <a:t> regularity of y motion  </a:t>
                      </a:r>
                      <a:endParaRPr lang="en-US" sz="2000" b="0" i="0" u="none" strike="noStrike">
                        <a:solidFill>
                          <a:srgbClr val="000000"/>
                        </a:solidFill>
                        <a:effectLst/>
                        <a:latin typeface="Calibri"/>
                      </a:endParaRPr>
                    </a:p>
                  </a:txBody>
                  <a:tcPr marL="7620" marR="7620" marT="7620" marB="0" anchor="b"/>
                </a:tc>
                <a:tc>
                  <a:txBody>
                    <a:bodyPr/>
                    <a:lstStyle/>
                    <a:p>
                      <a:pPr algn="l" fontAlgn="b"/>
                      <a:r>
                        <a:rPr lang="en-US" sz="2000" u="none" strike="noStrike" dirty="0">
                          <a:effectLst/>
                        </a:rPr>
                        <a:t> 0.26  </a:t>
                      </a:r>
                      <a:endParaRPr lang="en-US" sz="2000" b="0" i="0" u="none" strike="noStrike" dirty="0">
                        <a:solidFill>
                          <a:srgbClr val="000000"/>
                        </a:solidFill>
                        <a:effectLst/>
                        <a:latin typeface="Calibri"/>
                      </a:endParaRPr>
                    </a:p>
                  </a:txBody>
                  <a:tcPr marL="7620" marR="7620" marT="7620" marB="0" anchor="b"/>
                </a:tc>
                <a:tc>
                  <a:txBody>
                    <a:bodyPr/>
                    <a:lstStyle/>
                    <a:p>
                      <a:pPr algn="l" fontAlgn="b"/>
                      <a:r>
                        <a:rPr lang="en-US" sz="2000" u="none" strike="noStrike" dirty="0">
                          <a:effectLst/>
                        </a:rPr>
                        <a:t> 28  </a:t>
                      </a:r>
                      <a:endParaRPr lang="en-US" sz="2000" b="0" i="0" u="none" strike="noStrike" dirty="0">
                        <a:solidFill>
                          <a:srgbClr val="000000"/>
                        </a:solidFill>
                        <a:effectLst/>
                        <a:latin typeface="Calibri"/>
                      </a:endParaRPr>
                    </a:p>
                  </a:txBody>
                  <a:tcPr marL="7620" marR="7620" marT="7620" marB="0" anchor="b"/>
                </a:tc>
                <a:tc>
                  <a:txBody>
                    <a:bodyPr/>
                    <a:lstStyle/>
                    <a:p>
                      <a:pPr algn="l" fontAlgn="b"/>
                      <a:r>
                        <a:rPr lang="en-US" sz="2000" u="none" strike="noStrike" dirty="0">
                          <a:effectLst/>
                        </a:rPr>
                        <a:t> 112  </a:t>
                      </a:r>
                      <a:endParaRPr lang="en-US" sz="2000" b="0" i="0" u="none" strike="noStrike" dirty="0">
                        <a:solidFill>
                          <a:srgbClr val="000000"/>
                        </a:solidFill>
                        <a:effectLst/>
                        <a:latin typeface="Calibri"/>
                      </a:endParaRPr>
                    </a:p>
                  </a:txBody>
                  <a:tcPr marL="7620" marR="7620" marT="7620" marB="0" anchor="b"/>
                </a:tc>
              </a:tr>
              <a:tr h="374904">
                <a:tc>
                  <a:txBody>
                    <a:bodyPr/>
                    <a:lstStyle/>
                    <a:p>
                      <a:pPr algn="l" fontAlgn="b"/>
                      <a:r>
                        <a:rPr lang="en-US" sz="2000" u="none" strike="noStrike" dirty="0">
                          <a:effectLst/>
                        </a:rPr>
                        <a:t> regularity of z motion  </a:t>
                      </a:r>
                      <a:endParaRPr lang="en-US" sz="2000" b="0" i="0" u="none" strike="noStrike" dirty="0">
                        <a:solidFill>
                          <a:srgbClr val="000000"/>
                        </a:solidFill>
                        <a:effectLst/>
                        <a:latin typeface="Calibri"/>
                      </a:endParaRPr>
                    </a:p>
                  </a:txBody>
                  <a:tcPr marL="7620" marR="7620" marT="7620" marB="0" anchor="b"/>
                </a:tc>
                <a:tc>
                  <a:txBody>
                    <a:bodyPr/>
                    <a:lstStyle/>
                    <a:p>
                      <a:pPr algn="l" fontAlgn="b"/>
                      <a:r>
                        <a:rPr lang="en-US" sz="2000" u="none" strike="noStrike" dirty="0">
                          <a:effectLst/>
                        </a:rPr>
                        <a:t> 0.28  </a:t>
                      </a:r>
                      <a:endParaRPr lang="en-US" sz="2000" b="0" i="0" u="none" strike="noStrike" dirty="0">
                        <a:solidFill>
                          <a:srgbClr val="000000"/>
                        </a:solidFill>
                        <a:effectLst/>
                        <a:latin typeface="Calibri"/>
                      </a:endParaRPr>
                    </a:p>
                  </a:txBody>
                  <a:tcPr marL="7620" marR="7620" marT="7620" marB="0" anchor="b"/>
                </a:tc>
                <a:tc>
                  <a:txBody>
                    <a:bodyPr/>
                    <a:lstStyle/>
                    <a:p>
                      <a:pPr algn="l" fontAlgn="b"/>
                      <a:r>
                        <a:rPr lang="en-US" sz="2000" u="none" strike="noStrike" dirty="0">
                          <a:effectLst/>
                        </a:rPr>
                        <a:t> 27  </a:t>
                      </a:r>
                      <a:endParaRPr lang="en-US" sz="2000" b="0" i="0" u="none" strike="noStrike" dirty="0">
                        <a:solidFill>
                          <a:srgbClr val="000000"/>
                        </a:solidFill>
                        <a:effectLst/>
                        <a:latin typeface="Calibri"/>
                      </a:endParaRPr>
                    </a:p>
                  </a:txBody>
                  <a:tcPr marL="7620" marR="7620" marT="7620" marB="0" anchor="b"/>
                </a:tc>
                <a:tc>
                  <a:txBody>
                    <a:bodyPr/>
                    <a:lstStyle/>
                    <a:p>
                      <a:pPr algn="l" fontAlgn="b"/>
                      <a:r>
                        <a:rPr lang="en-US" sz="2000" u="none" strike="noStrike">
                          <a:effectLst/>
                        </a:rPr>
                        <a:t> 109  </a:t>
                      </a:r>
                      <a:endParaRPr lang="en-US" sz="2000" b="0" i="0" u="none" strike="noStrike">
                        <a:solidFill>
                          <a:srgbClr val="000000"/>
                        </a:solidFill>
                        <a:effectLst/>
                        <a:latin typeface="Calibri"/>
                      </a:endParaRPr>
                    </a:p>
                  </a:txBody>
                  <a:tcPr marL="7620" marR="7620" marT="7620" marB="0" anchor="b"/>
                </a:tc>
              </a:tr>
              <a:tr h="374904">
                <a:tc>
                  <a:txBody>
                    <a:bodyPr/>
                    <a:lstStyle/>
                    <a:p>
                      <a:pPr algn="l" fontAlgn="b"/>
                      <a:r>
                        <a:rPr lang="en-US" sz="2000" u="none" strike="noStrike" dirty="0">
                          <a:effectLst/>
                        </a:rPr>
                        <a:t> accelerometer line </a:t>
                      </a:r>
                      <a:r>
                        <a:rPr lang="en-US" sz="2000" u="none" strike="noStrike" dirty="0" smtClean="0">
                          <a:effectLst/>
                        </a:rPr>
                        <a:t>fit</a:t>
                      </a:r>
                      <a:endParaRPr lang="en-US" sz="2000" b="0" i="0" u="none" strike="noStrike" dirty="0">
                        <a:solidFill>
                          <a:srgbClr val="000000"/>
                        </a:solidFill>
                        <a:effectLst/>
                        <a:latin typeface="Calibri"/>
                      </a:endParaRPr>
                    </a:p>
                  </a:txBody>
                  <a:tcPr marL="7620" marR="7620" marT="7620" marB="0" anchor="b"/>
                </a:tc>
                <a:tc>
                  <a:txBody>
                    <a:bodyPr/>
                    <a:lstStyle/>
                    <a:p>
                      <a:pPr algn="l" fontAlgn="b"/>
                      <a:r>
                        <a:rPr lang="en-US" sz="2000" u="none" strike="noStrike">
                          <a:effectLst/>
                        </a:rPr>
                        <a:t> 0.01  </a:t>
                      </a:r>
                      <a:endParaRPr lang="en-US" sz="2000" b="0" i="0" u="none" strike="noStrike">
                        <a:solidFill>
                          <a:srgbClr val="000000"/>
                        </a:solidFill>
                        <a:effectLst/>
                        <a:latin typeface="Calibri"/>
                      </a:endParaRPr>
                    </a:p>
                  </a:txBody>
                  <a:tcPr marL="7620" marR="7620" marT="7620" marB="0" anchor="b"/>
                </a:tc>
                <a:tc>
                  <a:txBody>
                    <a:bodyPr/>
                    <a:lstStyle/>
                    <a:p>
                      <a:pPr algn="l" fontAlgn="b"/>
                      <a:r>
                        <a:rPr lang="en-US" sz="2000" u="none" strike="noStrike">
                          <a:effectLst/>
                        </a:rPr>
                        <a:t> 13  </a:t>
                      </a:r>
                      <a:endParaRPr lang="en-US" sz="2000" b="0" i="0" u="none" strike="noStrike">
                        <a:solidFill>
                          <a:srgbClr val="000000"/>
                        </a:solidFill>
                        <a:effectLst/>
                        <a:latin typeface="Calibri"/>
                      </a:endParaRPr>
                    </a:p>
                  </a:txBody>
                  <a:tcPr marL="7620" marR="7620" marT="7620" marB="0" anchor="b"/>
                </a:tc>
                <a:tc>
                  <a:txBody>
                    <a:bodyPr/>
                    <a:lstStyle/>
                    <a:p>
                      <a:pPr algn="l" fontAlgn="b"/>
                      <a:r>
                        <a:rPr lang="en-US" sz="2000" u="none" strike="noStrike" dirty="0">
                          <a:effectLst/>
                        </a:rPr>
                        <a:t> 86  </a:t>
                      </a:r>
                      <a:endParaRPr lang="en-US" sz="2000" b="0" i="0" u="none" strike="noStrike" dirty="0">
                        <a:solidFill>
                          <a:srgbClr val="000000"/>
                        </a:solidFill>
                        <a:effectLst/>
                        <a:latin typeface="Calibri"/>
                      </a:endParaRPr>
                    </a:p>
                  </a:txBody>
                  <a:tcPr marL="7620" marR="7620" marT="7620" marB="0" anchor="b"/>
                </a:tc>
              </a:tr>
            </a:tbl>
          </a:graphicData>
        </a:graphic>
      </p:graphicFrame>
      <p:sp>
        <p:nvSpPr>
          <p:cNvPr id="10" name="Oval 9"/>
          <p:cNvSpPr/>
          <p:nvPr/>
        </p:nvSpPr>
        <p:spPr>
          <a:xfrm>
            <a:off x="4648200" y="3381050"/>
            <a:ext cx="762000" cy="333882"/>
          </a:xfrm>
          <a:prstGeom prst="ellipse">
            <a:avLst/>
          </a:prstGeom>
          <a:solidFill>
            <a:schemeClr val="lt1">
              <a:alpha val="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Oval 10"/>
          <p:cNvSpPr/>
          <p:nvPr/>
        </p:nvSpPr>
        <p:spPr>
          <a:xfrm>
            <a:off x="4648200" y="3762050"/>
            <a:ext cx="762000" cy="333882"/>
          </a:xfrm>
          <a:prstGeom prst="ellipse">
            <a:avLst/>
          </a:prstGeom>
          <a:solidFill>
            <a:schemeClr val="lt1">
              <a:alpha val="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Oval 11"/>
          <p:cNvSpPr/>
          <p:nvPr/>
        </p:nvSpPr>
        <p:spPr>
          <a:xfrm>
            <a:off x="4648200" y="4143050"/>
            <a:ext cx="762000" cy="333882"/>
          </a:xfrm>
          <a:prstGeom prst="ellipse">
            <a:avLst/>
          </a:prstGeom>
          <a:solidFill>
            <a:schemeClr val="lt1">
              <a:alpha val="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Oval 12"/>
          <p:cNvSpPr/>
          <p:nvPr/>
        </p:nvSpPr>
        <p:spPr>
          <a:xfrm>
            <a:off x="6423950" y="2149457"/>
            <a:ext cx="762000" cy="2846832"/>
          </a:xfrm>
          <a:prstGeom prst="ellipse">
            <a:avLst/>
          </a:prstGeom>
          <a:solidFill>
            <a:srgbClr val="C00000">
              <a:alpha val="0"/>
            </a:srgbClr>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5598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7543800" cy="430887"/>
          </a:xfrm>
          <a:prstGeom prst="rect">
            <a:avLst/>
          </a:prstGeom>
          <a:noFill/>
          <a:ln w="9525">
            <a:noFill/>
            <a:miter lim="800000"/>
            <a:headEnd/>
            <a:tailEnd/>
          </a:ln>
        </p:spPr>
        <p:txBody>
          <a:bodyPr wrap="square">
            <a:spAutoFit/>
          </a:bodyPr>
          <a:lstStyle/>
          <a:p>
            <a:pPr eaLnBrk="0" hangingPunct="0"/>
            <a:r>
              <a:rPr lang="en-US" sz="2200" b="1" dirty="0" smtClean="0">
                <a:latin typeface="Verdana" pitchFamily="34" charset="0"/>
              </a:rPr>
              <a:t>FLD of gyroscope features</a:t>
            </a:r>
            <a:endParaRPr lang="en-US" sz="2200" b="1" dirty="0">
              <a:latin typeface="Verdana"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44</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1300614909"/>
              </p:ext>
            </p:extLst>
          </p:nvPr>
        </p:nvGraphicFramePr>
        <p:xfrm>
          <a:off x="980281" y="1143000"/>
          <a:ext cx="7096919" cy="4441752"/>
        </p:xfrm>
        <a:graphic>
          <a:graphicData uri="http://schemas.openxmlformats.org/drawingml/2006/table">
            <a:tbl>
              <a:tblPr>
                <a:tableStyleId>{69C7853C-536D-4A76-A0AE-DD22124D55A5}</a:tableStyleId>
              </a:tblPr>
              <a:tblGrid>
                <a:gridCol w="3626030"/>
                <a:gridCol w="1156963"/>
                <a:gridCol w="1156963"/>
                <a:gridCol w="1156963"/>
              </a:tblGrid>
              <a:tr h="370146">
                <a:tc>
                  <a:txBody>
                    <a:bodyPr/>
                    <a:lstStyle/>
                    <a:p>
                      <a:pPr algn="l" fontAlgn="b"/>
                      <a:r>
                        <a:rPr lang="en-US" sz="2000" u="none" strike="noStrike" dirty="0">
                          <a:effectLst/>
                        </a:rPr>
                        <a:t> </a:t>
                      </a:r>
                      <a:r>
                        <a:rPr lang="en-US" sz="2000" u="none" strike="noStrike" dirty="0" smtClean="0">
                          <a:effectLst/>
                        </a:rPr>
                        <a:t>Gyroscope </a:t>
                      </a:r>
                      <a:r>
                        <a:rPr lang="en-US" sz="2000" u="none" strike="noStrike" dirty="0">
                          <a:effectLst/>
                        </a:rPr>
                        <a:t>feature  </a:t>
                      </a:r>
                      <a:endParaRPr lang="en-US" sz="2000" b="0" i="0" u="none" strike="noStrike" dirty="0">
                        <a:solidFill>
                          <a:srgbClr val="000000"/>
                        </a:solidFill>
                        <a:effectLst/>
                        <a:latin typeface="Calibri"/>
                      </a:endParaRPr>
                    </a:p>
                  </a:txBody>
                  <a:tcPr marL="7374" marR="7374" marT="7374" marB="0" anchor="ctr"/>
                </a:tc>
                <a:tc>
                  <a:txBody>
                    <a:bodyPr/>
                    <a:lstStyle/>
                    <a:p>
                      <a:pPr algn="l" fontAlgn="b"/>
                      <a:r>
                        <a:rPr lang="en-US" sz="2000" u="none" strike="noStrike" dirty="0">
                          <a:effectLst/>
                        </a:rPr>
                        <a:t> FLD  </a:t>
                      </a:r>
                      <a:endParaRPr lang="en-US" sz="2000" b="0" i="0" u="none" strike="noStrike" dirty="0">
                        <a:solidFill>
                          <a:srgbClr val="000000"/>
                        </a:solidFill>
                        <a:effectLst/>
                        <a:latin typeface="Calibri"/>
                      </a:endParaRPr>
                    </a:p>
                  </a:txBody>
                  <a:tcPr marL="7374" marR="7374" marT="7374" marB="0" anchor="ctr"/>
                </a:tc>
                <a:tc>
                  <a:txBody>
                    <a:bodyPr/>
                    <a:lstStyle/>
                    <a:p>
                      <a:pPr algn="l" fontAlgn="b"/>
                      <a:r>
                        <a:rPr lang="en-US" sz="2000" u="none" strike="noStrike" dirty="0">
                          <a:effectLst/>
                        </a:rPr>
                        <a:t> TP  </a:t>
                      </a:r>
                      <a:endParaRPr lang="en-US" sz="2000" b="0" i="0" u="none" strike="noStrike" dirty="0">
                        <a:solidFill>
                          <a:srgbClr val="000000"/>
                        </a:solidFill>
                        <a:effectLst/>
                        <a:latin typeface="Calibri"/>
                      </a:endParaRPr>
                    </a:p>
                  </a:txBody>
                  <a:tcPr marL="7374" marR="7374" marT="7374" marB="0" anchor="ctr"/>
                </a:tc>
                <a:tc>
                  <a:txBody>
                    <a:bodyPr/>
                    <a:lstStyle/>
                    <a:p>
                      <a:pPr algn="l" fontAlgn="b"/>
                      <a:r>
                        <a:rPr lang="en-US" sz="2000" u="none" strike="noStrike" dirty="0">
                          <a:effectLst/>
                        </a:rPr>
                        <a:t> FP  </a:t>
                      </a:r>
                      <a:endParaRPr lang="en-US" sz="2000" b="0" i="0" u="none" strike="noStrike" dirty="0">
                        <a:solidFill>
                          <a:srgbClr val="000000"/>
                        </a:solidFill>
                        <a:effectLst/>
                        <a:latin typeface="Calibri"/>
                      </a:endParaRPr>
                    </a:p>
                  </a:txBody>
                  <a:tcPr marL="7374" marR="7374" marT="7374" marB="0" anchor="ctr"/>
                </a:tc>
              </a:tr>
              <a:tr h="370146">
                <a:tc>
                  <a:txBody>
                    <a:bodyPr/>
                    <a:lstStyle/>
                    <a:p>
                      <a:pPr algn="l" fontAlgn="b"/>
                      <a:r>
                        <a:rPr lang="en-US" sz="2000" u="none" strike="noStrike" dirty="0">
                          <a:effectLst/>
                        </a:rPr>
                        <a:t> mean absolute deviation of yaw  </a:t>
                      </a:r>
                      <a:endParaRPr lang="en-US" sz="2000" b="0" i="0" u="none" strike="noStrike" dirty="0">
                        <a:solidFill>
                          <a:srgbClr val="000000"/>
                        </a:solidFill>
                        <a:effectLst/>
                        <a:latin typeface="Calibri"/>
                      </a:endParaRPr>
                    </a:p>
                  </a:txBody>
                  <a:tcPr marL="7374" marR="7374" marT="7374" marB="0" anchor="ctr"/>
                </a:tc>
                <a:tc>
                  <a:txBody>
                    <a:bodyPr/>
                    <a:lstStyle/>
                    <a:p>
                      <a:pPr algn="l" fontAlgn="b"/>
                      <a:r>
                        <a:rPr lang="en-US" sz="2000" u="none" strike="noStrike" dirty="0">
                          <a:effectLst/>
                        </a:rPr>
                        <a:t> 0.44  </a:t>
                      </a:r>
                      <a:endParaRPr lang="en-US" sz="2000" b="0" i="0" u="none" strike="noStrike" dirty="0">
                        <a:solidFill>
                          <a:srgbClr val="000000"/>
                        </a:solidFill>
                        <a:effectLst/>
                        <a:latin typeface="Calibri"/>
                      </a:endParaRPr>
                    </a:p>
                  </a:txBody>
                  <a:tcPr marL="7374" marR="7374" marT="7374" marB="0" anchor="ctr"/>
                </a:tc>
                <a:tc>
                  <a:txBody>
                    <a:bodyPr/>
                    <a:lstStyle/>
                    <a:p>
                      <a:pPr algn="l" fontAlgn="b"/>
                      <a:r>
                        <a:rPr lang="en-US" sz="2000" u="none" strike="noStrike">
                          <a:effectLst/>
                        </a:rPr>
                        <a:t> 22  </a:t>
                      </a:r>
                      <a:endParaRPr lang="en-US" sz="2000" b="0" i="0" u="none" strike="noStrike">
                        <a:solidFill>
                          <a:srgbClr val="000000"/>
                        </a:solidFill>
                        <a:effectLst/>
                        <a:latin typeface="Calibri"/>
                      </a:endParaRPr>
                    </a:p>
                  </a:txBody>
                  <a:tcPr marL="7374" marR="7374" marT="7374" marB="0" anchor="ctr"/>
                </a:tc>
                <a:tc>
                  <a:txBody>
                    <a:bodyPr/>
                    <a:lstStyle/>
                    <a:p>
                      <a:pPr algn="l" fontAlgn="b"/>
                      <a:r>
                        <a:rPr lang="en-US" sz="2000" u="none" strike="noStrike" dirty="0">
                          <a:effectLst/>
                        </a:rPr>
                        <a:t> 63  </a:t>
                      </a:r>
                      <a:endParaRPr lang="en-US" sz="2000" b="0" i="0" u="none" strike="noStrike" dirty="0">
                        <a:solidFill>
                          <a:srgbClr val="000000"/>
                        </a:solidFill>
                        <a:effectLst/>
                        <a:latin typeface="Calibri"/>
                      </a:endParaRPr>
                    </a:p>
                  </a:txBody>
                  <a:tcPr marL="7374" marR="7374" marT="7374" marB="0" anchor="ctr"/>
                </a:tc>
              </a:tr>
              <a:tr h="370146">
                <a:tc>
                  <a:txBody>
                    <a:bodyPr/>
                    <a:lstStyle/>
                    <a:p>
                      <a:pPr algn="l" fontAlgn="b"/>
                      <a:r>
                        <a:rPr lang="en-US" sz="2000" u="none" strike="noStrike" dirty="0">
                          <a:effectLst/>
                        </a:rPr>
                        <a:t> mean absolute deviation of pitch  </a:t>
                      </a:r>
                      <a:endParaRPr lang="en-US" sz="2000" b="0" i="0" u="none" strike="noStrike" dirty="0">
                        <a:solidFill>
                          <a:srgbClr val="000000"/>
                        </a:solidFill>
                        <a:effectLst/>
                        <a:latin typeface="Calibri"/>
                      </a:endParaRPr>
                    </a:p>
                  </a:txBody>
                  <a:tcPr marL="7374" marR="7374" marT="7374" marB="0" anchor="ctr"/>
                </a:tc>
                <a:tc>
                  <a:txBody>
                    <a:bodyPr/>
                    <a:lstStyle/>
                    <a:p>
                      <a:pPr algn="l" fontAlgn="b"/>
                      <a:r>
                        <a:rPr lang="en-US" sz="2000" u="none" strike="noStrike">
                          <a:effectLst/>
                        </a:rPr>
                        <a:t> 0.43  </a:t>
                      </a:r>
                      <a:endParaRPr lang="en-US" sz="2000" b="0" i="0" u="none" strike="noStrike">
                        <a:solidFill>
                          <a:srgbClr val="000000"/>
                        </a:solidFill>
                        <a:effectLst/>
                        <a:latin typeface="Calibri"/>
                      </a:endParaRPr>
                    </a:p>
                  </a:txBody>
                  <a:tcPr marL="7374" marR="7374" marT="7374" marB="0" anchor="ctr"/>
                </a:tc>
                <a:tc>
                  <a:txBody>
                    <a:bodyPr/>
                    <a:lstStyle/>
                    <a:p>
                      <a:pPr algn="l" fontAlgn="b"/>
                      <a:r>
                        <a:rPr lang="en-US" sz="2000" u="none" strike="noStrike">
                          <a:effectLst/>
                        </a:rPr>
                        <a:t> 23  </a:t>
                      </a:r>
                      <a:endParaRPr lang="en-US" sz="2000" b="0" i="0" u="none" strike="noStrike">
                        <a:solidFill>
                          <a:srgbClr val="000000"/>
                        </a:solidFill>
                        <a:effectLst/>
                        <a:latin typeface="Calibri"/>
                      </a:endParaRPr>
                    </a:p>
                  </a:txBody>
                  <a:tcPr marL="7374" marR="7374" marT="7374" marB="0" anchor="ctr"/>
                </a:tc>
                <a:tc>
                  <a:txBody>
                    <a:bodyPr/>
                    <a:lstStyle/>
                    <a:p>
                      <a:pPr algn="l" fontAlgn="b"/>
                      <a:r>
                        <a:rPr lang="en-US" sz="2000" u="none" strike="noStrike">
                          <a:effectLst/>
                        </a:rPr>
                        <a:t> 61  </a:t>
                      </a:r>
                      <a:endParaRPr lang="en-US" sz="2000" b="0" i="0" u="none" strike="noStrike">
                        <a:solidFill>
                          <a:srgbClr val="000000"/>
                        </a:solidFill>
                        <a:effectLst/>
                        <a:latin typeface="Calibri"/>
                      </a:endParaRPr>
                    </a:p>
                  </a:txBody>
                  <a:tcPr marL="7374" marR="7374" marT="7374" marB="0" anchor="ctr"/>
                </a:tc>
              </a:tr>
              <a:tr h="370146">
                <a:tc>
                  <a:txBody>
                    <a:bodyPr/>
                    <a:lstStyle/>
                    <a:p>
                      <a:pPr algn="l" fontAlgn="b"/>
                      <a:r>
                        <a:rPr lang="en-US" sz="2000" u="none" strike="noStrike" dirty="0">
                          <a:effectLst/>
                        </a:rPr>
                        <a:t> mean absolute deviation of roll  </a:t>
                      </a:r>
                      <a:endParaRPr lang="en-US" sz="2000" b="0" i="0" u="none" strike="noStrike" dirty="0">
                        <a:solidFill>
                          <a:srgbClr val="000000"/>
                        </a:solidFill>
                        <a:effectLst/>
                        <a:latin typeface="Calibri"/>
                      </a:endParaRPr>
                    </a:p>
                  </a:txBody>
                  <a:tcPr marL="7374" marR="7374" marT="7374" marB="0" anchor="ctr"/>
                </a:tc>
                <a:tc>
                  <a:txBody>
                    <a:bodyPr/>
                    <a:lstStyle/>
                    <a:p>
                      <a:pPr algn="l" fontAlgn="b"/>
                      <a:r>
                        <a:rPr lang="en-US" sz="2000" u="none" strike="noStrike" dirty="0">
                          <a:effectLst/>
                        </a:rPr>
                        <a:t> 0.78  </a:t>
                      </a:r>
                      <a:endParaRPr lang="en-US" sz="2000" b="0" i="0" u="none" strike="noStrike" dirty="0">
                        <a:solidFill>
                          <a:srgbClr val="000000"/>
                        </a:solidFill>
                        <a:effectLst/>
                        <a:latin typeface="Calibri"/>
                      </a:endParaRPr>
                    </a:p>
                  </a:txBody>
                  <a:tcPr marL="7374" marR="7374" marT="7374" marB="0" anchor="ctr"/>
                </a:tc>
                <a:tc>
                  <a:txBody>
                    <a:bodyPr/>
                    <a:lstStyle/>
                    <a:p>
                      <a:pPr algn="l" fontAlgn="b"/>
                      <a:r>
                        <a:rPr lang="en-US" sz="2000" u="none" strike="noStrike">
                          <a:effectLst/>
                        </a:rPr>
                        <a:t> 22  </a:t>
                      </a:r>
                      <a:endParaRPr lang="en-US" sz="2000" b="0" i="0" u="none" strike="noStrike">
                        <a:solidFill>
                          <a:srgbClr val="000000"/>
                        </a:solidFill>
                        <a:effectLst/>
                        <a:latin typeface="Calibri"/>
                      </a:endParaRPr>
                    </a:p>
                  </a:txBody>
                  <a:tcPr marL="7374" marR="7374" marT="7374" marB="0" anchor="ctr"/>
                </a:tc>
                <a:tc>
                  <a:txBody>
                    <a:bodyPr/>
                    <a:lstStyle/>
                    <a:p>
                      <a:pPr algn="l" fontAlgn="b"/>
                      <a:r>
                        <a:rPr lang="en-US" sz="2000" u="none" strike="noStrike" dirty="0">
                          <a:effectLst/>
                        </a:rPr>
                        <a:t> 43  </a:t>
                      </a:r>
                      <a:endParaRPr lang="en-US" sz="2000" b="0" i="0" u="none" strike="noStrike" dirty="0">
                        <a:solidFill>
                          <a:srgbClr val="000000"/>
                        </a:solidFill>
                        <a:effectLst/>
                        <a:latin typeface="Calibri"/>
                      </a:endParaRPr>
                    </a:p>
                  </a:txBody>
                  <a:tcPr marL="7374" marR="7374" marT="7374" marB="0" anchor="ctr"/>
                </a:tc>
              </a:tr>
              <a:tr h="370146">
                <a:tc>
                  <a:txBody>
                    <a:bodyPr/>
                    <a:lstStyle/>
                    <a:p>
                      <a:pPr algn="l" fontAlgn="b"/>
                      <a:r>
                        <a:rPr lang="en-US" sz="2000" u="none" strike="noStrike" dirty="0">
                          <a:effectLst/>
                        </a:rPr>
                        <a:t> regularity of yaw motion  </a:t>
                      </a:r>
                      <a:endParaRPr lang="en-US" sz="2000" b="0" i="0" u="none" strike="noStrike" dirty="0">
                        <a:solidFill>
                          <a:srgbClr val="000000"/>
                        </a:solidFill>
                        <a:effectLst/>
                        <a:latin typeface="Calibri"/>
                      </a:endParaRPr>
                    </a:p>
                  </a:txBody>
                  <a:tcPr marL="7374" marR="7374" marT="7374" marB="0" anchor="ctr"/>
                </a:tc>
                <a:tc>
                  <a:txBody>
                    <a:bodyPr/>
                    <a:lstStyle/>
                    <a:p>
                      <a:pPr algn="l" fontAlgn="b"/>
                      <a:r>
                        <a:rPr lang="en-US" sz="2000" u="none" strike="noStrike" dirty="0">
                          <a:effectLst/>
                        </a:rPr>
                        <a:t> 1.04  </a:t>
                      </a:r>
                      <a:endParaRPr lang="en-US" sz="2000" b="0" i="0" u="none" strike="noStrike" dirty="0">
                        <a:solidFill>
                          <a:srgbClr val="000000"/>
                        </a:solidFill>
                        <a:effectLst/>
                        <a:latin typeface="Calibri"/>
                      </a:endParaRPr>
                    </a:p>
                  </a:txBody>
                  <a:tcPr marL="7374" marR="7374" marT="7374" marB="0" anchor="ctr"/>
                </a:tc>
                <a:tc>
                  <a:txBody>
                    <a:bodyPr/>
                    <a:lstStyle/>
                    <a:p>
                      <a:pPr algn="l" fontAlgn="b"/>
                      <a:r>
                        <a:rPr lang="en-US" sz="2000" u="none" strike="noStrike">
                          <a:effectLst/>
                        </a:rPr>
                        <a:t> 26  </a:t>
                      </a:r>
                      <a:endParaRPr lang="en-US" sz="2000" b="0" i="0" u="none" strike="noStrike">
                        <a:solidFill>
                          <a:srgbClr val="000000"/>
                        </a:solidFill>
                        <a:effectLst/>
                        <a:latin typeface="Calibri"/>
                      </a:endParaRPr>
                    </a:p>
                  </a:txBody>
                  <a:tcPr marL="7374" marR="7374" marT="7374" marB="0" anchor="ctr"/>
                </a:tc>
                <a:tc>
                  <a:txBody>
                    <a:bodyPr/>
                    <a:lstStyle/>
                    <a:p>
                      <a:pPr algn="l" fontAlgn="b"/>
                      <a:r>
                        <a:rPr lang="en-US" sz="2000" u="none" strike="noStrike" dirty="0">
                          <a:effectLst/>
                        </a:rPr>
                        <a:t> 53  </a:t>
                      </a:r>
                      <a:endParaRPr lang="en-US" sz="2000" b="0" i="0" u="none" strike="noStrike" dirty="0">
                        <a:solidFill>
                          <a:srgbClr val="000000"/>
                        </a:solidFill>
                        <a:effectLst/>
                        <a:latin typeface="Calibri"/>
                      </a:endParaRPr>
                    </a:p>
                  </a:txBody>
                  <a:tcPr marL="7374" marR="7374" marT="7374" marB="0" anchor="ctr"/>
                </a:tc>
              </a:tr>
              <a:tr h="370146">
                <a:tc>
                  <a:txBody>
                    <a:bodyPr/>
                    <a:lstStyle/>
                    <a:p>
                      <a:pPr algn="l" fontAlgn="b"/>
                      <a:r>
                        <a:rPr lang="en-US" sz="2000" u="none" strike="noStrike" dirty="0">
                          <a:effectLst/>
                        </a:rPr>
                        <a:t> regularity of pitch motion  </a:t>
                      </a:r>
                      <a:endParaRPr lang="en-US" sz="2000" b="0" i="0" u="none" strike="noStrike" dirty="0">
                        <a:solidFill>
                          <a:srgbClr val="000000"/>
                        </a:solidFill>
                        <a:effectLst/>
                        <a:latin typeface="Calibri"/>
                      </a:endParaRPr>
                    </a:p>
                  </a:txBody>
                  <a:tcPr marL="7374" marR="7374" marT="7374" marB="0" anchor="ctr"/>
                </a:tc>
                <a:tc>
                  <a:txBody>
                    <a:bodyPr/>
                    <a:lstStyle/>
                    <a:p>
                      <a:pPr algn="l" fontAlgn="b"/>
                      <a:r>
                        <a:rPr lang="en-US" sz="2000" u="none" strike="noStrike">
                          <a:effectLst/>
                        </a:rPr>
                        <a:t> 0.80  </a:t>
                      </a:r>
                      <a:endParaRPr lang="en-US" sz="2000" b="0" i="0" u="none" strike="noStrike">
                        <a:solidFill>
                          <a:srgbClr val="000000"/>
                        </a:solidFill>
                        <a:effectLst/>
                        <a:latin typeface="Calibri"/>
                      </a:endParaRPr>
                    </a:p>
                  </a:txBody>
                  <a:tcPr marL="7374" marR="7374" marT="7374" marB="0" anchor="ctr"/>
                </a:tc>
                <a:tc>
                  <a:txBody>
                    <a:bodyPr/>
                    <a:lstStyle/>
                    <a:p>
                      <a:pPr algn="l" fontAlgn="b"/>
                      <a:r>
                        <a:rPr lang="en-US" sz="2000" u="none" strike="noStrike" dirty="0">
                          <a:effectLst/>
                        </a:rPr>
                        <a:t> 25  </a:t>
                      </a:r>
                      <a:endParaRPr lang="en-US" sz="2000" b="0" i="0" u="none" strike="noStrike" dirty="0">
                        <a:solidFill>
                          <a:srgbClr val="000000"/>
                        </a:solidFill>
                        <a:effectLst/>
                        <a:latin typeface="Calibri"/>
                      </a:endParaRPr>
                    </a:p>
                  </a:txBody>
                  <a:tcPr marL="7374" marR="7374" marT="7374" marB="0" anchor="ctr"/>
                </a:tc>
                <a:tc>
                  <a:txBody>
                    <a:bodyPr/>
                    <a:lstStyle/>
                    <a:p>
                      <a:pPr algn="l" fontAlgn="b"/>
                      <a:r>
                        <a:rPr lang="en-US" sz="2000" u="none" strike="noStrike">
                          <a:effectLst/>
                        </a:rPr>
                        <a:t> 52  </a:t>
                      </a:r>
                      <a:endParaRPr lang="en-US" sz="2000" b="0" i="0" u="none" strike="noStrike">
                        <a:solidFill>
                          <a:srgbClr val="000000"/>
                        </a:solidFill>
                        <a:effectLst/>
                        <a:latin typeface="Calibri"/>
                      </a:endParaRPr>
                    </a:p>
                  </a:txBody>
                  <a:tcPr marL="7374" marR="7374" marT="7374" marB="0" anchor="ctr"/>
                </a:tc>
              </a:tr>
              <a:tr h="370146">
                <a:tc>
                  <a:txBody>
                    <a:bodyPr/>
                    <a:lstStyle/>
                    <a:p>
                      <a:pPr algn="l" fontAlgn="b"/>
                      <a:r>
                        <a:rPr lang="en-US" sz="2000" u="none" strike="noStrike">
                          <a:effectLst/>
                        </a:rPr>
                        <a:t> regularity of roll motion  </a:t>
                      </a:r>
                      <a:endParaRPr lang="en-US" sz="2000" b="0" i="0" u="none" strike="noStrike">
                        <a:solidFill>
                          <a:srgbClr val="000000"/>
                        </a:solidFill>
                        <a:effectLst/>
                        <a:latin typeface="Calibri"/>
                      </a:endParaRPr>
                    </a:p>
                  </a:txBody>
                  <a:tcPr marL="7374" marR="7374" marT="7374" marB="0" anchor="ctr"/>
                </a:tc>
                <a:tc>
                  <a:txBody>
                    <a:bodyPr/>
                    <a:lstStyle/>
                    <a:p>
                      <a:pPr algn="l" fontAlgn="b"/>
                      <a:r>
                        <a:rPr lang="en-US" sz="2000" u="none" strike="noStrike">
                          <a:effectLst/>
                        </a:rPr>
                        <a:t> 1.08  </a:t>
                      </a:r>
                      <a:endParaRPr lang="en-US" sz="2000" b="0" i="0" u="none" strike="noStrike">
                        <a:solidFill>
                          <a:srgbClr val="000000"/>
                        </a:solidFill>
                        <a:effectLst/>
                        <a:latin typeface="Calibri"/>
                      </a:endParaRPr>
                    </a:p>
                  </a:txBody>
                  <a:tcPr marL="7374" marR="7374" marT="7374" marB="0" anchor="ctr"/>
                </a:tc>
                <a:tc>
                  <a:txBody>
                    <a:bodyPr/>
                    <a:lstStyle/>
                    <a:p>
                      <a:pPr algn="l" fontAlgn="b"/>
                      <a:r>
                        <a:rPr lang="en-US" sz="2000" u="none" strike="noStrike">
                          <a:effectLst/>
                        </a:rPr>
                        <a:t> 24  </a:t>
                      </a:r>
                      <a:endParaRPr lang="en-US" sz="2000" b="0" i="0" u="none" strike="noStrike">
                        <a:solidFill>
                          <a:srgbClr val="000000"/>
                        </a:solidFill>
                        <a:effectLst/>
                        <a:latin typeface="Calibri"/>
                      </a:endParaRPr>
                    </a:p>
                  </a:txBody>
                  <a:tcPr marL="7374" marR="7374" marT="7374" marB="0" anchor="ctr"/>
                </a:tc>
                <a:tc>
                  <a:txBody>
                    <a:bodyPr/>
                    <a:lstStyle/>
                    <a:p>
                      <a:pPr algn="l" fontAlgn="b"/>
                      <a:r>
                        <a:rPr lang="en-US" sz="2000" u="none" strike="noStrike">
                          <a:effectLst/>
                        </a:rPr>
                        <a:t> 55  </a:t>
                      </a:r>
                      <a:endParaRPr lang="en-US" sz="2000" b="0" i="0" u="none" strike="noStrike">
                        <a:solidFill>
                          <a:srgbClr val="000000"/>
                        </a:solidFill>
                        <a:effectLst/>
                        <a:latin typeface="Calibri"/>
                      </a:endParaRPr>
                    </a:p>
                  </a:txBody>
                  <a:tcPr marL="7374" marR="7374" marT="7374" marB="0" anchor="ctr"/>
                </a:tc>
              </a:tr>
              <a:tr h="370146">
                <a:tc>
                  <a:txBody>
                    <a:bodyPr/>
                    <a:lstStyle/>
                    <a:p>
                      <a:pPr algn="l" fontAlgn="b"/>
                      <a:r>
                        <a:rPr lang="en-US" sz="2000" u="none" strike="noStrike">
                          <a:effectLst/>
                        </a:rPr>
                        <a:t> gyroscope line fit.  </a:t>
                      </a:r>
                      <a:endParaRPr lang="en-US" sz="2000" b="0" i="0" u="none" strike="noStrike">
                        <a:solidFill>
                          <a:srgbClr val="000000"/>
                        </a:solidFill>
                        <a:effectLst/>
                        <a:latin typeface="Calibri"/>
                      </a:endParaRPr>
                    </a:p>
                  </a:txBody>
                  <a:tcPr marL="7374" marR="7374" marT="7374" marB="0" anchor="ctr"/>
                </a:tc>
                <a:tc>
                  <a:txBody>
                    <a:bodyPr/>
                    <a:lstStyle/>
                    <a:p>
                      <a:pPr algn="l" fontAlgn="b"/>
                      <a:r>
                        <a:rPr lang="en-US" sz="2000" u="none" strike="noStrike">
                          <a:effectLst/>
                        </a:rPr>
                        <a:t> 0.00  </a:t>
                      </a:r>
                      <a:endParaRPr lang="en-US" sz="2000" b="0" i="0" u="none" strike="noStrike">
                        <a:solidFill>
                          <a:srgbClr val="000000"/>
                        </a:solidFill>
                        <a:effectLst/>
                        <a:latin typeface="Calibri"/>
                      </a:endParaRPr>
                    </a:p>
                  </a:txBody>
                  <a:tcPr marL="7374" marR="7374" marT="7374" marB="0" anchor="ctr"/>
                </a:tc>
                <a:tc>
                  <a:txBody>
                    <a:bodyPr/>
                    <a:lstStyle/>
                    <a:p>
                      <a:pPr algn="l" fontAlgn="b"/>
                      <a:r>
                        <a:rPr lang="en-US" sz="2000" u="none" strike="noStrike" dirty="0">
                          <a:effectLst/>
                        </a:rPr>
                        <a:t> 18  </a:t>
                      </a:r>
                      <a:endParaRPr lang="en-US" sz="2000" b="0" i="0" u="none" strike="noStrike" dirty="0">
                        <a:solidFill>
                          <a:srgbClr val="000000"/>
                        </a:solidFill>
                        <a:effectLst/>
                        <a:latin typeface="Calibri"/>
                      </a:endParaRPr>
                    </a:p>
                  </a:txBody>
                  <a:tcPr marL="7374" marR="7374" marT="7374" marB="0" anchor="ctr"/>
                </a:tc>
                <a:tc>
                  <a:txBody>
                    <a:bodyPr/>
                    <a:lstStyle/>
                    <a:p>
                      <a:pPr algn="l" fontAlgn="b"/>
                      <a:r>
                        <a:rPr lang="en-US" sz="2000" u="none" strike="noStrike">
                          <a:effectLst/>
                        </a:rPr>
                        <a:t> 80  </a:t>
                      </a:r>
                      <a:endParaRPr lang="en-US" sz="2000" b="0" i="0" u="none" strike="noStrike">
                        <a:solidFill>
                          <a:srgbClr val="000000"/>
                        </a:solidFill>
                        <a:effectLst/>
                        <a:latin typeface="Calibri"/>
                      </a:endParaRPr>
                    </a:p>
                  </a:txBody>
                  <a:tcPr marL="7374" marR="7374" marT="7374" marB="0" anchor="ctr"/>
                </a:tc>
              </a:tr>
              <a:tr h="370146">
                <a:tc>
                  <a:txBody>
                    <a:bodyPr/>
                    <a:lstStyle/>
                    <a:p>
                      <a:pPr algn="l" fontAlgn="b"/>
                      <a:r>
                        <a:rPr lang="en-US" sz="2000" u="none" strike="noStrike">
                          <a:effectLst/>
                        </a:rPr>
                        <a:t> bite count  </a:t>
                      </a:r>
                      <a:endParaRPr lang="en-US" sz="2000" b="0" i="0" u="none" strike="noStrike">
                        <a:solidFill>
                          <a:srgbClr val="000000"/>
                        </a:solidFill>
                        <a:effectLst/>
                        <a:latin typeface="Calibri"/>
                      </a:endParaRPr>
                    </a:p>
                  </a:txBody>
                  <a:tcPr marL="7374" marR="7374" marT="7374" marB="0" anchor="ctr"/>
                </a:tc>
                <a:tc>
                  <a:txBody>
                    <a:bodyPr/>
                    <a:lstStyle/>
                    <a:p>
                      <a:pPr algn="l" fontAlgn="b"/>
                      <a:r>
                        <a:rPr lang="en-US" sz="2000" u="none" strike="noStrike">
                          <a:effectLst/>
                        </a:rPr>
                        <a:t> 0.74  </a:t>
                      </a:r>
                      <a:endParaRPr lang="en-US" sz="2000" b="0" i="0" u="none" strike="noStrike">
                        <a:solidFill>
                          <a:srgbClr val="000000"/>
                        </a:solidFill>
                        <a:effectLst/>
                        <a:latin typeface="Calibri"/>
                      </a:endParaRPr>
                    </a:p>
                  </a:txBody>
                  <a:tcPr marL="7374" marR="7374" marT="7374" marB="0" anchor="ctr"/>
                </a:tc>
                <a:tc>
                  <a:txBody>
                    <a:bodyPr/>
                    <a:lstStyle/>
                    <a:p>
                      <a:pPr algn="l" fontAlgn="b"/>
                      <a:r>
                        <a:rPr lang="en-US" sz="2000" u="none" strike="noStrike">
                          <a:effectLst/>
                        </a:rPr>
                        <a:t> 25  </a:t>
                      </a:r>
                      <a:endParaRPr lang="en-US" sz="2000" b="0" i="0" u="none" strike="noStrike">
                        <a:solidFill>
                          <a:srgbClr val="000000"/>
                        </a:solidFill>
                        <a:effectLst/>
                        <a:latin typeface="Calibri"/>
                      </a:endParaRPr>
                    </a:p>
                  </a:txBody>
                  <a:tcPr marL="7374" marR="7374" marT="7374" marB="0" anchor="ctr"/>
                </a:tc>
                <a:tc>
                  <a:txBody>
                    <a:bodyPr/>
                    <a:lstStyle/>
                    <a:p>
                      <a:pPr algn="l" fontAlgn="b"/>
                      <a:r>
                        <a:rPr lang="en-US" sz="2000" u="none" strike="noStrike" dirty="0">
                          <a:effectLst/>
                        </a:rPr>
                        <a:t> 58  </a:t>
                      </a:r>
                      <a:endParaRPr lang="en-US" sz="2000" b="0" i="0" u="none" strike="noStrike" dirty="0">
                        <a:solidFill>
                          <a:srgbClr val="000000"/>
                        </a:solidFill>
                        <a:effectLst/>
                        <a:latin typeface="Calibri"/>
                      </a:endParaRPr>
                    </a:p>
                  </a:txBody>
                  <a:tcPr marL="7374" marR="7374" marT="7374" marB="0" anchor="ctr"/>
                </a:tc>
              </a:tr>
              <a:tr h="370146">
                <a:tc>
                  <a:txBody>
                    <a:bodyPr/>
                    <a:lstStyle/>
                    <a:p>
                      <a:pPr algn="l" fontAlgn="b"/>
                      <a:r>
                        <a:rPr lang="en-US" sz="2000" u="none" strike="noStrike">
                          <a:effectLst/>
                        </a:rPr>
                        <a:t> mean of bite interval  </a:t>
                      </a:r>
                      <a:endParaRPr lang="en-US" sz="2000" b="0" i="0" u="none" strike="noStrike">
                        <a:solidFill>
                          <a:srgbClr val="000000"/>
                        </a:solidFill>
                        <a:effectLst/>
                        <a:latin typeface="Calibri"/>
                      </a:endParaRPr>
                    </a:p>
                  </a:txBody>
                  <a:tcPr marL="7374" marR="7374" marT="7374" marB="0" anchor="ctr"/>
                </a:tc>
                <a:tc>
                  <a:txBody>
                    <a:bodyPr/>
                    <a:lstStyle/>
                    <a:p>
                      <a:pPr algn="l" fontAlgn="b"/>
                      <a:r>
                        <a:rPr lang="en-US" sz="2000" u="none" strike="noStrike">
                          <a:effectLst/>
                        </a:rPr>
                        <a:t> 0.16  </a:t>
                      </a:r>
                      <a:endParaRPr lang="en-US" sz="2000" b="0" i="0" u="none" strike="noStrike">
                        <a:solidFill>
                          <a:srgbClr val="000000"/>
                        </a:solidFill>
                        <a:effectLst/>
                        <a:latin typeface="Calibri"/>
                      </a:endParaRPr>
                    </a:p>
                  </a:txBody>
                  <a:tcPr marL="7374" marR="7374" marT="7374" marB="0" anchor="ctr"/>
                </a:tc>
                <a:tc>
                  <a:txBody>
                    <a:bodyPr/>
                    <a:lstStyle/>
                    <a:p>
                      <a:pPr algn="l" fontAlgn="b"/>
                      <a:r>
                        <a:rPr lang="en-US" sz="2000" u="none" strike="noStrike">
                          <a:effectLst/>
                        </a:rPr>
                        <a:t> 23  </a:t>
                      </a:r>
                      <a:endParaRPr lang="en-US" sz="2000" b="0" i="0" u="none" strike="noStrike">
                        <a:solidFill>
                          <a:srgbClr val="000000"/>
                        </a:solidFill>
                        <a:effectLst/>
                        <a:latin typeface="Calibri"/>
                      </a:endParaRPr>
                    </a:p>
                  </a:txBody>
                  <a:tcPr marL="7374" marR="7374" marT="7374" marB="0" anchor="ctr"/>
                </a:tc>
                <a:tc>
                  <a:txBody>
                    <a:bodyPr/>
                    <a:lstStyle/>
                    <a:p>
                      <a:pPr algn="l" fontAlgn="b"/>
                      <a:r>
                        <a:rPr lang="en-US" sz="2000" u="none" strike="noStrike">
                          <a:effectLst/>
                        </a:rPr>
                        <a:t> 74  </a:t>
                      </a:r>
                      <a:endParaRPr lang="en-US" sz="2000" b="0" i="0" u="none" strike="noStrike">
                        <a:solidFill>
                          <a:srgbClr val="000000"/>
                        </a:solidFill>
                        <a:effectLst/>
                        <a:latin typeface="Calibri"/>
                      </a:endParaRPr>
                    </a:p>
                  </a:txBody>
                  <a:tcPr marL="7374" marR="7374" marT="7374" marB="0" anchor="ctr"/>
                </a:tc>
              </a:tr>
              <a:tr h="370146">
                <a:tc>
                  <a:txBody>
                    <a:bodyPr/>
                    <a:lstStyle/>
                    <a:p>
                      <a:pPr algn="l" fontAlgn="b"/>
                      <a:r>
                        <a:rPr lang="en-US" sz="2000" u="none" strike="noStrike">
                          <a:effectLst/>
                        </a:rPr>
                        <a:t> variance of bite interval  </a:t>
                      </a:r>
                      <a:endParaRPr lang="en-US" sz="2000" b="0" i="0" u="none" strike="noStrike">
                        <a:solidFill>
                          <a:srgbClr val="000000"/>
                        </a:solidFill>
                        <a:effectLst/>
                        <a:latin typeface="Calibri"/>
                      </a:endParaRPr>
                    </a:p>
                  </a:txBody>
                  <a:tcPr marL="7374" marR="7374" marT="7374" marB="0" anchor="ctr"/>
                </a:tc>
                <a:tc>
                  <a:txBody>
                    <a:bodyPr/>
                    <a:lstStyle/>
                    <a:p>
                      <a:pPr algn="l" fontAlgn="b"/>
                      <a:r>
                        <a:rPr lang="en-US" sz="2000" u="none" strike="noStrike">
                          <a:effectLst/>
                        </a:rPr>
                        <a:t> 0.01  </a:t>
                      </a:r>
                      <a:endParaRPr lang="en-US" sz="2000" b="0" i="0" u="none" strike="noStrike">
                        <a:solidFill>
                          <a:srgbClr val="000000"/>
                        </a:solidFill>
                        <a:effectLst/>
                        <a:latin typeface="Calibri"/>
                      </a:endParaRPr>
                    </a:p>
                  </a:txBody>
                  <a:tcPr marL="7374" marR="7374" marT="7374" marB="0" anchor="ctr"/>
                </a:tc>
                <a:tc>
                  <a:txBody>
                    <a:bodyPr/>
                    <a:lstStyle/>
                    <a:p>
                      <a:pPr algn="l" fontAlgn="b"/>
                      <a:r>
                        <a:rPr lang="en-US" sz="2000" u="none" strike="noStrike">
                          <a:effectLst/>
                        </a:rPr>
                        <a:t> 24  </a:t>
                      </a:r>
                      <a:endParaRPr lang="en-US" sz="2000" b="0" i="0" u="none" strike="noStrike">
                        <a:solidFill>
                          <a:srgbClr val="000000"/>
                        </a:solidFill>
                        <a:effectLst/>
                        <a:latin typeface="Calibri"/>
                      </a:endParaRPr>
                    </a:p>
                  </a:txBody>
                  <a:tcPr marL="7374" marR="7374" marT="7374" marB="0" anchor="ctr"/>
                </a:tc>
                <a:tc>
                  <a:txBody>
                    <a:bodyPr/>
                    <a:lstStyle/>
                    <a:p>
                      <a:pPr algn="l" fontAlgn="b"/>
                      <a:r>
                        <a:rPr lang="en-US" sz="2000" u="none" strike="noStrike">
                          <a:effectLst/>
                        </a:rPr>
                        <a:t> 93  </a:t>
                      </a:r>
                      <a:endParaRPr lang="en-US" sz="2000" b="0" i="0" u="none" strike="noStrike">
                        <a:solidFill>
                          <a:srgbClr val="000000"/>
                        </a:solidFill>
                        <a:effectLst/>
                        <a:latin typeface="Calibri"/>
                      </a:endParaRPr>
                    </a:p>
                  </a:txBody>
                  <a:tcPr marL="7374" marR="7374" marT="7374" marB="0" anchor="ctr"/>
                </a:tc>
              </a:tr>
              <a:tr h="370146">
                <a:tc>
                  <a:txBody>
                    <a:bodyPr/>
                    <a:lstStyle/>
                    <a:p>
                      <a:pPr algn="l" fontAlgn="b"/>
                      <a:r>
                        <a:rPr lang="en-US" sz="2000" u="none" strike="noStrike" dirty="0">
                          <a:effectLst/>
                        </a:rPr>
                        <a:t> </a:t>
                      </a:r>
                      <a:r>
                        <a:rPr lang="en-US" sz="2000" u="none" strike="noStrike" dirty="0" err="1">
                          <a:effectLst/>
                        </a:rPr>
                        <a:t>skewness</a:t>
                      </a:r>
                      <a:r>
                        <a:rPr lang="en-US" sz="2000" u="none" strike="noStrike" dirty="0">
                          <a:effectLst/>
                        </a:rPr>
                        <a:t> of bite interval  </a:t>
                      </a:r>
                      <a:endParaRPr lang="en-US" sz="2000" b="0" i="0" u="none" strike="noStrike" dirty="0">
                        <a:solidFill>
                          <a:srgbClr val="000000"/>
                        </a:solidFill>
                        <a:effectLst/>
                        <a:latin typeface="Calibri"/>
                      </a:endParaRPr>
                    </a:p>
                  </a:txBody>
                  <a:tcPr marL="7374" marR="7374" marT="7374" marB="0" anchor="ctr"/>
                </a:tc>
                <a:tc>
                  <a:txBody>
                    <a:bodyPr/>
                    <a:lstStyle/>
                    <a:p>
                      <a:pPr algn="l" fontAlgn="b"/>
                      <a:r>
                        <a:rPr lang="en-US" sz="2000" u="none" strike="noStrike">
                          <a:effectLst/>
                        </a:rPr>
                        <a:t> 0.32  </a:t>
                      </a:r>
                      <a:endParaRPr lang="en-US" sz="2000" b="0" i="0" u="none" strike="noStrike">
                        <a:solidFill>
                          <a:srgbClr val="000000"/>
                        </a:solidFill>
                        <a:effectLst/>
                        <a:latin typeface="Calibri"/>
                      </a:endParaRPr>
                    </a:p>
                  </a:txBody>
                  <a:tcPr marL="7374" marR="7374" marT="7374" marB="0" anchor="ctr"/>
                </a:tc>
                <a:tc>
                  <a:txBody>
                    <a:bodyPr/>
                    <a:lstStyle/>
                    <a:p>
                      <a:pPr algn="l" fontAlgn="b"/>
                      <a:r>
                        <a:rPr lang="en-US" sz="2000" u="none" strike="noStrike">
                          <a:effectLst/>
                        </a:rPr>
                        <a:t> 16  </a:t>
                      </a:r>
                      <a:endParaRPr lang="en-US" sz="2000" b="0" i="0" u="none" strike="noStrike">
                        <a:solidFill>
                          <a:srgbClr val="000000"/>
                        </a:solidFill>
                        <a:effectLst/>
                        <a:latin typeface="Calibri"/>
                      </a:endParaRPr>
                    </a:p>
                  </a:txBody>
                  <a:tcPr marL="7374" marR="7374" marT="7374" marB="0" anchor="ctr"/>
                </a:tc>
                <a:tc>
                  <a:txBody>
                    <a:bodyPr/>
                    <a:lstStyle/>
                    <a:p>
                      <a:pPr algn="l" fontAlgn="b"/>
                      <a:r>
                        <a:rPr lang="en-US" sz="2000" u="none" strike="noStrike" dirty="0">
                          <a:effectLst/>
                        </a:rPr>
                        <a:t> 50  </a:t>
                      </a:r>
                      <a:endParaRPr lang="en-US" sz="2000" b="0" i="0" u="none" strike="noStrike" dirty="0">
                        <a:solidFill>
                          <a:srgbClr val="000000"/>
                        </a:solidFill>
                        <a:effectLst/>
                        <a:latin typeface="Calibri"/>
                      </a:endParaRPr>
                    </a:p>
                  </a:txBody>
                  <a:tcPr marL="7374" marR="7374" marT="7374" marB="0" anchor="ctr"/>
                </a:tc>
              </a:tr>
            </a:tbl>
          </a:graphicData>
        </a:graphic>
      </p:graphicFrame>
      <p:sp>
        <p:nvSpPr>
          <p:cNvPr id="14" name="Oval 13"/>
          <p:cNvSpPr/>
          <p:nvPr/>
        </p:nvSpPr>
        <p:spPr>
          <a:xfrm>
            <a:off x="4572000" y="2612952"/>
            <a:ext cx="762000" cy="333882"/>
          </a:xfrm>
          <a:prstGeom prst="ellipse">
            <a:avLst/>
          </a:prstGeom>
          <a:solidFill>
            <a:schemeClr val="lt1">
              <a:alpha val="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Oval 14"/>
          <p:cNvSpPr/>
          <p:nvPr/>
        </p:nvSpPr>
        <p:spPr>
          <a:xfrm>
            <a:off x="4572000" y="2993952"/>
            <a:ext cx="762000" cy="333882"/>
          </a:xfrm>
          <a:prstGeom prst="ellipse">
            <a:avLst/>
          </a:prstGeom>
          <a:solidFill>
            <a:schemeClr val="lt1">
              <a:alpha val="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 name="Oval 15"/>
          <p:cNvSpPr/>
          <p:nvPr/>
        </p:nvSpPr>
        <p:spPr>
          <a:xfrm>
            <a:off x="4572000" y="3374952"/>
            <a:ext cx="762000" cy="333882"/>
          </a:xfrm>
          <a:prstGeom prst="ellipse">
            <a:avLst/>
          </a:prstGeom>
          <a:solidFill>
            <a:schemeClr val="lt1">
              <a:alpha val="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 name="Oval 19"/>
          <p:cNvSpPr/>
          <p:nvPr/>
        </p:nvSpPr>
        <p:spPr>
          <a:xfrm>
            <a:off x="4572000" y="2231952"/>
            <a:ext cx="762000" cy="333882"/>
          </a:xfrm>
          <a:prstGeom prst="ellipse">
            <a:avLst/>
          </a:prstGeom>
          <a:solidFill>
            <a:schemeClr val="lt1">
              <a:alpha val="0"/>
            </a:schemeClr>
          </a:solidFill>
          <a:ln>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1" name="Oval 20"/>
          <p:cNvSpPr/>
          <p:nvPr/>
        </p:nvSpPr>
        <p:spPr>
          <a:xfrm>
            <a:off x="4574894" y="3374952"/>
            <a:ext cx="762000" cy="333882"/>
          </a:xfrm>
          <a:prstGeom prst="ellipse">
            <a:avLst/>
          </a:prstGeom>
          <a:solidFill>
            <a:schemeClr val="lt1">
              <a:alpha val="0"/>
            </a:schemeClr>
          </a:solidFill>
          <a:ln>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 name="Oval 21"/>
          <p:cNvSpPr/>
          <p:nvPr/>
        </p:nvSpPr>
        <p:spPr>
          <a:xfrm>
            <a:off x="6726238" y="1523418"/>
            <a:ext cx="762000" cy="4061334"/>
          </a:xfrm>
          <a:prstGeom prst="ellipse">
            <a:avLst/>
          </a:prstGeom>
          <a:solidFill>
            <a:srgbClr val="C00000">
              <a:alpha val="0"/>
            </a:srgbClr>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0386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20" grpId="0" animBg="1"/>
      <p:bldP spid="20" grpId="1" animBg="1"/>
      <p:bldP spid="21" grpId="0" animBg="1"/>
      <p:bldP spid="21" grpId="1" animBg="1"/>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a:latin typeface="Verdana" pitchFamily="34" charset="0"/>
              </a:rPr>
              <a:t>Result</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45</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graphicFrame>
        <p:nvGraphicFramePr>
          <p:cNvPr id="2" name="Diagram 1"/>
          <p:cNvGraphicFramePr/>
          <p:nvPr>
            <p:extLst>
              <p:ext uri="{D42A27DB-BD31-4B8C-83A1-F6EECF244321}">
                <p14:modId xmlns:p14="http://schemas.microsoft.com/office/powerpoint/2010/main" val="2179665253"/>
              </p:ext>
            </p:extLst>
          </p:nvPr>
        </p:nvGraphicFramePr>
        <p:xfrm>
          <a:off x="419100" y="1187296"/>
          <a:ext cx="82296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itle 1"/>
          <p:cNvSpPr txBox="1">
            <a:spLocks/>
          </p:cNvSpPr>
          <p:nvPr/>
        </p:nvSpPr>
        <p:spPr bwMode="auto">
          <a:xfrm>
            <a:off x="5562600" y="4881408"/>
            <a:ext cx="44196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r>
              <a:rPr lang="en-US" b="1" dirty="0" smtClean="0">
                <a:solidFill>
                  <a:schemeClr val="tx2">
                    <a:lumMod val="75000"/>
                  </a:schemeClr>
                </a:solidFill>
                <a:ea typeface="ＭＳ Ｐゴシック" pitchFamily="34" charset="-128"/>
              </a:rPr>
              <a:t>Results</a:t>
            </a:r>
            <a:endParaRPr lang="en-US" b="1" dirty="0">
              <a:solidFill>
                <a:schemeClr val="tx2">
                  <a:lumMod val="75000"/>
                </a:schemeClr>
              </a:solidFill>
              <a:ea typeface="ＭＳ Ｐゴシック" pitchFamily="34" charset="-128"/>
            </a:endParaRPr>
          </a:p>
        </p:txBody>
      </p:sp>
      <p:sp>
        <p:nvSpPr>
          <p:cNvPr id="3" name="Down Arrow 2"/>
          <p:cNvSpPr/>
          <p:nvPr/>
        </p:nvSpPr>
        <p:spPr>
          <a:xfrm flipV="1">
            <a:off x="7524750" y="4343400"/>
            <a:ext cx="495300" cy="1066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15052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7543800" cy="430887"/>
          </a:xfrm>
          <a:prstGeom prst="rect">
            <a:avLst/>
          </a:prstGeom>
          <a:noFill/>
          <a:ln w="9525">
            <a:noFill/>
            <a:miter lim="800000"/>
            <a:headEnd/>
            <a:tailEnd/>
          </a:ln>
        </p:spPr>
        <p:txBody>
          <a:bodyPr wrap="square">
            <a:spAutoFit/>
          </a:bodyPr>
          <a:lstStyle/>
          <a:p>
            <a:pPr eaLnBrk="0" hangingPunct="0"/>
            <a:r>
              <a:rPr lang="en-US" sz="2200" b="1" dirty="0" smtClean="0">
                <a:latin typeface="Verdana" pitchFamily="34" charset="0"/>
              </a:rPr>
              <a:t>Naïve Bayes classification</a:t>
            </a:r>
            <a:endParaRPr lang="en-US" sz="2200" b="1" dirty="0">
              <a:latin typeface="Verdana"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46</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graphicFrame>
        <p:nvGraphicFramePr>
          <p:cNvPr id="10" name="Table 9"/>
          <p:cNvGraphicFramePr>
            <a:graphicFrameLocks noGrp="1"/>
          </p:cNvGraphicFramePr>
          <p:nvPr>
            <p:extLst>
              <p:ext uri="{D42A27DB-BD31-4B8C-83A1-F6EECF244321}">
                <p14:modId xmlns:p14="http://schemas.microsoft.com/office/powerpoint/2010/main" val="380403959"/>
              </p:ext>
            </p:extLst>
          </p:nvPr>
        </p:nvGraphicFramePr>
        <p:xfrm>
          <a:off x="76200" y="990600"/>
          <a:ext cx="8991600" cy="3606800"/>
        </p:xfrm>
        <a:graphic>
          <a:graphicData uri="http://schemas.openxmlformats.org/drawingml/2006/table">
            <a:tbl>
              <a:tblPr firstRow="1" bandRow="1">
                <a:tableStyleId>{5C22544A-7EE6-4342-B048-85BDC9FD1C3A}</a:tableStyleId>
              </a:tblPr>
              <a:tblGrid>
                <a:gridCol w="4572000"/>
                <a:gridCol w="914400"/>
                <a:gridCol w="1104900"/>
                <a:gridCol w="1104900"/>
                <a:gridCol w="1295400"/>
              </a:tblGrid>
              <a:tr h="370840">
                <a:tc>
                  <a:txBody>
                    <a:bodyPr/>
                    <a:lstStyle/>
                    <a:p>
                      <a:pPr algn="l"/>
                      <a:r>
                        <a:rPr lang="en-US" sz="1800" b="0" i="0" u="none" strike="noStrike" kern="1200" baseline="0" dirty="0" smtClean="0">
                          <a:solidFill>
                            <a:schemeClr val="lt1"/>
                          </a:solidFill>
                          <a:latin typeface="+mn-lt"/>
                          <a:ea typeface="+mn-ea"/>
                          <a:cs typeface="+mn-cs"/>
                        </a:rPr>
                        <a:t>Gyroscope feature</a:t>
                      </a:r>
                      <a:endParaRPr lang="en-US" b="0" dirty="0"/>
                    </a:p>
                  </a:txBody>
                  <a:tcPr anchor="ctr"/>
                </a:tc>
                <a:tc>
                  <a:txBody>
                    <a:bodyPr/>
                    <a:lstStyle/>
                    <a:p>
                      <a:pPr algn="ctr"/>
                      <a:r>
                        <a:rPr lang="en-US" b="0" dirty="0" smtClean="0"/>
                        <a:t>Total feature</a:t>
                      </a:r>
                      <a:endParaRPr lang="en-US" b="0" dirty="0"/>
                    </a:p>
                  </a:txBody>
                  <a:tcPr anchor="ctr"/>
                </a:tc>
                <a:tc>
                  <a:txBody>
                    <a:bodyPr/>
                    <a:lstStyle/>
                    <a:p>
                      <a:pPr algn="ctr"/>
                      <a:r>
                        <a:rPr lang="en-US" b="0" dirty="0" smtClean="0"/>
                        <a:t>True detection</a:t>
                      </a:r>
                      <a:endParaRPr lang="en-US" b="0" dirty="0"/>
                    </a:p>
                  </a:txBody>
                  <a:tcPr anchor="ctr"/>
                </a:tc>
                <a:tc>
                  <a:txBody>
                    <a:bodyPr/>
                    <a:lstStyle/>
                    <a:p>
                      <a:pPr algn="ctr"/>
                      <a:r>
                        <a:rPr lang="en-US" b="0" dirty="0" smtClean="0"/>
                        <a:t>False detection</a:t>
                      </a:r>
                      <a:endParaRPr lang="en-US" b="0" dirty="0"/>
                    </a:p>
                  </a:txBody>
                  <a:tcPr anchor="ctr"/>
                </a:tc>
                <a:tc>
                  <a:txBody>
                    <a:bodyPr/>
                    <a:lstStyle/>
                    <a:p>
                      <a:pPr algn="ctr"/>
                      <a:r>
                        <a:rPr lang="en-US" b="0" dirty="0" smtClean="0"/>
                        <a:t>Undetected</a:t>
                      </a:r>
                      <a:endParaRPr lang="en-US" b="0" dirty="0"/>
                    </a:p>
                  </a:txBody>
                  <a:tcPr anchor="ctr"/>
                </a:tc>
              </a:tr>
              <a:tr h="370840">
                <a:tc>
                  <a:txBody>
                    <a:bodyPr/>
                    <a:lstStyle/>
                    <a:p>
                      <a:r>
                        <a:rPr lang="en-US" sz="1800" b="0" i="0" u="none" strike="noStrike" kern="1200" baseline="0" dirty="0" err="1" smtClean="0">
                          <a:solidFill>
                            <a:schemeClr val="dk1"/>
                          </a:solidFill>
                          <a:latin typeface="+mn-lt"/>
                          <a:ea typeface="+mn-ea"/>
                          <a:cs typeface="+mn-cs"/>
                        </a:rPr>
                        <a:t>reg</a:t>
                      </a:r>
                      <a:r>
                        <a:rPr lang="en-US" sz="1800" b="0" i="0" u="none" strike="noStrike" kern="1200" baseline="0" dirty="0" smtClean="0">
                          <a:solidFill>
                            <a:schemeClr val="dk1"/>
                          </a:solidFill>
                          <a:latin typeface="+mn-lt"/>
                          <a:ea typeface="+mn-ea"/>
                          <a:cs typeface="+mn-cs"/>
                        </a:rPr>
                        <a:t> yaw, </a:t>
                      </a:r>
                      <a:r>
                        <a:rPr lang="en-US" sz="1800" b="0" i="0" u="none" strike="noStrike" kern="1200" baseline="0" dirty="0" err="1" smtClean="0">
                          <a:solidFill>
                            <a:schemeClr val="dk1"/>
                          </a:solidFill>
                          <a:latin typeface="+mn-lt"/>
                          <a:ea typeface="+mn-ea"/>
                          <a:cs typeface="+mn-cs"/>
                        </a:rPr>
                        <a:t>reg</a:t>
                      </a:r>
                      <a:r>
                        <a:rPr lang="en-US" sz="1800" b="0" i="0" u="none" strike="noStrike" kern="1200" baseline="0" dirty="0" smtClean="0">
                          <a:solidFill>
                            <a:schemeClr val="dk1"/>
                          </a:solidFill>
                          <a:latin typeface="+mn-lt"/>
                          <a:ea typeface="+mn-ea"/>
                          <a:cs typeface="+mn-cs"/>
                        </a:rPr>
                        <a:t> roll</a:t>
                      </a:r>
                      <a:endParaRPr lang="en-US" b="0" dirty="0"/>
                    </a:p>
                  </a:txBody>
                  <a:tcPr/>
                </a:tc>
                <a:tc>
                  <a:txBody>
                    <a:bodyPr/>
                    <a:lstStyle/>
                    <a:p>
                      <a:r>
                        <a:rPr lang="en-US" b="0" dirty="0" smtClean="0"/>
                        <a:t>2</a:t>
                      </a:r>
                      <a:endParaRPr lang="en-US" b="0" dirty="0"/>
                    </a:p>
                  </a:txBody>
                  <a:tcPr/>
                </a:tc>
                <a:tc>
                  <a:txBody>
                    <a:bodyPr/>
                    <a:lstStyle/>
                    <a:p>
                      <a:r>
                        <a:rPr lang="en-US" b="0" dirty="0" smtClean="0"/>
                        <a:t>25</a:t>
                      </a:r>
                      <a:endParaRPr lang="en-US" b="0" dirty="0"/>
                    </a:p>
                  </a:txBody>
                  <a:tcPr/>
                </a:tc>
                <a:tc>
                  <a:txBody>
                    <a:bodyPr/>
                    <a:lstStyle/>
                    <a:p>
                      <a:r>
                        <a:rPr lang="en-US" b="0" dirty="0" smtClean="0"/>
                        <a:t>54</a:t>
                      </a:r>
                      <a:endParaRPr lang="en-US" b="0" dirty="0"/>
                    </a:p>
                  </a:txBody>
                  <a:tcPr/>
                </a:tc>
                <a:tc>
                  <a:txBody>
                    <a:bodyPr/>
                    <a:lstStyle/>
                    <a:p>
                      <a:r>
                        <a:rPr lang="en-US" b="0" dirty="0" smtClean="0"/>
                        <a:t>6</a:t>
                      </a:r>
                      <a:endParaRPr lang="en-US" b="0" dirty="0"/>
                    </a:p>
                  </a:txBody>
                  <a:tcPr/>
                </a:tc>
              </a:tr>
              <a:tr h="370840">
                <a:tc>
                  <a:txBody>
                    <a:bodyPr/>
                    <a:lstStyle/>
                    <a:p>
                      <a:r>
                        <a:rPr lang="en-US" sz="1800" b="0" i="0" u="none" strike="noStrike" kern="1200" baseline="0" dirty="0" smtClean="0">
                          <a:solidFill>
                            <a:schemeClr val="dk1"/>
                          </a:solidFill>
                          <a:latin typeface="+mn-lt"/>
                          <a:ea typeface="+mn-ea"/>
                          <a:cs typeface="+mn-cs"/>
                        </a:rPr>
                        <a:t>mad roll, </a:t>
                      </a:r>
                      <a:r>
                        <a:rPr lang="en-US" sz="1800" b="0" i="0" u="none" strike="noStrike" kern="1200" baseline="0" dirty="0" err="1" smtClean="0">
                          <a:solidFill>
                            <a:schemeClr val="dk1"/>
                          </a:solidFill>
                          <a:latin typeface="+mn-lt"/>
                          <a:ea typeface="+mn-ea"/>
                          <a:cs typeface="+mn-cs"/>
                        </a:rPr>
                        <a:t>reg</a:t>
                      </a:r>
                      <a:r>
                        <a:rPr lang="en-US" sz="1800" b="0" i="0" u="none" strike="noStrike" kern="1200" baseline="0" dirty="0" smtClean="0">
                          <a:solidFill>
                            <a:schemeClr val="dk1"/>
                          </a:solidFill>
                          <a:latin typeface="+mn-lt"/>
                          <a:ea typeface="+mn-ea"/>
                          <a:cs typeface="+mn-cs"/>
                        </a:rPr>
                        <a:t> roll</a:t>
                      </a:r>
                      <a:endParaRPr lang="en-US" b="0" dirty="0"/>
                    </a:p>
                  </a:txBody>
                  <a:tcPr/>
                </a:tc>
                <a:tc>
                  <a:txBody>
                    <a:bodyPr/>
                    <a:lstStyle/>
                    <a:p>
                      <a:r>
                        <a:rPr lang="en-US" b="0" dirty="0" smtClean="0"/>
                        <a:t>2</a:t>
                      </a:r>
                      <a:endParaRPr lang="en-US" b="0" dirty="0"/>
                    </a:p>
                  </a:txBody>
                  <a:tcPr/>
                </a:tc>
                <a:tc>
                  <a:txBody>
                    <a:bodyPr/>
                    <a:lstStyle/>
                    <a:p>
                      <a:r>
                        <a:rPr lang="en-US" b="0" dirty="0" smtClean="0"/>
                        <a:t>26</a:t>
                      </a:r>
                      <a:endParaRPr lang="en-US" b="0" dirty="0"/>
                    </a:p>
                  </a:txBody>
                  <a:tcPr/>
                </a:tc>
                <a:tc>
                  <a:txBody>
                    <a:bodyPr/>
                    <a:lstStyle/>
                    <a:p>
                      <a:r>
                        <a:rPr lang="en-US" b="0" dirty="0" smtClean="0"/>
                        <a:t>46</a:t>
                      </a:r>
                      <a:endParaRPr lang="en-US" b="0" dirty="0"/>
                    </a:p>
                  </a:txBody>
                  <a:tcPr/>
                </a:tc>
                <a:tc>
                  <a:txBody>
                    <a:bodyPr/>
                    <a:lstStyle/>
                    <a:p>
                      <a:r>
                        <a:rPr lang="en-US" b="0" dirty="0" smtClean="0"/>
                        <a:t>5</a:t>
                      </a:r>
                      <a:endParaRPr lang="en-US" b="0" dirty="0"/>
                    </a:p>
                  </a:txBody>
                  <a:tcPr/>
                </a:tc>
              </a:tr>
              <a:tr h="370840">
                <a:tc>
                  <a:txBody>
                    <a:bodyPr/>
                    <a:lstStyle/>
                    <a:p>
                      <a:r>
                        <a:rPr lang="en-US" sz="1800" b="0" i="0" u="none" strike="noStrike" kern="1200" baseline="0" dirty="0" err="1" smtClean="0">
                          <a:solidFill>
                            <a:schemeClr val="dk1"/>
                          </a:solidFill>
                          <a:latin typeface="+mn-lt"/>
                          <a:ea typeface="+mn-ea"/>
                          <a:cs typeface="+mn-cs"/>
                        </a:rPr>
                        <a:t>reg</a:t>
                      </a:r>
                      <a:r>
                        <a:rPr lang="en-US" sz="1800" b="0" i="0" u="none" strike="noStrike" kern="1200" baseline="0" dirty="0" smtClean="0">
                          <a:solidFill>
                            <a:schemeClr val="dk1"/>
                          </a:solidFill>
                          <a:latin typeface="+mn-lt"/>
                          <a:ea typeface="+mn-ea"/>
                          <a:cs typeface="+mn-cs"/>
                        </a:rPr>
                        <a:t> yaw, </a:t>
                      </a:r>
                      <a:r>
                        <a:rPr lang="en-US" sz="1800" b="0" i="0" u="none" strike="noStrike" kern="1200" baseline="0" dirty="0" err="1" smtClean="0">
                          <a:solidFill>
                            <a:schemeClr val="dk1"/>
                          </a:solidFill>
                          <a:latin typeface="+mn-lt"/>
                          <a:ea typeface="+mn-ea"/>
                          <a:cs typeface="+mn-cs"/>
                        </a:rPr>
                        <a:t>reg</a:t>
                      </a:r>
                      <a:r>
                        <a:rPr lang="en-US" sz="1800" b="0" i="0" u="none" strike="noStrike" kern="1200" baseline="0" dirty="0" smtClean="0">
                          <a:solidFill>
                            <a:schemeClr val="dk1"/>
                          </a:solidFill>
                          <a:latin typeface="+mn-lt"/>
                          <a:ea typeface="+mn-ea"/>
                          <a:cs typeface="+mn-cs"/>
                        </a:rPr>
                        <a:t> pitch, </a:t>
                      </a:r>
                      <a:r>
                        <a:rPr lang="en-US" sz="1800" b="0" i="0" u="none" strike="noStrike" kern="1200" baseline="0" dirty="0" err="1" smtClean="0">
                          <a:solidFill>
                            <a:schemeClr val="dk1"/>
                          </a:solidFill>
                          <a:latin typeface="+mn-lt"/>
                          <a:ea typeface="+mn-ea"/>
                          <a:cs typeface="+mn-cs"/>
                        </a:rPr>
                        <a:t>reg</a:t>
                      </a:r>
                      <a:r>
                        <a:rPr lang="en-US" sz="1800" b="0" i="0" u="none" strike="noStrike" kern="1200" baseline="0" dirty="0" smtClean="0">
                          <a:solidFill>
                            <a:schemeClr val="dk1"/>
                          </a:solidFill>
                          <a:latin typeface="+mn-lt"/>
                          <a:ea typeface="+mn-ea"/>
                          <a:cs typeface="+mn-cs"/>
                        </a:rPr>
                        <a:t> roll</a:t>
                      </a:r>
                      <a:endParaRPr lang="en-US" b="0" dirty="0"/>
                    </a:p>
                  </a:txBody>
                  <a:tcPr/>
                </a:tc>
                <a:tc>
                  <a:txBody>
                    <a:bodyPr/>
                    <a:lstStyle/>
                    <a:p>
                      <a:r>
                        <a:rPr lang="en-US" b="0" dirty="0" smtClean="0"/>
                        <a:t>3</a:t>
                      </a:r>
                      <a:endParaRPr lang="en-US" b="0" dirty="0"/>
                    </a:p>
                  </a:txBody>
                  <a:tcPr/>
                </a:tc>
                <a:tc>
                  <a:txBody>
                    <a:bodyPr/>
                    <a:lstStyle/>
                    <a:p>
                      <a:r>
                        <a:rPr lang="en-US" b="0" dirty="0" smtClean="0"/>
                        <a:t>27</a:t>
                      </a:r>
                      <a:endParaRPr lang="en-US" b="0" dirty="0"/>
                    </a:p>
                  </a:txBody>
                  <a:tcPr/>
                </a:tc>
                <a:tc>
                  <a:txBody>
                    <a:bodyPr/>
                    <a:lstStyle/>
                    <a:p>
                      <a:r>
                        <a:rPr lang="en-US" b="0" dirty="0" smtClean="0"/>
                        <a:t>54</a:t>
                      </a:r>
                      <a:endParaRPr lang="en-US" b="0" dirty="0"/>
                    </a:p>
                  </a:txBody>
                  <a:tcPr/>
                </a:tc>
                <a:tc>
                  <a:txBody>
                    <a:bodyPr/>
                    <a:lstStyle/>
                    <a:p>
                      <a:r>
                        <a:rPr lang="en-US" b="0" dirty="0" smtClean="0"/>
                        <a:t>4</a:t>
                      </a:r>
                      <a:endParaRPr lang="en-US" b="0" dirty="0"/>
                    </a:p>
                  </a:txBody>
                  <a:tcPr/>
                </a:tc>
              </a:tr>
              <a:tr h="370840">
                <a:tc>
                  <a:txBody>
                    <a:bodyPr/>
                    <a:lstStyle/>
                    <a:p>
                      <a:r>
                        <a:rPr lang="en-US" sz="1800" b="0" i="0" u="none" strike="noStrike" kern="1200" baseline="0" dirty="0" smtClean="0">
                          <a:solidFill>
                            <a:schemeClr val="dk1"/>
                          </a:solidFill>
                          <a:latin typeface="+mn-lt"/>
                          <a:ea typeface="+mn-ea"/>
                          <a:cs typeface="+mn-cs"/>
                        </a:rPr>
                        <a:t>mad roll, </a:t>
                      </a:r>
                      <a:r>
                        <a:rPr lang="en-US" sz="1800" b="0" i="0" u="none" strike="noStrike" kern="1200" baseline="0" dirty="0" err="1" smtClean="0">
                          <a:solidFill>
                            <a:schemeClr val="dk1"/>
                          </a:solidFill>
                          <a:latin typeface="+mn-lt"/>
                          <a:ea typeface="+mn-ea"/>
                          <a:cs typeface="+mn-cs"/>
                        </a:rPr>
                        <a:t>reg</a:t>
                      </a:r>
                      <a:r>
                        <a:rPr lang="en-US" sz="1800" b="0" i="0" u="none" strike="noStrike" kern="1200" baseline="0" dirty="0" smtClean="0">
                          <a:solidFill>
                            <a:schemeClr val="dk1"/>
                          </a:solidFill>
                          <a:latin typeface="+mn-lt"/>
                          <a:ea typeface="+mn-ea"/>
                          <a:cs typeface="+mn-cs"/>
                        </a:rPr>
                        <a:t> roll, bite count</a:t>
                      </a:r>
                      <a:endParaRPr lang="en-US" b="0" dirty="0"/>
                    </a:p>
                  </a:txBody>
                  <a:tcPr/>
                </a:tc>
                <a:tc>
                  <a:txBody>
                    <a:bodyPr/>
                    <a:lstStyle/>
                    <a:p>
                      <a:r>
                        <a:rPr lang="en-US" b="0" dirty="0" smtClean="0"/>
                        <a:t>3</a:t>
                      </a:r>
                      <a:endParaRPr lang="en-US" b="0" dirty="0"/>
                    </a:p>
                  </a:txBody>
                  <a:tcPr/>
                </a:tc>
                <a:tc>
                  <a:txBody>
                    <a:bodyPr/>
                    <a:lstStyle/>
                    <a:p>
                      <a:r>
                        <a:rPr lang="en-US" b="0" dirty="0" smtClean="0"/>
                        <a:t>27</a:t>
                      </a:r>
                      <a:endParaRPr lang="en-US" b="0" dirty="0"/>
                    </a:p>
                  </a:txBody>
                  <a:tcPr/>
                </a:tc>
                <a:tc>
                  <a:txBody>
                    <a:bodyPr/>
                    <a:lstStyle/>
                    <a:p>
                      <a:r>
                        <a:rPr lang="en-US" b="0" dirty="0" smtClean="0"/>
                        <a:t>47</a:t>
                      </a:r>
                      <a:endParaRPr lang="en-US" b="0" dirty="0"/>
                    </a:p>
                  </a:txBody>
                  <a:tcPr/>
                </a:tc>
                <a:tc>
                  <a:txBody>
                    <a:bodyPr/>
                    <a:lstStyle/>
                    <a:p>
                      <a:r>
                        <a:rPr lang="en-US" b="0" dirty="0" smtClean="0"/>
                        <a:t>4</a:t>
                      </a:r>
                      <a:endParaRPr lang="en-US" b="0" dirty="0"/>
                    </a:p>
                  </a:txBody>
                  <a:tcPr/>
                </a:tc>
              </a:tr>
              <a:tr h="370840">
                <a:tc>
                  <a:txBody>
                    <a:bodyPr/>
                    <a:lstStyle/>
                    <a:p>
                      <a:r>
                        <a:rPr lang="en-US" sz="1800" b="0" i="0" u="none" strike="noStrike" kern="1200" baseline="0" dirty="0" smtClean="0">
                          <a:solidFill>
                            <a:schemeClr val="dk1"/>
                          </a:solidFill>
                          <a:latin typeface="+mn-lt"/>
                          <a:ea typeface="+mn-ea"/>
                          <a:cs typeface="+mn-cs"/>
                        </a:rPr>
                        <a:t>mad roll, </a:t>
                      </a:r>
                      <a:r>
                        <a:rPr lang="en-US" sz="1800" b="0" i="0" u="none" strike="noStrike" kern="1200" baseline="0" dirty="0" err="1" smtClean="0">
                          <a:solidFill>
                            <a:schemeClr val="dk1"/>
                          </a:solidFill>
                          <a:latin typeface="+mn-lt"/>
                          <a:ea typeface="+mn-ea"/>
                          <a:cs typeface="+mn-cs"/>
                        </a:rPr>
                        <a:t>reg</a:t>
                      </a:r>
                      <a:r>
                        <a:rPr lang="en-US" sz="1800" b="0" i="0" u="none" strike="noStrike" kern="1200" baseline="0" dirty="0" smtClean="0">
                          <a:solidFill>
                            <a:schemeClr val="dk1"/>
                          </a:solidFill>
                          <a:latin typeface="+mn-lt"/>
                          <a:ea typeface="+mn-ea"/>
                          <a:cs typeface="+mn-cs"/>
                        </a:rPr>
                        <a:t> yaw, </a:t>
                      </a:r>
                      <a:r>
                        <a:rPr lang="en-US" sz="1800" b="0" i="0" u="none" strike="noStrike" kern="1200" baseline="0" dirty="0" err="1" smtClean="0">
                          <a:solidFill>
                            <a:schemeClr val="dk1"/>
                          </a:solidFill>
                          <a:latin typeface="+mn-lt"/>
                          <a:ea typeface="+mn-ea"/>
                          <a:cs typeface="+mn-cs"/>
                        </a:rPr>
                        <a:t>reg</a:t>
                      </a:r>
                      <a:r>
                        <a:rPr lang="en-US" sz="1800" b="0" i="0" u="none" strike="noStrike" kern="1200" baseline="0" dirty="0" smtClean="0">
                          <a:solidFill>
                            <a:schemeClr val="dk1"/>
                          </a:solidFill>
                          <a:latin typeface="+mn-lt"/>
                          <a:ea typeface="+mn-ea"/>
                          <a:cs typeface="+mn-cs"/>
                        </a:rPr>
                        <a:t> pitch, </a:t>
                      </a:r>
                      <a:r>
                        <a:rPr lang="en-US" sz="1800" b="0" i="0" u="none" strike="noStrike" kern="1200" baseline="0" dirty="0" err="1" smtClean="0">
                          <a:solidFill>
                            <a:schemeClr val="dk1"/>
                          </a:solidFill>
                          <a:latin typeface="+mn-lt"/>
                          <a:ea typeface="+mn-ea"/>
                          <a:cs typeface="+mn-cs"/>
                        </a:rPr>
                        <a:t>reg</a:t>
                      </a:r>
                      <a:r>
                        <a:rPr lang="en-US" sz="1800" b="0" i="0" u="none" strike="noStrike" kern="1200" baseline="0" dirty="0" smtClean="0">
                          <a:solidFill>
                            <a:schemeClr val="dk1"/>
                          </a:solidFill>
                          <a:latin typeface="+mn-lt"/>
                          <a:ea typeface="+mn-ea"/>
                          <a:cs typeface="+mn-cs"/>
                        </a:rPr>
                        <a:t> roll</a:t>
                      </a:r>
                      <a:endParaRPr lang="en-US" b="0" dirty="0"/>
                    </a:p>
                  </a:txBody>
                  <a:tcPr/>
                </a:tc>
                <a:tc>
                  <a:txBody>
                    <a:bodyPr/>
                    <a:lstStyle/>
                    <a:p>
                      <a:r>
                        <a:rPr lang="en-US" b="0" dirty="0" smtClean="0"/>
                        <a:t>4</a:t>
                      </a:r>
                      <a:endParaRPr lang="en-US" b="0" dirty="0"/>
                    </a:p>
                  </a:txBody>
                  <a:tcPr/>
                </a:tc>
                <a:tc>
                  <a:txBody>
                    <a:bodyPr/>
                    <a:lstStyle/>
                    <a:p>
                      <a:r>
                        <a:rPr lang="en-US" b="0" dirty="0" smtClean="0"/>
                        <a:t>27</a:t>
                      </a:r>
                      <a:endParaRPr lang="en-US" b="0" dirty="0"/>
                    </a:p>
                  </a:txBody>
                  <a:tcPr/>
                </a:tc>
                <a:tc>
                  <a:txBody>
                    <a:bodyPr/>
                    <a:lstStyle/>
                    <a:p>
                      <a:r>
                        <a:rPr lang="en-US" b="0" dirty="0" smtClean="0"/>
                        <a:t>51</a:t>
                      </a:r>
                      <a:endParaRPr lang="en-US" b="0" dirty="0"/>
                    </a:p>
                  </a:txBody>
                  <a:tcPr/>
                </a:tc>
                <a:tc>
                  <a:txBody>
                    <a:bodyPr/>
                    <a:lstStyle/>
                    <a:p>
                      <a:r>
                        <a:rPr lang="en-US" b="0" dirty="0" smtClean="0"/>
                        <a:t>4</a:t>
                      </a:r>
                      <a:endParaRPr lang="en-US" b="0" dirty="0"/>
                    </a:p>
                  </a:txBody>
                  <a:tcPr/>
                </a:tc>
              </a:tr>
              <a:tr h="370840">
                <a:tc>
                  <a:txBody>
                    <a:bodyPr/>
                    <a:lstStyle/>
                    <a:p>
                      <a:r>
                        <a:rPr lang="en-US" sz="1800" b="0" i="0" u="none" strike="noStrike" kern="1200" baseline="0" dirty="0" smtClean="0">
                          <a:solidFill>
                            <a:schemeClr val="dk1"/>
                          </a:solidFill>
                          <a:latin typeface="+mn-lt"/>
                          <a:ea typeface="+mn-ea"/>
                          <a:cs typeface="+mn-cs"/>
                        </a:rPr>
                        <a:t>mad roll, </a:t>
                      </a:r>
                      <a:r>
                        <a:rPr lang="en-US" sz="1800" b="0" i="0" u="none" strike="noStrike" kern="1200" baseline="0" dirty="0" err="1" smtClean="0">
                          <a:solidFill>
                            <a:schemeClr val="dk1"/>
                          </a:solidFill>
                          <a:latin typeface="+mn-lt"/>
                          <a:ea typeface="+mn-ea"/>
                          <a:cs typeface="+mn-cs"/>
                        </a:rPr>
                        <a:t>var</a:t>
                      </a:r>
                      <a:r>
                        <a:rPr lang="en-US" sz="1800" b="0" i="0" u="none" strike="noStrike" kern="1200" baseline="0" dirty="0" smtClean="0">
                          <a:solidFill>
                            <a:schemeClr val="dk1"/>
                          </a:solidFill>
                          <a:latin typeface="+mn-lt"/>
                          <a:ea typeface="+mn-ea"/>
                          <a:cs typeface="+mn-cs"/>
                        </a:rPr>
                        <a:t> roll, </a:t>
                      </a:r>
                      <a:r>
                        <a:rPr lang="en-US" sz="1800" b="0" i="0" u="none" strike="noStrike" kern="1200" baseline="0" dirty="0" err="1" smtClean="0">
                          <a:solidFill>
                            <a:schemeClr val="dk1"/>
                          </a:solidFill>
                          <a:latin typeface="+mn-lt"/>
                          <a:ea typeface="+mn-ea"/>
                          <a:cs typeface="+mn-cs"/>
                        </a:rPr>
                        <a:t>reg</a:t>
                      </a:r>
                      <a:r>
                        <a:rPr lang="en-US" sz="1800" b="0" i="0" u="none" strike="noStrike" kern="1200" baseline="0" dirty="0" smtClean="0">
                          <a:solidFill>
                            <a:schemeClr val="dk1"/>
                          </a:solidFill>
                          <a:latin typeface="+mn-lt"/>
                          <a:ea typeface="+mn-ea"/>
                          <a:cs typeface="+mn-cs"/>
                        </a:rPr>
                        <a:t> roll, bite count</a:t>
                      </a:r>
                      <a:endParaRPr lang="en-US" b="0" dirty="0"/>
                    </a:p>
                  </a:txBody>
                  <a:tcPr/>
                </a:tc>
                <a:tc>
                  <a:txBody>
                    <a:bodyPr/>
                    <a:lstStyle/>
                    <a:p>
                      <a:r>
                        <a:rPr lang="en-US" b="0" dirty="0" smtClean="0"/>
                        <a:t>4</a:t>
                      </a:r>
                      <a:endParaRPr lang="en-US" b="0" dirty="0"/>
                    </a:p>
                  </a:txBody>
                  <a:tcPr/>
                </a:tc>
                <a:tc>
                  <a:txBody>
                    <a:bodyPr/>
                    <a:lstStyle/>
                    <a:p>
                      <a:r>
                        <a:rPr lang="en-US" b="0" dirty="0" smtClean="0"/>
                        <a:t>24</a:t>
                      </a:r>
                      <a:endParaRPr lang="en-US" b="0" dirty="0"/>
                    </a:p>
                  </a:txBody>
                  <a:tcPr/>
                </a:tc>
                <a:tc>
                  <a:txBody>
                    <a:bodyPr/>
                    <a:lstStyle/>
                    <a:p>
                      <a:r>
                        <a:rPr lang="en-US" b="0" dirty="0" smtClean="0"/>
                        <a:t>43</a:t>
                      </a:r>
                      <a:endParaRPr lang="en-US" b="0" dirty="0"/>
                    </a:p>
                  </a:txBody>
                  <a:tcPr/>
                </a:tc>
                <a:tc>
                  <a:txBody>
                    <a:bodyPr/>
                    <a:lstStyle/>
                    <a:p>
                      <a:r>
                        <a:rPr lang="en-US" b="0" dirty="0" smtClean="0"/>
                        <a:t>7</a:t>
                      </a:r>
                      <a:endParaRPr lang="en-US" b="0" dirty="0"/>
                    </a:p>
                  </a:txBody>
                  <a:tcPr/>
                </a:tc>
              </a:tr>
              <a:tr h="370840">
                <a:tc>
                  <a:txBody>
                    <a:bodyPr/>
                    <a:lstStyle/>
                    <a:p>
                      <a:r>
                        <a:rPr lang="en-US" sz="1800" b="0" i="0" u="none" strike="noStrike" kern="1200" baseline="0" dirty="0" smtClean="0">
                          <a:solidFill>
                            <a:schemeClr val="dk1"/>
                          </a:solidFill>
                          <a:latin typeface="+mn-lt"/>
                          <a:ea typeface="+mn-ea"/>
                          <a:cs typeface="+mn-cs"/>
                        </a:rPr>
                        <a:t>mad roll, </a:t>
                      </a:r>
                      <a:r>
                        <a:rPr lang="en-US" sz="1800" b="0" i="0" u="none" strike="noStrike" kern="1200" baseline="0" dirty="0" err="1" smtClean="0">
                          <a:solidFill>
                            <a:schemeClr val="dk1"/>
                          </a:solidFill>
                          <a:latin typeface="+mn-lt"/>
                          <a:ea typeface="+mn-ea"/>
                          <a:cs typeface="+mn-cs"/>
                        </a:rPr>
                        <a:t>reg</a:t>
                      </a:r>
                      <a:r>
                        <a:rPr lang="en-US" sz="1800" b="0" i="0" u="none" strike="noStrike" kern="1200" baseline="0" dirty="0" smtClean="0">
                          <a:solidFill>
                            <a:schemeClr val="dk1"/>
                          </a:solidFill>
                          <a:latin typeface="+mn-lt"/>
                          <a:ea typeface="+mn-ea"/>
                          <a:cs typeface="+mn-cs"/>
                        </a:rPr>
                        <a:t> yaw, </a:t>
                      </a:r>
                      <a:r>
                        <a:rPr lang="en-US" sz="1800" b="0" i="0" u="none" strike="noStrike" kern="1200" baseline="0" dirty="0" err="1" smtClean="0">
                          <a:solidFill>
                            <a:schemeClr val="dk1"/>
                          </a:solidFill>
                          <a:latin typeface="+mn-lt"/>
                          <a:ea typeface="+mn-ea"/>
                          <a:cs typeface="+mn-cs"/>
                        </a:rPr>
                        <a:t>reg</a:t>
                      </a:r>
                      <a:r>
                        <a:rPr lang="en-US" sz="1800" b="0" i="0" u="none" strike="noStrike" kern="1200" baseline="0" dirty="0" smtClean="0">
                          <a:solidFill>
                            <a:schemeClr val="dk1"/>
                          </a:solidFill>
                          <a:latin typeface="+mn-lt"/>
                          <a:ea typeface="+mn-ea"/>
                          <a:cs typeface="+mn-cs"/>
                        </a:rPr>
                        <a:t> pitch, </a:t>
                      </a:r>
                      <a:r>
                        <a:rPr lang="en-US" sz="1800" b="0" i="0" u="none" strike="noStrike" kern="1200" baseline="0" dirty="0" err="1" smtClean="0">
                          <a:solidFill>
                            <a:schemeClr val="dk1"/>
                          </a:solidFill>
                          <a:latin typeface="+mn-lt"/>
                          <a:ea typeface="+mn-ea"/>
                          <a:cs typeface="+mn-cs"/>
                        </a:rPr>
                        <a:t>reg</a:t>
                      </a:r>
                      <a:r>
                        <a:rPr lang="en-US" sz="1800" b="0" i="0" u="none" strike="noStrike" kern="1200" baseline="0" dirty="0" smtClean="0">
                          <a:solidFill>
                            <a:schemeClr val="dk1"/>
                          </a:solidFill>
                          <a:latin typeface="+mn-lt"/>
                          <a:ea typeface="+mn-ea"/>
                          <a:cs typeface="+mn-cs"/>
                        </a:rPr>
                        <a:t> roll, bite count</a:t>
                      </a:r>
                      <a:endParaRPr lang="en-US" b="0" dirty="0"/>
                    </a:p>
                  </a:txBody>
                  <a:tcPr/>
                </a:tc>
                <a:tc>
                  <a:txBody>
                    <a:bodyPr/>
                    <a:lstStyle/>
                    <a:p>
                      <a:r>
                        <a:rPr lang="en-US" b="0" dirty="0" smtClean="0"/>
                        <a:t>5</a:t>
                      </a:r>
                      <a:endParaRPr lang="en-US" b="0" dirty="0"/>
                    </a:p>
                  </a:txBody>
                  <a:tcPr/>
                </a:tc>
                <a:tc>
                  <a:txBody>
                    <a:bodyPr/>
                    <a:lstStyle/>
                    <a:p>
                      <a:r>
                        <a:rPr lang="en-US" b="0" dirty="0" smtClean="0"/>
                        <a:t>27</a:t>
                      </a:r>
                      <a:endParaRPr lang="en-US" b="0" dirty="0"/>
                    </a:p>
                  </a:txBody>
                  <a:tcPr/>
                </a:tc>
                <a:tc>
                  <a:txBody>
                    <a:bodyPr/>
                    <a:lstStyle/>
                    <a:p>
                      <a:r>
                        <a:rPr lang="en-US" b="0" dirty="0" smtClean="0"/>
                        <a:t>49</a:t>
                      </a:r>
                      <a:endParaRPr lang="en-US" b="0" dirty="0"/>
                    </a:p>
                  </a:txBody>
                  <a:tcPr/>
                </a:tc>
                <a:tc>
                  <a:txBody>
                    <a:bodyPr/>
                    <a:lstStyle/>
                    <a:p>
                      <a:r>
                        <a:rPr lang="en-US" b="0" dirty="0" smtClean="0"/>
                        <a:t>4</a:t>
                      </a:r>
                      <a:endParaRPr lang="en-US" b="0" dirty="0"/>
                    </a:p>
                  </a:txBody>
                  <a:tcPr/>
                </a:tc>
              </a:tr>
              <a:tr h="370840">
                <a:tc>
                  <a:txBody>
                    <a:bodyPr/>
                    <a:lstStyle/>
                    <a:p>
                      <a:r>
                        <a:rPr lang="en-US" sz="1800" b="0" i="0" u="none" strike="noStrike" kern="1200" baseline="0" dirty="0" smtClean="0">
                          <a:solidFill>
                            <a:schemeClr val="dk1"/>
                          </a:solidFill>
                          <a:latin typeface="+mn-lt"/>
                          <a:ea typeface="+mn-ea"/>
                          <a:cs typeface="+mn-cs"/>
                        </a:rPr>
                        <a:t>mad roll, </a:t>
                      </a:r>
                      <a:r>
                        <a:rPr lang="en-US" sz="1800" b="0" i="0" u="none" strike="noStrike" kern="1200" baseline="0" dirty="0" err="1" smtClean="0">
                          <a:solidFill>
                            <a:schemeClr val="dk1"/>
                          </a:solidFill>
                          <a:latin typeface="+mn-lt"/>
                          <a:ea typeface="+mn-ea"/>
                          <a:cs typeface="+mn-cs"/>
                        </a:rPr>
                        <a:t>var</a:t>
                      </a:r>
                      <a:r>
                        <a:rPr lang="en-US" sz="1800" b="0" i="0" u="none" strike="noStrike" kern="1200" baseline="0" dirty="0" smtClean="0">
                          <a:solidFill>
                            <a:schemeClr val="dk1"/>
                          </a:solidFill>
                          <a:latin typeface="+mn-lt"/>
                          <a:ea typeface="+mn-ea"/>
                          <a:cs typeface="+mn-cs"/>
                        </a:rPr>
                        <a:t> roll, </a:t>
                      </a:r>
                      <a:r>
                        <a:rPr lang="en-US" sz="1800" b="0" i="0" u="none" strike="noStrike" kern="1200" baseline="0" dirty="0" err="1" smtClean="0">
                          <a:solidFill>
                            <a:schemeClr val="dk1"/>
                          </a:solidFill>
                          <a:latin typeface="+mn-lt"/>
                          <a:ea typeface="+mn-ea"/>
                          <a:cs typeface="+mn-cs"/>
                        </a:rPr>
                        <a:t>reg</a:t>
                      </a:r>
                      <a:r>
                        <a:rPr lang="en-US" sz="1800" b="0" i="0" u="none" strike="noStrike" kern="1200" baseline="0" dirty="0" smtClean="0">
                          <a:solidFill>
                            <a:schemeClr val="dk1"/>
                          </a:solidFill>
                          <a:latin typeface="+mn-lt"/>
                          <a:ea typeface="+mn-ea"/>
                          <a:cs typeface="+mn-cs"/>
                        </a:rPr>
                        <a:t> roll, line fit, bite count</a:t>
                      </a:r>
                      <a:endParaRPr lang="en-US" b="0" dirty="0"/>
                    </a:p>
                  </a:txBody>
                  <a:tcPr/>
                </a:tc>
                <a:tc>
                  <a:txBody>
                    <a:bodyPr/>
                    <a:lstStyle/>
                    <a:p>
                      <a:r>
                        <a:rPr lang="en-US" b="0" dirty="0" smtClean="0"/>
                        <a:t>5</a:t>
                      </a:r>
                      <a:endParaRPr lang="en-US" b="0" dirty="0"/>
                    </a:p>
                  </a:txBody>
                  <a:tcPr/>
                </a:tc>
                <a:tc>
                  <a:txBody>
                    <a:bodyPr/>
                    <a:lstStyle/>
                    <a:p>
                      <a:r>
                        <a:rPr lang="en-US" b="0" dirty="0" smtClean="0"/>
                        <a:t>23</a:t>
                      </a:r>
                      <a:endParaRPr lang="en-US" b="0" dirty="0"/>
                    </a:p>
                  </a:txBody>
                  <a:tcPr/>
                </a:tc>
                <a:tc>
                  <a:txBody>
                    <a:bodyPr/>
                    <a:lstStyle/>
                    <a:p>
                      <a:r>
                        <a:rPr lang="en-US" b="0" dirty="0" smtClean="0"/>
                        <a:t>43</a:t>
                      </a:r>
                      <a:endParaRPr lang="en-US" b="0" dirty="0"/>
                    </a:p>
                  </a:txBody>
                  <a:tcPr/>
                </a:tc>
                <a:tc>
                  <a:txBody>
                    <a:bodyPr/>
                    <a:lstStyle/>
                    <a:p>
                      <a:r>
                        <a:rPr lang="en-US" b="0" dirty="0" smtClean="0"/>
                        <a:t>8</a:t>
                      </a:r>
                      <a:endParaRPr lang="en-US" b="0" dirty="0"/>
                    </a:p>
                  </a:txBody>
                  <a:tcPr/>
                </a:tc>
              </a:tr>
            </a:tbl>
          </a:graphicData>
        </a:graphic>
      </p:graphicFrame>
      <p:sp>
        <p:nvSpPr>
          <p:cNvPr id="11" name="Oval 10"/>
          <p:cNvSpPr/>
          <p:nvPr/>
        </p:nvSpPr>
        <p:spPr>
          <a:xfrm rot="5400000">
            <a:off x="6298692" y="102108"/>
            <a:ext cx="509016" cy="4114800"/>
          </a:xfrm>
          <a:prstGeom prst="ellipse">
            <a:avLst/>
          </a:prstGeom>
          <a:solidFill>
            <a:srgbClr val="C00000">
              <a:alpha val="0"/>
            </a:srgbClr>
          </a:solidFill>
          <a:ln>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a:spLocks noChangeArrowheads="1"/>
          </p:cNvSpPr>
          <p:nvPr/>
        </p:nvSpPr>
        <p:spPr bwMode="auto">
          <a:xfrm>
            <a:off x="457200" y="4819471"/>
            <a:ext cx="7924800" cy="1200329"/>
          </a:xfrm>
          <a:prstGeom prst="rect">
            <a:avLst/>
          </a:prstGeom>
          <a:noFill/>
          <a:ln w="9525">
            <a:noFill/>
            <a:miter lim="800000"/>
            <a:headEnd/>
            <a:tailEnd/>
          </a:ln>
        </p:spPr>
        <p:txBody>
          <a:bodyPr wrap="square">
            <a:spAutoFit/>
          </a:bodyPr>
          <a:lstStyle/>
          <a:p>
            <a:r>
              <a:rPr lang="en-US" sz="2400" dirty="0" smtClean="0">
                <a:latin typeface="Verdana" pitchFamily="34" charset="0"/>
              </a:rPr>
              <a:t>2 features are enough</a:t>
            </a:r>
          </a:p>
          <a:p>
            <a:endParaRPr lang="en-US" sz="2400" dirty="0">
              <a:latin typeface="Verdana" pitchFamily="34" charset="0"/>
            </a:endParaRPr>
          </a:p>
          <a:p>
            <a:r>
              <a:rPr lang="en-US" sz="2400" dirty="0" smtClean="0">
                <a:latin typeface="Verdana" pitchFamily="34" charset="0"/>
              </a:rPr>
              <a:t>wrist roll gives best rate</a:t>
            </a:r>
          </a:p>
        </p:txBody>
      </p:sp>
    </p:spTree>
    <p:extLst>
      <p:ext uri="{BB962C8B-B14F-4D97-AF65-F5344CB8AC3E}">
        <p14:creationId xmlns:p14="http://schemas.microsoft.com/office/powerpoint/2010/main" val="34776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Conclusion</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47</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sp>
        <p:nvSpPr>
          <p:cNvPr id="10" name="TextBox 9"/>
          <p:cNvSpPr txBox="1">
            <a:spLocks noChangeArrowheads="1"/>
          </p:cNvSpPr>
          <p:nvPr/>
        </p:nvSpPr>
        <p:spPr bwMode="auto">
          <a:xfrm>
            <a:off x="533400" y="914400"/>
            <a:ext cx="8153400" cy="3785652"/>
          </a:xfrm>
          <a:prstGeom prst="rect">
            <a:avLst/>
          </a:prstGeom>
          <a:noFill/>
          <a:ln w="9525">
            <a:noFill/>
            <a:miter lim="800000"/>
            <a:headEnd/>
            <a:tailEnd/>
          </a:ln>
        </p:spPr>
        <p:txBody>
          <a:bodyPr wrap="square">
            <a:spAutoFit/>
          </a:bodyPr>
          <a:lstStyle/>
          <a:p>
            <a:r>
              <a:rPr lang="en-US" sz="2400" dirty="0" smtClean="0">
                <a:latin typeface="Verdana" pitchFamily="34" charset="0"/>
              </a:rPr>
              <a:t>Three-part pattern</a:t>
            </a:r>
          </a:p>
          <a:p>
            <a:pPr marL="800100" lvl="1" indent="-342900">
              <a:buFont typeface="Arial" pitchFamily="34" charset="0"/>
              <a:buChar char="•"/>
            </a:pPr>
            <a:r>
              <a:rPr lang="en-US" sz="2400" dirty="0" smtClean="0">
                <a:latin typeface="Verdana" pitchFamily="34" charset="0"/>
              </a:rPr>
              <a:t>pre-eating</a:t>
            </a:r>
          </a:p>
          <a:p>
            <a:pPr marL="800100" lvl="1" indent="-342900">
              <a:buFont typeface="Arial" pitchFamily="34" charset="0"/>
              <a:buChar char="•"/>
            </a:pPr>
            <a:r>
              <a:rPr lang="en-US" sz="2400" dirty="0" smtClean="0">
                <a:latin typeface="Verdana" pitchFamily="34" charset="0"/>
              </a:rPr>
              <a:t>during-eating</a:t>
            </a:r>
          </a:p>
          <a:p>
            <a:pPr marL="800100" lvl="1" indent="-342900">
              <a:buFont typeface="Arial" pitchFamily="34" charset="0"/>
              <a:buChar char="•"/>
            </a:pPr>
            <a:r>
              <a:rPr lang="en-US" sz="2400" smtClean="0">
                <a:latin typeface="Verdana" pitchFamily="34" charset="0"/>
              </a:rPr>
              <a:t>post-eating</a:t>
            </a:r>
            <a:endParaRPr lang="en-US" sz="2400" dirty="0" smtClean="0">
              <a:latin typeface="Verdana" pitchFamily="34" charset="0"/>
            </a:endParaRPr>
          </a:p>
          <a:p>
            <a:endParaRPr lang="en-US" sz="2400" dirty="0" smtClean="0">
              <a:latin typeface="Verdana" pitchFamily="34" charset="0"/>
            </a:endParaRPr>
          </a:p>
          <a:p>
            <a:r>
              <a:rPr lang="en-US" sz="2400" dirty="0" smtClean="0">
                <a:latin typeface="Verdana" pitchFamily="34" charset="0"/>
              </a:rPr>
              <a:t>Detection:  accelerometers</a:t>
            </a:r>
          </a:p>
          <a:p>
            <a:r>
              <a:rPr lang="en-US" sz="2400" dirty="0" smtClean="0">
                <a:latin typeface="Verdana" pitchFamily="34" charset="0"/>
              </a:rPr>
              <a:t>Classification:  gyroscopes</a:t>
            </a:r>
            <a:endParaRPr lang="en-US" sz="2400" dirty="0">
              <a:latin typeface="Verdana" pitchFamily="34" charset="0"/>
            </a:endParaRPr>
          </a:p>
          <a:p>
            <a:endParaRPr lang="en-US" sz="2400" dirty="0">
              <a:latin typeface="Verdana" pitchFamily="34" charset="0"/>
            </a:endParaRPr>
          </a:p>
          <a:p>
            <a:r>
              <a:rPr lang="en-US" sz="2400" dirty="0" smtClean="0">
                <a:latin typeface="Verdana" pitchFamily="34" charset="0"/>
              </a:rPr>
              <a:t>Pilot test identified 26 of 35 (74%) eating activities with 1.3 false positives per actual eating activity</a:t>
            </a:r>
          </a:p>
        </p:txBody>
      </p:sp>
    </p:spTree>
    <p:extLst>
      <p:ext uri="{BB962C8B-B14F-4D97-AF65-F5344CB8AC3E}">
        <p14:creationId xmlns:p14="http://schemas.microsoft.com/office/powerpoint/2010/main" val="38565248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1524000" y="4770438"/>
            <a:ext cx="6781800" cy="1201737"/>
          </a:xfrm>
          <a:prstGeom prst="rect">
            <a:avLst/>
          </a:prstGeom>
          <a:noFill/>
          <a:ln w="9525">
            <a:noFill/>
            <a:miter lim="800000"/>
            <a:headEnd/>
            <a:tailEnd/>
          </a:ln>
        </p:spPr>
        <p:txBody>
          <a:bodyPr>
            <a:spAutoFit/>
          </a:bodyPr>
          <a:lstStyle/>
          <a:p>
            <a:pPr eaLnBrk="0" hangingPunct="0"/>
            <a:endParaRPr lang="en-US">
              <a:latin typeface="Verdana" pitchFamily="34" charset="0"/>
            </a:endParaRPr>
          </a:p>
          <a:p>
            <a:pPr eaLnBrk="0" hangingPunct="0"/>
            <a:endParaRPr lang="en-US">
              <a:latin typeface="Verdana" pitchFamily="34" charset="0"/>
            </a:endParaRPr>
          </a:p>
          <a:p>
            <a:pPr eaLnBrk="0" hangingPunct="0"/>
            <a:endParaRPr lang="en-US">
              <a:latin typeface="Verdana" pitchFamily="34" charset="0"/>
            </a:endParaRPr>
          </a:p>
          <a:p>
            <a:pPr eaLnBrk="0" hangingPunct="0"/>
            <a:endParaRPr lang="en-US">
              <a:latin typeface="Verdana" pitchFamily="34" charset="0"/>
            </a:endParaRPr>
          </a:p>
          <a:p>
            <a:pPr eaLnBrk="0" hangingPunct="0"/>
            <a:endParaRPr lang="en-US">
              <a:latin typeface="Calibri" pitchFamily="34" charset="0"/>
            </a:endParaRPr>
          </a:p>
        </p:txBody>
      </p:sp>
      <p:sp>
        <p:nvSpPr>
          <p:cNvPr id="14339" name="Rectangle 8"/>
          <p:cNvSpPr>
            <a:spLocks noChangeArrowheads="1"/>
          </p:cNvSpPr>
          <p:nvPr/>
        </p:nvSpPr>
        <p:spPr bwMode="auto">
          <a:xfrm>
            <a:off x="381000" y="228600"/>
            <a:ext cx="8305800" cy="6019800"/>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4340" name="Rectangle 7"/>
          <p:cNvSpPr>
            <a:spLocks noChangeArrowheads="1"/>
          </p:cNvSpPr>
          <p:nvPr/>
        </p:nvSpPr>
        <p:spPr bwMode="auto">
          <a:xfrm>
            <a:off x="381000" y="1524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cxnSp>
        <p:nvCxnSpPr>
          <p:cNvPr id="9" name="Straight Connector 8"/>
          <p:cNvCxnSpPr/>
          <p:nvPr/>
        </p:nvCxnSpPr>
        <p:spPr>
          <a:xfrm rot="10800000">
            <a:off x="381000" y="1219200"/>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a:off x="381000" y="1273175"/>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343" name="Picture 10"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762000" y="442913"/>
            <a:ext cx="2570163" cy="547687"/>
          </a:xfrm>
          <a:prstGeom prst="rect">
            <a:avLst/>
          </a:prstGeom>
          <a:noFill/>
          <a:ln w="9525">
            <a:noFill/>
            <a:miter lim="800000"/>
            <a:headEnd/>
            <a:tailEnd/>
          </a:ln>
        </p:spPr>
      </p:pic>
      <p:sp>
        <p:nvSpPr>
          <p:cNvPr id="14344" name="Title 1"/>
          <p:cNvSpPr>
            <a:spLocks noGrp="1"/>
          </p:cNvSpPr>
          <p:nvPr>
            <p:ph type="ctrTitle"/>
          </p:nvPr>
        </p:nvSpPr>
        <p:spPr>
          <a:xfrm>
            <a:off x="381000" y="2416175"/>
            <a:ext cx="8305800" cy="1470025"/>
          </a:xfrm>
        </p:spPr>
        <p:txBody>
          <a:bodyPr/>
          <a:lstStyle/>
          <a:p>
            <a:r>
              <a:rPr lang="en-US" b="1" dirty="0" smtClean="0">
                <a:solidFill>
                  <a:schemeClr val="tx2">
                    <a:lumMod val="75000"/>
                  </a:schemeClr>
                </a:solidFill>
                <a:ea typeface="ＭＳ Ｐゴシック" pitchFamily="34" charset="-128"/>
              </a:rPr>
              <a:t>Other Work</a:t>
            </a:r>
          </a:p>
        </p:txBody>
      </p:sp>
      <p:sp>
        <p:nvSpPr>
          <p:cNvPr id="14347" name="Date Placeholder 10"/>
          <p:cNvSpPr>
            <a:spLocks noGrp="1"/>
          </p:cNvSpPr>
          <p:nvPr>
            <p:ph type="dt" sz="quarter" idx="10"/>
          </p:nvPr>
        </p:nvSpPr>
        <p:spPr bwMode="auto">
          <a:noFill/>
          <a:ln>
            <a:miter lim="800000"/>
            <a:headEnd/>
            <a:tailEnd/>
          </a:ln>
        </p:spPr>
        <p:txBody>
          <a:bodyPr/>
          <a:lstStyle/>
          <a:p>
            <a:fld id="{E29866BB-B095-4AA4-97C2-5AD4CFB9E4CE}" type="datetime1">
              <a:rPr lang="en-US">
                <a:latin typeface="Calibri" pitchFamily="34" charset="0"/>
                <a:ea typeface="ＭＳ Ｐゴシック" pitchFamily="34" charset="-128"/>
              </a:rPr>
              <a:pPr/>
              <a:t>3/29/2012</a:t>
            </a:fld>
            <a:endParaRPr lang="en-US" dirty="0">
              <a:latin typeface="Calibri" pitchFamily="34" charset="0"/>
              <a:ea typeface="ＭＳ Ｐゴシック" pitchFamily="34" charset="-128"/>
            </a:endParaRPr>
          </a:p>
        </p:txBody>
      </p:sp>
      <p:sp>
        <p:nvSpPr>
          <p:cNvPr id="14348" name="Slide Number Placeholder 11"/>
          <p:cNvSpPr>
            <a:spLocks noGrp="1"/>
          </p:cNvSpPr>
          <p:nvPr>
            <p:ph type="sldNum" sz="quarter" idx="12"/>
          </p:nvPr>
        </p:nvSpPr>
        <p:spPr bwMode="auto">
          <a:noFill/>
          <a:ln>
            <a:miter lim="800000"/>
            <a:headEnd/>
            <a:tailEnd/>
          </a:ln>
        </p:spPr>
        <p:txBody>
          <a:bodyPr/>
          <a:lstStyle/>
          <a:p>
            <a:fld id="{A2ADDA32-214C-486E-8151-CF42019BA911}" type="slidenum">
              <a:rPr lang="en-US" smtClean="0">
                <a:latin typeface="Calibri" pitchFamily="34" charset="0"/>
                <a:ea typeface="ＭＳ Ｐゴシック" pitchFamily="34" charset="-128"/>
              </a:rPr>
              <a:pPr/>
              <a:t>48</a:t>
            </a:fld>
            <a:endParaRPr lang="en-US" dirty="0" smtClean="0">
              <a:latin typeface="Calibri" pitchFamily="34" charset="0"/>
              <a:ea typeface="ＭＳ Ｐゴシック" pitchFamily="34" charset="-128"/>
            </a:endParaRPr>
          </a:p>
        </p:txBody>
      </p:sp>
    </p:spTree>
    <p:extLst>
      <p:ext uri="{BB962C8B-B14F-4D97-AF65-F5344CB8AC3E}">
        <p14:creationId xmlns:p14="http://schemas.microsoft.com/office/powerpoint/2010/main" val="342523481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8"/>
          <p:cNvSpPr>
            <a:spLocks noChangeArrowheads="1"/>
          </p:cNvSpPr>
          <p:nvPr/>
        </p:nvSpPr>
        <p:spPr bwMode="auto">
          <a:xfrm>
            <a:off x="381000" y="228600"/>
            <a:ext cx="8305800" cy="6019800"/>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4340" name="Rectangle 7"/>
          <p:cNvSpPr>
            <a:spLocks noChangeArrowheads="1"/>
          </p:cNvSpPr>
          <p:nvPr/>
        </p:nvSpPr>
        <p:spPr bwMode="auto">
          <a:xfrm>
            <a:off x="381000" y="1524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cxnSp>
        <p:nvCxnSpPr>
          <p:cNvPr id="9" name="Straight Connector 8"/>
          <p:cNvCxnSpPr/>
          <p:nvPr/>
        </p:nvCxnSpPr>
        <p:spPr>
          <a:xfrm rot="10800000">
            <a:off x="381000" y="1219200"/>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a:off x="381000" y="1273175"/>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343" name="Picture 10"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762000" y="442913"/>
            <a:ext cx="2570163" cy="547687"/>
          </a:xfrm>
          <a:prstGeom prst="rect">
            <a:avLst/>
          </a:prstGeom>
          <a:noFill/>
          <a:ln w="9525">
            <a:noFill/>
            <a:miter lim="800000"/>
            <a:headEnd/>
            <a:tailEnd/>
          </a:ln>
        </p:spPr>
      </p:pic>
      <p:sp>
        <p:nvSpPr>
          <p:cNvPr id="14344" name="Title 1"/>
          <p:cNvSpPr>
            <a:spLocks noGrp="1"/>
          </p:cNvSpPr>
          <p:nvPr>
            <p:ph type="ctrTitle"/>
          </p:nvPr>
        </p:nvSpPr>
        <p:spPr>
          <a:xfrm>
            <a:off x="381000" y="2416175"/>
            <a:ext cx="8305800" cy="1470025"/>
          </a:xfrm>
        </p:spPr>
        <p:txBody>
          <a:bodyPr/>
          <a:lstStyle/>
          <a:p>
            <a:r>
              <a:rPr lang="en-US" b="1" dirty="0" smtClean="0">
                <a:solidFill>
                  <a:schemeClr val="tx2">
                    <a:lumMod val="75000"/>
                  </a:schemeClr>
                </a:solidFill>
                <a:ea typeface="ＭＳ Ｐゴシック" pitchFamily="34" charset="-128"/>
              </a:rPr>
              <a:t>Monitoring eating consumption via wrist motion tracking</a:t>
            </a:r>
          </a:p>
        </p:txBody>
      </p:sp>
      <p:sp>
        <p:nvSpPr>
          <p:cNvPr id="14347" name="Date Placeholder 10"/>
          <p:cNvSpPr>
            <a:spLocks noGrp="1"/>
          </p:cNvSpPr>
          <p:nvPr>
            <p:ph type="dt" sz="quarter" idx="10"/>
          </p:nvPr>
        </p:nvSpPr>
        <p:spPr bwMode="auto">
          <a:noFill/>
          <a:ln>
            <a:miter lim="800000"/>
            <a:headEnd/>
            <a:tailEnd/>
          </a:ln>
        </p:spPr>
        <p:txBody>
          <a:bodyPr/>
          <a:lstStyle/>
          <a:p>
            <a:fld id="{E29866BB-B095-4AA4-97C2-5AD4CFB9E4CE}" type="datetime1">
              <a:rPr lang="en-US">
                <a:latin typeface="Calibri" pitchFamily="34" charset="0"/>
                <a:ea typeface="ＭＳ Ｐゴシック" pitchFamily="34" charset="-128"/>
              </a:rPr>
              <a:pPr/>
              <a:t>3/29/2012</a:t>
            </a:fld>
            <a:endParaRPr lang="en-US" dirty="0">
              <a:latin typeface="Calibri" pitchFamily="34" charset="0"/>
              <a:ea typeface="ＭＳ Ｐゴシック" pitchFamily="34" charset="-128"/>
            </a:endParaRPr>
          </a:p>
        </p:txBody>
      </p:sp>
      <p:sp>
        <p:nvSpPr>
          <p:cNvPr id="14348" name="Slide Number Placeholder 11"/>
          <p:cNvSpPr>
            <a:spLocks noGrp="1"/>
          </p:cNvSpPr>
          <p:nvPr>
            <p:ph type="sldNum" sz="quarter" idx="12"/>
          </p:nvPr>
        </p:nvSpPr>
        <p:spPr bwMode="auto">
          <a:noFill/>
          <a:ln>
            <a:miter lim="800000"/>
            <a:headEnd/>
            <a:tailEnd/>
          </a:ln>
        </p:spPr>
        <p:txBody>
          <a:bodyPr/>
          <a:lstStyle/>
          <a:p>
            <a:fld id="{A2ADDA32-214C-486E-8151-CF42019BA911}" type="slidenum">
              <a:rPr lang="en-US" smtClean="0">
                <a:latin typeface="Calibri" pitchFamily="34" charset="0"/>
                <a:ea typeface="ＭＳ Ｐゴシック" pitchFamily="34" charset="-128"/>
              </a:rPr>
              <a:pPr/>
              <a:t>49</a:t>
            </a:fld>
            <a:endParaRPr lang="en-US" dirty="0" smtClean="0">
              <a:latin typeface="Calibri" pitchFamily="34" charset="0"/>
              <a:ea typeface="ＭＳ Ｐゴシック" pitchFamily="34" charset="-128"/>
            </a:endParaRPr>
          </a:p>
        </p:txBody>
      </p:sp>
    </p:spTree>
    <p:extLst>
      <p:ext uri="{BB962C8B-B14F-4D97-AF65-F5344CB8AC3E}">
        <p14:creationId xmlns:p14="http://schemas.microsoft.com/office/powerpoint/2010/main" val="338449058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New tools needed</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pic>
        <p:nvPicPr>
          <p:cNvPr id="1033"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dirty="0">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5</a:t>
            </a:fld>
            <a:endParaRPr lang="en-US" dirty="0" smtClean="0">
              <a:latin typeface="Calibri" pitchFamily="34" charset="0"/>
              <a:ea typeface="ＭＳ Ｐゴシック" pitchFamily="34" charset="-128"/>
            </a:endParaRPr>
          </a:p>
        </p:txBody>
      </p:sp>
      <p:pic>
        <p:nvPicPr>
          <p:cNvPr id="16" name="Picture 11" descr="researchers.jpg"/>
          <p:cNvPicPr>
            <a:picLocks noChangeAspect="1"/>
          </p:cNvPicPr>
          <p:nvPr/>
        </p:nvPicPr>
        <p:blipFill>
          <a:blip r:embed="rId4"/>
          <a:srcRect/>
          <a:stretch>
            <a:fillRect/>
          </a:stretch>
        </p:blipFill>
        <p:spPr bwMode="auto">
          <a:xfrm>
            <a:off x="2933867" y="1600200"/>
            <a:ext cx="2936875" cy="1955800"/>
          </a:xfrm>
          <a:prstGeom prst="rect">
            <a:avLst/>
          </a:prstGeom>
          <a:noFill/>
          <a:ln w="9525">
            <a:noFill/>
            <a:miter lim="800000"/>
            <a:headEnd/>
            <a:tailEnd/>
          </a:ln>
        </p:spPr>
      </p:pic>
      <p:sp>
        <p:nvSpPr>
          <p:cNvPr id="2" name="TextBox 1"/>
          <p:cNvSpPr txBox="1"/>
          <p:nvPr/>
        </p:nvSpPr>
        <p:spPr>
          <a:xfrm>
            <a:off x="381000" y="3657600"/>
            <a:ext cx="8305800" cy="252376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gn="just">
              <a:buFont typeface="Arial" pitchFamily="34" charset="0"/>
              <a:buChar char="•"/>
            </a:pPr>
            <a:r>
              <a:rPr lang="en-US" sz="2400" dirty="0" smtClean="0">
                <a:latin typeface="Verdana" pitchFamily="34" charset="0"/>
              </a:rPr>
              <a:t>Joint NSF/NIH Workshop</a:t>
            </a:r>
          </a:p>
          <a:p>
            <a:pPr marL="742950" lvl="1" indent="-285750" algn="just">
              <a:buFont typeface="Arial" pitchFamily="34" charset="0"/>
              <a:buChar char="•"/>
            </a:pPr>
            <a:r>
              <a:rPr lang="en-US" sz="1600" dirty="0" smtClean="0">
                <a:latin typeface="Verdana" pitchFamily="34" charset="0"/>
              </a:rPr>
              <a:t>(</a:t>
            </a:r>
            <a:r>
              <a:rPr lang="en-US" sz="1600" dirty="0" err="1" smtClean="0">
                <a:latin typeface="Verdana" pitchFamily="34" charset="0"/>
              </a:rPr>
              <a:t>Ershow</a:t>
            </a:r>
            <a:r>
              <a:rPr lang="en-US" sz="1600" dirty="0" smtClean="0">
                <a:latin typeface="Verdana" pitchFamily="34" charset="0"/>
              </a:rPr>
              <a:t> et al. 2007) “Engineering Approaches to Energy Balance and Obesity:  </a:t>
            </a:r>
            <a:r>
              <a:rPr lang="en-US" sz="1600" dirty="0" err="1" smtClean="0">
                <a:latin typeface="Verdana" pitchFamily="34" charset="0"/>
              </a:rPr>
              <a:t>Opportunitites</a:t>
            </a:r>
            <a:r>
              <a:rPr lang="en-US" sz="1600" dirty="0" smtClean="0">
                <a:latin typeface="Verdana" pitchFamily="34" charset="0"/>
              </a:rPr>
              <a:t> for Novel Collaborations and Research”</a:t>
            </a:r>
          </a:p>
          <a:p>
            <a:pPr lvl="1" algn="just"/>
            <a:endParaRPr lang="en-US" sz="1400" dirty="0" smtClean="0">
              <a:latin typeface="Verdana" pitchFamily="34" charset="0"/>
            </a:endParaRPr>
          </a:p>
          <a:p>
            <a:pPr marL="285750" indent="-285750" algn="just">
              <a:buFont typeface="Arial" pitchFamily="34" charset="0"/>
              <a:buChar char="•"/>
            </a:pPr>
            <a:r>
              <a:rPr lang="en-US" sz="2400" dirty="0" smtClean="0">
                <a:latin typeface="Verdana" pitchFamily="34" charset="0"/>
              </a:rPr>
              <a:t>Journal of the American Dietetic Association</a:t>
            </a:r>
          </a:p>
          <a:p>
            <a:pPr marL="742950" lvl="1" indent="-285750" algn="just">
              <a:buFont typeface="Arial" pitchFamily="34" charset="0"/>
              <a:buChar char="•"/>
            </a:pPr>
            <a:r>
              <a:rPr lang="en-US" sz="1600" dirty="0" smtClean="0">
                <a:latin typeface="Verdana" pitchFamily="34" charset="0"/>
              </a:rPr>
              <a:t>(Thompson et al. 2010) “Need for Technological Innovation in Dietary Assessment”</a:t>
            </a:r>
          </a:p>
          <a:p>
            <a:pPr marL="742950" lvl="1" indent="-285750" algn="just">
              <a:buFont typeface="Arial" pitchFamily="34" charset="0"/>
              <a:buChar char="•"/>
            </a:pPr>
            <a:r>
              <a:rPr lang="en-US" sz="1600" dirty="0" smtClean="0">
                <a:latin typeface="Verdana" pitchFamily="34" charset="0"/>
              </a:rPr>
              <a:t>(McCabe-Sellers et </a:t>
            </a:r>
            <a:r>
              <a:rPr lang="en-US" sz="1600" dirty="0">
                <a:latin typeface="Verdana" pitchFamily="34" charset="0"/>
              </a:rPr>
              <a:t>al. 2010) </a:t>
            </a:r>
            <a:r>
              <a:rPr lang="en-US" sz="1600" dirty="0" smtClean="0">
                <a:latin typeface="Verdana" pitchFamily="34" charset="0"/>
              </a:rPr>
              <a:t>“Advancing the Art and Science of Dietary Assessment through Technology</a:t>
            </a:r>
            <a:r>
              <a:rPr lang="en-US" sz="1400" dirty="0" smtClean="0">
                <a:latin typeface="Verdana" pitchFamily="34" charset="0"/>
              </a:rPr>
              <a:t>”</a:t>
            </a:r>
            <a:endParaRPr lang="en-US" sz="1400" dirty="0">
              <a:latin typeface="Verdana" pitchFamily="34" charset="0"/>
            </a:endParaRPr>
          </a:p>
        </p:txBody>
      </p:sp>
      <p:sp>
        <p:nvSpPr>
          <p:cNvPr id="20" name="TextBox 19"/>
          <p:cNvSpPr txBox="1">
            <a:spLocks noChangeArrowheads="1"/>
          </p:cNvSpPr>
          <p:nvPr/>
        </p:nvSpPr>
        <p:spPr bwMode="auto">
          <a:xfrm>
            <a:off x="381001" y="762000"/>
            <a:ext cx="8305800" cy="830997"/>
          </a:xfrm>
          <a:prstGeom prst="rect">
            <a:avLst/>
          </a:prstGeom>
          <a:noFill/>
          <a:ln w="9525">
            <a:noFill/>
            <a:miter lim="800000"/>
            <a:headEnd/>
            <a:tailEnd/>
          </a:ln>
        </p:spPr>
        <p:txBody>
          <a:bodyPr wrap="square">
            <a:spAutoFit/>
          </a:bodyPr>
          <a:lstStyle/>
          <a:p>
            <a:pPr marL="0" lvl="1"/>
            <a:r>
              <a:rPr lang="en-US" sz="2400" dirty="0" smtClean="0">
                <a:latin typeface="Verdana" pitchFamily="34" charset="0"/>
              </a:rPr>
              <a:t>International Obesity Society:  10,000 researchers</a:t>
            </a:r>
          </a:p>
          <a:p>
            <a:pPr marL="0" lvl="1"/>
            <a:r>
              <a:rPr lang="en-US" sz="2400" dirty="0" smtClean="0">
                <a:latin typeface="Verdana" pitchFamily="34" charset="0"/>
              </a:rPr>
              <a:t>Obesity Society (U.S.):  2,500 researchers</a:t>
            </a:r>
          </a:p>
        </p:txBody>
      </p:sp>
    </p:spTree>
    <p:extLst>
      <p:ext uri="{BB962C8B-B14F-4D97-AF65-F5344CB8AC3E}">
        <p14:creationId xmlns:p14="http://schemas.microsoft.com/office/powerpoint/2010/main" val="25880493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“Bite counter” device</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dirty="0">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50</a:t>
            </a:fld>
            <a:endParaRPr lang="en-US" dirty="0" smtClean="0">
              <a:latin typeface="Calibri" pitchFamily="34" charset="0"/>
              <a:ea typeface="ＭＳ Ｐゴシック" pitchFamily="34" charset="-128"/>
            </a:endParaRPr>
          </a:p>
        </p:txBody>
      </p:sp>
      <p:sp>
        <p:nvSpPr>
          <p:cNvPr id="11" name="TextBox 10"/>
          <p:cNvSpPr txBox="1">
            <a:spLocks noChangeArrowheads="1"/>
          </p:cNvSpPr>
          <p:nvPr/>
        </p:nvSpPr>
        <p:spPr bwMode="auto">
          <a:xfrm>
            <a:off x="533400" y="838200"/>
            <a:ext cx="8153400" cy="3416320"/>
          </a:xfrm>
          <a:prstGeom prst="rect">
            <a:avLst/>
          </a:prstGeom>
          <a:noFill/>
          <a:ln w="9525">
            <a:noFill/>
            <a:miter lim="800000"/>
            <a:headEnd/>
            <a:tailEnd/>
          </a:ln>
        </p:spPr>
        <p:txBody>
          <a:bodyPr wrap="square">
            <a:spAutoFit/>
          </a:bodyPr>
          <a:lstStyle/>
          <a:p>
            <a:r>
              <a:rPr lang="en-US" altLang="zh-CN" sz="2400" dirty="0" smtClean="0">
                <a:latin typeface="Verdana" pitchFamily="34" charset="0"/>
              </a:rPr>
              <a:t>Worn like a watch</a:t>
            </a:r>
          </a:p>
          <a:p>
            <a:endParaRPr lang="en-US" altLang="zh-CN" sz="2400" dirty="0" smtClean="0">
              <a:latin typeface="Verdana" pitchFamily="34" charset="0"/>
            </a:endParaRPr>
          </a:p>
          <a:p>
            <a:r>
              <a:rPr lang="en-US" altLang="zh-CN" sz="2400" dirty="0">
                <a:latin typeface="Verdana" pitchFamily="34" charset="0"/>
              </a:rPr>
              <a:t>Automatically measure bites</a:t>
            </a:r>
          </a:p>
          <a:p>
            <a:endParaRPr lang="en-US" altLang="zh-CN" sz="2400" dirty="0" smtClean="0">
              <a:latin typeface="Verdana" pitchFamily="34" charset="0"/>
            </a:endParaRPr>
          </a:p>
          <a:p>
            <a:r>
              <a:rPr lang="en-US" altLang="zh-CN" sz="2400" dirty="0" smtClean="0">
                <a:latin typeface="Verdana" pitchFamily="34" charset="0"/>
              </a:rPr>
              <a:t>Used in natural environment</a:t>
            </a:r>
          </a:p>
          <a:p>
            <a:endParaRPr lang="en-US" altLang="zh-CN" sz="2400" dirty="0" smtClean="0">
              <a:latin typeface="Verdana" pitchFamily="34" charset="0"/>
            </a:endParaRPr>
          </a:p>
          <a:p>
            <a:r>
              <a:rPr lang="en-US" altLang="zh-CN" sz="2400" dirty="0" smtClean="0">
                <a:latin typeface="Verdana" pitchFamily="34" charset="0"/>
              </a:rPr>
              <a:t>Feedback in real time</a:t>
            </a:r>
          </a:p>
          <a:p>
            <a:endParaRPr lang="en-US" altLang="zh-CN" sz="2000" dirty="0" smtClean="0">
              <a:latin typeface="Verdana" pitchFamily="34" charset="0"/>
            </a:endParaRPr>
          </a:p>
          <a:p>
            <a:pPr>
              <a:buFont typeface="Arial" charset="0"/>
              <a:buChar char="•"/>
            </a:pPr>
            <a:endParaRPr lang="en-US" sz="2800" dirty="0">
              <a:latin typeface="Verdana" pitchFamily="34" charset="0"/>
            </a:endParaRPr>
          </a:p>
        </p:txBody>
      </p:sp>
      <p:pic>
        <p:nvPicPr>
          <p:cNvPr id="14"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pic>
        <p:nvPicPr>
          <p:cNvPr id="12" name="Picture 11" descr="InertiaCube.png"/>
          <p:cNvPicPr>
            <a:picLocks noChangeAspect="1"/>
          </p:cNvPicPr>
          <p:nvPr/>
        </p:nvPicPr>
        <p:blipFill>
          <a:blip r:embed="rId4"/>
          <a:stretch>
            <a:fillRect/>
          </a:stretch>
        </p:blipFill>
        <p:spPr>
          <a:xfrm>
            <a:off x="4931477" y="4044361"/>
            <a:ext cx="3589521" cy="1897645"/>
          </a:xfrm>
          <a:prstGeom prst="rect">
            <a:avLst/>
          </a:prstGeom>
        </p:spPr>
      </p:pic>
    </p:spTree>
    <p:extLst>
      <p:ext uri="{BB962C8B-B14F-4D97-AF65-F5344CB8AC3E}">
        <p14:creationId xmlns:p14="http://schemas.microsoft.com/office/powerpoint/2010/main" val="2618188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“Bite counter” device</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dirty="0">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51</a:t>
            </a:fld>
            <a:endParaRPr lang="en-US" dirty="0" smtClean="0">
              <a:latin typeface="Calibri" pitchFamily="34" charset="0"/>
              <a:ea typeface="ＭＳ Ｐゴシック" pitchFamily="34" charset="-128"/>
            </a:endParaRPr>
          </a:p>
        </p:txBody>
      </p:sp>
      <p:pic>
        <p:nvPicPr>
          <p:cNvPr id="14" name="Picture 11" descr="academicSymbolWdm_copur.jpg"/>
          <p:cNvPicPr>
            <a:picLocks noChangeAspect="1"/>
          </p:cNvPicPr>
          <p:nvPr/>
        </p:nvPicPr>
        <p:blipFill>
          <a:blip r:embed="rId4">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pic>
        <p:nvPicPr>
          <p:cNvPr id="15" name="Video_Presentation.wmv">
            <a:hlinkClick r:id="" action="ppaction://media"/>
          </p:cNvPr>
          <p:cNvPicPr>
            <a:picLocks noRot="1" noChangeAspect="1"/>
          </p:cNvPicPr>
          <p:nvPr>
            <a:videoFile r:link="rId1"/>
          </p:nvPr>
        </p:nvPicPr>
        <p:blipFill>
          <a:blip r:embed="rId5"/>
          <a:stretch>
            <a:fillRect/>
          </a:stretch>
        </p:blipFill>
        <p:spPr>
          <a:xfrm>
            <a:off x="1676400" y="1295400"/>
            <a:ext cx="5760000" cy="4320000"/>
          </a:xfrm>
          <a:prstGeom prst="rect">
            <a:avLst/>
          </a:prstGeom>
        </p:spPr>
      </p:pic>
    </p:spTree>
    <p:extLst>
      <p:ext uri="{BB962C8B-B14F-4D97-AF65-F5344CB8AC3E}">
        <p14:creationId xmlns:p14="http://schemas.microsoft.com/office/powerpoint/2010/main" val="27737522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p:cTn id="7" fill="hold" display="0">
                  <p:stCondLst>
                    <p:cond delay="indefinite"/>
                  </p:stCondLst>
                  <p:endCondLst>
                    <p:cond evt="onNext" delay="0">
                      <p:tgtEl>
                        <p:sldTgt/>
                      </p:tgtEl>
                    </p:cond>
                    <p:cond evt="onPrev" delay="0">
                      <p:tgtEl>
                        <p:sldTgt/>
                      </p:tgtEl>
                    </p:cond>
                  </p:endCondLst>
                </p:cTn>
                <p:tgtEl>
                  <p:spTgt spid="15"/>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Our invention</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52</a:t>
            </a:fld>
            <a:endParaRPr lang="en-US" dirty="0" smtClean="0">
              <a:latin typeface="Calibri" pitchFamily="34" charset="0"/>
              <a:ea typeface="ＭＳ Ｐゴシック" pitchFamily="34" charset="-128"/>
            </a:endParaRPr>
          </a:p>
        </p:txBody>
      </p:sp>
      <p:sp>
        <p:nvSpPr>
          <p:cNvPr id="9" name="Rectangle 13"/>
          <p:cNvSpPr>
            <a:spLocks noChangeArrowheads="1"/>
          </p:cNvSpPr>
          <p:nvPr/>
        </p:nvSpPr>
        <p:spPr bwMode="auto">
          <a:xfrm>
            <a:off x="381000" y="877669"/>
            <a:ext cx="8305800" cy="1415772"/>
          </a:xfrm>
          <a:prstGeom prst="rect">
            <a:avLst/>
          </a:prstGeom>
          <a:noFill/>
          <a:ln w="9525">
            <a:noFill/>
            <a:miter lim="800000"/>
            <a:headEnd/>
            <a:tailEnd/>
          </a:ln>
        </p:spPr>
        <p:txBody>
          <a:bodyPr wrap="square">
            <a:spAutoFit/>
          </a:bodyPr>
          <a:lstStyle/>
          <a:p>
            <a:r>
              <a:rPr lang="en-US" sz="2400" dirty="0" smtClean="0">
                <a:latin typeface="Verdana" pitchFamily="34" charset="0"/>
              </a:rPr>
              <a:t>High correlation between a simple pattern of wrist roll and the taking of a bite</a:t>
            </a:r>
          </a:p>
          <a:p>
            <a:endParaRPr lang="en-US" sz="2400" dirty="0" smtClean="0">
              <a:latin typeface="Verdana" pitchFamily="34" charset="0"/>
            </a:endParaRPr>
          </a:p>
          <a:p>
            <a:endParaRPr lang="en-US" sz="1400" dirty="0">
              <a:latin typeface="Verdana" pitchFamily="34" charset="0"/>
            </a:endParaRPr>
          </a:p>
        </p:txBody>
      </p:sp>
      <p:pic>
        <p:nvPicPr>
          <p:cNvPr id="39937"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143000" y="2362200"/>
            <a:ext cx="6806565" cy="2828925"/>
          </a:xfrm>
          <a:prstGeom prst="rect">
            <a:avLst/>
          </a:prstGeom>
          <a:noFill/>
          <a:ln w="9525">
            <a:noFill/>
            <a:miter lim="800000"/>
            <a:headEnd/>
            <a:tailEnd/>
          </a:ln>
        </p:spPr>
      </p:pic>
      <p:pic>
        <p:nvPicPr>
          <p:cNvPr id="11" name="Picture 11" descr="academicSymbolWdm_copur.jpg"/>
          <p:cNvPicPr>
            <a:picLocks noChangeAspect="1"/>
          </p:cNvPicPr>
          <p:nvPr/>
        </p:nvPicPr>
        <p:blipFill>
          <a:blip r:embed="rId4">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sp>
        <p:nvSpPr>
          <p:cNvPr id="12" name="Rectangle 11"/>
          <p:cNvSpPr/>
          <p:nvPr/>
        </p:nvSpPr>
        <p:spPr>
          <a:xfrm rot="9721881">
            <a:off x="2391454" y="4514821"/>
            <a:ext cx="93891" cy="2045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3" name="Rectangle 12"/>
          <p:cNvSpPr/>
          <p:nvPr/>
        </p:nvSpPr>
        <p:spPr>
          <a:xfrm rot="9721881">
            <a:off x="3763054" y="3981421"/>
            <a:ext cx="93891" cy="2045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4" name="Rectangle 13"/>
          <p:cNvSpPr/>
          <p:nvPr/>
        </p:nvSpPr>
        <p:spPr>
          <a:xfrm rot="8774986">
            <a:off x="4884849" y="3829220"/>
            <a:ext cx="108464" cy="209675"/>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Rectangle 14"/>
          <p:cNvSpPr/>
          <p:nvPr/>
        </p:nvSpPr>
        <p:spPr>
          <a:xfrm rot="1321101" flipV="1">
            <a:off x="7453931" y="4045206"/>
            <a:ext cx="168640" cy="112714"/>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6" name="Rectangle 15"/>
          <p:cNvSpPr/>
          <p:nvPr/>
        </p:nvSpPr>
        <p:spPr>
          <a:xfrm rot="6542213">
            <a:off x="5857396" y="3958695"/>
            <a:ext cx="108464" cy="191434"/>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849866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Result</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half"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53</a:t>
            </a:fld>
            <a:endParaRPr lang="en-US" dirty="0" smtClean="0">
              <a:latin typeface="Calibri" pitchFamily="34" charset="0"/>
              <a:ea typeface="ＭＳ Ｐゴシック" pitchFamily="34" charset="-128"/>
            </a:endParaRPr>
          </a:p>
        </p:txBody>
      </p:sp>
      <p:pic>
        <p:nvPicPr>
          <p:cNvPr id="14"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sp>
        <p:nvSpPr>
          <p:cNvPr id="12" name="TextBox 11"/>
          <p:cNvSpPr txBox="1">
            <a:spLocks noChangeArrowheads="1"/>
          </p:cNvSpPr>
          <p:nvPr/>
        </p:nvSpPr>
        <p:spPr bwMode="auto">
          <a:xfrm>
            <a:off x="533400" y="914400"/>
            <a:ext cx="8153400" cy="4893647"/>
          </a:xfrm>
          <a:prstGeom prst="rect">
            <a:avLst/>
          </a:prstGeom>
          <a:noFill/>
          <a:ln w="9525">
            <a:noFill/>
            <a:miter lim="800000"/>
            <a:headEnd/>
            <a:tailEnd/>
          </a:ln>
        </p:spPr>
        <p:txBody>
          <a:bodyPr wrap="square">
            <a:spAutoFit/>
          </a:bodyPr>
          <a:lstStyle/>
          <a:p>
            <a:r>
              <a:rPr lang="en-US" sz="2400" dirty="0" err="1" smtClean="0">
                <a:latin typeface="Verdana" pitchFamily="34" charset="0"/>
              </a:rPr>
              <a:t>Exp</a:t>
            </a:r>
            <a:r>
              <a:rPr lang="en-US" sz="2400" dirty="0" smtClean="0">
                <a:latin typeface="Verdana" pitchFamily="34" charset="0"/>
              </a:rPr>
              <a:t> 1: Test across a large number of subjects</a:t>
            </a:r>
          </a:p>
          <a:p>
            <a:pPr marL="800100" lvl="1" indent="-342900">
              <a:buFont typeface="Arial" pitchFamily="34" charset="0"/>
              <a:buChar char="•"/>
            </a:pPr>
            <a:r>
              <a:rPr lang="en-US" sz="2000" dirty="0" smtClean="0">
                <a:latin typeface="Verdana" pitchFamily="34" charset="0"/>
              </a:rPr>
              <a:t>51 subjects</a:t>
            </a:r>
          </a:p>
          <a:p>
            <a:pPr marL="800100" lvl="1" indent="-342900">
              <a:buFont typeface="Arial" pitchFamily="34" charset="0"/>
              <a:buChar char="•"/>
            </a:pPr>
            <a:r>
              <a:rPr lang="en-US" sz="2000" dirty="0" smtClean="0">
                <a:latin typeface="Verdana" pitchFamily="34" charset="0"/>
              </a:rPr>
              <a:t>139 meals</a:t>
            </a:r>
          </a:p>
          <a:p>
            <a:pPr marL="800100" lvl="1" indent="-342900">
              <a:buFont typeface="Arial" pitchFamily="34" charset="0"/>
              <a:buChar char="•"/>
            </a:pPr>
            <a:r>
              <a:rPr lang="en-US" sz="2000" dirty="0" smtClean="0">
                <a:latin typeface="Verdana" pitchFamily="34" charset="0"/>
              </a:rPr>
              <a:t>Eat Kellogg’s </a:t>
            </a:r>
            <a:r>
              <a:rPr lang="en-US" sz="2000" dirty="0" err="1" smtClean="0">
                <a:latin typeface="Verdana" pitchFamily="34" charset="0"/>
              </a:rPr>
              <a:t>Eggo</a:t>
            </a:r>
            <a:r>
              <a:rPr lang="en-US" sz="2000" dirty="0" smtClean="0">
                <a:latin typeface="Verdana" pitchFamily="34" charset="0"/>
              </a:rPr>
              <a:t> cinnamon toast waffles</a:t>
            </a:r>
          </a:p>
          <a:p>
            <a:pPr marL="800100" lvl="1" indent="-342900">
              <a:buFont typeface="Arial" pitchFamily="34" charset="0"/>
              <a:buChar char="•"/>
            </a:pPr>
            <a:r>
              <a:rPr lang="en-US" sz="2000" dirty="0" smtClean="0">
                <a:latin typeface="Verdana" pitchFamily="34" charset="0"/>
              </a:rPr>
              <a:t>Use fork</a:t>
            </a:r>
          </a:p>
          <a:p>
            <a:pPr marL="800100" lvl="1" indent="-342900">
              <a:buFont typeface="Arial" pitchFamily="34" charset="0"/>
              <a:buChar char="•"/>
            </a:pPr>
            <a:r>
              <a:rPr lang="en-US" sz="2000" dirty="0" smtClean="0">
                <a:latin typeface="Verdana" pitchFamily="34" charset="0"/>
              </a:rPr>
              <a:t>94% sensitivity</a:t>
            </a:r>
          </a:p>
          <a:p>
            <a:pPr marL="800100" lvl="1" indent="-342900">
              <a:buFont typeface="Arial" pitchFamily="34" charset="0"/>
              <a:buChar char="•"/>
            </a:pPr>
            <a:r>
              <a:rPr lang="en-US" sz="2000" dirty="0" smtClean="0">
                <a:latin typeface="Verdana" pitchFamily="34" charset="0"/>
              </a:rPr>
              <a:t>80% PPV</a:t>
            </a:r>
          </a:p>
          <a:p>
            <a:endParaRPr lang="en-US" sz="2400" dirty="0">
              <a:latin typeface="Verdana" pitchFamily="34" charset="0"/>
            </a:endParaRPr>
          </a:p>
          <a:p>
            <a:r>
              <a:rPr lang="en-US" sz="2400" dirty="0" err="1" smtClean="0">
                <a:latin typeface="Verdana" pitchFamily="34" charset="0"/>
              </a:rPr>
              <a:t>Exp</a:t>
            </a:r>
            <a:r>
              <a:rPr lang="en-US" sz="2400" dirty="0" smtClean="0">
                <a:latin typeface="Verdana" pitchFamily="34" charset="0"/>
              </a:rPr>
              <a:t> 2: Test across a large variety of foods </a:t>
            </a:r>
          </a:p>
          <a:p>
            <a:pPr marL="800100" lvl="1" indent="-342900">
              <a:buFont typeface="Arial" pitchFamily="34" charset="0"/>
              <a:buChar char="•"/>
            </a:pPr>
            <a:r>
              <a:rPr lang="en-US" sz="2000" dirty="0">
                <a:latin typeface="Verdana" pitchFamily="34" charset="0"/>
              </a:rPr>
              <a:t>47 subjects</a:t>
            </a:r>
          </a:p>
          <a:p>
            <a:pPr marL="800100" lvl="1" indent="-342900">
              <a:buFont typeface="Arial" pitchFamily="34" charset="0"/>
              <a:buChar char="•"/>
            </a:pPr>
            <a:r>
              <a:rPr lang="en-US" sz="2000" dirty="0">
                <a:latin typeface="Verdana" pitchFamily="34" charset="0"/>
              </a:rPr>
              <a:t>49 meals</a:t>
            </a:r>
          </a:p>
          <a:p>
            <a:pPr marL="800100" lvl="1" indent="-342900">
              <a:buFont typeface="Arial" pitchFamily="34" charset="0"/>
              <a:buChar char="•"/>
            </a:pPr>
            <a:r>
              <a:rPr lang="en-US" sz="2000" dirty="0">
                <a:latin typeface="Verdana" pitchFamily="34" charset="0"/>
              </a:rPr>
              <a:t>Eat their own foods</a:t>
            </a:r>
          </a:p>
          <a:p>
            <a:pPr marL="800100" lvl="1" indent="-342900">
              <a:buFont typeface="Arial" pitchFamily="34" charset="0"/>
              <a:buChar char="•"/>
            </a:pPr>
            <a:r>
              <a:rPr lang="en-US" sz="2000" dirty="0">
                <a:latin typeface="Verdana" pitchFamily="34" charset="0"/>
              </a:rPr>
              <a:t>Use their own utensils</a:t>
            </a:r>
          </a:p>
          <a:p>
            <a:pPr marL="800100" lvl="1" indent="-342900">
              <a:buFont typeface="Arial" pitchFamily="34" charset="0"/>
              <a:buChar char="•"/>
            </a:pPr>
            <a:r>
              <a:rPr lang="en-US" sz="2000" dirty="0">
                <a:latin typeface="Verdana" pitchFamily="34" charset="0"/>
              </a:rPr>
              <a:t>86% </a:t>
            </a:r>
            <a:r>
              <a:rPr lang="en-US" sz="2000" dirty="0" smtClean="0">
                <a:latin typeface="Verdana" pitchFamily="34" charset="0"/>
              </a:rPr>
              <a:t>sensitivity</a:t>
            </a:r>
          </a:p>
          <a:p>
            <a:pPr marL="800100" lvl="1" indent="-342900">
              <a:buFont typeface="Arial" pitchFamily="34" charset="0"/>
              <a:buChar char="•"/>
            </a:pPr>
            <a:r>
              <a:rPr lang="en-US" sz="2000" dirty="0" smtClean="0">
                <a:latin typeface="Verdana" pitchFamily="34" charset="0"/>
              </a:rPr>
              <a:t>81% PPV</a:t>
            </a:r>
            <a:endParaRPr lang="en-US" sz="2000" dirty="0">
              <a:latin typeface="Verdana" pitchFamily="34" charset="0"/>
            </a:endParaRPr>
          </a:p>
        </p:txBody>
      </p:sp>
    </p:spTree>
    <p:extLst>
      <p:ext uri="{BB962C8B-B14F-4D97-AF65-F5344CB8AC3E}">
        <p14:creationId xmlns:p14="http://schemas.microsoft.com/office/powerpoint/2010/main" val="95043530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Result</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half"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54</a:t>
            </a:fld>
            <a:endParaRPr lang="en-US" dirty="0" smtClean="0">
              <a:latin typeface="Calibri" pitchFamily="34" charset="0"/>
              <a:ea typeface="ＭＳ Ｐゴシック" pitchFamily="34" charset="-128"/>
            </a:endParaRPr>
          </a:p>
        </p:txBody>
      </p:sp>
      <p:pic>
        <p:nvPicPr>
          <p:cNvPr id="14"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sp>
        <p:nvSpPr>
          <p:cNvPr id="12" name="TextBox 11"/>
          <p:cNvSpPr txBox="1">
            <a:spLocks noChangeArrowheads="1"/>
          </p:cNvSpPr>
          <p:nvPr/>
        </p:nvSpPr>
        <p:spPr bwMode="auto">
          <a:xfrm>
            <a:off x="533400" y="914400"/>
            <a:ext cx="8153400" cy="2000548"/>
          </a:xfrm>
          <a:prstGeom prst="rect">
            <a:avLst/>
          </a:prstGeom>
          <a:noFill/>
          <a:ln w="9525">
            <a:noFill/>
            <a:miter lim="800000"/>
            <a:headEnd/>
            <a:tailEnd/>
          </a:ln>
        </p:spPr>
        <p:txBody>
          <a:bodyPr wrap="square">
            <a:spAutoFit/>
          </a:bodyPr>
          <a:lstStyle/>
          <a:p>
            <a:r>
              <a:rPr lang="en-US" sz="2400" dirty="0" err="1" smtClean="0">
                <a:latin typeface="Verdana" pitchFamily="34" charset="0"/>
              </a:rPr>
              <a:t>Exp</a:t>
            </a:r>
            <a:r>
              <a:rPr lang="en-US" sz="2400" dirty="0" smtClean="0">
                <a:latin typeface="Verdana" pitchFamily="34" charset="0"/>
              </a:rPr>
              <a:t> 3: Test </a:t>
            </a:r>
            <a:r>
              <a:rPr lang="en-US" sz="2400" dirty="0">
                <a:latin typeface="Verdana" pitchFamily="34" charset="0"/>
              </a:rPr>
              <a:t>relationship between bites and calories</a:t>
            </a:r>
            <a:endParaRPr lang="en-US" sz="2400" dirty="0" smtClean="0">
              <a:latin typeface="Verdana" pitchFamily="34" charset="0"/>
            </a:endParaRPr>
          </a:p>
          <a:p>
            <a:pPr marL="800100" lvl="1" indent="-342900">
              <a:buFont typeface="Arial" pitchFamily="34" charset="0"/>
              <a:buChar char="•"/>
            </a:pPr>
            <a:r>
              <a:rPr lang="en-US" sz="2000" dirty="0" smtClean="0">
                <a:latin typeface="Verdana" pitchFamily="34" charset="0"/>
              </a:rPr>
              <a:t>4 subjects</a:t>
            </a:r>
            <a:endParaRPr lang="en-US" sz="2000" dirty="0">
              <a:latin typeface="Verdana" pitchFamily="34" charset="0"/>
            </a:endParaRPr>
          </a:p>
          <a:p>
            <a:pPr marL="800100" lvl="1" indent="-342900">
              <a:buFont typeface="Arial" pitchFamily="34" charset="0"/>
              <a:buChar char="•"/>
            </a:pPr>
            <a:r>
              <a:rPr lang="en-US" sz="2000" dirty="0" smtClean="0">
                <a:latin typeface="Verdana" pitchFamily="34" charset="0"/>
              </a:rPr>
              <a:t>54 meals</a:t>
            </a:r>
            <a:endParaRPr lang="en-US" sz="2000" dirty="0">
              <a:latin typeface="Verdana" pitchFamily="34" charset="0"/>
            </a:endParaRPr>
          </a:p>
          <a:p>
            <a:pPr marL="800100" lvl="1" indent="-342900">
              <a:buFont typeface="Arial" pitchFamily="34" charset="0"/>
              <a:buChar char="•"/>
            </a:pPr>
            <a:r>
              <a:rPr lang="en-US" sz="2000" dirty="0">
                <a:latin typeface="Verdana" pitchFamily="34" charset="0"/>
              </a:rPr>
              <a:t>Eat their own foods</a:t>
            </a:r>
          </a:p>
          <a:p>
            <a:pPr marL="800100" lvl="1" indent="-342900">
              <a:buFont typeface="Arial" pitchFamily="34" charset="0"/>
              <a:buChar char="•"/>
            </a:pPr>
            <a:r>
              <a:rPr lang="en-US" sz="2000" dirty="0">
                <a:latin typeface="Verdana" pitchFamily="34" charset="0"/>
              </a:rPr>
              <a:t>Use their own utensils</a:t>
            </a:r>
          </a:p>
          <a:p>
            <a:pPr marL="800100" lvl="1" indent="-342900">
              <a:buFont typeface="Arial" pitchFamily="34" charset="0"/>
              <a:buChar char="•"/>
            </a:pPr>
            <a:r>
              <a:rPr lang="en-US" sz="2000" dirty="0" smtClean="0">
                <a:latin typeface="Verdana" pitchFamily="34" charset="0"/>
              </a:rPr>
              <a:t>Correlation: 0.6</a:t>
            </a:r>
            <a:endParaRPr lang="en-US" sz="2000" dirty="0">
              <a:latin typeface="Verdana" pitchFamily="34" charset="0"/>
            </a:endParaRPr>
          </a:p>
        </p:txBody>
      </p:sp>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61841" y="3048000"/>
            <a:ext cx="3657600" cy="2756608"/>
          </a:xfrm>
          <a:prstGeom prst="rect">
            <a:avLst/>
          </a:prstGeom>
        </p:spPr>
      </p:pic>
    </p:spTree>
    <p:extLst>
      <p:ext uri="{BB962C8B-B14F-4D97-AF65-F5344CB8AC3E}">
        <p14:creationId xmlns:p14="http://schemas.microsoft.com/office/powerpoint/2010/main" val="102378776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Result</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half"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55</a:t>
            </a:fld>
            <a:endParaRPr lang="en-US" dirty="0" smtClean="0">
              <a:latin typeface="Calibri" pitchFamily="34" charset="0"/>
              <a:ea typeface="ＭＳ Ｐゴシック" pitchFamily="34" charset="-128"/>
            </a:endParaRPr>
          </a:p>
        </p:txBody>
      </p:sp>
      <p:pic>
        <p:nvPicPr>
          <p:cNvPr id="14"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sp>
        <p:nvSpPr>
          <p:cNvPr id="12" name="TextBox 11"/>
          <p:cNvSpPr txBox="1">
            <a:spLocks noChangeArrowheads="1"/>
          </p:cNvSpPr>
          <p:nvPr/>
        </p:nvSpPr>
        <p:spPr bwMode="auto">
          <a:xfrm>
            <a:off x="533400" y="914400"/>
            <a:ext cx="8153400" cy="2000548"/>
          </a:xfrm>
          <a:prstGeom prst="rect">
            <a:avLst/>
          </a:prstGeom>
          <a:noFill/>
          <a:ln w="9525">
            <a:noFill/>
            <a:miter lim="800000"/>
            <a:headEnd/>
            <a:tailEnd/>
          </a:ln>
        </p:spPr>
        <p:txBody>
          <a:bodyPr wrap="square">
            <a:spAutoFit/>
          </a:bodyPr>
          <a:lstStyle/>
          <a:p>
            <a:r>
              <a:rPr lang="en-US" sz="2400" dirty="0" err="1" smtClean="0">
                <a:latin typeface="Verdana" pitchFamily="34" charset="0"/>
              </a:rPr>
              <a:t>Exp</a:t>
            </a:r>
            <a:r>
              <a:rPr lang="en-US" sz="2400" dirty="0" smtClean="0">
                <a:latin typeface="Verdana" pitchFamily="34" charset="0"/>
              </a:rPr>
              <a:t> 4: Test relationship between bites and calories</a:t>
            </a:r>
          </a:p>
          <a:p>
            <a:pPr marL="800100" lvl="1" indent="-342900">
              <a:buFont typeface="Arial" pitchFamily="34" charset="0"/>
              <a:buChar char="•"/>
            </a:pPr>
            <a:r>
              <a:rPr lang="en-US" sz="2000" dirty="0" smtClean="0">
                <a:latin typeface="Verdana" pitchFamily="34" charset="0"/>
              </a:rPr>
              <a:t>83 subjects</a:t>
            </a:r>
            <a:endParaRPr lang="en-US" sz="2000" dirty="0">
              <a:latin typeface="Verdana" pitchFamily="34" charset="0"/>
            </a:endParaRPr>
          </a:p>
          <a:p>
            <a:pPr marL="800100" lvl="1" indent="-342900">
              <a:buFont typeface="Arial" pitchFamily="34" charset="0"/>
              <a:buChar char="•"/>
            </a:pPr>
            <a:r>
              <a:rPr lang="en-US" sz="2000" dirty="0" smtClean="0">
                <a:latin typeface="Verdana" pitchFamily="34" charset="0"/>
              </a:rPr>
              <a:t>3246 meals</a:t>
            </a:r>
          </a:p>
          <a:p>
            <a:pPr marL="800100" lvl="1" indent="-342900">
              <a:buFont typeface="Arial" pitchFamily="34" charset="0"/>
              <a:buChar char="•"/>
            </a:pPr>
            <a:r>
              <a:rPr lang="en-US" sz="2000" dirty="0" smtClean="0">
                <a:latin typeface="Verdana" pitchFamily="34" charset="0"/>
              </a:rPr>
              <a:t>76% have correlation &gt; 0.4</a:t>
            </a:r>
          </a:p>
          <a:p>
            <a:pPr marL="800100" lvl="1" indent="-342900">
              <a:buFont typeface="Arial" pitchFamily="34" charset="0"/>
              <a:buChar char="•"/>
            </a:pPr>
            <a:r>
              <a:rPr lang="en-US" sz="2000" dirty="0" smtClean="0">
                <a:latin typeface="Verdana" pitchFamily="34" charset="0"/>
              </a:rPr>
              <a:t>69% between 0.4 and 0.7</a:t>
            </a:r>
            <a:endParaRPr lang="en-US" sz="2000" dirty="0">
              <a:latin typeface="Verdana" pitchFamily="34" charset="0"/>
            </a:endParaRPr>
          </a:p>
          <a:p>
            <a:endParaRPr lang="en-US" sz="2000" dirty="0">
              <a:latin typeface="Verdana" pitchFamily="34" charset="0"/>
            </a:endParaRPr>
          </a:p>
        </p:txBody>
      </p:sp>
      <p:pic>
        <p:nvPicPr>
          <p:cNvPr id="2"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62600" y="1371601"/>
            <a:ext cx="2743200" cy="1915947"/>
          </a:xfrm>
          <a:prstGeom prst="rect">
            <a:avLst/>
          </a:prstGeom>
        </p:spPr>
      </p:pic>
      <p:pic>
        <p:nvPicPr>
          <p:cNvPr id="3" name="Picture 2"/>
          <p:cNvPicPr>
            <a:picLocks/>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62600" y="3733800"/>
            <a:ext cx="2743200" cy="2197994"/>
          </a:xfrm>
          <a:prstGeom prst="rect">
            <a:avLst/>
          </a:prstGeom>
        </p:spPr>
      </p:pic>
      <p:pic>
        <p:nvPicPr>
          <p:cNvPr id="4" name="Picture 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400" y="3124200"/>
            <a:ext cx="4572000" cy="2522232"/>
          </a:xfrm>
          <a:prstGeom prst="rect">
            <a:avLst/>
          </a:prstGeom>
        </p:spPr>
      </p:pic>
      <p:sp>
        <p:nvSpPr>
          <p:cNvPr id="5" name="TextBox 4"/>
          <p:cNvSpPr txBox="1"/>
          <p:nvPr/>
        </p:nvSpPr>
        <p:spPr>
          <a:xfrm>
            <a:off x="6096000" y="3200400"/>
            <a:ext cx="1905000" cy="3385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smtClean="0"/>
              <a:t>Correlation: 0.4</a:t>
            </a:r>
          </a:p>
        </p:txBody>
      </p:sp>
      <p:sp>
        <p:nvSpPr>
          <p:cNvPr id="15" name="TextBox 14"/>
          <p:cNvSpPr txBox="1"/>
          <p:nvPr/>
        </p:nvSpPr>
        <p:spPr>
          <a:xfrm>
            <a:off x="6096000" y="5802775"/>
            <a:ext cx="1905000" cy="3385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smtClean="0"/>
              <a:t>Correlation: 0.7</a:t>
            </a:r>
          </a:p>
        </p:txBody>
      </p:sp>
    </p:spTree>
    <p:extLst>
      <p:ext uri="{BB962C8B-B14F-4D97-AF65-F5344CB8AC3E}">
        <p14:creationId xmlns:p14="http://schemas.microsoft.com/office/powerpoint/2010/main" val="14301865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8"/>
          <p:cNvSpPr>
            <a:spLocks noChangeArrowheads="1"/>
          </p:cNvSpPr>
          <p:nvPr/>
        </p:nvSpPr>
        <p:spPr bwMode="auto">
          <a:xfrm>
            <a:off x="381000" y="228600"/>
            <a:ext cx="8305800" cy="6019800"/>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4340" name="Rectangle 7"/>
          <p:cNvSpPr>
            <a:spLocks noChangeArrowheads="1"/>
          </p:cNvSpPr>
          <p:nvPr/>
        </p:nvSpPr>
        <p:spPr bwMode="auto">
          <a:xfrm>
            <a:off x="381000" y="1524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cxnSp>
        <p:nvCxnSpPr>
          <p:cNvPr id="9" name="Straight Connector 8"/>
          <p:cNvCxnSpPr/>
          <p:nvPr/>
        </p:nvCxnSpPr>
        <p:spPr>
          <a:xfrm rot="10800000">
            <a:off x="381000" y="1219200"/>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a:off x="381000" y="1273175"/>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343" name="Picture 10"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762000" y="442913"/>
            <a:ext cx="2570163" cy="547687"/>
          </a:xfrm>
          <a:prstGeom prst="rect">
            <a:avLst/>
          </a:prstGeom>
          <a:noFill/>
          <a:ln w="9525">
            <a:noFill/>
            <a:miter lim="800000"/>
            <a:headEnd/>
            <a:tailEnd/>
          </a:ln>
        </p:spPr>
      </p:pic>
      <p:sp>
        <p:nvSpPr>
          <p:cNvPr id="14344" name="Title 1"/>
          <p:cNvSpPr>
            <a:spLocks noGrp="1"/>
          </p:cNvSpPr>
          <p:nvPr>
            <p:ph type="ctrTitle"/>
          </p:nvPr>
        </p:nvSpPr>
        <p:spPr>
          <a:xfrm>
            <a:off x="381000" y="2416175"/>
            <a:ext cx="8305800" cy="1470025"/>
          </a:xfrm>
        </p:spPr>
        <p:txBody>
          <a:bodyPr/>
          <a:lstStyle/>
          <a:p>
            <a:r>
              <a:rPr lang="en-US" b="1" dirty="0" smtClean="0">
                <a:solidFill>
                  <a:schemeClr val="tx2">
                    <a:lumMod val="75000"/>
                  </a:schemeClr>
                </a:solidFill>
                <a:ea typeface="ＭＳ Ｐゴシック" pitchFamily="34" charset="-128"/>
              </a:rPr>
              <a:t>Slowing bite rate reduces </a:t>
            </a:r>
            <a:br>
              <a:rPr lang="en-US" b="1" dirty="0" smtClean="0">
                <a:solidFill>
                  <a:schemeClr val="tx2">
                    <a:lumMod val="75000"/>
                  </a:schemeClr>
                </a:solidFill>
                <a:ea typeface="ＭＳ Ｐゴシック" pitchFamily="34" charset="-128"/>
              </a:rPr>
            </a:br>
            <a:r>
              <a:rPr lang="en-US" b="1" dirty="0" smtClean="0">
                <a:solidFill>
                  <a:schemeClr val="tx2">
                    <a:lumMod val="75000"/>
                  </a:schemeClr>
                </a:solidFill>
                <a:ea typeface="ＭＳ Ｐゴシック" pitchFamily="34" charset="-128"/>
              </a:rPr>
              <a:t>energy </a:t>
            </a:r>
            <a:r>
              <a:rPr lang="en-US" b="1" dirty="0">
                <a:solidFill>
                  <a:schemeClr val="tx2">
                    <a:lumMod val="75000"/>
                  </a:schemeClr>
                </a:solidFill>
                <a:ea typeface="ＭＳ Ｐゴシック" pitchFamily="34" charset="-128"/>
              </a:rPr>
              <a:t>i</a:t>
            </a:r>
            <a:r>
              <a:rPr lang="en-US" b="1" dirty="0" smtClean="0">
                <a:solidFill>
                  <a:schemeClr val="tx2">
                    <a:lumMod val="75000"/>
                  </a:schemeClr>
                </a:solidFill>
                <a:ea typeface="ＭＳ Ｐゴシック" pitchFamily="34" charset="-128"/>
              </a:rPr>
              <a:t>ntake</a:t>
            </a:r>
          </a:p>
        </p:txBody>
      </p:sp>
      <p:sp>
        <p:nvSpPr>
          <p:cNvPr id="14347" name="Date Placeholder 10"/>
          <p:cNvSpPr>
            <a:spLocks noGrp="1"/>
          </p:cNvSpPr>
          <p:nvPr>
            <p:ph type="dt" sz="quarter" idx="10"/>
          </p:nvPr>
        </p:nvSpPr>
        <p:spPr bwMode="auto">
          <a:noFill/>
          <a:ln>
            <a:miter lim="800000"/>
            <a:headEnd/>
            <a:tailEnd/>
          </a:ln>
        </p:spPr>
        <p:txBody>
          <a:bodyPr/>
          <a:lstStyle/>
          <a:p>
            <a:fld id="{E29866BB-B095-4AA4-97C2-5AD4CFB9E4CE}" type="datetime1">
              <a:rPr lang="en-US">
                <a:latin typeface="Calibri" pitchFamily="34" charset="0"/>
                <a:ea typeface="ＭＳ Ｐゴシック" pitchFamily="34" charset="-128"/>
              </a:rPr>
              <a:pPr/>
              <a:t>3/29/2012</a:t>
            </a:fld>
            <a:endParaRPr lang="en-US" dirty="0">
              <a:latin typeface="Calibri" pitchFamily="34" charset="0"/>
              <a:ea typeface="ＭＳ Ｐゴシック" pitchFamily="34" charset="-128"/>
            </a:endParaRPr>
          </a:p>
        </p:txBody>
      </p:sp>
      <p:sp>
        <p:nvSpPr>
          <p:cNvPr id="14348" name="Slide Number Placeholder 11"/>
          <p:cNvSpPr>
            <a:spLocks noGrp="1"/>
          </p:cNvSpPr>
          <p:nvPr>
            <p:ph type="sldNum" sz="quarter" idx="12"/>
          </p:nvPr>
        </p:nvSpPr>
        <p:spPr bwMode="auto">
          <a:noFill/>
          <a:ln>
            <a:miter lim="800000"/>
            <a:headEnd/>
            <a:tailEnd/>
          </a:ln>
        </p:spPr>
        <p:txBody>
          <a:bodyPr/>
          <a:lstStyle/>
          <a:p>
            <a:fld id="{A2ADDA32-214C-486E-8151-CF42019BA911}" type="slidenum">
              <a:rPr lang="en-US" smtClean="0">
                <a:latin typeface="Calibri" pitchFamily="34" charset="0"/>
                <a:ea typeface="ＭＳ Ｐゴシック" pitchFamily="34" charset="-128"/>
              </a:rPr>
              <a:pPr/>
              <a:t>56</a:t>
            </a:fld>
            <a:endParaRPr lang="en-US" dirty="0" smtClean="0">
              <a:latin typeface="Calibri" pitchFamily="34" charset="0"/>
              <a:ea typeface="ＭＳ Ｐゴシック" pitchFamily="34" charset="-128"/>
            </a:endParaRPr>
          </a:p>
        </p:txBody>
      </p:sp>
    </p:spTree>
    <p:extLst>
      <p:ext uri="{BB962C8B-B14F-4D97-AF65-F5344CB8AC3E}">
        <p14:creationId xmlns:p14="http://schemas.microsoft.com/office/powerpoint/2010/main" val="3076988468"/>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Slowing bite rate reduces intake</a:t>
            </a:r>
            <a:endParaRPr lang="en-US" sz="2400" dirty="0" smtClean="0">
              <a:latin typeface="Verdana" pitchFamily="34" charset="0"/>
            </a:endParaRPr>
          </a:p>
          <a:p>
            <a:pPr eaLnBrk="0" hangingPunct="0"/>
            <a:endParaRPr lang="en-US" dirty="0" smtClean="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57</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pic>
        <p:nvPicPr>
          <p:cNvPr id="7782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8800" y="2895601"/>
            <a:ext cx="5759716" cy="321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a:spLocks noChangeArrowheads="1"/>
          </p:cNvSpPr>
          <p:nvPr/>
        </p:nvSpPr>
        <p:spPr bwMode="auto">
          <a:xfrm>
            <a:off x="381000" y="828764"/>
            <a:ext cx="8305800" cy="2215991"/>
          </a:xfrm>
          <a:prstGeom prst="rect">
            <a:avLst/>
          </a:prstGeom>
          <a:noFill/>
          <a:ln w="9525">
            <a:noFill/>
            <a:miter lim="800000"/>
            <a:headEnd/>
            <a:tailEnd/>
          </a:ln>
        </p:spPr>
        <p:txBody>
          <a:bodyPr wrap="square">
            <a:spAutoFit/>
          </a:bodyPr>
          <a:lstStyle/>
          <a:p>
            <a:pPr algn="just"/>
            <a:r>
              <a:rPr lang="en-US" sz="2200" dirty="0" smtClean="0">
                <a:latin typeface="Verdana" pitchFamily="34" charset="0"/>
              </a:rPr>
              <a:t>30 subjects, each ate three meals</a:t>
            </a:r>
          </a:p>
          <a:p>
            <a:pPr marL="800100" lvl="1" indent="-342900" algn="just">
              <a:buFont typeface="Arial" pitchFamily="34" charset="0"/>
              <a:buChar char="•"/>
            </a:pPr>
            <a:r>
              <a:rPr lang="en-US" dirty="0" smtClean="0">
                <a:latin typeface="Verdana" pitchFamily="34" charset="0"/>
              </a:rPr>
              <a:t>Baseline</a:t>
            </a:r>
          </a:p>
          <a:p>
            <a:pPr marL="800100" lvl="1" indent="-342900" algn="just">
              <a:buFont typeface="Arial" pitchFamily="34" charset="0"/>
              <a:buChar char="•"/>
            </a:pPr>
            <a:r>
              <a:rPr lang="en-US" dirty="0" smtClean="0">
                <a:latin typeface="Verdana" pitchFamily="34" charset="0"/>
              </a:rPr>
              <a:t>Bite-rate feedback</a:t>
            </a:r>
          </a:p>
          <a:p>
            <a:pPr marL="800100" lvl="1" indent="-342900" algn="just">
              <a:buFont typeface="Arial" pitchFamily="34" charset="0"/>
              <a:buChar char="•"/>
            </a:pPr>
            <a:r>
              <a:rPr lang="en-US" dirty="0" smtClean="0">
                <a:latin typeface="Verdana" pitchFamily="34" charset="0"/>
              </a:rPr>
              <a:t>50% Slower bite-rate target</a:t>
            </a:r>
            <a:endParaRPr lang="en-US" dirty="0">
              <a:latin typeface="Verdana" pitchFamily="34" charset="0"/>
            </a:endParaRPr>
          </a:p>
          <a:p>
            <a:pPr algn="just"/>
            <a:endParaRPr lang="en-US" dirty="0">
              <a:latin typeface="Verdana" pitchFamily="34" charset="0"/>
            </a:endParaRPr>
          </a:p>
          <a:p>
            <a:pPr algn="just"/>
            <a:r>
              <a:rPr lang="en-US" sz="2200" dirty="0" smtClean="0">
                <a:latin typeface="Verdana" pitchFamily="34" charset="0"/>
              </a:rPr>
              <a:t>Slower bite-rate condition significantly affect participants who ate more than 400 kcal at baseline, but not the rest.</a:t>
            </a:r>
          </a:p>
        </p:txBody>
      </p:sp>
    </p:spTree>
    <p:extLst>
      <p:ext uri="{BB962C8B-B14F-4D97-AF65-F5344CB8AC3E}">
        <p14:creationId xmlns:p14="http://schemas.microsoft.com/office/powerpoint/2010/main" val="33356217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8"/>
          <p:cNvSpPr>
            <a:spLocks noChangeArrowheads="1"/>
          </p:cNvSpPr>
          <p:nvPr/>
        </p:nvSpPr>
        <p:spPr bwMode="auto">
          <a:xfrm>
            <a:off x="381000" y="228600"/>
            <a:ext cx="8305800" cy="6019800"/>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4340" name="Rectangle 7"/>
          <p:cNvSpPr>
            <a:spLocks noChangeArrowheads="1"/>
          </p:cNvSpPr>
          <p:nvPr/>
        </p:nvSpPr>
        <p:spPr bwMode="auto">
          <a:xfrm>
            <a:off x="381000" y="1524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cxnSp>
        <p:nvCxnSpPr>
          <p:cNvPr id="9" name="Straight Connector 8"/>
          <p:cNvCxnSpPr/>
          <p:nvPr/>
        </p:nvCxnSpPr>
        <p:spPr>
          <a:xfrm rot="10800000">
            <a:off x="381000" y="1219200"/>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a:off x="381000" y="1273175"/>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343" name="Picture 10"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762000" y="442913"/>
            <a:ext cx="2570163" cy="547687"/>
          </a:xfrm>
          <a:prstGeom prst="rect">
            <a:avLst/>
          </a:prstGeom>
          <a:noFill/>
          <a:ln w="9525">
            <a:noFill/>
            <a:miter lim="800000"/>
            <a:headEnd/>
            <a:tailEnd/>
          </a:ln>
        </p:spPr>
      </p:pic>
      <p:sp>
        <p:nvSpPr>
          <p:cNvPr id="14344" name="Title 1"/>
          <p:cNvSpPr>
            <a:spLocks noGrp="1"/>
          </p:cNvSpPr>
          <p:nvPr>
            <p:ph type="ctrTitle"/>
          </p:nvPr>
        </p:nvSpPr>
        <p:spPr>
          <a:xfrm>
            <a:off x="381000" y="2416175"/>
            <a:ext cx="8305800" cy="1470025"/>
          </a:xfrm>
        </p:spPr>
        <p:txBody>
          <a:bodyPr/>
          <a:lstStyle/>
          <a:p>
            <a:r>
              <a:rPr lang="en-US" b="1" dirty="0" smtClean="0">
                <a:solidFill>
                  <a:schemeClr val="tx2">
                    <a:lumMod val="75000"/>
                  </a:schemeClr>
                </a:solidFill>
                <a:ea typeface="ＭＳ Ｐゴシック" pitchFamily="34" charset="-128"/>
              </a:rPr>
              <a:t>An instrumented cafeteria table for recording eating activity</a:t>
            </a:r>
          </a:p>
        </p:txBody>
      </p:sp>
      <p:sp>
        <p:nvSpPr>
          <p:cNvPr id="14347" name="Date Placeholder 10"/>
          <p:cNvSpPr>
            <a:spLocks noGrp="1"/>
          </p:cNvSpPr>
          <p:nvPr>
            <p:ph type="dt" sz="quarter" idx="10"/>
          </p:nvPr>
        </p:nvSpPr>
        <p:spPr bwMode="auto">
          <a:noFill/>
          <a:ln>
            <a:miter lim="800000"/>
            <a:headEnd/>
            <a:tailEnd/>
          </a:ln>
        </p:spPr>
        <p:txBody>
          <a:bodyPr/>
          <a:lstStyle/>
          <a:p>
            <a:fld id="{E29866BB-B095-4AA4-97C2-5AD4CFB9E4CE}" type="datetime1">
              <a:rPr lang="en-US">
                <a:latin typeface="Calibri" pitchFamily="34" charset="0"/>
                <a:ea typeface="ＭＳ Ｐゴシック" pitchFamily="34" charset="-128"/>
              </a:rPr>
              <a:pPr/>
              <a:t>3/29/2012</a:t>
            </a:fld>
            <a:endParaRPr lang="en-US" dirty="0">
              <a:latin typeface="Calibri" pitchFamily="34" charset="0"/>
              <a:ea typeface="ＭＳ Ｐゴシック" pitchFamily="34" charset="-128"/>
            </a:endParaRPr>
          </a:p>
        </p:txBody>
      </p:sp>
      <p:sp>
        <p:nvSpPr>
          <p:cNvPr id="14348" name="Slide Number Placeholder 11"/>
          <p:cNvSpPr>
            <a:spLocks noGrp="1"/>
          </p:cNvSpPr>
          <p:nvPr>
            <p:ph type="sldNum" sz="quarter" idx="12"/>
          </p:nvPr>
        </p:nvSpPr>
        <p:spPr bwMode="auto">
          <a:noFill/>
          <a:ln>
            <a:miter lim="800000"/>
            <a:headEnd/>
            <a:tailEnd/>
          </a:ln>
        </p:spPr>
        <p:txBody>
          <a:bodyPr/>
          <a:lstStyle/>
          <a:p>
            <a:fld id="{A2ADDA32-214C-486E-8151-CF42019BA911}" type="slidenum">
              <a:rPr lang="en-US" smtClean="0">
                <a:latin typeface="Calibri" pitchFamily="34" charset="0"/>
                <a:ea typeface="ＭＳ Ｐゴシック" pitchFamily="34" charset="-128"/>
              </a:rPr>
              <a:pPr/>
              <a:t>58</a:t>
            </a:fld>
            <a:endParaRPr lang="en-US" dirty="0" smtClean="0">
              <a:latin typeface="Calibri" pitchFamily="34" charset="0"/>
              <a:ea typeface="ＭＳ Ｐゴシック" pitchFamily="34" charset="-128"/>
            </a:endParaRPr>
          </a:p>
        </p:txBody>
      </p:sp>
    </p:spTree>
    <p:extLst>
      <p:ext uri="{BB962C8B-B14F-4D97-AF65-F5344CB8AC3E}">
        <p14:creationId xmlns:p14="http://schemas.microsoft.com/office/powerpoint/2010/main" val="2701972246"/>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Cafeteria eating research</a:t>
            </a:r>
            <a:endParaRPr lang="en-US" sz="2400" dirty="0" smtClean="0">
              <a:latin typeface="Verdana" pitchFamily="34" charset="0"/>
            </a:endParaRPr>
          </a:p>
          <a:p>
            <a:pPr eaLnBrk="0" hangingPunct="0"/>
            <a:endParaRPr lang="en-US" dirty="0" smtClean="0">
              <a:latin typeface="Verdana" pitchFamily="34" charset="0"/>
            </a:endParaRPr>
          </a:p>
          <a:p>
            <a:pPr eaLnBrk="0" hangingPunct="0"/>
            <a:endParaRPr lang="en-US" dirty="0">
              <a:latin typeface="Verdana" pitchFamily="34" charset="0"/>
            </a:endParaRPr>
          </a:p>
          <a:p>
            <a:pPr eaLnBrk="0" hangingPunct="0"/>
            <a:endParaRPr lang="en-US" dirty="0" smtClean="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59</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92" y="3124200"/>
            <a:ext cx="3200400" cy="24003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0" y="3124200"/>
            <a:ext cx="4275328" cy="2404872"/>
          </a:xfrm>
          <a:prstGeom prst="rect">
            <a:avLst/>
          </a:prstGeom>
        </p:spPr>
      </p:pic>
      <p:sp>
        <p:nvSpPr>
          <p:cNvPr id="12" name="TextBox 11"/>
          <p:cNvSpPr txBox="1">
            <a:spLocks noChangeArrowheads="1"/>
          </p:cNvSpPr>
          <p:nvPr/>
        </p:nvSpPr>
        <p:spPr bwMode="auto">
          <a:xfrm>
            <a:off x="381000" y="828764"/>
            <a:ext cx="8305800" cy="1938992"/>
          </a:xfrm>
          <a:prstGeom prst="rect">
            <a:avLst/>
          </a:prstGeom>
          <a:noFill/>
          <a:ln w="9525">
            <a:noFill/>
            <a:miter lim="800000"/>
            <a:headEnd/>
            <a:tailEnd/>
          </a:ln>
        </p:spPr>
        <p:txBody>
          <a:bodyPr wrap="square">
            <a:spAutoFit/>
          </a:bodyPr>
          <a:lstStyle/>
          <a:p>
            <a:pPr algn="just"/>
            <a:r>
              <a:rPr lang="en-US" sz="2400" dirty="0" smtClean="0">
                <a:latin typeface="Verdana" pitchFamily="34" charset="0"/>
              </a:rPr>
              <a:t>A dining table equipped with video recorder, scale, and wrist-worn motion sensor</a:t>
            </a:r>
          </a:p>
          <a:p>
            <a:pPr algn="just"/>
            <a:endParaRPr lang="en-US" sz="2400" dirty="0" smtClean="0">
              <a:latin typeface="Verdana" pitchFamily="34" charset="0"/>
            </a:endParaRPr>
          </a:p>
          <a:p>
            <a:pPr algn="just"/>
            <a:r>
              <a:rPr lang="en-US" sz="2400" dirty="0" smtClean="0">
                <a:latin typeface="Verdana" pitchFamily="34" charset="0"/>
              </a:rPr>
              <a:t>Conduct </a:t>
            </a:r>
            <a:r>
              <a:rPr lang="en-US" sz="2400" dirty="0" smtClean="0">
                <a:latin typeface="Verdana" pitchFamily="34" charset="0"/>
              </a:rPr>
              <a:t>food intake measurement in a cafeteria setting so calories and actual bites can be measured</a:t>
            </a:r>
            <a:endParaRPr lang="en-US" sz="2400" dirty="0">
              <a:latin typeface="Verdana" pitchFamily="34" charset="0"/>
            </a:endParaRPr>
          </a:p>
        </p:txBody>
      </p:sp>
      <p:sp>
        <p:nvSpPr>
          <p:cNvPr id="13" name="TextBox 12"/>
          <p:cNvSpPr txBox="1"/>
          <p:nvPr/>
        </p:nvSpPr>
        <p:spPr>
          <a:xfrm>
            <a:off x="1269492" y="5705428"/>
            <a:ext cx="1905000"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Dining table</a:t>
            </a:r>
          </a:p>
        </p:txBody>
      </p:sp>
      <p:sp>
        <p:nvSpPr>
          <p:cNvPr id="14" name="TextBox 13"/>
          <p:cNvSpPr txBox="1"/>
          <p:nvPr/>
        </p:nvSpPr>
        <p:spPr>
          <a:xfrm>
            <a:off x="5126482" y="5705428"/>
            <a:ext cx="2404364"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Recording program</a:t>
            </a:r>
          </a:p>
        </p:txBody>
      </p:sp>
    </p:spTree>
    <p:extLst>
      <p:ext uri="{BB962C8B-B14F-4D97-AF65-F5344CB8AC3E}">
        <p14:creationId xmlns:p14="http://schemas.microsoft.com/office/powerpoint/2010/main" val="6342148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New tools needed for …</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pic>
        <p:nvPicPr>
          <p:cNvPr id="1033"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dirty="0">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6</a:t>
            </a:fld>
            <a:endParaRPr lang="en-US" dirty="0" smtClean="0">
              <a:latin typeface="Calibri" pitchFamily="34" charset="0"/>
              <a:ea typeface="ＭＳ Ｐゴシック" pitchFamily="34" charset="-128"/>
            </a:endParaRPr>
          </a:p>
        </p:txBody>
      </p:sp>
      <p:sp>
        <p:nvSpPr>
          <p:cNvPr id="14" name="AutoShape 5">
            <a:hlinkClick r:id="" action="ppaction://noaction" highlightClick="1"/>
          </p:cNvPr>
          <p:cNvSpPr>
            <a:spLocks noChangeArrowheads="1"/>
          </p:cNvSpPr>
          <p:nvPr/>
        </p:nvSpPr>
        <p:spPr bwMode="auto">
          <a:xfrm>
            <a:off x="1354137" y="3536237"/>
            <a:ext cx="2573337" cy="523220"/>
          </a:xfrm>
          <a:prstGeom prst="actionButtonBlank">
            <a:avLst/>
          </a:prstGeom>
          <a:gradFill rotWithShape="1">
            <a:gsLst>
              <a:gs pos="0">
                <a:srgbClr val="CC99FF"/>
              </a:gs>
              <a:gs pos="100000">
                <a:schemeClr val="bg1"/>
              </a:gs>
            </a:gsLst>
            <a:lin ang="5400000" scaled="1"/>
          </a:gradFill>
          <a:ln w="9525">
            <a:noFill/>
            <a:miter lim="800000"/>
            <a:headEnd/>
            <a:tailEnd/>
          </a:ln>
        </p:spPr>
        <p:txBody>
          <a:bodyPr anchor="ctr">
            <a:spAutoFit/>
          </a:bodyPr>
          <a:lstStyle/>
          <a:p>
            <a:pPr algn="ctr"/>
            <a:r>
              <a:rPr lang="en-US" altLang="zh-CN" sz="2800" b="1" dirty="0">
                <a:ea typeface="宋体"/>
                <a:cs typeface="宋体"/>
              </a:rPr>
              <a:t>Researchers</a:t>
            </a:r>
          </a:p>
        </p:txBody>
      </p:sp>
      <p:sp>
        <p:nvSpPr>
          <p:cNvPr id="15" name="AutoShape 7">
            <a:hlinkClick r:id="rId4" action="ppaction://hlinksldjump" highlightClick="1"/>
          </p:cNvPr>
          <p:cNvSpPr>
            <a:spLocks noChangeArrowheads="1"/>
          </p:cNvSpPr>
          <p:nvPr/>
        </p:nvSpPr>
        <p:spPr bwMode="auto">
          <a:xfrm>
            <a:off x="5429249" y="3535116"/>
            <a:ext cx="2376488" cy="522287"/>
          </a:xfrm>
          <a:prstGeom prst="actionButtonBlank">
            <a:avLst/>
          </a:prstGeom>
          <a:gradFill rotWithShape="1">
            <a:gsLst>
              <a:gs pos="0">
                <a:srgbClr val="CC99FF"/>
              </a:gs>
              <a:gs pos="100000">
                <a:schemeClr val="bg1"/>
              </a:gs>
            </a:gsLst>
            <a:lin ang="5400000" scaled="1"/>
          </a:gradFill>
          <a:ln w="9525">
            <a:noFill/>
            <a:miter lim="800000"/>
            <a:headEnd/>
            <a:tailEnd/>
          </a:ln>
        </p:spPr>
        <p:txBody>
          <a:bodyPr anchor="ctr">
            <a:spAutoFit/>
          </a:bodyPr>
          <a:lstStyle/>
          <a:p>
            <a:pPr algn="ctr"/>
            <a:r>
              <a:rPr lang="en-US" altLang="zh-CN" sz="2800" b="1" dirty="0" smtClean="0">
                <a:ea typeface="宋体"/>
                <a:cs typeface="宋体"/>
              </a:rPr>
              <a:t>Individuals</a:t>
            </a:r>
            <a:endParaRPr lang="en-US" altLang="zh-CN" sz="2800" b="1" dirty="0">
              <a:ea typeface="宋体"/>
              <a:cs typeface="宋体"/>
            </a:endParaRPr>
          </a:p>
        </p:txBody>
      </p:sp>
      <p:pic>
        <p:nvPicPr>
          <p:cNvPr id="16" name="Picture 11" descr="researchers.jpg"/>
          <p:cNvPicPr>
            <a:picLocks noChangeAspect="1"/>
          </p:cNvPicPr>
          <p:nvPr/>
        </p:nvPicPr>
        <p:blipFill>
          <a:blip r:embed="rId5"/>
          <a:srcRect/>
          <a:stretch>
            <a:fillRect/>
          </a:stretch>
        </p:blipFill>
        <p:spPr bwMode="auto">
          <a:xfrm>
            <a:off x="1071562" y="1463428"/>
            <a:ext cx="2936875" cy="1955800"/>
          </a:xfrm>
          <a:prstGeom prst="rect">
            <a:avLst/>
          </a:prstGeom>
          <a:noFill/>
          <a:ln w="9525">
            <a:noFill/>
            <a:miter lim="800000"/>
            <a:headEnd/>
            <a:tailEnd/>
          </a:ln>
        </p:spPr>
      </p:pic>
      <p:pic>
        <p:nvPicPr>
          <p:cNvPr id="17" name="Picture 12" descr="target_shoppers.jpg"/>
          <p:cNvPicPr>
            <a:picLocks noChangeAspect="1"/>
          </p:cNvPicPr>
          <p:nvPr/>
        </p:nvPicPr>
        <p:blipFill>
          <a:blip r:embed="rId6"/>
          <a:srcRect/>
          <a:stretch>
            <a:fillRect/>
          </a:stretch>
        </p:blipFill>
        <p:spPr bwMode="auto">
          <a:xfrm>
            <a:off x="5214937" y="1320553"/>
            <a:ext cx="2786062" cy="2141538"/>
          </a:xfrm>
          <a:prstGeom prst="rect">
            <a:avLst/>
          </a:prstGeom>
          <a:noFill/>
          <a:ln w="9525">
            <a:noFill/>
            <a:miter lim="800000"/>
            <a:headEnd/>
            <a:tailEnd/>
          </a:ln>
        </p:spPr>
      </p:pic>
      <p:sp>
        <p:nvSpPr>
          <p:cNvPr id="18" name="TextBox 17"/>
          <p:cNvSpPr txBox="1">
            <a:spLocks noChangeArrowheads="1"/>
          </p:cNvSpPr>
          <p:nvPr/>
        </p:nvSpPr>
        <p:spPr bwMode="auto">
          <a:xfrm>
            <a:off x="546100" y="4440819"/>
            <a:ext cx="3987797" cy="1200329"/>
          </a:xfrm>
          <a:prstGeom prst="rect">
            <a:avLst/>
          </a:prstGeom>
          <a:noFill/>
          <a:ln w="9525">
            <a:noFill/>
            <a:miter lim="800000"/>
            <a:headEnd/>
            <a:tailEnd/>
          </a:ln>
        </p:spPr>
        <p:txBody>
          <a:bodyPr wrap="square">
            <a:spAutoFit/>
          </a:bodyPr>
          <a:lstStyle/>
          <a:p>
            <a:pPr marL="742950" lvl="1" indent="-285750">
              <a:buFont typeface="Arial" pitchFamily="34" charset="0"/>
              <a:buChar char="•"/>
            </a:pPr>
            <a:r>
              <a:rPr lang="en-US" sz="2400" dirty="0" smtClean="0">
                <a:latin typeface="Verdana" pitchFamily="34" charset="0"/>
              </a:rPr>
              <a:t>Genetics</a:t>
            </a:r>
            <a:endParaRPr lang="en-US" sz="2400" dirty="0">
              <a:latin typeface="Verdana" pitchFamily="34" charset="0"/>
            </a:endParaRPr>
          </a:p>
          <a:p>
            <a:pPr marL="742950" lvl="1" indent="-285750">
              <a:buFont typeface="Arial" pitchFamily="34" charset="0"/>
              <a:buChar char="•"/>
            </a:pPr>
            <a:r>
              <a:rPr lang="en-US" sz="2400" dirty="0" smtClean="0">
                <a:latin typeface="Verdana" pitchFamily="34" charset="0"/>
              </a:rPr>
              <a:t>Epidemiology</a:t>
            </a:r>
          </a:p>
          <a:p>
            <a:pPr marL="742950" lvl="1" indent="-285750">
              <a:buFont typeface="Arial" pitchFamily="34" charset="0"/>
              <a:buChar char="•"/>
            </a:pPr>
            <a:r>
              <a:rPr lang="en-US" sz="2400" dirty="0">
                <a:latin typeface="Verdana" pitchFamily="34" charset="0"/>
              </a:rPr>
              <a:t>C</a:t>
            </a:r>
            <a:r>
              <a:rPr lang="en-US" sz="2400" dirty="0" smtClean="0">
                <a:latin typeface="Verdana" pitchFamily="34" charset="0"/>
              </a:rPr>
              <a:t>linical outcomes</a:t>
            </a:r>
          </a:p>
        </p:txBody>
      </p:sp>
      <p:sp>
        <p:nvSpPr>
          <p:cNvPr id="19" name="TextBox 18"/>
          <p:cNvSpPr txBox="1">
            <a:spLocks noChangeArrowheads="1"/>
          </p:cNvSpPr>
          <p:nvPr/>
        </p:nvSpPr>
        <p:spPr bwMode="auto">
          <a:xfrm>
            <a:off x="4630383" y="4417671"/>
            <a:ext cx="4437417" cy="1200329"/>
          </a:xfrm>
          <a:prstGeom prst="rect">
            <a:avLst/>
          </a:prstGeom>
          <a:noFill/>
          <a:ln w="9525">
            <a:noFill/>
            <a:miter lim="800000"/>
            <a:headEnd/>
            <a:tailEnd/>
          </a:ln>
        </p:spPr>
        <p:txBody>
          <a:bodyPr wrap="square">
            <a:spAutoFit/>
          </a:bodyPr>
          <a:lstStyle/>
          <a:p>
            <a:pPr marL="742950" lvl="1" indent="-285750">
              <a:buFont typeface="Arial" pitchFamily="34" charset="0"/>
              <a:buChar char="•"/>
            </a:pPr>
            <a:r>
              <a:rPr lang="en-US" sz="2400" dirty="0" smtClean="0">
                <a:latin typeface="Verdana" pitchFamily="34" charset="0"/>
              </a:rPr>
              <a:t>Weight loss</a:t>
            </a:r>
            <a:endParaRPr lang="en-US" sz="2400" dirty="0">
              <a:latin typeface="Verdana" pitchFamily="34" charset="0"/>
            </a:endParaRPr>
          </a:p>
          <a:p>
            <a:pPr marL="742950" lvl="1" indent="-285750">
              <a:buFont typeface="Arial" pitchFamily="34" charset="0"/>
              <a:buChar char="•"/>
            </a:pPr>
            <a:r>
              <a:rPr lang="en-US" sz="2400" dirty="0" smtClean="0">
                <a:latin typeface="Verdana" pitchFamily="34" charset="0"/>
              </a:rPr>
              <a:t>Fitness</a:t>
            </a:r>
            <a:endParaRPr lang="en-US" sz="2400" dirty="0">
              <a:latin typeface="Verdana" pitchFamily="34" charset="0"/>
            </a:endParaRPr>
          </a:p>
          <a:p>
            <a:pPr marL="742950" lvl="1" indent="-285750">
              <a:buFont typeface="Arial" pitchFamily="34" charset="0"/>
              <a:buChar char="•"/>
            </a:pPr>
            <a:r>
              <a:rPr lang="en-US" sz="2400" dirty="0" smtClean="0">
                <a:latin typeface="Verdana" pitchFamily="34" charset="0"/>
              </a:rPr>
              <a:t>Weight maintenance</a:t>
            </a:r>
          </a:p>
        </p:txBody>
      </p:sp>
    </p:spTree>
    <p:extLst>
      <p:ext uri="{BB962C8B-B14F-4D97-AF65-F5344CB8AC3E}">
        <p14:creationId xmlns:p14="http://schemas.microsoft.com/office/powerpoint/2010/main" val="27725865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8"/>
          <p:cNvSpPr>
            <a:spLocks noChangeArrowheads="1"/>
          </p:cNvSpPr>
          <p:nvPr/>
        </p:nvSpPr>
        <p:spPr bwMode="auto">
          <a:xfrm>
            <a:off x="381000" y="228600"/>
            <a:ext cx="8305800" cy="6019800"/>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4340" name="Rectangle 7"/>
          <p:cNvSpPr>
            <a:spLocks noChangeArrowheads="1"/>
          </p:cNvSpPr>
          <p:nvPr/>
        </p:nvSpPr>
        <p:spPr bwMode="auto">
          <a:xfrm>
            <a:off x="381000" y="1524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cxnSp>
        <p:nvCxnSpPr>
          <p:cNvPr id="9" name="Straight Connector 8"/>
          <p:cNvCxnSpPr/>
          <p:nvPr/>
        </p:nvCxnSpPr>
        <p:spPr>
          <a:xfrm rot="10800000">
            <a:off x="381000" y="1219200"/>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a:off x="381000" y="1273175"/>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343" name="Picture 10"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762000" y="442913"/>
            <a:ext cx="2570163" cy="547687"/>
          </a:xfrm>
          <a:prstGeom prst="rect">
            <a:avLst/>
          </a:prstGeom>
          <a:noFill/>
          <a:ln w="9525">
            <a:noFill/>
            <a:miter lim="800000"/>
            <a:headEnd/>
            <a:tailEnd/>
          </a:ln>
        </p:spPr>
      </p:pic>
      <p:sp>
        <p:nvSpPr>
          <p:cNvPr id="14344" name="Title 1"/>
          <p:cNvSpPr>
            <a:spLocks noGrp="1"/>
          </p:cNvSpPr>
          <p:nvPr>
            <p:ph type="ctrTitle"/>
          </p:nvPr>
        </p:nvSpPr>
        <p:spPr>
          <a:xfrm>
            <a:off x="381000" y="2416175"/>
            <a:ext cx="8305800" cy="1470025"/>
          </a:xfrm>
        </p:spPr>
        <p:txBody>
          <a:bodyPr/>
          <a:lstStyle/>
          <a:p>
            <a:r>
              <a:rPr lang="en-US" b="1" dirty="0" smtClean="0">
                <a:solidFill>
                  <a:schemeClr val="tx2">
                    <a:lumMod val="75000"/>
                  </a:schemeClr>
                </a:solidFill>
                <a:ea typeface="ＭＳ Ｐゴシック" pitchFamily="34" charset="-128"/>
              </a:rPr>
              <a:t>Measuring system latency from sensing to actuation</a:t>
            </a:r>
          </a:p>
        </p:txBody>
      </p:sp>
      <p:sp>
        <p:nvSpPr>
          <p:cNvPr id="14347" name="Date Placeholder 10"/>
          <p:cNvSpPr>
            <a:spLocks noGrp="1"/>
          </p:cNvSpPr>
          <p:nvPr>
            <p:ph type="dt" sz="quarter" idx="10"/>
          </p:nvPr>
        </p:nvSpPr>
        <p:spPr bwMode="auto">
          <a:noFill/>
          <a:ln>
            <a:miter lim="800000"/>
            <a:headEnd/>
            <a:tailEnd/>
          </a:ln>
        </p:spPr>
        <p:txBody>
          <a:bodyPr/>
          <a:lstStyle/>
          <a:p>
            <a:fld id="{E29866BB-B095-4AA4-97C2-5AD4CFB9E4CE}" type="datetime1">
              <a:rPr lang="en-US">
                <a:latin typeface="Calibri" pitchFamily="34" charset="0"/>
                <a:ea typeface="ＭＳ Ｐゴシック" pitchFamily="34" charset="-128"/>
              </a:rPr>
              <a:pPr/>
              <a:t>3/29/2012</a:t>
            </a:fld>
            <a:endParaRPr lang="en-US" dirty="0">
              <a:latin typeface="Calibri" pitchFamily="34" charset="0"/>
              <a:ea typeface="ＭＳ Ｐゴシック" pitchFamily="34" charset="-128"/>
            </a:endParaRPr>
          </a:p>
        </p:txBody>
      </p:sp>
      <p:sp>
        <p:nvSpPr>
          <p:cNvPr id="14348" name="Slide Number Placeholder 11"/>
          <p:cNvSpPr>
            <a:spLocks noGrp="1"/>
          </p:cNvSpPr>
          <p:nvPr>
            <p:ph type="sldNum" sz="quarter" idx="12"/>
          </p:nvPr>
        </p:nvSpPr>
        <p:spPr bwMode="auto">
          <a:noFill/>
          <a:ln>
            <a:miter lim="800000"/>
            <a:headEnd/>
            <a:tailEnd/>
          </a:ln>
        </p:spPr>
        <p:txBody>
          <a:bodyPr/>
          <a:lstStyle/>
          <a:p>
            <a:fld id="{A2ADDA32-214C-486E-8151-CF42019BA911}" type="slidenum">
              <a:rPr lang="en-US" smtClean="0">
                <a:latin typeface="Calibri" pitchFamily="34" charset="0"/>
                <a:ea typeface="ＭＳ Ｐゴシック" pitchFamily="34" charset="-128"/>
              </a:rPr>
              <a:pPr/>
              <a:t>60</a:t>
            </a:fld>
            <a:endParaRPr lang="en-US" dirty="0" smtClean="0">
              <a:latin typeface="Calibri" pitchFamily="34" charset="0"/>
              <a:ea typeface="ＭＳ Ｐゴシック" pitchFamily="34" charset="-128"/>
            </a:endParaRPr>
          </a:p>
        </p:txBody>
      </p:sp>
    </p:spTree>
    <p:extLst>
      <p:ext uri="{BB962C8B-B14F-4D97-AF65-F5344CB8AC3E}">
        <p14:creationId xmlns:p14="http://schemas.microsoft.com/office/powerpoint/2010/main" val="3223896708"/>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System latency measurement</a:t>
            </a:r>
            <a:endParaRPr lang="en-US" sz="2400" dirty="0" smtClean="0">
              <a:latin typeface="Verdana" pitchFamily="34" charset="0"/>
            </a:endParaRPr>
          </a:p>
          <a:p>
            <a:pPr eaLnBrk="0" hangingPunct="0"/>
            <a:endParaRPr lang="en-US" dirty="0" smtClean="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61</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pic>
        <p:nvPicPr>
          <p:cNvPr id="76802"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947" y="3139440"/>
            <a:ext cx="7010106"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a:spLocks noChangeArrowheads="1"/>
          </p:cNvSpPr>
          <p:nvPr/>
        </p:nvSpPr>
        <p:spPr bwMode="auto">
          <a:xfrm>
            <a:off x="381000" y="809595"/>
            <a:ext cx="8305800" cy="2369880"/>
          </a:xfrm>
          <a:prstGeom prst="rect">
            <a:avLst/>
          </a:prstGeom>
          <a:noFill/>
          <a:ln w="9525">
            <a:noFill/>
            <a:miter lim="800000"/>
            <a:headEnd/>
            <a:tailEnd/>
          </a:ln>
        </p:spPr>
        <p:txBody>
          <a:bodyPr wrap="square">
            <a:spAutoFit/>
          </a:bodyPr>
          <a:lstStyle/>
          <a:p>
            <a:r>
              <a:rPr lang="en-US" sz="2400" dirty="0" smtClean="0">
                <a:latin typeface="Verdana" pitchFamily="34" charset="0"/>
              </a:rPr>
              <a:t>Two systems</a:t>
            </a:r>
          </a:p>
          <a:p>
            <a:pPr marL="800100" lvl="1" indent="-342900">
              <a:buFont typeface="Arial" pitchFamily="34" charset="0"/>
              <a:buChar char="•"/>
            </a:pPr>
            <a:r>
              <a:rPr lang="en-US" sz="2000" dirty="0" smtClean="0">
                <a:latin typeface="Verdana" pitchFamily="34" charset="0"/>
              </a:rPr>
              <a:t>A camera for sensing, an LCD for actuation</a:t>
            </a:r>
          </a:p>
          <a:p>
            <a:pPr marL="800100" lvl="1" indent="-342900">
              <a:buFont typeface="Arial" pitchFamily="34" charset="0"/>
              <a:buChar char="•"/>
            </a:pPr>
            <a:r>
              <a:rPr lang="en-US" sz="2000" dirty="0" smtClean="0">
                <a:latin typeface="Verdana" pitchFamily="34" charset="0"/>
              </a:rPr>
              <a:t>An orientation sensor for sensing, a motor for actuation</a:t>
            </a:r>
          </a:p>
          <a:p>
            <a:endParaRPr lang="en-US" sz="2000" dirty="0">
              <a:latin typeface="Verdana" pitchFamily="34" charset="0"/>
            </a:endParaRPr>
          </a:p>
          <a:p>
            <a:r>
              <a:rPr lang="en-US" sz="2400" dirty="0" smtClean="0">
                <a:latin typeface="Verdana" pitchFamily="34" charset="0"/>
              </a:rPr>
              <a:t>Our finding</a:t>
            </a:r>
          </a:p>
          <a:p>
            <a:pPr marL="800100" lvl="1" indent="-342900">
              <a:buFont typeface="Arial" pitchFamily="34" charset="0"/>
              <a:buChar char="•"/>
            </a:pPr>
            <a:r>
              <a:rPr lang="en-US" sz="2000" dirty="0" smtClean="0">
                <a:latin typeface="Verdana" pitchFamily="34" charset="0"/>
              </a:rPr>
              <a:t>A cyclical variation in latency </a:t>
            </a:r>
          </a:p>
          <a:p>
            <a:pPr marL="800100" lvl="1" indent="-342900">
              <a:buFont typeface="Arial" pitchFamily="34" charset="0"/>
              <a:buChar char="•"/>
            </a:pPr>
            <a:r>
              <a:rPr lang="en-US" sz="2000" dirty="0" smtClean="0">
                <a:latin typeface="Verdana" pitchFamily="34" charset="0"/>
              </a:rPr>
              <a:t>Orientation sensor error looks like a variation in latency</a:t>
            </a:r>
            <a:endParaRPr lang="en-US" sz="2000" dirty="0">
              <a:latin typeface="Verdana" pitchFamily="34" charset="0"/>
            </a:endParaRPr>
          </a:p>
        </p:txBody>
      </p:sp>
    </p:spTree>
    <p:extLst>
      <p:ext uri="{BB962C8B-B14F-4D97-AF65-F5344CB8AC3E}">
        <p14:creationId xmlns:p14="http://schemas.microsoft.com/office/powerpoint/2010/main" val="41544232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5"/>
          <p:cNvSpPr txBox="1">
            <a:spLocks noChangeArrowheads="1"/>
          </p:cNvSpPr>
          <p:nvPr/>
        </p:nvSpPr>
        <p:spPr bwMode="auto">
          <a:xfrm>
            <a:off x="457201" y="304800"/>
            <a:ext cx="8153399" cy="731419"/>
          </a:xfrm>
          <a:prstGeom prst="rect">
            <a:avLst/>
          </a:prstGeom>
          <a:noFill/>
          <a:ln w="9525">
            <a:noFill/>
            <a:miter lim="800000"/>
            <a:headEnd/>
            <a:tailEnd/>
          </a:ln>
        </p:spPr>
        <p:txBody>
          <a:bodyPr wrap="square">
            <a:spAutoFit/>
          </a:bodyPr>
          <a:lstStyle/>
          <a:p>
            <a:pPr algn="ctr" eaLnBrk="0" hangingPunct="0">
              <a:lnSpc>
                <a:spcPct val="150000"/>
              </a:lnSpc>
              <a:buClr>
                <a:srgbClr val="FF6600"/>
              </a:buClr>
            </a:pPr>
            <a:r>
              <a:rPr lang="en-US" sz="3200" b="1" dirty="0" smtClean="0">
                <a:latin typeface="Verdana" pitchFamily="34" charset="0"/>
              </a:rPr>
              <a:t>Summary</a:t>
            </a:r>
            <a:endParaRPr lang="en-US" sz="3200" b="1" dirty="0">
              <a:latin typeface="Verdana" pitchFamily="34" charset="0"/>
            </a:endParaRPr>
          </a:p>
        </p:txBody>
      </p:sp>
      <p:sp>
        <p:nvSpPr>
          <p:cNvPr id="9219" name="Rectangle 8"/>
          <p:cNvSpPr>
            <a:spLocks noChangeArrowheads="1"/>
          </p:cNvSpPr>
          <p:nvPr/>
        </p:nvSpPr>
        <p:spPr bwMode="auto">
          <a:xfrm>
            <a:off x="381000" y="228600"/>
            <a:ext cx="8305800" cy="6019800"/>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9220" name="Rectangle 7"/>
          <p:cNvSpPr>
            <a:spLocks noChangeArrowheads="1"/>
          </p:cNvSpPr>
          <p:nvPr/>
        </p:nvSpPr>
        <p:spPr bwMode="auto">
          <a:xfrm>
            <a:off x="381000" y="1524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cxnSp>
        <p:nvCxnSpPr>
          <p:cNvPr id="12" name="Straight Connector 11"/>
          <p:cNvCxnSpPr/>
          <p:nvPr/>
        </p:nvCxnSpPr>
        <p:spPr>
          <a:xfrm rot="10800000">
            <a:off x="381000" y="1219200"/>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0800000">
            <a:off x="381000" y="1273175"/>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223" name="Picture 8" descr="TigerPaw_co.png"/>
          <p:cNvPicPr>
            <a:picLocks noChangeAspect="1"/>
          </p:cNvPicPr>
          <p:nvPr/>
        </p:nvPicPr>
        <p:blipFill>
          <a:blip r:embed="rId3"/>
          <a:srcRect/>
          <a:stretch>
            <a:fillRect/>
          </a:stretch>
        </p:blipFill>
        <p:spPr bwMode="auto">
          <a:xfrm>
            <a:off x="685800" y="304800"/>
            <a:ext cx="881062" cy="844550"/>
          </a:xfrm>
          <a:prstGeom prst="rect">
            <a:avLst/>
          </a:prstGeom>
          <a:noFill/>
          <a:ln w="9525">
            <a:noFill/>
            <a:miter lim="800000"/>
            <a:headEnd/>
            <a:tailEnd/>
          </a:ln>
        </p:spPr>
      </p:pic>
      <p:sp>
        <p:nvSpPr>
          <p:cNvPr id="9" name="TextBox 8"/>
          <p:cNvSpPr txBox="1"/>
          <p:nvPr/>
        </p:nvSpPr>
        <p:spPr>
          <a:xfrm>
            <a:off x="457200" y="1371600"/>
            <a:ext cx="8229600" cy="3600986"/>
          </a:xfrm>
          <a:prstGeom prst="rect">
            <a:avLst/>
          </a:prstGeom>
          <a:noFill/>
        </p:spPr>
        <p:txBody>
          <a:bodyPr wrap="square">
            <a:spAutoFit/>
          </a:bodyPr>
          <a:lstStyle/>
          <a:p>
            <a:pPr algn="just">
              <a:defRPr/>
            </a:pPr>
            <a:r>
              <a:rPr lang="en-US" sz="2400" dirty="0" smtClean="0">
                <a:latin typeface="Verdana" pitchFamily="34" charset="0"/>
                <a:ea typeface="ＭＳ Ｐゴシック" charset="-128"/>
              </a:rPr>
              <a:t>Main contributions</a:t>
            </a:r>
          </a:p>
          <a:p>
            <a:pPr marL="800100" lvl="1" indent="-342900" algn="just">
              <a:buFont typeface="Arial" pitchFamily="34" charset="0"/>
              <a:buChar char="•"/>
              <a:defRPr/>
            </a:pPr>
            <a:r>
              <a:rPr lang="en-US" sz="2000" dirty="0" smtClean="0">
                <a:latin typeface="Verdana" pitchFamily="34" charset="0"/>
                <a:ea typeface="ＭＳ Ｐゴシック" charset="-128"/>
              </a:rPr>
              <a:t>Develop an </a:t>
            </a:r>
            <a:r>
              <a:rPr lang="en-US" sz="2000" dirty="0">
                <a:latin typeface="Verdana" pitchFamily="34" charset="0"/>
                <a:ea typeface="ＭＳ Ｐゴシック" charset="-128"/>
              </a:rPr>
              <a:t>automated method to detect eating activities by tracking wrist motion throughout the </a:t>
            </a:r>
            <a:r>
              <a:rPr lang="en-US" sz="2000" dirty="0" smtClean="0">
                <a:latin typeface="Verdana" pitchFamily="34" charset="0"/>
                <a:ea typeface="ＭＳ Ｐゴシック" charset="-128"/>
              </a:rPr>
              <a:t>day</a:t>
            </a:r>
          </a:p>
          <a:p>
            <a:pPr marL="800100" lvl="1" indent="-342900" algn="just">
              <a:buFont typeface="Arial" pitchFamily="34" charset="0"/>
              <a:buChar char="•"/>
              <a:defRPr/>
            </a:pPr>
            <a:r>
              <a:rPr lang="en-US" sz="2000" dirty="0">
                <a:latin typeface="Verdana" pitchFamily="34" charset="0"/>
                <a:ea typeface="ＭＳ Ｐゴシック" charset="-128"/>
              </a:rPr>
              <a:t>Develop </a:t>
            </a:r>
            <a:r>
              <a:rPr lang="en-US" sz="2000" dirty="0" smtClean="0">
                <a:latin typeface="Verdana" pitchFamily="34" charset="0"/>
                <a:ea typeface="ＭＳ Ｐゴシック" charset="-128"/>
              </a:rPr>
              <a:t>an automated method to measure eating intake by tracking wrist motion during a meal</a:t>
            </a:r>
          </a:p>
          <a:p>
            <a:pPr algn="just">
              <a:defRPr/>
            </a:pPr>
            <a:endParaRPr lang="en-US" sz="2000" dirty="0" smtClean="0">
              <a:latin typeface="Verdana" pitchFamily="34" charset="0"/>
              <a:ea typeface="ＭＳ Ｐゴシック" charset="-128"/>
            </a:endParaRPr>
          </a:p>
          <a:p>
            <a:pPr algn="just">
              <a:defRPr/>
            </a:pPr>
            <a:r>
              <a:rPr lang="en-US" sz="2400" dirty="0" smtClean="0">
                <a:latin typeface="Verdana" pitchFamily="34" charset="0"/>
                <a:ea typeface="ＭＳ Ｐゴシック" charset="-128"/>
              </a:rPr>
              <a:t>Other contributions</a:t>
            </a:r>
          </a:p>
          <a:p>
            <a:pPr marL="800100" lvl="1" indent="-342900" algn="just">
              <a:buFont typeface="Arial" pitchFamily="34" charset="0"/>
              <a:buChar char="•"/>
              <a:defRPr/>
            </a:pPr>
            <a:r>
              <a:rPr lang="en-US" sz="2000" dirty="0" smtClean="0">
                <a:latin typeface="Verdana" pitchFamily="34" charset="0"/>
                <a:ea typeface="ＭＳ Ｐゴシック" charset="-128"/>
              </a:rPr>
              <a:t>Find slowing bite rate can reduce energy intake</a:t>
            </a:r>
          </a:p>
          <a:p>
            <a:pPr marL="800100" lvl="1" indent="-342900" algn="just">
              <a:buFont typeface="Arial" pitchFamily="34" charset="0"/>
              <a:buChar char="•"/>
              <a:defRPr/>
            </a:pPr>
            <a:r>
              <a:rPr lang="en-US" sz="2000" dirty="0" smtClean="0">
                <a:latin typeface="Verdana" pitchFamily="34" charset="0"/>
                <a:ea typeface="ＭＳ Ｐゴシック" charset="-128"/>
              </a:rPr>
              <a:t>Explore the relationship between bites and calories</a:t>
            </a:r>
          </a:p>
          <a:p>
            <a:pPr marL="800100" lvl="1" indent="-342900" algn="just">
              <a:buFont typeface="Arial" pitchFamily="34" charset="0"/>
              <a:buChar char="•"/>
              <a:defRPr/>
            </a:pPr>
            <a:r>
              <a:rPr lang="en-US" sz="2000" dirty="0" smtClean="0">
                <a:latin typeface="Verdana" pitchFamily="34" charset="0"/>
                <a:ea typeface="ＭＳ Ｐゴシック" charset="-128"/>
              </a:rPr>
              <a:t>Explain the variation in system latency measurement</a:t>
            </a:r>
          </a:p>
          <a:p>
            <a:pPr algn="just">
              <a:defRPr/>
            </a:pPr>
            <a:endParaRPr lang="en-US" sz="2000" dirty="0">
              <a:latin typeface="Verdana" pitchFamily="34" charset="0"/>
              <a:ea typeface="ＭＳ Ｐゴシック" charset="-128"/>
            </a:endParaRPr>
          </a:p>
        </p:txBody>
      </p:sp>
      <p:sp>
        <p:nvSpPr>
          <p:cNvPr id="9225" name="Date Placeholder 9"/>
          <p:cNvSpPr>
            <a:spLocks noGrp="1"/>
          </p:cNvSpPr>
          <p:nvPr>
            <p:ph type="dt" sz="quarter" idx="10"/>
          </p:nvPr>
        </p:nvSpPr>
        <p:spPr bwMode="auto">
          <a:noFill/>
          <a:ln>
            <a:miter lim="800000"/>
            <a:headEnd/>
            <a:tailEnd/>
          </a:ln>
        </p:spPr>
        <p:txBody>
          <a:bodyPr/>
          <a:lstStyle/>
          <a:p>
            <a:fld id="{750D7B27-72BE-4FE8-9C5E-1096D16271E6}" type="datetime1">
              <a:rPr lang="en-US">
                <a:latin typeface="Calibri" pitchFamily="34" charset="0"/>
                <a:ea typeface="ＭＳ Ｐゴシック" pitchFamily="34" charset="-128"/>
              </a:rPr>
              <a:pPr/>
              <a:t>3/29/2012</a:t>
            </a:fld>
            <a:endParaRPr lang="en-US" dirty="0">
              <a:latin typeface="Calibri" pitchFamily="34" charset="0"/>
              <a:ea typeface="ＭＳ Ｐゴシック" pitchFamily="34" charset="-128"/>
            </a:endParaRPr>
          </a:p>
        </p:txBody>
      </p:sp>
      <p:sp>
        <p:nvSpPr>
          <p:cNvPr id="9226" name="Slide Number Placeholder 10"/>
          <p:cNvSpPr>
            <a:spLocks noGrp="1"/>
          </p:cNvSpPr>
          <p:nvPr>
            <p:ph type="sldNum" sz="quarter" idx="12"/>
          </p:nvPr>
        </p:nvSpPr>
        <p:spPr bwMode="auto">
          <a:noFill/>
          <a:ln>
            <a:miter lim="800000"/>
            <a:headEnd/>
            <a:tailEnd/>
          </a:ln>
        </p:spPr>
        <p:txBody>
          <a:bodyPr/>
          <a:lstStyle/>
          <a:p>
            <a:fld id="{8CCCFA8B-192C-4846-8320-670CFC50C219}" type="slidenum">
              <a:rPr lang="en-US" smtClean="0">
                <a:latin typeface="Calibri" pitchFamily="34" charset="0"/>
                <a:ea typeface="ＭＳ Ｐゴシック" pitchFamily="34" charset="-128"/>
              </a:rPr>
              <a:pPr/>
              <a:t>62</a:t>
            </a:fld>
            <a:endParaRPr lang="en-US" smtClean="0">
              <a:latin typeface="Calibri" pitchFamily="34" charset="0"/>
              <a:ea typeface="ＭＳ Ｐゴシック" pitchFamily="34" charset="-128"/>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5"/>
          <p:cNvSpPr txBox="1">
            <a:spLocks noChangeArrowheads="1"/>
          </p:cNvSpPr>
          <p:nvPr/>
        </p:nvSpPr>
        <p:spPr bwMode="auto">
          <a:xfrm>
            <a:off x="457201" y="304800"/>
            <a:ext cx="8153399" cy="731419"/>
          </a:xfrm>
          <a:prstGeom prst="rect">
            <a:avLst/>
          </a:prstGeom>
          <a:noFill/>
          <a:ln w="9525">
            <a:noFill/>
            <a:miter lim="800000"/>
            <a:headEnd/>
            <a:tailEnd/>
          </a:ln>
        </p:spPr>
        <p:txBody>
          <a:bodyPr wrap="square">
            <a:spAutoFit/>
          </a:bodyPr>
          <a:lstStyle/>
          <a:p>
            <a:pPr algn="ctr" eaLnBrk="0" hangingPunct="0">
              <a:lnSpc>
                <a:spcPct val="150000"/>
              </a:lnSpc>
              <a:buClr>
                <a:srgbClr val="FF6600"/>
              </a:buClr>
            </a:pPr>
            <a:r>
              <a:rPr lang="en-US" sz="3200" b="1" dirty="0" smtClean="0">
                <a:latin typeface="Verdana" pitchFamily="34" charset="0"/>
              </a:rPr>
              <a:t>Publications (Journal)</a:t>
            </a:r>
            <a:endParaRPr lang="en-US" sz="3200" b="1" dirty="0">
              <a:latin typeface="Verdana" pitchFamily="34" charset="0"/>
            </a:endParaRPr>
          </a:p>
        </p:txBody>
      </p:sp>
      <p:sp>
        <p:nvSpPr>
          <p:cNvPr id="9219" name="Rectangle 8"/>
          <p:cNvSpPr>
            <a:spLocks noChangeArrowheads="1"/>
          </p:cNvSpPr>
          <p:nvPr/>
        </p:nvSpPr>
        <p:spPr bwMode="auto">
          <a:xfrm>
            <a:off x="381000" y="228600"/>
            <a:ext cx="8305800" cy="6019800"/>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9220" name="Rectangle 7"/>
          <p:cNvSpPr>
            <a:spLocks noChangeArrowheads="1"/>
          </p:cNvSpPr>
          <p:nvPr/>
        </p:nvSpPr>
        <p:spPr bwMode="auto">
          <a:xfrm>
            <a:off x="381000" y="1524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cxnSp>
        <p:nvCxnSpPr>
          <p:cNvPr id="12" name="Straight Connector 11"/>
          <p:cNvCxnSpPr/>
          <p:nvPr/>
        </p:nvCxnSpPr>
        <p:spPr>
          <a:xfrm rot="10800000">
            <a:off x="381000" y="1219200"/>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0800000">
            <a:off x="381000" y="1273175"/>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223" name="Picture 8" descr="TigerPaw_co.png"/>
          <p:cNvPicPr>
            <a:picLocks noChangeAspect="1"/>
          </p:cNvPicPr>
          <p:nvPr/>
        </p:nvPicPr>
        <p:blipFill>
          <a:blip r:embed="rId3"/>
          <a:srcRect/>
          <a:stretch>
            <a:fillRect/>
          </a:stretch>
        </p:blipFill>
        <p:spPr bwMode="auto">
          <a:xfrm>
            <a:off x="685800" y="304800"/>
            <a:ext cx="881062" cy="844550"/>
          </a:xfrm>
          <a:prstGeom prst="rect">
            <a:avLst/>
          </a:prstGeom>
          <a:noFill/>
          <a:ln w="9525">
            <a:noFill/>
            <a:miter lim="800000"/>
            <a:headEnd/>
            <a:tailEnd/>
          </a:ln>
        </p:spPr>
      </p:pic>
      <p:sp>
        <p:nvSpPr>
          <p:cNvPr id="9225" name="Date Placeholder 9"/>
          <p:cNvSpPr>
            <a:spLocks noGrp="1"/>
          </p:cNvSpPr>
          <p:nvPr>
            <p:ph type="dt" sz="quarter" idx="10"/>
          </p:nvPr>
        </p:nvSpPr>
        <p:spPr bwMode="auto">
          <a:noFill/>
          <a:ln>
            <a:miter lim="800000"/>
            <a:headEnd/>
            <a:tailEnd/>
          </a:ln>
        </p:spPr>
        <p:txBody>
          <a:bodyPr/>
          <a:lstStyle/>
          <a:p>
            <a:fld id="{750D7B27-72BE-4FE8-9C5E-1096D16271E6}" type="datetime1">
              <a:rPr lang="en-US">
                <a:latin typeface="Calibri" pitchFamily="34" charset="0"/>
                <a:ea typeface="ＭＳ Ｐゴシック" pitchFamily="34" charset="-128"/>
              </a:rPr>
              <a:pPr/>
              <a:t>3/29/2012</a:t>
            </a:fld>
            <a:endParaRPr lang="en-US" dirty="0">
              <a:latin typeface="Calibri" pitchFamily="34" charset="0"/>
              <a:ea typeface="ＭＳ Ｐゴシック" pitchFamily="34" charset="-128"/>
            </a:endParaRPr>
          </a:p>
        </p:txBody>
      </p:sp>
      <p:sp>
        <p:nvSpPr>
          <p:cNvPr id="9226" name="Slide Number Placeholder 10"/>
          <p:cNvSpPr>
            <a:spLocks noGrp="1"/>
          </p:cNvSpPr>
          <p:nvPr>
            <p:ph type="sldNum" sz="quarter" idx="12"/>
          </p:nvPr>
        </p:nvSpPr>
        <p:spPr bwMode="auto">
          <a:noFill/>
          <a:ln>
            <a:miter lim="800000"/>
            <a:headEnd/>
            <a:tailEnd/>
          </a:ln>
        </p:spPr>
        <p:txBody>
          <a:bodyPr/>
          <a:lstStyle/>
          <a:p>
            <a:fld id="{8CCCFA8B-192C-4846-8320-670CFC50C219}" type="slidenum">
              <a:rPr lang="en-US" smtClean="0">
                <a:latin typeface="Calibri" pitchFamily="34" charset="0"/>
                <a:ea typeface="ＭＳ Ｐゴシック" pitchFamily="34" charset="-128"/>
              </a:rPr>
              <a:pPr/>
              <a:t>63</a:t>
            </a:fld>
            <a:endParaRPr lang="en-US" smtClean="0">
              <a:latin typeface="Calibri" pitchFamily="34" charset="0"/>
              <a:ea typeface="ＭＳ Ｐゴシック" pitchFamily="34" charset="-128"/>
            </a:endParaRPr>
          </a:p>
        </p:txBody>
      </p:sp>
      <p:sp>
        <p:nvSpPr>
          <p:cNvPr id="11" name="Rectangle 10"/>
          <p:cNvSpPr/>
          <p:nvPr/>
        </p:nvSpPr>
        <p:spPr>
          <a:xfrm>
            <a:off x="457201" y="1447800"/>
            <a:ext cx="8153399" cy="3693319"/>
          </a:xfrm>
          <a:prstGeom prst="rect">
            <a:avLst/>
          </a:prstGeom>
        </p:spPr>
        <p:txBody>
          <a:bodyPr wrap="square">
            <a:spAutoFit/>
          </a:bodyPr>
          <a:lstStyle/>
          <a:p>
            <a:pPr lvl="0" algn="just">
              <a:buFont typeface="Wingdings" pitchFamily="2" charset="2"/>
              <a:buChar char="u"/>
            </a:pPr>
            <a:r>
              <a:rPr lang="en-US" altLang="zh-CN" dirty="0" smtClean="0"/>
              <a:t> </a:t>
            </a:r>
            <a:r>
              <a:rPr lang="en-US" b="1" dirty="0"/>
              <a:t>Y. Dong</a:t>
            </a:r>
            <a:r>
              <a:rPr lang="en-US" dirty="0"/>
              <a:t>, A. </a:t>
            </a:r>
            <a:r>
              <a:rPr lang="en-US" dirty="0" smtClean="0"/>
              <a:t>Hoover, </a:t>
            </a:r>
            <a:r>
              <a:rPr lang="en-US" dirty="0"/>
              <a:t>J. Scisco, and E. </a:t>
            </a:r>
            <a:r>
              <a:rPr lang="en-US" dirty="0" smtClean="0"/>
              <a:t>Muth, “Detecting </a:t>
            </a:r>
            <a:r>
              <a:rPr lang="en-US" dirty="0"/>
              <a:t>the eating activities of a free living human using wrist-worn accelerometers and </a:t>
            </a:r>
            <a:r>
              <a:rPr lang="en-US" dirty="0" smtClean="0"/>
              <a:t>gyroscopes”, in </a:t>
            </a:r>
            <a:r>
              <a:rPr lang="en-US" i="1" dirty="0" smtClean="0"/>
              <a:t>IEEE </a:t>
            </a:r>
            <a:r>
              <a:rPr lang="en-US" i="1" dirty="0"/>
              <a:t>Transaction on Biomedical Engineering</a:t>
            </a:r>
            <a:r>
              <a:rPr lang="en-US" dirty="0"/>
              <a:t>, 2012 </a:t>
            </a:r>
            <a:r>
              <a:rPr lang="en-US" dirty="0" smtClean="0"/>
              <a:t>(under review). </a:t>
            </a:r>
            <a:endParaRPr lang="en-US" dirty="0"/>
          </a:p>
          <a:p>
            <a:pPr lvl="0" algn="just">
              <a:buFont typeface="Wingdings" pitchFamily="2" charset="2"/>
              <a:buChar char="u"/>
            </a:pPr>
            <a:r>
              <a:rPr lang="en-US" altLang="zh-CN" b="1" dirty="0" smtClean="0"/>
              <a:t> </a:t>
            </a:r>
            <a:r>
              <a:rPr lang="en-US" b="1" dirty="0"/>
              <a:t>Y. Dong</a:t>
            </a:r>
            <a:r>
              <a:rPr lang="en-US" dirty="0"/>
              <a:t>, A. </a:t>
            </a:r>
            <a:r>
              <a:rPr lang="en-US" dirty="0" smtClean="0"/>
              <a:t>Hoover, </a:t>
            </a:r>
            <a:r>
              <a:rPr lang="en-US" dirty="0"/>
              <a:t>J. Scisco, and E. </a:t>
            </a:r>
            <a:r>
              <a:rPr lang="en-US" dirty="0" smtClean="0"/>
              <a:t>Muth, “Monitoring </a:t>
            </a:r>
            <a:r>
              <a:rPr lang="en-US" dirty="0"/>
              <a:t>eating consumption via wrist motion </a:t>
            </a:r>
            <a:r>
              <a:rPr lang="en-US" dirty="0" smtClean="0"/>
              <a:t>tracking”, in </a:t>
            </a:r>
            <a:r>
              <a:rPr lang="en-US" i="1" dirty="0" smtClean="0"/>
              <a:t>Applied </a:t>
            </a:r>
            <a:r>
              <a:rPr lang="en-US" i="1" dirty="0"/>
              <a:t>Psychophysiology and Biofeedback</a:t>
            </a:r>
            <a:r>
              <a:rPr lang="en-US" dirty="0"/>
              <a:t>, 2011 </a:t>
            </a:r>
            <a:r>
              <a:rPr lang="en-US" dirty="0" smtClean="0"/>
              <a:t>(accepted). </a:t>
            </a:r>
          </a:p>
          <a:p>
            <a:pPr algn="just">
              <a:buFont typeface="Wingdings" pitchFamily="2" charset="2"/>
              <a:buChar char="u"/>
            </a:pPr>
            <a:r>
              <a:rPr lang="en-US" dirty="0" smtClean="0"/>
              <a:t> W</a:t>
            </a:r>
            <a:r>
              <a:rPr lang="en-US" dirty="0"/>
              <a:t>. Wu</a:t>
            </a:r>
            <a:r>
              <a:rPr lang="en-US" b="1" dirty="0"/>
              <a:t>, Y. Dong</a:t>
            </a:r>
            <a:r>
              <a:rPr lang="en-US" dirty="0"/>
              <a:t>, and A. </a:t>
            </a:r>
            <a:r>
              <a:rPr lang="en-US" dirty="0" smtClean="0"/>
              <a:t>Hoover, “Measuring </a:t>
            </a:r>
            <a:r>
              <a:rPr lang="en-US" dirty="0"/>
              <a:t>digital system latency from sensing to actuation at continuous 1 ms </a:t>
            </a:r>
            <a:r>
              <a:rPr lang="en-US" dirty="0" smtClean="0"/>
              <a:t>resolution”, in </a:t>
            </a:r>
            <a:r>
              <a:rPr lang="en-US" i="1" dirty="0" smtClean="0"/>
              <a:t>Presence</a:t>
            </a:r>
            <a:r>
              <a:rPr lang="en-US" i="1" dirty="0"/>
              <a:t>: </a:t>
            </a:r>
            <a:r>
              <a:rPr lang="en-US" i="1" dirty="0" err="1"/>
              <a:t>Teleoperators</a:t>
            </a:r>
            <a:r>
              <a:rPr lang="en-US" i="1" dirty="0"/>
              <a:t> and Virtual Environments</a:t>
            </a:r>
            <a:r>
              <a:rPr lang="en-US" dirty="0"/>
              <a:t>, 2011 </a:t>
            </a:r>
            <a:r>
              <a:rPr lang="en-US" dirty="0" smtClean="0"/>
              <a:t>(</a:t>
            </a:r>
            <a:r>
              <a:rPr lang="en-US" dirty="0"/>
              <a:t>under revision</a:t>
            </a:r>
            <a:r>
              <a:rPr lang="en-US" dirty="0" smtClean="0"/>
              <a:t>). </a:t>
            </a:r>
            <a:endParaRPr lang="en-US" altLang="zh-CN" dirty="0" smtClean="0"/>
          </a:p>
          <a:p>
            <a:pPr algn="just">
              <a:buFont typeface="Wingdings" pitchFamily="2" charset="2"/>
              <a:buChar char="u"/>
            </a:pPr>
            <a:r>
              <a:rPr lang="en-US" dirty="0" smtClean="0"/>
              <a:t> J</a:t>
            </a:r>
            <a:r>
              <a:rPr lang="en-US" dirty="0"/>
              <a:t>. Scisco, E. Muth, </a:t>
            </a:r>
            <a:r>
              <a:rPr lang="en-US" b="1" dirty="0"/>
              <a:t>Y. Dong</a:t>
            </a:r>
            <a:r>
              <a:rPr lang="en-US" dirty="0"/>
              <a:t>, A. Hoover, </a:t>
            </a:r>
            <a:r>
              <a:rPr lang="en-US" dirty="0" smtClean="0"/>
              <a:t>“Slowing </a:t>
            </a:r>
            <a:r>
              <a:rPr lang="en-US" dirty="0"/>
              <a:t>bite-rate reduces caloric consumption; an application of the bite counter </a:t>
            </a:r>
            <a:r>
              <a:rPr lang="en-US" dirty="0" smtClean="0"/>
              <a:t>device”, </a:t>
            </a:r>
            <a:r>
              <a:rPr lang="en-US" dirty="0"/>
              <a:t>in </a:t>
            </a:r>
            <a:r>
              <a:rPr lang="en-US" i="1" dirty="0"/>
              <a:t>Journal of the American Dietetic </a:t>
            </a:r>
            <a:r>
              <a:rPr lang="en-US" i="1" dirty="0" smtClean="0"/>
              <a:t>Association</a:t>
            </a:r>
            <a:r>
              <a:rPr lang="en-US" dirty="0" smtClean="0"/>
              <a:t>, </a:t>
            </a:r>
            <a:r>
              <a:rPr lang="en-US" dirty="0"/>
              <a:t>vol. 111, 2011, pp. 1231-1235. </a:t>
            </a:r>
            <a:endParaRPr lang="en-US" dirty="0" smtClean="0"/>
          </a:p>
          <a:p>
            <a:endParaRPr lang="zh-CN" altLang="en-US" b="1" dirty="0"/>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5"/>
          <p:cNvSpPr txBox="1">
            <a:spLocks noChangeArrowheads="1"/>
          </p:cNvSpPr>
          <p:nvPr/>
        </p:nvSpPr>
        <p:spPr bwMode="auto">
          <a:xfrm>
            <a:off x="457201" y="304800"/>
            <a:ext cx="8153399" cy="731419"/>
          </a:xfrm>
          <a:prstGeom prst="rect">
            <a:avLst/>
          </a:prstGeom>
          <a:noFill/>
          <a:ln w="9525">
            <a:noFill/>
            <a:miter lim="800000"/>
            <a:headEnd/>
            <a:tailEnd/>
          </a:ln>
        </p:spPr>
        <p:txBody>
          <a:bodyPr wrap="square">
            <a:spAutoFit/>
          </a:bodyPr>
          <a:lstStyle/>
          <a:p>
            <a:pPr algn="ctr" eaLnBrk="0" hangingPunct="0">
              <a:lnSpc>
                <a:spcPct val="150000"/>
              </a:lnSpc>
              <a:buClr>
                <a:srgbClr val="FF6600"/>
              </a:buClr>
            </a:pPr>
            <a:r>
              <a:rPr lang="en-US" sz="3200" b="1" dirty="0" smtClean="0">
                <a:latin typeface="Verdana" pitchFamily="34" charset="0"/>
              </a:rPr>
              <a:t>Publications (Conference)</a:t>
            </a:r>
            <a:endParaRPr lang="en-US" sz="3200" b="1" dirty="0">
              <a:latin typeface="Verdana" pitchFamily="34" charset="0"/>
            </a:endParaRPr>
          </a:p>
        </p:txBody>
      </p:sp>
      <p:sp>
        <p:nvSpPr>
          <p:cNvPr id="9219" name="Rectangle 8"/>
          <p:cNvSpPr>
            <a:spLocks noChangeArrowheads="1"/>
          </p:cNvSpPr>
          <p:nvPr/>
        </p:nvSpPr>
        <p:spPr bwMode="auto">
          <a:xfrm>
            <a:off x="381000" y="228600"/>
            <a:ext cx="8305800" cy="6019800"/>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9220" name="Rectangle 7"/>
          <p:cNvSpPr>
            <a:spLocks noChangeArrowheads="1"/>
          </p:cNvSpPr>
          <p:nvPr/>
        </p:nvSpPr>
        <p:spPr bwMode="auto">
          <a:xfrm>
            <a:off x="381000" y="1524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cxnSp>
        <p:nvCxnSpPr>
          <p:cNvPr id="12" name="Straight Connector 11"/>
          <p:cNvCxnSpPr/>
          <p:nvPr/>
        </p:nvCxnSpPr>
        <p:spPr>
          <a:xfrm rot="10800000">
            <a:off x="381000" y="1219200"/>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0800000">
            <a:off x="381000" y="1273175"/>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223" name="Picture 8" descr="TigerPaw_co.png"/>
          <p:cNvPicPr>
            <a:picLocks noChangeAspect="1"/>
          </p:cNvPicPr>
          <p:nvPr/>
        </p:nvPicPr>
        <p:blipFill>
          <a:blip r:embed="rId3"/>
          <a:srcRect/>
          <a:stretch>
            <a:fillRect/>
          </a:stretch>
        </p:blipFill>
        <p:spPr bwMode="auto">
          <a:xfrm>
            <a:off x="685800" y="304800"/>
            <a:ext cx="881062" cy="844550"/>
          </a:xfrm>
          <a:prstGeom prst="rect">
            <a:avLst/>
          </a:prstGeom>
          <a:noFill/>
          <a:ln w="9525">
            <a:noFill/>
            <a:miter lim="800000"/>
            <a:headEnd/>
            <a:tailEnd/>
          </a:ln>
        </p:spPr>
      </p:pic>
      <p:sp>
        <p:nvSpPr>
          <p:cNvPr id="9225" name="Date Placeholder 9"/>
          <p:cNvSpPr>
            <a:spLocks noGrp="1"/>
          </p:cNvSpPr>
          <p:nvPr>
            <p:ph type="dt" sz="quarter" idx="10"/>
          </p:nvPr>
        </p:nvSpPr>
        <p:spPr bwMode="auto">
          <a:noFill/>
          <a:ln>
            <a:miter lim="800000"/>
            <a:headEnd/>
            <a:tailEnd/>
          </a:ln>
        </p:spPr>
        <p:txBody>
          <a:bodyPr/>
          <a:lstStyle/>
          <a:p>
            <a:fld id="{750D7B27-72BE-4FE8-9C5E-1096D16271E6}" type="datetime1">
              <a:rPr lang="en-US">
                <a:latin typeface="Calibri" pitchFamily="34" charset="0"/>
                <a:ea typeface="ＭＳ Ｐゴシック" pitchFamily="34" charset="-128"/>
              </a:rPr>
              <a:pPr/>
              <a:t>3/29/2012</a:t>
            </a:fld>
            <a:endParaRPr lang="en-US" dirty="0">
              <a:latin typeface="Calibri" pitchFamily="34" charset="0"/>
              <a:ea typeface="ＭＳ Ｐゴシック" pitchFamily="34" charset="-128"/>
            </a:endParaRPr>
          </a:p>
        </p:txBody>
      </p:sp>
      <p:sp>
        <p:nvSpPr>
          <p:cNvPr id="9226" name="Slide Number Placeholder 10"/>
          <p:cNvSpPr>
            <a:spLocks noGrp="1"/>
          </p:cNvSpPr>
          <p:nvPr>
            <p:ph type="sldNum" sz="quarter" idx="12"/>
          </p:nvPr>
        </p:nvSpPr>
        <p:spPr bwMode="auto">
          <a:noFill/>
          <a:ln>
            <a:miter lim="800000"/>
            <a:headEnd/>
            <a:tailEnd/>
          </a:ln>
        </p:spPr>
        <p:txBody>
          <a:bodyPr/>
          <a:lstStyle/>
          <a:p>
            <a:fld id="{8CCCFA8B-192C-4846-8320-670CFC50C219}" type="slidenum">
              <a:rPr lang="en-US" smtClean="0">
                <a:latin typeface="Calibri" pitchFamily="34" charset="0"/>
                <a:ea typeface="ＭＳ Ｐゴシック" pitchFamily="34" charset="-128"/>
              </a:rPr>
              <a:pPr/>
              <a:t>64</a:t>
            </a:fld>
            <a:endParaRPr lang="en-US" smtClean="0">
              <a:latin typeface="Calibri" pitchFamily="34" charset="0"/>
              <a:ea typeface="ＭＳ Ｐゴシック" pitchFamily="34" charset="-128"/>
            </a:endParaRPr>
          </a:p>
        </p:txBody>
      </p:sp>
      <p:sp>
        <p:nvSpPr>
          <p:cNvPr id="11" name="Rectangle 10"/>
          <p:cNvSpPr/>
          <p:nvPr/>
        </p:nvSpPr>
        <p:spPr>
          <a:xfrm>
            <a:off x="457201" y="1447800"/>
            <a:ext cx="8153399" cy="4801314"/>
          </a:xfrm>
          <a:prstGeom prst="rect">
            <a:avLst/>
          </a:prstGeom>
        </p:spPr>
        <p:txBody>
          <a:bodyPr wrap="square">
            <a:spAutoFit/>
          </a:bodyPr>
          <a:lstStyle/>
          <a:p>
            <a:pPr algn="just">
              <a:buFont typeface="Wingdings" pitchFamily="2" charset="2"/>
              <a:buChar char="u"/>
            </a:pPr>
            <a:r>
              <a:rPr lang="en-US" altLang="zh-CN" dirty="0" smtClean="0"/>
              <a:t> </a:t>
            </a:r>
            <a:r>
              <a:rPr lang="en-US" b="1" dirty="0"/>
              <a:t>Y. Dong</a:t>
            </a:r>
            <a:r>
              <a:rPr lang="en-US" dirty="0"/>
              <a:t>, A. </a:t>
            </a:r>
            <a:r>
              <a:rPr lang="en-US" dirty="0" smtClean="0"/>
              <a:t>Hoover, </a:t>
            </a:r>
            <a:r>
              <a:rPr lang="en-US" dirty="0"/>
              <a:t>J. Scisco, and E. </a:t>
            </a:r>
            <a:r>
              <a:rPr lang="en-US" dirty="0" smtClean="0"/>
              <a:t>Muth, “Detecting </a:t>
            </a:r>
            <a:r>
              <a:rPr lang="en-US" dirty="0"/>
              <a:t>eating using a wrist mounted device during normal daily </a:t>
            </a:r>
            <a:r>
              <a:rPr lang="en-US" dirty="0" smtClean="0"/>
              <a:t>activities”, </a:t>
            </a:r>
            <a:r>
              <a:rPr lang="en-US" i="1" dirty="0"/>
              <a:t>P</a:t>
            </a:r>
            <a:r>
              <a:rPr lang="en-US" i="1" dirty="0" smtClean="0"/>
              <a:t>roceedings </a:t>
            </a:r>
            <a:r>
              <a:rPr lang="en-US" i="1" dirty="0"/>
              <a:t>of the 9th International Conference on Embedded Systems and Applications</a:t>
            </a:r>
            <a:r>
              <a:rPr lang="en-US" dirty="0"/>
              <a:t>, 2011. </a:t>
            </a:r>
            <a:r>
              <a:rPr lang="en-US" altLang="zh-CN" dirty="0" smtClean="0"/>
              <a:t> </a:t>
            </a:r>
          </a:p>
          <a:p>
            <a:pPr lvl="0" algn="just">
              <a:buFont typeface="Wingdings" pitchFamily="2" charset="2"/>
              <a:buChar char="u"/>
            </a:pPr>
            <a:r>
              <a:rPr lang="en-US" altLang="zh-CN" dirty="0"/>
              <a:t> </a:t>
            </a:r>
            <a:r>
              <a:rPr lang="en-US" dirty="0"/>
              <a:t>J. Scisco, E. </a:t>
            </a:r>
            <a:r>
              <a:rPr lang="en-US" dirty="0" smtClean="0"/>
              <a:t>Muth, </a:t>
            </a:r>
            <a:r>
              <a:rPr lang="en-US" b="1" dirty="0"/>
              <a:t>Y. Dong</a:t>
            </a:r>
            <a:r>
              <a:rPr lang="en-US" dirty="0"/>
              <a:t>, A. </a:t>
            </a:r>
            <a:r>
              <a:rPr lang="en-US" dirty="0" smtClean="0"/>
              <a:t>Hoover, </a:t>
            </a:r>
            <a:r>
              <a:rPr lang="en-US" dirty="0"/>
              <a:t>P. O'Neil, and S. </a:t>
            </a:r>
            <a:r>
              <a:rPr lang="en-US" dirty="0" err="1"/>
              <a:t>Fishel</a:t>
            </a:r>
            <a:r>
              <a:rPr lang="en-US" dirty="0"/>
              <a:t>-Brown, </a:t>
            </a:r>
            <a:r>
              <a:rPr lang="en-US" dirty="0" smtClean="0"/>
              <a:t>“Usability </a:t>
            </a:r>
            <a:r>
              <a:rPr lang="en-US" dirty="0"/>
              <a:t>and acceptability of the bite counter </a:t>
            </a:r>
            <a:r>
              <a:rPr lang="en-US" dirty="0" smtClean="0"/>
              <a:t>device”, </a:t>
            </a:r>
            <a:r>
              <a:rPr lang="en-US" i="1" dirty="0"/>
              <a:t>Proceedings of the Human Factors and Ergonomics Society Annual Meeting</a:t>
            </a:r>
            <a:r>
              <a:rPr lang="en-US" dirty="0"/>
              <a:t>, </a:t>
            </a:r>
            <a:r>
              <a:rPr lang="en-US" dirty="0" smtClean="0"/>
              <a:t>2011.</a:t>
            </a:r>
          </a:p>
          <a:p>
            <a:pPr algn="just">
              <a:buFont typeface="Wingdings" pitchFamily="2" charset="2"/>
              <a:buChar char="u"/>
            </a:pPr>
            <a:r>
              <a:rPr lang="en-US" dirty="0" smtClean="0"/>
              <a:t> W</a:t>
            </a:r>
            <a:r>
              <a:rPr lang="en-US" dirty="0"/>
              <a:t>. Wu</a:t>
            </a:r>
            <a:r>
              <a:rPr lang="en-US" b="1" dirty="0"/>
              <a:t>, Y. Dong</a:t>
            </a:r>
            <a:r>
              <a:rPr lang="en-US" dirty="0"/>
              <a:t>, and A. </a:t>
            </a:r>
            <a:r>
              <a:rPr lang="en-US" dirty="0" smtClean="0"/>
              <a:t>Hoover, “Measuring </a:t>
            </a:r>
            <a:r>
              <a:rPr lang="en-US" dirty="0"/>
              <a:t>digital system latency from sensing to actuation at continuous 1 ms </a:t>
            </a:r>
            <a:r>
              <a:rPr lang="en-US" dirty="0" smtClean="0"/>
              <a:t>resolution” </a:t>
            </a:r>
            <a:r>
              <a:rPr lang="en-US" dirty="0"/>
              <a:t>[abstract], The 3rd International Symposium on Visual Image Safety, 2011</a:t>
            </a:r>
            <a:r>
              <a:rPr lang="en-US" dirty="0" smtClean="0"/>
              <a:t>.</a:t>
            </a:r>
          </a:p>
          <a:p>
            <a:pPr algn="just">
              <a:buFont typeface="Wingdings" pitchFamily="2" charset="2"/>
              <a:buChar char="u"/>
            </a:pPr>
            <a:r>
              <a:rPr lang="en-US" dirty="0"/>
              <a:t> J. Scisco, E. Muth, A. Hoover, </a:t>
            </a:r>
            <a:r>
              <a:rPr lang="en-US" b="1" dirty="0"/>
              <a:t>Y. Dong</a:t>
            </a:r>
            <a:r>
              <a:rPr lang="en-US" dirty="0"/>
              <a:t>, L. Hill, M. Wiles, and S. Harris, “An environmental cue to eat slowly reduces food consumption” [abstract], </a:t>
            </a:r>
            <a:r>
              <a:rPr lang="en-US" i="1" dirty="0"/>
              <a:t>Proceedings of the 55th annual meeting of the Human Factors and Ergonomics Society</a:t>
            </a:r>
            <a:r>
              <a:rPr lang="en-US" dirty="0" smtClean="0"/>
              <a:t>, </a:t>
            </a:r>
            <a:r>
              <a:rPr lang="en-US" dirty="0"/>
              <a:t>2010.</a:t>
            </a:r>
            <a:endParaRPr lang="en-US" altLang="zh-CN" dirty="0"/>
          </a:p>
          <a:p>
            <a:pPr algn="just">
              <a:buFont typeface="Wingdings" pitchFamily="2" charset="2"/>
              <a:buChar char="u"/>
            </a:pPr>
            <a:r>
              <a:rPr lang="en-US" altLang="zh-CN" b="1" dirty="0" smtClean="0"/>
              <a:t> Y. Dong</a:t>
            </a:r>
            <a:r>
              <a:rPr lang="en-US" altLang="zh-CN" dirty="0" smtClean="0"/>
              <a:t>, A. Hoover and E. Muth “A device for detecting and counting bites of food taken by a person during eating”, </a:t>
            </a:r>
            <a:r>
              <a:rPr lang="en-US" i="1" dirty="0"/>
              <a:t>Proceedings </a:t>
            </a:r>
            <a:r>
              <a:rPr lang="en-US" altLang="zh-CN" i="1" dirty="0" smtClean="0"/>
              <a:t>of IEEE Conference on Bioinformatics and Biomedicine</a:t>
            </a:r>
            <a:r>
              <a:rPr lang="en-US" altLang="zh-CN" dirty="0" smtClean="0"/>
              <a:t>, 2009, pp. 265-268. </a:t>
            </a:r>
          </a:p>
          <a:p>
            <a:pPr algn="just"/>
            <a:endParaRPr lang="zh-CN" altLang="en-US" dirty="0"/>
          </a:p>
        </p:txBody>
      </p:sp>
    </p:spTree>
    <p:extLst>
      <p:ext uri="{BB962C8B-B14F-4D97-AF65-F5344CB8AC3E}">
        <p14:creationId xmlns:p14="http://schemas.microsoft.com/office/powerpoint/2010/main" val="224387830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5"/>
          <p:cNvSpPr txBox="1">
            <a:spLocks noChangeArrowheads="1"/>
          </p:cNvSpPr>
          <p:nvPr/>
        </p:nvSpPr>
        <p:spPr bwMode="auto">
          <a:xfrm>
            <a:off x="457201" y="304800"/>
            <a:ext cx="8153399" cy="830997"/>
          </a:xfrm>
          <a:prstGeom prst="rect">
            <a:avLst/>
          </a:prstGeom>
          <a:noFill/>
          <a:ln w="9525">
            <a:noFill/>
            <a:miter lim="800000"/>
            <a:headEnd/>
            <a:tailEnd/>
          </a:ln>
        </p:spPr>
        <p:txBody>
          <a:bodyPr wrap="square">
            <a:spAutoFit/>
          </a:bodyPr>
          <a:lstStyle/>
          <a:p>
            <a:pPr algn="ctr" eaLnBrk="0" hangingPunct="0">
              <a:lnSpc>
                <a:spcPct val="150000"/>
              </a:lnSpc>
              <a:buClr>
                <a:srgbClr val="FF6600"/>
              </a:buClr>
            </a:pPr>
            <a:r>
              <a:rPr lang="en-US" sz="3200" b="1" dirty="0" smtClean="0">
                <a:latin typeface="Verdana" pitchFamily="34" charset="0"/>
              </a:rPr>
              <a:t>Publications (Patent)</a:t>
            </a:r>
            <a:endParaRPr lang="en-US" sz="3200" b="1" dirty="0">
              <a:latin typeface="Verdana" pitchFamily="34" charset="0"/>
            </a:endParaRPr>
          </a:p>
        </p:txBody>
      </p:sp>
      <p:sp>
        <p:nvSpPr>
          <p:cNvPr id="9219" name="Rectangle 8"/>
          <p:cNvSpPr>
            <a:spLocks noChangeArrowheads="1"/>
          </p:cNvSpPr>
          <p:nvPr/>
        </p:nvSpPr>
        <p:spPr bwMode="auto">
          <a:xfrm>
            <a:off x="381000" y="228600"/>
            <a:ext cx="8305800" cy="6019800"/>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9220" name="Rectangle 7"/>
          <p:cNvSpPr>
            <a:spLocks noChangeArrowheads="1"/>
          </p:cNvSpPr>
          <p:nvPr/>
        </p:nvSpPr>
        <p:spPr bwMode="auto">
          <a:xfrm>
            <a:off x="381000" y="1524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cxnSp>
        <p:nvCxnSpPr>
          <p:cNvPr id="12" name="Straight Connector 11"/>
          <p:cNvCxnSpPr/>
          <p:nvPr/>
        </p:nvCxnSpPr>
        <p:spPr>
          <a:xfrm rot="10800000">
            <a:off x="381000" y="1219200"/>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0800000">
            <a:off x="381000" y="1273175"/>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223" name="Picture 8" descr="TigerPaw_co.png"/>
          <p:cNvPicPr>
            <a:picLocks noChangeAspect="1"/>
          </p:cNvPicPr>
          <p:nvPr/>
        </p:nvPicPr>
        <p:blipFill>
          <a:blip r:embed="rId3"/>
          <a:srcRect/>
          <a:stretch>
            <a:fillRect/>
          </a:stretch>
        </p:blipFill>
        <p:spPr bwMode="auto">
          <a:xfrm>
            <a:off x="685800" y="304800"/>
            <a:ext cx="881062" cy="844550"/>
          </a:xfrm>
          <a:prstGeom prst="rect">
            <a:avLst/>
          </a:prstGeom>
          <a:noFill/>
          <a:ln w="9525">
            <a:noFill/>
            <a:miter lim="800000"/>
            <a:headEnd/>
            <a:tailEnd/>
          </a:ln>
        </p:spPr>
      </p:pic>
      <p:sp>
        <p:nvSpPr>
          <p:cNvPr id="9225" name="Date Placeholder 9"/>
          <p:cNvSpPr>
            <a:spLocks noGrp="1"/>
          </p:cNvSpPr>
          <p:nvPr>
            <p:ph type="dt" sz="quarter" idx="10"/>
          </p:nvPr>
        </p:nvSpPr>
        <p:spPr bwMode="auto">
          <a:noFill/>
          <a:ln>
            <a:miter lim="800000"/>
            <a:headEnd/>
            <a:tailEnd/>
          </a:ln>
        </p:spPr>
        <p:txBody>
          <a:bodyPr/>
          <a:lstStyle/>
          <a:p>
            <a:fld id="{750D7B27-72BE-4FE8-9C5E-1096D16271E6}" type="datetime1">
              <a:rPr lang="en-US">
                <a:latin typeface="Calibri" pitchFamily="34" charset="0"/>
                <a:ea typeface="ＭＳ Ｐゴシック" pitchFamily="34" charset="-128"/>
              </a:rPr>
              <a:pPr/>
              <a:t>3/29/2012</a:t>
            </a:fld>
            <a:endParaRPr lang="en-US" dirty="0">
              <a:latin typeface="Calibri" pitchFamily="34" charset="0"/>
              <a:ea typeface="ＭＳ Ｐゴシック" pitchFamily="34" charset="-128"/>
            </a:endParaRPr>
          </a:p>
        </p:txBody>
      </p:sp>
      <p:sp>
        <p:nvSpPr>
          <p:cNvPr id="9226" name="Slide Number Placeholder 10"/>
          <p:cNvSpPr>
            <a:spLocks noGrp="1"/>
          </p:cNvSpPr>
          <p:nvPr>
            <p:ph type="sldNum" sz="quarter" idx="12"/>
          </p:nvPr>
        </p:nvSpPr>
        <p:spPr bwMode="auto">
          <a:noFill/>
          <a:ln>
            <a:miter lim="800000"/>
            <a:headEnd/>
            <a:tailEnd/>
          </a:ln>
        </p:spPr>
        <p:txBody>
          <a:bodyPr/>
          <a:lstStyle/>
          <a:p>
            <a:fld id="{8CCCFA8B-192C-4846-8320-670CFC50C219}" type="slidenum">
              <a:rPr lang="en-US" smtClean="0">
                <a:latin typeface="Calibri" pitchFamily="34" charset="0"/>
                <a:ea typeface="ＭＳ Ｐゴシック" pitchFamily="34" charset="-128"/>
              </a:rPr>
              <a:pPr/>
              <a:t>65</a:t>
            </a:fld>
            <a:endParaRPr lang="en-US" smtClean="0">
              <a:latin typeface="Calibri" pitchFamily="34" charset="0"/>
              <a:ea typeface="ＭＳ Ｐゴシック" pitchFamily="34" charset="-128"/>
            </a:endParaRPr>
          </a:p>
        </p:txBody>
      </p:sp>
      <p:sp>
        <p:nvSpPr>
          <p:cNvPr id="11" name="Rectangle 10"/>
          <p:cNvSpPr/>
          <p:nvPr/>
        </p:nvSpPr>
        <p:spPr>
          <a:xfrm>
            <a:off x="457201" y="1447800"/>
            <a:ext cx="8153399" cy="1477328"/>
          </a:xfrm>
          <a:prstGeom prst="rect">
            <a:avLst/>
          </a:prstGeom>
        </p:spPr>
        <p:txBody>
          <a:bodyPr wrap="square">
            <a:spAutoFit/>
          </a:bodyPr>
          <a:lstStyle/>
          <a:p>
            <a:pPr algn="just">
              <a:buFont typeface="Wingdings" pitchFamily="2" charset="2"/>
              <a:buChar char="u"/>
            </a:pPr>
            <a:r>
              <a:rPr lang="en-US" altLang="zh-CN" dirty="0" smtClean="0"/>
              <a:t> A</a:t>
            </a:r>
            <a:r>
              <a:rPr lang="en-US" altLang="zh-CN" dirty="0"/>
              <a:t>. Hoover, E. </a:t>
            </a:r>
            <a:r>
              <a:rPr lang="en-US" altLang="zh-CN" dirty="0" smtClean="0"/>
              <a:t>Muth, </a:t>
            </a:r>
            <a:r>
              <a:rPr lang="en-US" altLang="zh-CN" b="1" dirty="0" smtClean="0"/>
              <a:t>Y</a:t>
            </a:r>
            <a:r>
              <a:rPr lang="en-US" altLang="zh-CN" b="1" dirty="0"/>
              <a:t>. </a:t>
            </a:r>
            <a:r>
              <a:rPr lang="en-US" altLang="zh-CN" b="1" dirty="0" smtClean="0"/>
              <a:t>Dong </a:t>
            </a:r>
            <a:r>
              <a:rPr lang="en-US" altLang="zh-CN" dirty="0" smtClean="0"/>
              <a:t>and J. Scisco, “Eating Activity Detection Device”, disclosed to Clemson University for patent application in March, 2012</a:t>
            </a:r>
          </a:p>
          <a:p>
            <a:pPr algn="just">
              <a:buFont typeface="Wingdings" pitchFamily="2" charset="2"/>
              <a:buChar char="u"/>
            </a:pPr>
            <a:r>
              <a:rPr lang="en-US" altLang="zh-CN" dirty="0" smtClean="0"/>
              <a:t> </a:t>
            </a:r>
            <a:r>
              <a:rPr lang="en-US" altLang="zh-CN" dirty="0"/>
              <a:t>A. Hoover, E. Muth and </a:t>
            </a:r>
            <a:r>
              <a:rPr lang="en-US" altLang="zh-CN" b="1" dirty="0"/>
              <a:t>Y. Dong</a:t>
            </a:r>
            <a:r>
              <a:rPr lang="en-US" altLang="zh-CN" dirty="0"/>
              <a:t>, “Weight control device”, US Provisional Patent Application serial no. 61/144.203, filed January 13, 2009</a:t>
            </a:r>
          </a:p>
          <a:p>
            <a:pPr algn="just"/>
            <a:endParaRPr lang="zh-CN" altLang="en-US" dirty="0"/>
          </a:p>
        </p:txBody>
      </p:sp>
    </p:spTree>
    <p:extLst>
      <p:ext uri="{BB962C8B-B14F-4D97-AF65-F5344CB8AC3E}">
        <p14:creationId xmlns:p14="http://schemas.microsoft.com/office/powerpoint/2010/main" val="77322600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1524000" y="4770438"/>
            <a:ext cx="6781800" cy="1201737"/>
          </a:xfrm>
          <a:prstGeom prst="rect">
            <a:avLst/>
          </a:prstGeom>
          <a:noFill/>
          <a:ln w="9525">
            <a:noFill/>
            <a:miter lim="800000"/>
            <a:headEnd/>
            <a:tailEnd/>
          </a:ln>
        </p:spPr>
        <p:txBody>
          <a:bodyPr>
            <a:spAutoFit/>
          </a:bodyPr>
          <a:lstStyle/>
          <a:p>
            <a:pPr eaLnBrk="0" hangingPunct="0"/>
            <a:endParaRPr lang="en-US">
              <a:latin typeface="Verdana" pitchFamily="34" charset="0"/>
            </a:endParaRPr>
          </a:p>
          <a:p>
            <a:pPr eaLnBrk="0" hangingPunct="0"/>
            <a:endParaRPr lang="en-US">
              <a:latin typeface="Verdana" pitchFamily="34" charset="0"/>
            </a:endParaRPr>
          </a:p>
          <a:p>
            <a:pPr eaLnBrk="0" hangingPunct="0"/>
            <a:endParaRPr lang="en-US">
              <a:latin typeface="Verdana" pitchFamily="34" charset="0"/>
            </a:endParaRPr>
          </a:p>
          <a:p>
            <a:pPr eaLnBrk="0" hangingPunct="0"/>
            <a:endParaRPr lang="en-US">
              <a:latin typeface="Verdana" pitchFamily="34" charset="0"/>
            </a:endParaRPr>
          </a:p>
          <a:p>
            <a:pPr eaLnBrk="0" hangingPunct="0"/>
            <a:endParaRPr lang="en-US">
              <a:latin typeface="Calibri" pitchFamily="34" charset="0"/>
            </a:endParaRPr>
          </a:p>
        </p:txBody>
      </p:sp>
      <p:sp>
        <p:nvSpPr>
          <p:cNvPr id="14339" name="Rectangle 8"/>
          <p:cNvSpPr>
            <a:spLocks noChangeArrowheads="1"/>
          </p:cNvSpPr>
          <p:nvPr/>
        </p:nvSpPr>
        <p:spPr bwMode="auto">
          <a:xfrm>
            <a:off x="381000" y="228600"/>
            <a:ext cx="8305800" cy="6019800"/>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4340" name="Rectangle 7"/>
          <p:cNvSpPr>
            <a:spLocks noChangeArrowheads="1"/>
          </p:cNvSpPr>
          <p:nvPr/>
        </p:nvSpPr>
        <p:spPr bwMode="auto">
          <a:xfrm>
            <a:off x="381000" y="1524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cxnSp>
        <p:nvCxnSpPr>
          <p:cNvPr id="9" name="Straight Connector 8"/>
          <p:cNvCxnSpPr/>
          <p:nvPr/>
        </p:nvCxnSpPr>
        <p:spPr>
          <a:xfrm rot="10800000">
            <a:off x="381000" y="1219200"/>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a:off x="381000" y="1273175"/>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343" name="Picture 10"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762000" y="442913"/>
            <a:ext cx="2570163" cy="547687"/>
          </a:xfrm>
          <a:prstGeom prst="rect">
            <a:avLst/>
          </a:prstGeom>
          <a:noFill/>
          <a:ln w="9525">
            <a:noFill/>
            <a:miter lim="800000"/>
            <a:headEnd/>
            <a:tailEnd/>
          </a:ln>
        </p:spPr>
      </p:pic>
      <p:sp>
        <p:nvSpPr>
          <p:cNvPr id="14347" name="Date Placeholder 10"/>
          <p:cNvSpPr>
            <a:spLocks noGrp="1"/>
          </p:cNvSpPr>
          <p:nvPr>
            <p:ph type="dt" sz="quarter" idx="10"/>
          </p:nvPr>
        </p:nvSpPr>
        <p:spPr bwMode="auto">
          <a:noFill/>
          <a:ln>
            <a:miter lim="800000"/>
            <a:headEnd/>
            <a:tailEnd/>
          </a:ln>
        </p:spPr>
        <p:txBody>
          <a:bodyPr/>
          <a:lstStyle/>
          <a:p>
            <a:fld id="{E29866BB-B095-4AA4-97C2-5AD4CFB9E4CE}" type="datetime1">
              <a:rPr lang="en-US">
                <a:latin typeface="Calibri" pitchFamily="34" charset="0"/>
                <a:ea typeface="ＭＳ Ｐゴシック" pitchFamily="34" charset="-128"/>
              </a:rPr>
              <a:pPr/>
              <a:t>3/29/2012</a:t>
            </a:fld>
            <a:endParaRPr lang="en-US" dirty="0">
              <a:latin typeface="Calibri" pitchFamily="34" charset="0"/>
              <a:ea typeface="ＭＳ Ｐゴシック" pitchFamily="34" charset="-128"/>
            </a:endParaRPr>
          </a:p>
        </p:txBody>
      </p:sp>
      <p:sp>
        <p:nvSpPr>
          <p:cNvPr id="14348" name="Slide Number Placeholder 11"/>
          <p:cNvSpPr>
            <a:spLocks noGrp="1"/>
          </p:cNvSpPr>
          <p:nvPr>
            <p:ph type="sldNum" sz="quarter" idx="12"/>
          </p:nvPr>
        </p:nvSpPr>
        <p:spPr bwMode="auto">
          <a:noFill/>
          <a:ln>
            <a:miter lim="800000"/>
            <a:headEnd/>
            <a:tailEnd/>
          </a:ln>
        </p:spPr>
        <p:txBody>
          <a:bodyPr/>
          <a:lstStyle/>
          <a:p>
            <a:fld id="{A2ADDA32-214C-486E-8151-CF42019BA911}" type="slidenum">
              <a:rPr lang="en-US" smtClean="0">
                <a:latin typeface="Calibri" pitchFamily="34" charset="0"/>
                <a:ea typeface="ＭＳ Ｐゴシック" pitchFamily="34" charset="-128"/>
              </a:rPr>
              <a:pPr/>
              <a:t>66</a:t>
            </a:fld>
            <a:endParaRPr lang="en-US" dirty="0" smtClean="0">
              <a:latin typeface="Calibri" pitchFamily="34" charset="0"/>
              <a:ea typeface="ＭＳ Ｐゴシック" pitchFamily="34" charset="-128"/>
            </a:endParaRPr>
          </a:p>
        </p:txBody>
      </p:sp>
      <p:pic>
        <p:nvPicPr>
          <p:cNvPr id="14" name="Picture 13" descr="question_clipart.gif"/>
          <p:cNvPicPr>
            <a:picLocks noChangeAspect="1"/>
          </p:cNvPicPr>
          <p:nvPr/>
        </p:nvPicPr>
        <p:blipFill>
          <a:blip r:embed="rId4"/>
          <a:stretch>
            <a:fillRect/>
          </a:stretch>
        </p:blipFill>
        <p:spPr>
          <a:xfrm>
            <a:off x="3429000" y="1447800"/>
            <a:ext cx="1776204" cy="4320000"/>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Our vision</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pic>
        <p:nvPicPr>
          <p:cNvPr id="1033"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7</a:t>
            </a:fld>
            <a:endParaRPr lang="en-US" dirty="0" smtClean="0">
              <a:latin typeface="Calibri" pitchFamily="34" charset="0"/>
              <a:ea typeface="ＭＳ Ｐゴシック" pitchFamily="34" charset="-128"/>
            </a:endParaRPr>
          </a:p>
        </p:txBody>
      </p:sp>
      <p:sp>
        <p:nvSpPr>
          <p:cNvPr id="10" name="TextBox 9"/>
          <p:cNvSpPr txBox="1">
            <a:spLocks noChangeArrowheads="1"/>
          </p:cNvSpPr>
          <p:nvPr/>
        </p:nvSpPr>
        <p:spPr bwMode="auto">
          <a:xfrm>
            <a:off x="457200" y="5397500"/>
            <a:ext cx="8382000" cy="461665"/>
          </a:xfrm>
          <a:prstGeom prst="rect">
            <a:avLst/>
          </a:prstGeom>
          <a:noFill/>
          <a:ln w="9525">
            <a:noFill/>
            <a:miter lim="800000"/>
            <a:headEnd/>
            <a:tailEnd/>
          </a:ln>
        </p:spPr>
        <p:txBody>
          <a:bodyPr wrap="square">
            <a:spAutoFit/>
          </a:bodyPr>
          <a:lstStyle/>
          <a:p>
            <a:r>
              <a:rPr lang="en-US" sz="2400" dirty="0" smtClean="0">
                <a:latin typeface="Verdana" pitchFamily="34" charset="0"/>
              </a:rPr>
              <a:t>Wrist-worn device to passively monitor eating 24/7</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729248"/>
            <a:ext cx="2777944" cy="345802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5700" y="2258109"/>
            <a:ext cx="4800600" cy="2400300"/>
          </a:xfrm>
          <a:prstGeom prst="rect">
            <a:avLst/>
          </a:prstGeom>
        </p:spPr>
      </p:pic>
    </p:spTree>
    <p:extLst>
      <p:ext uri="{BB962C8B-B14F-4D97-AF65-F5344CB8AC3E}">
        <p14:creationId xmlns:p14="http://schemas.microsoft.com/office/powerpoint/2010/main" val="3782886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1524000" y="4770438"/>
            <a:ext cx="6781800" cy="1201737"/>
          </a:xfrm>
          <a:prstGeom prst="rect">
            <a:avLst/>
          </a:prstGeom>
          <a:noFill/>
          <a:ln w="9525">
            <a:noFill/>
            <a:miter lim="800000"/>
            <a:headEnd/>
            <a:tailEnd/>
          </a:ln>
        </p:spPr>
        <p:txBody>
          <a:bodyPr>
            <a:spAutoFit/>
          </a:bodyPr>
          <a:lstStyle/>
          <a:p>
            <a:pPr eaLnBrk="0" hangingPunct="0"/>
            <a:endParaRPr lang="en-US">
              <a:latin typeface="Verdana" pitchFamily="34" charset="0"/>
            </a:endParaRPr>
          </a:p>
          <a:p>
            <a:pPr eaLnBrk="0" hangingPunct="0"/>
            <a:endParaRPr lang="en-US">
              <a:latin typeface="Verdana" pitchFamily="34" charset="0"/>
            </a:endParaRPr>
          </a:p>
          <a:p>
            <a:pPr eaLnBrk="0" hangingPunct="0"/>
            <a:endParaRPr lang="en-US">
              <a:latin typeface="Verdana" pitchFamily="34" charset="0"/>
            </a:endParaRPr>
          </a:p>
          <a:p>
            <a:pPr eaLnBrk="0" hangingPunct="0"/>
            <a:endParaRPr lang="en-US">
              <a:latin typeface="Verdana" pitchFamily="34" charset="0"/>
            </a:endParaRPr>
          </a:p>
          <a:p>
            <a:pPr eaLnBrk="0" hangingPunct="0"/>
            <a:endParaRPr lang="en-US">
              <a:latin typeface="Calibri" pitchFamily="34" charset="0"/>
            </a:endParaRPr>
          </a:p>
        </p:txBody>
      </p:sp>
      <p:sp>
        <p:nvSpPr>
          <p:cNvPr id="14339" name="Rectangle 8"/>
          <p:cNvSpPr>
            <a:spLocks noChangeArrowheads="1"/>
          </p:cNvSpPr>
          <p:nvPr/>
        </p:nvSpPr>
        <p:spPr bwMode="auto">
          <a:xfrm>
            <a:off x="381000" y="228600"/>
            <a:ext cx="8305800" cy="6019800"/>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4340" name="Rectangle 7"/>
          <p:cNvSpPr>
            <a:spLocks noChangeArrowheads="1"/>
          </p:cNvSpPr>
          <p:nvPr/>
        </p:nvSpPr>
        <p:spPr bwMode="auto">
          <a:xfrm>
            <a:off x="381000" y="1524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cxnSp>
        <p:nvCxnSpPr>
          <p:cNvPr id="9" name="Straight Connector 8"/>
          <p:cNvCxnSpPr/>
          <p:nvPr/>
        </p:nvCxnSpPr>
        <p:spPr>
          <a:xfrm rot="10800000">
            <a:off x="381000" y="1219200"/>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a:off x="381000" y="1273175"/>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343" name="Picture 10"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762000" y="442913"/>
            <a:ext cx="2570163" cy="547687"/>
          </a:xfrm>
          <a:prstGeom prst="rect">
            <a:avLst/>
          </a:prstGeom>
          <a:noFill/>
          <a:ln w="9525">
            <a:noFill/>
            <a:miter lim="800000"/>
            <a:headEnd/>
            <a:tailEnd/>
          </a:ln>
        </p:spPr>
      </p:pic>
      <p:sp>
        <p:nvSpPr>
          <p:cNvPr id="14344" name="Title 1"/>
          <p:cNvSpPr>
            <a:spLocks noGrp="1"/>
          </p:cNvSpPr>
          <p:nvPr>
            <p:ph type="ctrTitle"/>
          </p:nvPr>
        </p:nvSpPr>
        <p:spPr>
          <a:xfrm>
            <a:off x="381000" y="2416175"/>
            <a:ext cx="8305800" cy="1470025"/>
          </a:xfrm>
        </p:spPr>
        <p:txBody>
          <a:bodyPr/>
          <a:lstStyle/>
          <a:p>
            <a:r>
              <a:rPr lang="en-US" b="1" dirty="0" smtClean="0">
                <a:solidFill>
                  <a:schemeClr val="tx2">
                    <a:lumMod val="75000"/>
                  </a:schemeClr>
                </a:solidFill>
                <a:ea typeface="ＭＳ Ｐゴシック" pitchFamily="34" charset="-128"/>
              </a:rPr>
              <a:t>Detecting </a:t>
            </a:r>
            <a:r>
              <a:rPr lang="en-US" b="1" dirty="0">
                <a:solidFill>
                  <a:schemeClr val="tx2">
                    <a:lumMod val="75000"/>
                  </a:schemeClr>
                </a:solidFill>
                <a:ea typeface="ＭＳ Ｐゴシック" pitchFamily="34" charset="-128"/>
              </a:rPr>
              <a:t>the </a:t>
            </a:r>
            <a:r>
              <a:rPr lang="en-US" b="1" dirty="0" smtClean="0">
                <a:solidFill>
                  <a:schemeClr val="tx2">
                    <a:lumMod val="75000"/>
                  </a:schemeClr>
                </a:solidFill>
                <a:ea typeface="ＭＳ Ｐゴシック" pitchFamily="34" charset="-128"/>
              </a:rPr>
              <a:t>eating activities </a:t>
            </a:r>
            <a:r>
              <a:rPr lang="en-US" b="1" dirty="0">
                <a:solidFill>
                  <a:schemeClr val="tx2">
                    <a:lumMod val="75000"/>
                  </a:schemeClr>
                </a:solidFill>
                <a:ea typeface="ＭＳ Ｐゴシック" pitchFamily="34" charset="-128"/>
              </a:rPr>
              <a:t>of a </a:t>
            </a:r>
            <a:r>
              <a:rPr lang="en-US" b="1" dirty="0" smtClean="0">
                <a:solidFill>
                  <a:schemeClr val="tx2">
                    <a:lumMod val="75000"/>
                  </a:schemeClr>
                </a:solidFill>
                <a:ea typeface="ＭＳ Ｐゴシック" pitchFamily="34" charset="-128"/>
              </a:rPr>
              <a:t>free living human using wrist-worn </a:t>
            </a:r>
            <a:r>
              <a:rPr lang="en-US" b="1" dirty="0">
                <a:solidFill>
                  <a:schemeClr val="tx2">
                    <a:lumMod val="75000"/>
                  </a:schemeClr>
                </a:solidFill>
                <a:ea typeface="ＭＳ Ｐゴシック" pitchFamily="34" charset="-128"/>
              </a:rPr>
              <a:t>accelerometers and gyroscopes </a:t>
            </a:r>
          </a:p>
        </p:txBody>
      </p:sp>
      <p:sp>
        <p:nvSpPr>
          <p:cNvPr id="14347" name="Date Placeholder 10"/>
          <p:cNvSpPr>
            <a:spLocks noGrp="1"/>
          </p:cNvSpPr>
          <p:nvPr>
            <p:ph type="dt" sz="quarter" idx="10"/>
          </p:nvPr>
        </p:nvSpPr>
        <p:spPr bwMode="auto">
          <a:noFill/>
          <a:ln>
            <a:miter lim="800000"/>
            <a:headEnd/>
            <a:tailEnd/>
          </a:ln>
        </p:spPr>
        <p:txBody>
          <a:bodyPr/>
          <a:lstStyle/>
          <a:p>
            <a:fld id="{E29866BB-B095-4AA4-97C2-5AD4CFB9E4CE}" type="datetime1">
              <a:rPr lang="en-US">
                <a:latin typeface="Calibri" pitchFamily="34" charset="0"/>
                <a:ea typeface="ＭＳ Ｐゴシック" pitchFamily="34" charset="-128"/>
              </a:rPr>
              <a:pPr/>
              <a:t>3/29/2012</a:t>
            </a:fld>
            <a:endParaRPr lang="en-US" dirty="0">
              <a:latin typeface="Calibri" pitchFamily="34" charset="0"/>
              <a:ea typeface="ＭＳ Ｐゴシック" pitchFamily="34" charset="-128"/>
            </a:endParaRPr>
          </a:p>
        </p:txBody>
      </p:sp>
      <p:sp>
        <p:nvSpPr>
          <p:cNvPr id="14348" name="Slide Number Placeholder 11"/>
          <p:cNvSpPr>
            <a:spLocks noGrp="1"/>
          </p:cNvSpPr>
          <p:nvPr>
            <p:ph type="sldNum" sz="quarter" idx="12"/>
          </p:nvPr>
        </p:nvSpPr>
        <p:spPr bwMode="auto">
          <a:noFill/>
          <a:ln>
            <a:miter lim="800000"/>
            <a:headEnd/>
            <a:tailEnd/>
          </a:ln>
        </p:spPr>
        <p:txBody>
          <a:bodyPr/>
          <a:lstStyle/>
          <a:p>
            <a:fld id="{A2ADDA32-214C-486E-8151-CF42019BA911}" type="slidenum">
              <a:rPr lang="en-US" smtClean="0">
                <a:latin typeface="Calibri" pitchFamily="34" charset="0"/>
                <a:ea typeface="ＭＳ Ｐゴシック" pitchFamily="34" charset="-128"/>
              </a:rPr>
              <a:pPr/>
              <a:t>8</a:t>
            </a:fld>
            <a:endParaRPr lang="en-US" dirty="0" smtClean="0">
              <a:latin typeface="Calibri" pitchFamily="34" charset="0"/>
              <a:ea typeface="ＭＳ Ｐゴシック" pitchFamily="34" charset="-128"/>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04800" y="228600"/>
            <a:ext cx="6781800" cy="1846659"/>
          </a:xfrm>
          <a:prstGeom prst="rect">
            <a:avLst/>
          </a:prstGeom>
          <a:noFill/>
          <a:ln w="9525">
            <a:noFill/>
            <a:miter lim="800000"/>
            <a:headEnd/>
            <a:tailEnd/>
          </a:ln>
        </p:spPr>
        <p:txBody>
          <a:bodyPr>
            <a:spAutoFit/>
          </a:bodyPr>
          <a:lstStyle/>
          <a:p>
            <a:pPr eaLnBrk="0" hangingPunct="0"/>
            <a:r>
              <a:rPr lang="en-US" sz="2400" b="1" dirty="0" smtClean="0">
                <a:latin typeface="Verdana" pitchFamily="34" charset="0"/>
              </a:rPr>
              <a:t>Detecting when people are eating</a:t>
            </a:r>
            <a:endParaRPr lang="en-US" sz="2400"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Verdana" pitchFamily="34" charset="0"/>
            </a:endParaRPr>
          </a:p>
          <a:p>
            <a:pPr eaLnBrk="0" hangingPunct="0"/>
            <a:endParaRPr lang="en-US" dirty="0">
              <a:latin typeface="Calibri" pitchFamily="34" charset="0"/>
            </a:endParaRPr>
          </a:p>
        </p:txBody>
      </p:sp>
      <p:sp>
        <p:nvSpPr>
          <p:cNvPr id="1030" name="Rectangle 7"/>
          <p:cNvSpPr>
            <a:spLocks noChangeArrowheads="1"/>
          </p:cNvSpPr>
          <p:nvPr/>
        </p:nvSpPr>
        <p:spPr bwMode="auto">
          <a:xfrm>
            <a:off x="381000" y="6858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sp>
        <p:nvSpPr>
          <p:cNvPr id="1031" name="Rectangle 8"/>
          <p:cNvSpPr>
            <a:spLocks noChangeArrowheads="1"/>
          </p:cNvSpPr>
          <p:nvPr/>
        </p:nvSpPr>
        <p:spPr bwMode="auto">
          <a:xfrm>
            <a:off x="381000" y="772894"/>
            <a:ext cx="8305800" cy="5370731"/>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1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2" name="Date Placeholder 26"/>
          <p:cNvSpPr>
            <a:spLocks noGrp="1"/>
          </p:cNvSpPr>
          <p:nvPr>
            <p:ph type="dt" sz="quarter" idx="10"/>
          </p:nvPr>
        </p:nvSpPr>
        <p:spPr bwMode="auto">
          <a:noFill/>
          <a:ln>
            <a:miter lim="800000"/>
            <a:headEnd/>
            <a:tailEnd/>
          </a:ln>
        </p:spPr>
        <p:txBody>
          <a:bodyPr/>
          <a:lstStyle/>
          <a:p>
            <a:fld id="{86E15FBB-FFB3-4DDF-A463-C5A1048449FD}" type="datetime1">
              <a:rPr lang="en-US">
                <a:latin typeface="Calibri" pitchFamily="34" charset="0"/>
                <a:ea typeface="ＭＳ Ｐゴシック" pitchFamily="34" charset="-128"/>
              </a:rPr>
              <a:pPr/>
              <a:t>3/29/2012</a:t>
            </a:fld>
            <a:endParaRPr lang="en-US">
              <a:latin typeface="Calibri" pitchFamily="34" charset="0"/>
              <a:ea typeface="ＭＳ Ｐゴシック" pitchFamily="34" charset="-128"/>
            </a:endParaRPr>
          </a:p>
        </p:txBody>
      </p:sp>
      <p:sp>
        <p:nvSpPr>
          <p:cNvPr id="1043" name="Slide Number Placeholder 27"/>
          <p:cNvSpPr>
            <a:spLocks noGrp="1"/>
          </p:cNvSpPr>
          <p:nvPr>
            <p:ph type="sldNum" sz="quarter" idx="12"/>
          </p:nvPr>
        </p:nvSpPr>
        <p:spPr bwMode="auto">
          <a:noFill/>
          <a:ln>
            <a:miter lim="800000"/>
            <a:headEnd/>
            <a:tailEnd/>
          </a:ln>
        </p:spPr>
        <p:txBody>
          <a:bodyPr/>
          <a:lstStyle/>
          <a:p>
            <a:fld id="{0BE1C8F3-0E45-4AF3-8C5E-18243250F550}" type="slidenum">
              <a:rPr lang="en-US" smtClean="0">
                <a:latin typeface="Calibri" pitchFamily="34" charset="0"/>
                <a:ea typeface="ＭＳ Ｐゴシック" pitchFamily="34" charset="-128"/>
              </a:rPr>
              <a:pPr/>
              <a:t>9</a:t>
            </a:fld>
            <a:endParaRPr lang="en-US" dirty="0" smtClean="0">
              <a:latin typeface="Calibri" pitchFamily="34" charset="0"/>
              <a:ea typeface="ＭＳ Ｐゴシック" pitchFamily="34" charset="-128"/>
            </a:endParaRPr>
          </a:p>
        </p:txBody>
      </p:sp>
      <p:pic>
        <p:nvPicPr>
          <p:cNvPr id="9" name="Picture 11" descr="academicSymbolWdm_copur.jpg"/>
          <p:cNvPicPr>
            <a:picLocks noChangeAspect="1"/>
          </p:cNvPicPr>
          <p:nvPr/>
        </p:nvPicPr>
        <p:blipFill>
          <a:blip r:embed="rId3">
            <a:clrChange>
              <a:clrFrom>
                <a:srgbClr val="FFFFFE"/>
              </a:clrFrom>
              <a:clrTo>
                <a:srgbClr val="FFFFFE">
                  <a:alpha val="0"/>
                </a:srgbClr>
              </a:clrTo>
            </a:clrChange>
          </a:blip>
          <a:srcRect/>
          <a:stretch>
            <a:fillRect/>
          </a:stretch>
        </p:blipFill>
        <p:spPr bwMode="auto">
          <a:xfrm>
            <a:off x="6726238" y="115888"/>
            <a:ext cx="1960562" cy="417512"/>
          </a:xfrm>
          <a:prstGeom prst="rect">
            <a:avLst/>
          </a:prstGeom>
          <a:noFill/>
          <a:ln w="9525">
            <a:noFill/>
            <a:miter lim="800000"/>
            <a:headEnd/>
            <a:tailEnd/>
          </a:ln>
        </p:spPr>
      </p:pic>
      <p:pic>
        <p:nvPicPr>
          <p:cNvPr id="87045" name="Picture 5"/>
          <p:cNvPicPr>
            <a:picLocks noChangeAspect="1" noChangeArrowheads="1"/>
          </p:cNvPicPr>
          <p:nvPr/>
        </p:nvPicPr>
        <p:blipFill>
          <a:blip r:embed="rId4"/>
          <a:srcRect l="17176" t="9752" r="50413" b="15008"/>
          <a:stretch>
            <a:fillRect/>
          </a:stretch>
        </p:blipFill>
        <p:spPr bwMode="auto">
          <a:xfrm>
            <a:off x="685800" y="990600"/>
            <a:ext cx="2713846" cy="5040000"/>
          </a:xfrm>
          <a:prstGeom prst="rect">
            <a:avLst/>
          </a:prstGeom>
          <a:noFill/>
          <a:ln w="9525">
            <a:noFill/>
            <a:miter lim="800000"/>
            <a:headEnd/>
            <a:tailEnd/>
          </a:ln>
        </p:spPr>
      </p:pic>
      <p:pic>
        <p:nvPicPr>
          <p:cNvPr id="87046" name="Picture 6"/>
          <p:cNvPicPr>
            <a:picLocks noChangeAspect="1" noChangeArrowheads="1"/>
          </p:cNvPicPr>
          <p:nvPr/>
        </p:nvPicPr>
        <p:blipFill>
          <a:blip r:embed="rId5"/>
          <a:srcRect l="17258" t="10156" r="50935" b="12666"/>
          <a:stretch>
            <a:fillRect/>
          </a:stretch>
        </p:blipFill>
        <p:spPr bwMode="auto">
          <a:xfrm>
            <a:off x="5105400" y="990600"/>
            <a:ext cx="2596364" cy="5040000"/>
          </a:xfrm>
          <a:prstGeom prst="rect">
            <a:avLst/>
          </a:prstGeom>
          <a:noFill/>
          <a:ln w="9525">
            <a:noFill/>
            <a:miter lim="800000"/>
            <a:headEnd/>
            <a:tailEnd/>
          </a:ln>
        </p:spPr>
      </p:pic>
      <p:sp>
        <p:nvSpPr>
          <p:cNvPr id="16" name="Oval 15"/>
          <p:cNvSpPr/>
          <p:nvPr/>
        </p:nvSpPr>
        <p:spPr>
          <a:xfrm>
            <a:off x="2256646" y="2062559"/>
            <a:ext cx="1143000" cy="515541"/>
          </a:xfrm>
          <a:prstGeom prst="ellipse">
            <a:avLst/>
          </a:prstGeom>
          <a:solidFill>
            <a:schemeClr val="lt1">
              <a:alpha val="0"/>
            </a:schemeClr>
          </a:solidFill>
          <a:ln>
            <a:solidFill>
              <a:schemeClr val="accent4">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 name="Rectangle 17"/>
          <p:cNvSpPr/>
          <p:nvPr/>
        </p:nvSpPr>
        <p:spPr>
          <a:xfrm>
            <a:off x="3477587" y="1828800"/>
            <a:ext cx="607859" cy="923330"/>
          </a:xfrm>
          <a:prstGeom prst="rect">
            <a:avLst/>
          </a:prstGeom>
          <a:noFill/>
        </p:spPr>
        <p:txBody>
          <a:bodyPr wrap="none" lIns="91440" tIns="45720" rIns="91440" bIns="45720">
            <a:spAutoFit/>
          </a:bodyPr>
          <a:lstStyle/>
          <a:p>
            <a:pPr algn="ctr"/>
            <a:r>
              <a:rPr lang="en-US" altLang="zh-CN"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t>
            </a:r>
            <a:endParaRPr lang="en-US" altLang="zh-CN"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21" name="Oval 20"/>
          <p:cNvSpPr/>
          <p:nvPr/>
        </p:nvSpPr>
        <p:spPr>
          <a:xfrm>
            <a:off x="6553200" y="1224359"/>
            <a:ext cx="1143000" cy="515541"/>
          </a:xfrm>
          <a:prstGeom prst="ellipse">
            <a:avLst/>
          </a:prstGeom>
          <a:solidFill>
            <a:schemeClr val="lt1">
              <a:alpha val="0"/>
            </a:schemeClr>
          </a:solidFill>
          <a:ln>
            <a:solidFill>
              <a:schemeClr val="accent4">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 name="Rectangle 21"/>
          <p:cNvSpPr/>
          <p:nvPr/>
        </p:nvSpPr>
        <p:spPr>
          <a:xfrm>
            <a:off x="7774141" y="990600"/>
            <a:ext cx="607859" cy="923330"/>
          </a:xfrm>
          <a:prstGeom prst="rect">
            <a:avLst/>
          </a:prstGeom>
          <a:noFill/>
        </p:spPr>
        <p:txBody>
          <a:bodyPr wrap="none" lIns="91440" tIns="45720" rIns="91440" bIns="45720">
            <a:spAutoFit/>
          </a:bodyPr>
          <a:lstStyle/>
          <a:p>
            <a:pPr algn="ctr"/>
            <a:r>
              <a:rPr lang="en-US" altLang="zh-CN"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t>
            </a:r>
            <a:endParaRPr lang="en-US" altLang="zh-CN"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23" name="Oval 22"/>
          <p:cNvSpPr/>
          <p:nvPr/>
        </p:nvSpPr>
        <p:spPr>
          <a:xfrm>
            <a:off x="6553200" y="5406429"/>
            <a:ext cx="1143000" cy="515541"/>
          </a:xfrm>
          <a:prstGeom prst="ellipse">
            <a:avLst/>
          </a:prstGeom>
          <a:solidFill>
            <a:schemeClr val="lt1">
              <a:alpha val="0"/>
            </a:schemeClr>
          </a:solidFill>
          <a:ln>
            <a:solidFill>
              <a:schemeClr val="accent4">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4" name="Rectangle 23"/>
          <p:cNvSpPr/>
          <p:nvPr/>
        </p:nvSpPr>
        <p:spPr>
          <a:xfrm>
            <a:off x="7774141" y="5172670"/>
            <a:ext cx="607859" cy="923330"/>
          </a:xfrm>
          <a:prstGeom prst="rect">
            <a:avLst/>
          </a:prstGeom>
          <a:noFill/>
        </p:spPr>
        <p:txBody>
          <a:bodyPr wrap="none" lIns="91440" tIns="45720" rIns="91440" bIns="45720">
            <a:spAutoFit/>
          </a:bodyPr>
          <a:lstStyle/>
          <a:p>
            <a:pPr algn="ctr"/>
            <a:r>
              <a:rPr lang="en-US" altLang="zh-CN"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t>
            </a:r>
            <a:endParaRPr lang="en-US" altLang="zh-CN"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3"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3"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3"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grpId="3"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par>
                                <p:cTn id="17" presetID="22" presetClass="entr" presetSubtype="4" fill="hold" grpId="3"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grpId="3"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3" animBg="1"/>
      <p:bldP spid="18" grpId="3"/>
      <p:bldP spid="21" grpId="3" animBg="1"/>
      <p:bldP spid="22" grpId="3"/>
      <p:bldP spid="23" grpId="3" animBg="1"/>
      <p:bldP spid="24" grpId="3"/>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rgbClr val="E7B9F5"/>
        </a:solidFill>
      </a:spPr>
      <a:bodyPr wrap="none" rtlCol="0">
        <a:sp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16276</TotalTime>
  <Words>2971</Words>
  <Application>Microsoft Office PowerPoint</Application>
  <PresentationFormat>On-screen Show (4:3)</PresentationFormat>
  <Paragraphs>921</Paragraphs>
  <Slides>66</Slides>
  <Notes>66</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68" baseType="lpstr">
      <vt:lpstr>Office Theme</vt:lpstr>
      <vt:lpstr>Equation</vt:lpstr>
      <vt:lpstr>PowerPoint Presentation</vt:lpstr>
      <vt:lpstr>PowerPoint Presentation</vt:lpstr>
      <vt:lpstr>Motivation</vt:lpstr>
      <vt:lpstr>PowerPoint Presentation</vt:lpstr>
      <vt:lpstr>PowerPoint Presentation</vt:lpstr>
      <vt:lpstr>PowerPoint Presentation</vt:lpstr>
      <vt:lpstr>PowerPoint Presentation</vt:lpstr>
      <vt:lpstr>Detecting the eating activities of a free living human using wrist-worn accelerometers and gyroscopes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Collection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Work</vt:lpstr>
      <vt:lpstr>Monitoring eating consumption via wrist motion tracking</vt:lpstr>
      <vt:lpstr>PowerPoint Presentation</vt:lpstr>
      <vt:lpstr>PowerPoint Presentation</vt:lpstr>
      <vt:lpstr>PowerPoint Presentation</vt:lpstr>
      <vt:lpstr>PowerPoint Presentation</vt:lpstr>
      <vt:lpstr>PowerPoint Presentation</vt:lpstr>
      <vt:lpstr>PowerPoint Presentation</vt:lpstr>
      <vt:lpstr>Slowing bite rate reduces  energy intake</vt:lpstr>
      <vt:lpstr>PowerPoint Presentation</vt:lpstr>
      <vt:lpstr>An instrumented cafeteria table for recording eating activity</vt:lpstr>
      <vt:lpstr>PowerPoint Presentation</vt:lpstr>
      <vt:lpstr>Measuring system latency from sensing to actuation</vt:lpstr>
      <vt:lpstr>PowerPoint Presentation</vt:lpstr>
      <vt:lpstr>PowerPoint Presentation</vt:lpstr>
      <vt:lpstr>PowerPoint Presentation</vt:lpstr>
      <vt:lpstr>PowerPoint Presentation</vt:lpstr>
      <vt:lpstr>PowerPoint Presentation</vt:lpstr>
      <vt:lpstr>PowerPoint Presentation</vt:lpstr>
    </vt:vector>
  </TitlesOfParts>
  <Company>Clemson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Windows User</cp:lastModifiedBy>
  <cp:revision>1321</cp:revision>
  <cp:lastPrinted>2012-03-29T03:27:45Z</cp:lastPrinted>
  <dcterms:created xsi:type="dcterms:W3CDTF">2009-05-29T16:23:26Z</dcterms:created>
  <dcterms:modified xsi:type="dcterms:W3CDTF">2012-03-29T14:39:40Z</dcterms:modified>
</cp:coreProperties>
</file>