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5" r:id="rId9"/>
    <p:sldId id="264" r:id="rId10"/>
    <p:sldId id="265" r:id="rId11"/>
    <p:sldId id="267" r:id="rId12"/>
    <p:sldId id="268" r:id="rId13"/>
    <p:sldId id="297" r:id="rId14"/>
    <p:sldId id="269" r:id="rId15"/>
    <p:sldId id="296" r:id="rId16"/>
    <p:sldId id="279" r:id="rId17"/>
    <p:sldId id="270" r:id="rId18"/>
    <p:sldId id="272" r:id="rId19"/>
    <p:sldId id="274" r:id="rId20"/>
    <p:sldId id="275" r:id="rId21"/>
    <p:sldId id="276" r:id="rId22"/>
    <p:sldId id="277" r:id="rId23"/>
    <p:sldId id="298" r:id="rId24"/>
    <p:sldId id="278" r:id="rId25"/>
    <p:sldId id="280" r:id="rId26"/>
    <p:sldId id="282" r:id="rId27"/>
    <p:sldId id="284" r:id="rId28"/>
    <p:sldId id="286" r:id="rId29"/>
    <p:sldId id="288" r:id="rId30"/>
    <p:sldId id="290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273" r:id="rId39"/>
    <p:sldId id="292" r:id="rId40"/>
    <p:sldId id="293" r:id="rId41"/>
    <p:sldId id="306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83877" autoAdjust="0"/>
  </p:normalViewPr>
  <p:slideViewPr>
    <p:cSldViewPr>
      <p:cViewPr varScale="1">
        <p:scale>
          <a:sx n="61" d="100"/>
          <a:sy n="61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45148-8343-4D6A-9815-97A6D1F7B385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AEAEB-4665-4524-99AE-A4CD21ADC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0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7052-058D-D14B-9979-8D83B80B2D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11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50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1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EAEB-4665-4524-99AE-A4CD21ADC9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Picture2.em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Picture3.em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ountbites.com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2987" y="1584325"/>
            <a:ext cx="8201490" cy="1470025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+mn-lt"/>
                <a:cs typeface="Arial"/>
              </a:rPr>
              <a:t>An Assessment of the Accuracy of an Automated Bite Counting Method in a Cafeteria Setting </a:t>
            </a:r>
            <a:endParaRPr lang="en-US" sz="4400" dirty="0">
              <a:latin typeface="+mn-lt"/>
              <a:cs typeface="Arial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57600" y="5809497"/>
            <a:ext cx="2984500" cy="1048503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Ziqing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Huang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07/24/2013</a:t>
            </a:r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2628900" y="3179280"/>
            <a:ext cx="3822700" cy="474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MS Thesis Defense</a:t>
            </a:r>
            <a:endParaRPr lang="en-US" dirty="0">
              <a:latin typeface="+mn-lt"/>
            </a:endParaRP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462987" y="3789606"/>
            <a:ext cx="8201489" cy="1785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+mn-lt"/>
              </a:rPr>
              <a:t>Committee Members</a:t>
            </a:r>
            <a:r>
              <a:rPr lang="en-US" dirty="0" smtClean="0">
                <a:latin typeface="+mn-lt"/>
              </a:rPr>
              <a:t>:</a:t>
            </a:r>
          </a:p>
          <a:p>
            <a:r>
              <a:rPr lang="en-US" dirty="0" smtClean="0">
                <a:latin typeface="+mn-lt"/>
              </a:rPr>
              <a:t>Dr. Adam Hoover (advisor)</a:t>
            </a:r>
          </a:p>
          <a:p>
            <a:r>
              <a:rPr lang="en-US" dirty="0" smtClean="0">
                <a:latin typeface="+mn-lt"/>
              </a:rPr>
              <a:t>Dr. John Gowdy</a:t>
            </a:r>
          </a:p>
          <a:p>
            <a:r>
              <a:rPr lang="en-US" dirty="0" smtClean="0">
                <a:latin typeface="+mn-lt"/>
              </a:rPr>
              <a:t>Dr. Eric Muth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03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Collection: </a:t>
            </a:r>
            <a:r>
              <a:rPr lang="en-US" sz="3600" dirty="0" smtClean="0"/>
              <a:t>ground truth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526" y="6015925"/>
            <a:ext cx="7620000" cy="83820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3600" dirty="0" smtClean="0"/>
              <a:t>Correlates video with wrist motion data, allows manually marking of bites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12333"/>
            <a:ext cx="750292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579533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(Page83-84, Y. Dong PhD dissertation, 2012)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94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Bite detection algorithm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19800"/>
            <a:ext cx="7620000" cy="457200"/>
          </a:xfrm>
        </p:spPr>
        <p:txBody>
          <a:bodyPr>
            <a:normAutofit fontScale="70000" lnSpcReduction="20000"/>
          </a:bodyPr>
          <a:lstStyle/>
          <a:p>
            <a:pPr marL="114300" indent="0" algn="ctr">
              <a:buNone/>
            </a:pPr>
            <a:r>
              <a:rPr lang="en-US" sz="3600" dirty="0" smtClean="0"/>
              <a:t>     T1,T2: velocity thresholds, T3,T4: time thresholds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4716"/>
            <a:ext cx="75914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4840816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600" dirty="0" smtClean="0"/>
              <a:t>(Figure 2.2, </a:t>
            </a:r>
            <a:r>
              <a:rPr lang="en-US" sz="3600" dirty="0"/>
              <a:t>Y. Dong PhD dissertation, </a:t>
            </a:r>
            <a:r>
              <a:rPr lang="en-US" sz="3600" dirty="0" smtClean="0"/>
              <a:t>2012)</a:t>
            </a:r>
          </a:p>
        </p:txBody>
      </p:sp>
    </p:spTree>
    <p:extLst>
      <p:ext uri="{BB962C8B-B14F-4D97-AF65-F5344CB8AC3E}">
        <p14:creationId xmlns:p14="http://schemas.microsoft.com/office/powerpoint/2010/main" val="22539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Classifications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91150"/>
            <a:ext cx="7620000" cy="457200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en-US" sz="3600" dirty="0" smtClean="0"/>
              <a:t>    (Fig6., Dong et al., 2012)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828800"/>
            <a:ext cx="66960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0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TPR and PPV</a:t>
            </a:r>
            <a:endParaRPr lang="en-US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1"/>
            <a:ext cx="7848601" cy="22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715433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1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Database file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172200"/>
            <a:ext cx="7620000" cy="457200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en-US" sz="3600" dirty="0" smtClean="0"/>
              <a:t>    The information for each bite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3436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9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Database file: Example of one entry 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76400"/>
            <a:ext cx="8305800" cy="4800600"/>
          </a:xfrm>
        </p:spPr>
        <p:txBody>
          <a:bodyPr/>
          <a:lstStyle/>
          <a:p>
            <a:r>
              <a:rPr lang="en-US" sz="3400" dirty="0"/>
              <a:t>p005 c1/gt_DB.txt 20120201113500388.txt DB 525 right fork plate </a:t>
            </a:r>
            <a:r>
              <a:rPr lang="en-US" sz="3400" dirty="0" err="1"/>
              <a:t>vegetable_stir_fry_with_black_bean_sauce</a:t>
            </a:r>
            <a:r>
              <a:rPr lang="en-US" sz="3400" dirty="0"/>
              <a:t> 0 139 Y right 21 female 67.0 175.8 32.6 27.5 34.0 43.0 </a:t>
            </a:r>
            <a:r>
              <a:rPr lang="en-US" sz="3400" dirty="0" err="1"/>
              <a:t>caucasian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Variables to be evaluated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Food</a:t>
            </a:r>
          </a:p>
          <a:p>
            <a:r>
              <a:rPr lang="en-US" sz="3600" dirty="0" smtClean="0"/>
              <a:t>Age</a:t>
            </a:r>
          </a:p>
          <a:p>
            <a:r>
              <a:rPr lang="en-US" sz="3500" dirty="0" smtClean="0"/>
              <a:t>Hand Patterns(hand used, handedness)</a:t>
            </a:r>
          </a:p>
          <a:p>
            <a:r>
              <a:rPr lang="en-US" sz="3600" dirty="0" smtClean="0"/>
              <a:t>Gender</a:t>
            </a:r>
          </a:p>
          <a:p>
            <a:r>
              <a:rPr lang="en-US" sz="3600" dirty="0" smtClean="0"/>
              <a:t>Container</a:t>
            </a:r>
          </a:p>
          <a:p>
            <a:r>
              <a:rPr lang="en-US" sz="3600" dirty="0" smtClean="0"/>
              <a:t>Utensil</a:t>
            </a:r>
          </a:p>
          <a:p>
            <a:r>
              <a:rPr lang="en-US" sz="3600" dirty="0" smtClean="0"/>
              <a:t>Ethnicity</a:t>
            </a:r>
          </a:p>
        </p:txBody>
      </p:sp>
    </p:spTree>
    <p:extLst>
      <p:ext uri="{BB962C8B-B14F-4D97-AF65-F5344CB8AC3E}">
        <p14:creationId xmlns:p14="http://schemas.microsoft.com/office/powerpoint/2010/main" val="30562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query tool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120" y="6307667"/>
            <a:ext cx="7620000" cy="457200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en-US" sz="3600" dirty="0" smtClean="0"/>
              <a:t>    Custom program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39148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3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</a:p>
          <a:p>
            <a:endParaRPr lang="en-US" sz="3200" dirty="0"/>
          </a:p>
          <a:p>
            <a:r>
              <a:rPr lang="en-US" sz="3200" dirty="0" smtClean="0"/>
              <a:t>Methods</a:t>
            </a:r>
          </a:p>
          <a:p>
            <a:endParaRPr lang="en-US" sz="3200" dirty="0"/>
          </a:p>
          <a:p>
            <a:r>
              <a:rPr lang="en-US" sz="3200" b="1" dirty="0" smtClean="0"/>
              <a:t>Results</a:t>
            </a:r>
          </a:p>
          <a:p>
            <a:endParaRPr lang="en-US" sz="3200" dirty="0"/>
          </a:p>
          <a:p>
            <a:r>
              <a:rPr lang="en-US" sz="3200" dirty="0" smtClean="0"/>
              <a:t>Conclusions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99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Example: true detection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383866"/>
            <a:ext cx="7620000" cy="457200"/>
          </a:xfrm>
        </p:spPr>
        <p:txBody>
          <a:bodyPr>
            <a:normAutofit fontScale="55000" lnSpcReduction="20000"/>
          </a:bodyPr>
          <a:lstStyle/>
          <a:p>
            <a:pPr marL="114300" indent="0" algn="ctr">
              <a:buNone/>
            </a:pPr>
            <a:r>
              <a:rPr lang="en-US" sz="3600" dirty="0" smtClean="0"/>
              <a:t>Blue bar: computer detected bites           Red bar: ground truth bites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75908"/>
            <a:ext cx="7696201" cy="497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7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Introduction</a:t>
            </a:r>
          </a:p>
          <a:p>
            <a:endParaRPr lang="en-US" sz="3200" dirty="0"/>
          </a:p>
          <a:p>
            <a:r>
              <a:rPr lang="en-US" sz="3200" dirty="0" smtClean="0"/>
              <a:t>Methods</a:t>
            </a:r>
          </a:p>
          <a:p>
            <a:endParaRPr lang="en-US" sz="3200" dirty="0"/>
          </a:p>
          <a:p>
            <a:r>
              <a:rPr lang="en-US" sz="3200" dirty="0" smtClean="0"/>
              <a:t>Results</a:t>
            </a:r>
          </a:p>
          <a:p>
            <a:endParaRPr lang="en-US" sz="3200" dirty="0"/>
          </a:p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09419"/>
            <a:ext cx="48616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Example: false detection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383866"/>
            <a:ext cx="7620000" cy="457200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en-US" sz="3600" dirty="0" smtClean="0"/>
              <a:t>    Wiping the hand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5094"/>
            <a:ext cx="7620000" cy="517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0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Example: undetected bites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383866"/>
            <a:ext cx="7620000" cy="457200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en-US" sz="3600" dirty="0" smtClean="0"/>
              <a:t>    Drinking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0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Example: fast eating rate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383866"/>
            <a:ext cx="7620000" cy="457200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en-US" sz="3600" dirty="0" smtClean="0"/>
              <a:t>  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03363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0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Overall accuracy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Sensitivity: 76% </a:t>
            </a:r>
          </a:p>
          <a:p>
            <a:endParaRPr lang="en-US" sz="3600" dirty="0"/>
          </a:p>
          <a:p>
            <a:r>
              <a:rPr lang="en-US" sz="3600" dirty="0" smtClean="0"/>
              <a:t>Positive predictive value: 87% </a:t>
            </a:r>
          </a:p>
          <a:p>
            <a:endParaRPr lang="en-US" sz="3600" dirty="0" smtClean="0"/>
          </a:p>
          <a:p>
            <a:r>
              <a:rPr lang="en-US" sz="3600" dirty="0" smtClean="0"/>
              <a:t>with default time thresholds: T3 = 2s, T4 = 8s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91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detection rate by food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hlinkClick r:id="rId3" action="ppaction://hlinkfile"/>
              </a:rPr>
              <a:t>Detection rate for foods</a:t>
            </a:r>
          </a:p>
        </p:txBody>
      </p:sp>
    </p:spTree>
    <p:extLst>
      <p:ext uri="{BB962C8B-B14F-4D97-AF65-F5344CB8AC3E}">
        <p14:creationId xmlns:p14="http://schemas.microsoft.com/office/powerpoint/2010/main" val="28906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detection rate by age</a:t>
            </a:r>
            <a:endParaRPr lang="en-US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2942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3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detection rate by gender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162800" cy="462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8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detection rate by hand patterns</a:t>
            </a:r>
            <a:endParaRPr lang="en-US" sz="36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5913"/>
            <a:ext cx="7353300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8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detection rate by container</a:t>
            </a:r>
            <a:endParaRPr lang="en-US" sz="3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1585"/>
            <a:ext cx="7372350" cy="468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8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detection rate by utensil</a:t>
            </a:r>
            <a:endParaRPr lang="en-US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9520"/>
            <a:ext cx="7200900" cy="471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8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Mobile health </a:t>
            </a:r>
            <a:endParaRPr lang="en-US" sz="3600" dirty="0" smtClean="0"/>
          </a:p>
          <a:p>
            <a:pPr lvl="1"/>
            <a:r>
              <a:rPr lang="en-US" sz="2400" dirty="0" smtClean="0"/>
              <a:t>Advances in body-worn sensors and mobile health </a:t>
            </a:r>
            <a:r>
              <a:rPr lang="en-US" sz="2400" dirty="0"/>
              <a:t>technology </a:t>
            </a:r>
            <a:r>
              <a:rPr lang="en-US" sz="2400" dirty="0" smtClean="0"/>
              <a:t>(Kumar </a:t>
            </a:r>
            <a:r>
              <a:rPr lang="en-US" sz="2400" dirty="0"/>
              <a:t>et al. , 2013)</a:t>
            </a:r>
            <a:endParaRPr lang="en-US" sz="2400" dirty="0" smtClean="0"/>
          </a:p>
          <a:p>
            <a:pPr lvl="1"/>
            <a:r>
              <a:rPr lang="en-US" sz="2400" dirty="0" smtClean="0"/>
              <a:t>New opportunities for managing </a:t>
            </a:r>
            <a:r>
              <a:rPr lang="en-US" sz="2400" dirty="0"/>
              <a:t>people’s health </a:t>
            </a:r>
            <a:r>
              <a:rPr lang="en-US" sz="2400" dirty="0" smtClean="0"/>
              <a:t>(Kumar et al. , 2013)</a:t>
            </a:r>
          </a:p>
          <a:p>
            <a:r>
              <a:rPr lang="en-US" sz="3600" dirty="0" smtClean="0"/>
              <a:t>Obesity Problems</a:t>
            </a:r>
          </a:p>
          <a:p>
            <a:pPr lvl="1"/>
            <a:r>
              <a:rPr lang="en-US" sz="2400" dirty="0" smtClean="0"/>
              <a:t>Afflicts </a:t>
            </a:r>
            <a:r>
              <a:rPr lang="en-US" sz="2400" dirty="0"/>
              <a:t>one in three adults and one in six children in the United </a:t>
            </a:r>
            <a:r>
              <a:rPr lang="en-US" sz="2400" dirty="0" smtClean="0"/>
              <a:t>States (</a:t>
            </a:r>
            <a:r>
              <a:rPr lang="en-US" sz="2400" dirty="0" err="1" smtClean="0"/>
              <a:t>Flegal</a:t>
            </a:r>
            <a:r>
              <a:rPr lang="en-US" sz="2400" dirty="0" smtClean="0"/>
              <a:t> </a:t>
            </a:r>
            <a:r>
              <a:rPr lang="en-US" sz="2400" dirty="0"/>
              <a:t>et al., 2012 &amp; </a:t>
            </a:r>
            <a:r>
              <a:rPr lang="en-US" sz="2400" dirty="0" smtClean="0"/>
              <a:t>Ogden </a:t>
            </a:r>
            <a:r>
              <a:rPr lang="en-US" sz="2400" dirty="0"/>
              <a:t>et al., 2012)</a:t>
            </a:r>
          </a:p>
          <a:p>
            <a:pPr lvl="1"/>
            <a:r>
              <a:rPr lang="en-US" sz="2400" dirty="0"/>
              <a:t>Correlated to several major </a:t>
            </a:r>
            <a:r>
              <a:rPr lang="en-US" sz="2400" dirty="0" smtClean="0"/>
              <a:t>diseases (Wellman et al., 2002)</a:t>
            </a:r>
          </a:p>
        </p:txBody>
      </p:sp>
    </p:spTree>
    <p:extLst>
      <p:ext uri="{BB962C8B-B14F-4D97-AF65-F5344CB8AC3E}">
        <p14:creationId xmlns:p14="http://schemas.microsoft.com/office/powerpoint/2010/main" val="6697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detection rate by ethnicity</a:t>
            </a:r>
            <a:endParaRPr lang="en-US" sz="36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2723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bite duration by food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hlinkClick r:id="rId3" action="ppaction://hlinkfile"/>
              </a:rPr>
              <a:t>Bite duration for foods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31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bite duration by age</a:t>
            </a:r>
            <a:endParaRPr lang="en-US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9248"/>
            <a:ext cx="6934200" cy="466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2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bite duration by gender</a:t>
            </a:r>
            <a:endParaRPr lang="en-US" sz="36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5282"/>
            <a:ext cx="6934200" cy="44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5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eating duration by hand patterns</a:t>
            </a:r>
            <a:endParaRPr lang="en-US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467600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7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bite duration by container</a:t>
            </a:r>
            <a:endParaRPr lang="en-US" sz="3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5272"/>
            <a:ext cx="7286625" cy="489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7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bite duration by utensil</a:t>
            </a:r>
            <a:endParaRPr lang="en-US" sz="36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334"/>
            <a:ext cx="7162800" cy="477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3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bite duration by ethnicity</a:t>
            </a:r>
            <a:endParaRPr lang="en-US" sz="3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590674"/>
            <a:ext cx="70104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0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Accuracy for adjusted time thresholds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TPR: 82% ,PPV: 82% </a:t>
            </a:r>
          </a:p>
          <a:p>
            <a:pPr lvl="1"/>
            <a:r>
              <a:rPr lang="en-US" sz="3400" dirty="0" smtClean="0"/>
              <a:t>with adjusted </a:t>
            </a:r>
            <a:r>
              <a:rPr lang="en-US" sz="3400" dirty="0"/>
              <a:t>time thresholds: T3 = 2s, T4 = </a:t>
            </a:r>
            <a:r>
              <a:rPr lang="en-US" sz="3400" dirty="0" smtClean="0"/>
              <a:t>6s</a:t>
            </a:r>
          </a:p>
          <a:p>
            <a:pPr lvl="1"/>
            <a:r>
              <a:rPr lang="en-US" sz="3400" dirty="0" smtClean="0"/>
              <a:t>Increases the sensitivity but also increase the number of false positives</a:t>
            </a:r>
            <a:endParaRPr lang="en-US" sz="34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47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</a:p>
          <a:p>
            <a:endParaRPr lang="en-US" sz="3200" dirty="0"/>
          </a:p>
          <a:p>
            <a:r>
              <a:rPr lang="en-US" sz="3200" dirty="0" smtClean="0"/>
              <a:t>Methods</a:t>
            </a:r>
          </a:p>
          <a:p>
            <a:endParaRPr lang="en-US" sz="3200" dirty="0"/>
          </a:p>
          <a:p>
            <a:r>
              <a:rPr lang="en-US" sz="3200" dirty="0" smtClean="0"/>
              <a:t>Results</a:t>
            </a:r>
          </a:p>
          <a:p>
            <a:endParaRPr lang="en-US" sz="3200" dirty="0"/>
          </a:p>
          <a:p>
            <a:r>
              <a:rPr lang="en-US" sz="3200" b="1" dirty="0" smtClean="0"/>
              <a:t>Conclusions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470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 by our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Bite Counting method(Dong </a:t>
            </a:r>
            <a:r>
              <a:rPr lang="en-US" sz="3400" dirty="0"/>
              <a:t>et al</a:t>
            </a:r>
            <a:r>
              <a:rPr lang="en-US" sz="3400" dirty="0" smtClean="0"/>
              <a:t>., 2012</a:t>
            </a:r>
            <a:r>
              <a:rPr lang="en-US" sz="3400" dirty="0"/>
              <a:t>)</a:t>
            </a:r>
          </a:p>
          <a:p>
            <a:pPr lvl="1"/>
            <a:r>
              <a:rPr lang="en-US" sz="2400" dirty="0" smtClean="0"/>
              <a:t>Worn </a:t>
            </a:r>
            <a:r>
              <a:rPr lang="en-US" sz="2400" dirty="0"/>
              <a:t>like a watch and uses </a:t>
            </a:r>
            <a:endParaRPr lang="en-US" sz="2400" dirty="0" smtClean="0"/>
          </a:p>
          <a:p>
            <a:pPr marL="411480" lvl="1" indent="0">
              <a:buNone/>
            </a:pPr>
            <a:r>
              <a:rPr lang="en-US" sz="2400" dirty="0" smtClean="0"/>
              <a:t>sensors </a:t>
            </a:r>
            <a:r>
              <a:rPr lang="en-US" sz="2400" dirty="0"/>
              <a:t>to track wrist </a:t>
            </a:r>
            <a:r>
              <a:rPr lang="en-US" sz="2400" dirty="0" smtClean="0"/>
              <a:t>motion</a:t>
            </a:r>
          </a:p>
          <a:p>
            <a:pPr lvl="1"/>
            <a:r>
              <a:rPr lang="en-US" sz="2400" dirty="0" smtClean="0"/>
              <a:t>Counts and time-stamps bites </a:t>
            </a:r>
          </a:p>
          <a:p>
            <a:pPr lvl="1"/>
            <a:endParaRPr lang="en-US" sz="2400" dirty="0" smtClean="0"/>
          </a:p>
          <a:p>
            <a:r>
              <a:rPr lang="en-US" sz="3400" dirty="0" smtClean="0"/>
              <a:t>Preliminary studies (Dong et al., 2012)</a:t>
            </a:r>
          </a:p>
          <a:p>
            <a:pPr lvl="1"/>
            <a:r>
              <a:rPr lang="en-US" sz="2400" dirty="0" smtClean="0"/>
              <a:t>Controlled environment settings </a:t>
            </a:r>
          </a:p>
          <a:p>
            <a:pPr lvl="2"/>
            <a:r>
              <a:rPr lang="en-US" sz="2200" dirty="0" smtClean="0"/>
              <a:t>TPR 94%, PPV 80%</a:t>
            </a:r>
          </a:p>
          <a:p>
            <a:pPr lvl="1"/>
            <a:r>
              <a:rPr lang="en-US" sz="2400" dirty="0" smtClean="0"/>
              <a:t>Less controlled environment settings</a:t>
            </a:r>
          </a:p>
          <a:p>
            <a:pPr lvl="2"/>
            <a:r>
              <a:rPr lang="en-US" sz="2200" dirty="0" smtClean="0"/>
              <a:t>TPR 86%, PPV 81%</a:t>
            </a:r>
          </a:p>
          <a:p>
            <a:pPr marL="114300" indent="0">
              <a:buNone/>
            </a:pP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286000"/>
            <a:ext cx="2176330" cy="108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3524250"/>
            <a:ext cx="286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http://www.icountbites.com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Overall TPR 76%, PPV 87%</a:t>
            </a:r>
          </a:p>
          <a:p>
            <a:r>
              <a:rPr lang="en-US" sz="3600" dirty="0" smtClean="0"/>
              <a:t>Detection rate</a:t>
            </a:r>
          </a:p>
          <a:p>
            <a:pPr lvl="1"/>
            <a:r>
              <a:rPr lang="en-US" sz="2800" dirty="0" smtClean="0"/>
              <a:t>Food: from 39% to 88%</a:t>
            </a:r>
          </a:p>
          <a:p>
            <a:pPr lvl="1"/>
            <a:r>
              <a:rPr lang="en-US" sz="2800" dirty="0" smtClean="0"/>
              <a:t>Utensil: from 55% to 85%</a:t>
            </a:r>
          </a:p>
          <a:p>
            <a:pPr lvl="1"/>
            <a:r>
              <a:rPr lang="en-US" sz="2800" dirty="0" smtClean="0"/>
              <a:t>Ethnicity: from 65% to 84%</a:t>
            </a:r>
          </a:p>
          <a:p>
            <a:r>
              <a:rPr lang="en-US" sz="3600" dirty="0" smtClean="0"/>
              <a:t>Eating rate may be important</a:t>
            </a:r>
          </a:p>
          <a:p>
            <a:r>
              <a:rPr lang="en-US" sz="3600" dirty="0" smtClean="0"/>
              <a:t>Shorten timing threshold T4 </a:t>
            </a:r>
          </a:p>
          <a:p>
            <a:pPr lvl="1"/>
            <a:r>
              <a:rPr lang="en-US" sz="2800" dirty="0" smtClean="0"/>
              <a:t>TPR 82%, PPV 82%</a:t>
            </a:r>
            <a:endParaRPr lang="en-US" sz="28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5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Acknowledgements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NIH via grant </a:t>
            </a:r>
            <a:r>
              <a:rPr lang="en-US" sz="3600" dirty="0"/>
              <a:t>1R41DK091141-A1</a:t>
            </a:r>
            <a:endParaRPr lang="en-US" sz="3600" dirty="0" smtClean="0"/>
          </a:p>
          <a:p>
            <a:r>
              <a:rPr lang="en-US" sz="3600" dirty="0" smtClean="0"/>
              <a:t>Data collection</a:t>
            </a:r>
          </a:p>
          <a:p>
            <a:pPr lvl="1"/>
            <a:r>
              <a:rPr lang="en-US" sz="3400" dirty="0" smtClean="0"/>
              <a:t>ECE: Dr. Adam Hoover, </a:t>
            </a:r>
            <a:r>
              <a:rPr lang="en-US" sz="3400" dirty="0" err="1" smtClean="0"/>
              <a:t>Yujie</a:t>
            </a:r>
            <a:r>
              <a:rPr lang="en-US" sz="3400" dirty="0" smtClean="0"/>
              <a:t> Dong,  Sanjay </a:t>
            </a:r>
            <a:r>
              <a:rPr lang="en-US" sz="3400" dirty="0" err="1" smtClean="0"/>
              <a:t>Patil</a:t>
            </a:r>
            <a:r>
              <a:rPr lang="en-US" sz="3400" dirty="0" smtClean="0"/>
              <a:t>, </a:t>
            </a:r>
            <a:r>
              <a:rPr lang="en-US" sz="3400" dirty="0" err="1" smtClean="0"/>
              <a:t>Kuang</a:t>
            </a:r>
            <a:r>
              <a:rPr lang="en-US" sz="3400" dirty="0" smtClean="0"/>
              <a:t> Yuan, </a:t>
            </a:r>
            <a:r>
              <a:rPr lang="en-US" sz="3400" dirty="0" err="1" smtClean="0"/>
              <a:t>Ziqing</a:t>
            </a:r>
            <a:r>
              <a:rPr lang="en-US" sz="3400" dirty="0" smtClean="0"/>
              <a:t> Huang, Ryan </a:t>
            </a:r>
            <a:r>
              <a:rPr lang="en-US" sz="3400" dirty="0" err="1" smtClean="0"/>
              <a:t>Mattfeld</a:t>
            </a:r>
            <a:r>
              <a:rPr lang="en-US" sz="3400" dirty="0" smtClean="0"/>
              <a:t>, John Hicks</a:t>
            </a:r>
          </a:p>
          <a:p>
            <a:pPr lvl="1"/>
            <a:r>
              <a:rPr lang="en-US" sz="3400" dirty="0" smtClean="0"/>
              <a:t>Psychology: Dr. Eric </a:t>
            </a:r>
            <a:r>
              <a:rPr lang="en-US" sz="3400" dirty="0" err="1" smtClean="0"/>
              <a:t>Muth</a:t>
            </a:r>
            <a:r>
              <a:rPr lang="en-US" sz="3400" dirty="0" smtClean="0"/>
              <a:t>, Milk Wilson, James </a:t>
            </a:r>
            <a:r>
              <a:rPr lang="en-US" sz="3400" dirty="0" err="1" smtClean="0"/>
              <a:t>Salley</a:t>
            </a:r>
            <a:r>
              <a:rPr lang="en-US" sz="3400" dirty="0" smtClean="0"/>
              <a:t>, a group of </a:t>
            </a:r>
            <a:r>
              <a:rPr lang="en-US" sz="3400" smtClean="0"/>
              <a:t>undergraduate students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2672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/>
          </a:bodyPr>
          <a:lstStyle/>
          <a:p>
            <a:r>
              <a:rPr lang="en-US" sz="1800" dirty="0"/>
              <a:t>Y. Dong. </a:t>
            </a:r>
            <a:r>
              <a:rPr lang="en-US" sz="1800" i="1" dirty="0"/>
              <a:t>Tracking Wrist Motion to Detect and Measure the Eating Intake of </a:t>
            </a:r>
            <a:r>
              <a:rPr lang="en-US" sz="1800" i="1" dirty="0" smtClean="0"/>
              <a:t>Free-Living Humans</a:t>
            </a:r>
            <a:r>
              <a:rPr lang="en-US" sz="1800" dirty="0"/>
              <a:t>. PhD </a:t>
            </a:r>
            <a:r>
              <a:rPr lang="en-US" sz="1800" dirty="0" smtClean="0"/>
              <a:t>dissertation, Clemson </a:t>
            </a:r>
            <a:r>
              <a:rPr lang="en-US" sz="1800" dirty="0"/>
              <a:t>University, 2012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Y. Dong, A. Hoover, J. </a:t>
            </a:r>
            <a:r>
              <a:rPr lang="en-US" sz="1800" dirty="0" err="1"/>
              <a:t>Scisco</a:t>
            </a:r>
            <a:r>
              <a:rPr lang="en-US" sz="1800" dirty="0"/>
              <a:t>, and E. </a:t>
            </a:r>
            <a:r>
              <a:rPr lang="en-US" sz="1800" dirty="0" err="1"/>
              <a:t>Muth</a:t>
            </a:r>
            <a:r>
              <a:rPr lang="en-US" sz="1800" dirty="0"/>
              <a:t>. A new method for measuring meal intake in </a:t>
            </a:r>
            <a:r>
              <a:rPr lang="en-US" sz="1800" dirty="0" smtClean="0"/>
              <a:t>humans via </a:t>
            </a:r>
            <a:r>
              <a:rPr lang="en-US" sz="1800" dirty="0"/>
              <a:t>automated wrist motion tracking. Applied </a:t>
            </a:r>
            <a:r>
              <a:rPr lang="en-US" sz="1800" dirty="0" err="1"/>
              <a:t>Psy-chophysiology</a:t>
            </a:r>
            <a:r>
              <a:rPr lang="en-US" sz="1800" dirty="0"/>
              <a:t> and Biofeedback, 37(3):</a:t>
            </a:r>
            <a:r>
              <a:rPr lang="en-US" sz="1800" dirty="0" smtClean="0"/>
              <a:t>205-215</a:t>
            </a:r>
            <a:r>
              <a:rPr lang="en-US" sz="1800" dirty="0"/>
              <a:t>, </a:t>
            </a:r>
            <a:r>
              <a:rPr lang="en-US" sz="1800" dirty="0" smtClean="0"/>
              <a:t>2012.</a:t>
            </a:r>
          </a:p>
          <a:p>
            <a:r>
              <a:rPr lang="en-US" sz="1800" dirty="0"/>
              <a:t>K. </a:t>
            </a:r>
            <a:r>
              <a:rPr lang="en-US" sz="1800" dirty="0" err="1"/>
              <a:t>Flegal</a:t>
            </a:r>
            <a:r>
              <a:rPr lang="en-US" sz="1800" dirty="0"/>
              <a:t>, M. Carroll, B. Kit, and C. Ogden. Prevalence of obesity and trends in the </a:t>
            </a:r>
            <a:r>
              <a:rPr lang="en-US" sz="1800" dirty="0" smtClean="0"/>
              <a:t>distribution of </a:t>
            </a:r>
            <a:r>
              <a:rPr lang="en-US" sz="1800" dirty="0"/>
              <a:t>body mass index among us adults, 1999-2010. </a:t>
            </a:r>
            <a:r>
              <a:rPr lang="en-US" sz="1800" dirty="0" smtClean="0"/>
              <a:t>The Journal </a:t>
            </a:r>
            <a:r>
              <a:rPr lang="en-US" sz="1800" dirty="0"/>
              <a:t>of the American Medical Association</a:t>
            </a:r>
            <a:r>
              <a:rPr lang="en-US" sz="1800" dirty="0" smtClean="0"/>
              <a:t>, 307(5</a:t>
            </a:r>
            <a:r>
              <a:rPr lang="en-US" sz="1800" dirty="0"/>
              <a:t>):491–497, 2012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C. Ogden, M. Carroll, B. Kit, and K. </a:t>
            </a:r>
            <a:r>
              <a:rPr lang="en-US" sz="1800" dirty="0" err="1"/>
              <a:t>Flegal</a:t>
            </a:r>
            <a:r>
              <a:rPr lang="en-US" sz="1800" dirty="0"/>
              <a:t>. Prevalence of obesity and trends in body mass </a:t>
            </a:r>
            <a:r>
              <a:rPr lang="en-US" sz="1800" dirty="0" smtClean="0"/>
              <a:t>index among </a:t>
            </a:r>
            <a:r>
              <a:rPr lang="en-US" sz="1800" dirty="0"/>
              <a:t>us children and adolescents, 1999-2010. </a:t>
            </a:r>
            <a:r>
              <a:rPr lang="en-US" sz="1800" dirty="0" smtClean="0"/>
              <a:t>The </a:t>
            </a:r>
            <a:r>
              <a:rPr lang="en-US" sz="1800" i="1" dirty="0" smtClean="0"/>
              <a:t>Journal </a:t>
            </a:r>
            <a:r>
              <a:rPr lang="en-US" sz="1800" i="1" dirty="0"/>
              <a:t>of the American Medical </a:t>
            </a:r>
            <a:r>
              <a:rPr lang="en-US" sz="1800" i="1" dirty="0" smtClean="0"/>
              <a:t>Association</a:t>
            </a:r>
            <a:r>
              <a:rPr lang="en-US" sz="1800" dirty="0" smtClean="0"/>
              <a:t>, 307(5</a:t>
            </a:r>
            <a:r>
              <a:rPr lang="en-US" sz="1800" dirty="0"/>
              <a:t>):483–490, 2012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N. Wellman and B. Friedberg. Causes and consequences of adult obesity: health, social </a:t>
            </a:r>
            <a:r>
              <a:rPr lang="en-US" sz="1800" dirty="0" smtClean="0"/>
              <a:t>and economic </a:t>
            </a:r>
            <a:r>
              <a:rPr lang="en-US" sz="1800" dirty="0"/>
              <a:t>impacts in the united states. </a:t>
            </a:r>
            <a:r>
              <a:rPr lang="en-US" sz="1800" i="1" dirty="0"/>
              <a:t>Asia Pacific Journal of Clinical Nutrition</a:t>
            </a:r>
            <a:r>
              <a:rPr lang="en-US" sz="1800" dirty="0"/>
              <a:t>, </a:t>
            </a:r>
            <a:r>
              <a:rPr lang="en-US" sz="1800" dirty="0" smtClean="0"/>
              <a:t>11:S705–709</a:t>
            </a:r>
            <a:r>
              <a:rPr lang="en-US" sz="1800" dirty="0"/>
              <a:t>, 2002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S. Kumar, W. </a:t>
            </a:r>
            <a:r>
              <a:rPr lang="en-US" sz="1800" dirty="0" err="1"/>
              <a:t>Nilsen</a:t>
            </a:r>
            <a:r>
              <a:rPr lang="en-US" sz="1800" dirty="0"/>
              <a:t>, M. </a:t>
            </a:r>
            <a:r>
              <a:rPr lang="en-US" sz="1800" dirty="0" err="1"/>
              <a:t>Pavel</a:t>
            </a:r>
            <a:r>
              <a:rPr lang="en-US" sz="1800" dirty="0"/>
              <a:t>, and M. </a:t>
            </a:r>
            <a:r>
              <a:rPr lang="en-US" sz="1800" dirty="0" err="1"/>
              <a:t>Srivastava</a:t>
            </a:r>
            <a:r>
              <a:rPr lang="en-US" sz="1800" dirty="0"/>
              <a:t>. Mobile health: Revolutionizing </a:t>
            </a:r>
            <a:r>
              <a:rPr lang="en-US" sz="1800" dirty="0" smtClean="0"/>
              <a:t>healthcare through </a:t>
            </a:r>
            <a:r>
              <a:rPr lang="en-US" sz="1800" dirty="0" err="1"/>
              <a:t>transdisciplinary</a:t>
            </a:r>
            <a:r>
              <a:rPr lang="en-US" sz="1800" dirty="0"/>
              <a:t> research. </a:t>
            </a:r>
            <a:r>
              <a:rPr lang="en-US" sz="1800" i="1" dirty="0"/>
              <a:t>IEEE Computer</a:t>
            </a:r>
            <a:r>
              <a:rPr lang="en-US" sz="1800" dirty="0"/>
              <a:t>, 46(1):28–35, 2013.</a:t>
            </a:r>
          </a:p>
        </p:txBody>
      </p:sp>
    </p:spTree>
    <p:extLst>
      <p:ext uri="{BB962C8B-B14F-4D97-AF65-F5344CB8AC3E}">
        <p14:creationId xmlns:p14="http://schemas.microsoft.com/office/powerpoint/2010/main" val="1654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this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Extend the previous </a:t>
            </a:r>
            <a:r>
              <a:rPr lang="en-US" sz="3600" dirty="0"/>
              <a:t>experiments </a:t>
            </a:r>
            <a:r>
              <a:rPr lang="en-US" sz="3600" dirty="0" smtClean="0"/>
              <a:t>to an </a:t>
            </a:r>
            <a:r>
              <a:rPr lang="en-US" sz="3600" dirty="0"/>
              <a:t>even larger data </a:t>
            </a:r>
            <a:r>
              <a:rPr lang="en-US" sz="3600" dirty="0" smtClean="0"/>
              <a:t>set</a:t>
            </a:r>
          </a:p>
          <a:p>
            <a:pPr lvl="1"/>
            <a:r>
              <a:rPr lang="en-US" sz="2400" dirty="0" smtClean="0"/>
              <a:t>276 subjects, 518 courses in </a:t>
            </a:r>
            <a:r>
              <a:rPr lang="en-US" sz="2400" dirty="0" err="1" smtClean="0"/>
              <a:t>Harcombe</a:t>
            </a:r>
            <a:r>
              <a:rPr lang="en-US" sz="2400" dirty="0" smtClean="0"/>
              <a:t> Dinning Hall</a:t>
            </a:r>
          </a:p>
          <a:p>
            <a:r>
              <a:rPr lang="en-US" sz="3600" dirty="0" smtClean="0"/>
              <a:t>Build a bite-level database for this   study</a:t>
            </a:r>
          </a:p>
          <a:p>
            <a:pPr lvl="1"/>
            <a:r>
              <a:rPr lang="en-US" sz="2400" dirty="0" smtClean="0"/>
              <a:t>A total of 22,383 bites</a:t>
            </a:r>
          </a:p>
          <a:p>
            <a:r>
              <a:rPr lang="en-US" sz="3600" dirty="0" smtClean="0"/>
              <a:t>Assessment of the bite counting method for different foods, utensils, containers and subject demographics</a:t>
            </a:r>
          </a:p>
        </p:txBody>
      </p:sp>
    </p:spTree>
    <p:extLst>
      <p:ext uri="{BB962C8B-B14F-4D97-AF65-F5344CB8AC3E}">
        <p14:creationId xmlns:p14="http://schemas.microsoft.com/office/powerpoint/2010/main" val="26105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</a:p>
          <a:p>
            <a:endParaRPr lang="en-US" sz="3200" dirty="0"/>
          </a:p>
          <a:p>
            <a:r>
              <a:rPr lang="en-US" sz="3200" b="1" dirty="0" smtClean="0"/>
              <a:t>Methods</a:t>
            </a:r>
          </a:p>
          <a:p>
            <a:endParaRPr lang="en-US" sz="3200" dirty="0"/>
          </a:p>
          <a:p>
            <a:r>
              <a:rPr lang="en-US" sz="3200" dirty="0" smtClean="0"/>
              <a:t>Results</a:t>
            </a:r>
          </a:p>
          <a:p>
            <a:endParaRPr lang="en-US" sz="3200" dirty="0"/>
          </a:p>
          <a:p>
            <a:r>
              <a:rPr lang="en-US" sz="3200" dirty="0" smtClean="0"/>
              <a:t>Conclusions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7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Data Collection: instrumented table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87" y="5715000"/>
            <a:ext cx="7620000" cy="45720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3600" dirty="0" smtClean="0"/>
              <a:t>  motion tracker, laptops, digital scales, cameras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447800"/>
            <a:ext cx="701040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0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Data Collection: </a:t>
            </a:r>
            <a:r>
              <a:rPr lang="en-US" sz="3600" dirty="0"/>
              <a:t>illustration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68580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715000"/>
            <a:ext cx="7620000" cy="6858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(Figure4.1, Y. Dong PhD dissertation,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Collection: </a:t>
            </a:r>
            <a:r>
              <a:rPr lang="en-US" sz="3600" dirty="0" smtClean="0"/>
              <a:t>the wrist motion tracker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44" y="5715000"/>
            <a:ext cx="7620000" cy="45720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3600" dirty="0" smtClean="0"/>
              <a:t>                     Two gyros and one accelerometer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752600"/>
            <a:ext cx="61436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4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964</Words>
  <Application>Microsoft Office PowerPoint</Application>
  <PresentationFormat>On-screen Show (4:3)</PresentationFormat>
  <Paragraphs>171</Paragraphs>
  <Slides>42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Adjacency</vt:lpstr>
      <vt:lpstr>An Assessment of the Accuracy of an Automated Bite Counting Method in a Cafeteria Setting </vt:lpstr>
      <vt:lpstr>Outline</vt:lpstr>
      <vt:lpstr>Background and motivation</vt:lpstr>
      <vt:lpstr>Previous work by our group</vt:lpstr>
      <vt:lpstr>Work in this thesis</vt:lpstr>
      <vt:lpstr>Outline</vt:lpstr>
      <vt:lpstr>Data Collection: instrumented table</vt:lpstr>
      <vt:lpstr>Data Collection: illustration</vt:lpstr>
      <vt:lpstr>Data Collection: the wrist motion tracker</vt:lpstr>
      <vt:lpstr>Data Collection: ground truth</vt:lpstr>
      <vt:lpstr>Bite detection algorithm</vt:lpstr>
      <vt:lpstr>Classifications</vt:lpstr>
      <vt:lpstr>TPR and PPV</vt:lpstr>
      <vt:lpstr>Database file </vt:lpstr>
      <vt:lpstr>Database file: Example of one entry </vt:lpstr>
      <vt:lpstr>Variables to be evaluated</vt:lpstr>
      <vt:lpstr>The query tool</vt:lpstr>
      <vt:lpstr>Outline</vt:lpstr>
      <vt:lpstr>Example: true detection</vt:lpstr>
      <vt:lpstr>Example: false detection</vt:lpstr>
      <vt:lpstr>Example: undetected bites</vt:lpstr>
      <vt:lpstr>Example: fast eating rate</vt:lpstr>
      <vt:lpstr>Overall accuracy</vt:lpstr>
      <vt:lpstr>Results: detection rate by food</vt:lpstr>
      <vt:lpstr>Results: detection rate by age</vt:lpstr>
      <vt:lpstr>Results: detection rate by gender</vt:lpstr>
      <vt:lpstr>Results: detection rate by hand patterns</vt:lpstr>
      <vt:lpstr>Results: detection rate by container</vt:lpstr>
      <vt:lpstr>Results: detection rate by utensil</vt:lpstr>
      <vt:lpstr>Results: detection rate by ethnicity</vt:lpstr>
      <vt:lpstr>Results: bite duration by food</vt:lpstr>
      <vt:lpstr>Results: bite duration by age</vt:lpstr>
      <vt:lpstr>Results: bite duration by gender</vt:lpstr>
      <vt:lpstr>Results: eating duration by hand patterns</vt:lpstr>
      <vt:lpstr>Results: bite duration by container</vt:lpstr>
      <vt:lpstr>Results: bite duration by utensil</vt:lpstr>
      <vt:lpstr>Results: bite duration by ethnicity</vt:lpstr>
      <vt:lpstr>Accuracy for adjusted time thresholds</vt:lpstr>
      <vt:lpstr>Outline</vt:lpstr>
      <vt:lpstr>Conclusions</vt:lpstr>
      <vt:lpstr>Acknowledgements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Assessment of the Accuracy of an Automated Bite Counting Method in a Cafeteria Setting </dc:title>
  <dc:creator>ZIQINGH</dc:creator>
  <cp:lastModifiedBy>ZIQINGH</cp:lastModifiedBy>
  <cp:revision>44</cp:revision>
  <cp:lastPrinted>2013-08-01T21:31:58Z</cp:lastPrinted>
  <dcterms:created xsi:type="dcterms:W3CDTF">2006-08-16T00:00:00Z</dcterms:created>
  <dcterms:modified xsi:type="dcterms:W3CDTF">2013-08-02T22:12:00Z</dcterms:modified>
</cp:coreProperties>
</file>