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3" r:id="rId4"/>
    <p:sldId id="262" r:id="rId5"/>
    <p:sldId id="320" r:id="rId6"/>
    <p:sldId id="319" r:id="rId7"/>
    <p:sldId id="325" r:id="rId8"/>
    <p:sldId id="323" r:id="rId9"/>
    <p:sldId id="326" r:id="rId10"/>
    <p:sldId id="328" r:id="rId11"/>
    <p:sldId id="327" r:id="rId12"/>
    <p:sldId id="324" r:id="rId13"/>
    <p:sldId id="329" r:id="rId14"/>
    <p:sldId id="377" r:id="rId15"/>
    <p:sldId id="380" r:id="rId16"/>
    <p:sldId id="354" r:id="rId17"/>
    <p:sldId id="355" r:id="rId18"/>
    <p:sldId id="330" r:id="rId19"/>
    <p:sldId id="332" r:id="rId20"/>
    <p:sldId id="333" r:id="rId21"/>
    <p:sldId id="331" r:id="rId22"/>
    <p:sldId id="343" r:id="rId23"/>
    <p:sldId id="372" r:id="rId24"/>
    <p:sldId id="364" r:id="rId25"/>
    <p:sldId id="365" r:id="rId26"/>
    <p:sldId id="366" r:id="rId27"/>
    <p:sldId id="381" r:id="rId28"/>
    <p:sldId id="378" r:id="rId29"/>
    <p:sldId id="383" r:id="rId30"/>
    <p:sldId id="374" r:id="rId31"/>
    <p:sldId id="367" r:id="rId32"/>
    <p:sldId id="379" r:id="rId33"/>
    <p:sldId id="356" r:id="rId34"/>
    <p:sldId id="347" r:id="rId35"/>
    <p:sldId id="370" r:id="rId36"/>
    <p:sldId id="346" r:id="rId37"/>
    <p:sldId id="345" r:id="rId38"/>
    <p:sldId id="376" r:id="rId39"/>
    <p:sldId id="348" r:id="rId40"/>
    <p:sldId id="384" r:id="rId41"/>
    <p:sldId id="350" r:id="rId42"/>
    <p:sldId id="352" r:id="rId43"/>
    <p:sldId id="373" r:id="rId44"/>
    <p:sldId id="353" r:id="rId45"/>
    <p:sldId id="368" r:id="rId46"/>
    <p:sldId id="369" r:id="rId47"/>
    <p:sldId id="357" r:id="rId48"/>
    <p:sldId id="358" r:id="rId49"/>
    <p:sldId id="36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958"/>
    <a:srgbClr val="86898C"/>
    <a:srgbClr val="00FF00"/>
    <a:srgbClr val="F66733"/>
    <a:srgbClr val="0000FF"/>
    <a:srgbClr val="F86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6"/>
    <p:restoredTop sz="87459"/>
  </p:normalViewPr>
  <p:slideViewPr>
    <p:cSldViewPr snapToGrid="0" snapToObjects="1">
      <p:cViewPr varScale="1">
        <p:scale>
          <a:sx n="139" d="100"/>
          <a:sy n="139" d="100"/>
        </p:scale>
        <p:origin x="1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\Dropbox\Desktop\Screw_RGBvsEdgeScor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\Dropbox\Desktop\Screw_RGBvsEdgeScor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RGB Scoring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effectLst/>
              </a:rPr>
              <a:t>LeftScrew1 – 13 Templates</a:t>
            </a:r>
            <a:endParaRPr lang="en-US" sz="12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AllParts</c:v>
          </c:tx>
          <c:invertIfNegative val="0"/>
          <c:cat>
            <c:numRef>
              <c:f>Defects_EdgeScore!$K$2:$K$43</c:f>
              <c:numCache>
                <c:formatCode>General</c:formatCode>
                <c:ptCount val="42"/>
                <c:pt idx="0">
                  <c:v>0</c:v>
                </c:pt>
                <c:pt idx="1">
                  <c:v>2.5000000000000001E-2</c:v>
                </c:pt>
                <c:pt idx="2">
                  <c:v>0.05</c:v>
                </c:pt>
                <c:pt idx="3">
                  <c:v>7.4999999999999997E-2</c:v>
                </c:pt>
                <c:pt idx="4">
                  <c:v>0.1</c:v>
                </c:pt>
                <c:pt idx="5">
                  <c:v>0.125</c:v>
                </c:pt>
                <c:pt idx="6">
                  <c:v>0.15</c:v>
                </c:pt>
                <c:pt idx="7">
                  <c:v>0.17499999999999999</c:v>
                </c:pt>
                <c:pt idx="8">
                  <c:v>0.2</c:v>
                </c:pt>
                <c:pt idx="9">
                  <c:v>0.22500000000000001</c:v>
                </c:pt>
                <c:pt idx="10">
                  <c:v>0.25</c:v>
                </c:pt>
                <c:pt idx="11">
                  <c:v>0.27500000000000002</c:v>
                </c:pt>
                <c:pt idx="12">
                  <c:v>0.3</c:v>
                </c:pt>
                <c:pt idx="13">
                  <c:v>0.32500000000000001</c:v>
                </c:pt>
                <c:pt idx="14">
                  <c:v>0.35</c:v>
                </c:pt>
                <c:pt idx="15">
                  <c:v>0.375</c:v>
                </c:pt>
                <c:pt idx="16">
                  <c:v>0.4</c:v>
                </c:pt>
                <c:pt idx="17">
                  <c:v>0.42499999999999999</c:v>
                </c:pt>
                <c:pt idx="18">
                  <c:v>0.45</c:v>
                </c:pt>
                <c:pt idx="19">
                  <c:v>0.47499999999999998</c:v>
                </c:pt>
                <c:pt idx="20">
                  <c:v>0.5</c:v>
                </c:pt>
                <c:pt idx="21">
                  <c:v>0.52500000000000002</c:v>
                </c:pt>
                <c:pt idx="22">
                  <c:v>0.55000000000000004</c:v>
                </c:pt>
                <c:pt idx="23">
                  <c:v>0.57499999999999996</c:v>
                </c:pt>
                <c:pt idx="24">
                  <c:v>0.6</c:v>
                </c:pt>
                <c:pt idx="25">
                  <c:v>0.625</c:v>
                </c:pt>
                <c:pt idx="26">
                  <c:v>0.65</c:v>
                </c:pt>
                <c:pt idx="27">
                  <c:v>0.67500000000000004</c:v>
                </c:pt>
                <c:pt idx="28">
                  <c:v>0.7</c:v>
                </c:pt>
                <c:pt idx="29">
                  <c:v>0.72499999999999998</c:v>
                </c:pt>
                <c:pt idx="30">
                  <c:v>0.75</c:v>
                </c:pt>
                <c:pt idx="31">
                  <c:v>0.77500000000000002</c:v>
                </c:pt>
                <c:pt idx="32">
                  <c:v>0.8</c:v>
                </c:pt>
                <c:pt idx="33">
                  <c:v>0.82500000000000095</c:v>
                </c:pt>
                <c:pt idx="34">
                  <c:v>0.85000000000000098</c:v>
                </c:pt>
                <c:pt idx="35">
                  <c:v>0.875000000000001</c:v>
                </c:pt>
                <c:pt idx="36">
                  <c:v>0.90000000000000102</c:v>
                </c:pt>
                <c:pt idx="37">
                  <c:v>0.92500000000000104</c:v>
                </c:pt>
                <c:pt idx="38">
                  <c:v>0.95000000000000095</c:v>
                </c:pt>
                <c:pt idx="39">
                  <c:v>0.97500000000000098</c:v>
                </c:pt>
                <c:pt idx="40">
                  <c:v>1</c:v>
                </c:pt>
              </c:numCache>
            </c:numRef>
          </c:cat>
          <c:val>
            <c:numRef>
              <c:f>RGBScore!$E$2:$E$42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0</c:v>
                </c:pt>
                <c:pt idx="36">
                  <c:v>0</c:v>
                </c:pt>
                <c:pt idx="37">
                  <c:v>3</c:v>
                </c:pt>
                <c:pt idx="38">
                  <c:v>177</c:v>
                </c:pt>
                <c:pt idx="39">
                  <c:v>635</c:v>
                </c:pt>
                <c:pt idx="40">
                  <c:v>3171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6D-0348-AAC2-96D301F1EEB7}"/>
            </c:ext>
          </c:extLst>
        </c:ser>
        <c:ser>
          <c:idx val="0"/>
          <c:order val="1"/>
          <c:tx>
            <c:v>Defects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Defects_EdgeScore!$K$2:$K$43</c:f>
              <c:numCache>
                <c:formatCode>General</c:formatCode>
                <c:ptCount val="42"/>
                <c:pt idx="0">
                  <c:v>0</c:v>
                </c:pt>
                <c:pt idx="1">
                  <c:v>2.5000000000000001E-2</c:v>
                </c:pt>
                <c:pt idx="2">
                  <c:v>0.05</c:v>
                </c:pt>
                <c:pt idx="3">
                  <c:v>7.4999999999999997E-2</c:v>
                </c:pt>
                <c:pt idx="4">
                  <c:v>0.1</c:v>
                </c:pt>
                <c:pt idx="5">
                  <c:v>0.125</c:v>
                </c:pt>
                <c:pt idx="6">
                  <c:v>0.15</c:v>
                </c:pt>
                <c:pt idx="7">
                  <c:v>0.17499999999999999</c:v>
                </c:pt>
                <c:pt idx="8">
                  <c:v>0.2</c:v>
                </c:pt>
                <c:pt idx="9">
                  <c:v>0.22500000000000001</c:v>
                </c:pt>
                <c:pt idx="10">
                  <c:v>0.25</c:v>
                </c:pt>
                <c:pt idx="11">
                  <c:v>0.27500000000000002</c:v>
                </c:pt>
                <c:pt idx="12">
                  <c:v>0.3</c:v>
                </c:pt>
                <c:pt idx="13">
                  <c:v>0.32500000000000001</c:v>
                </c:pt>
                <c:pt idx="14">
                  <c:v>0.35</c:v>
                </c:pt>
                <c:pt idx="15">
                  <c:v>0.375</c:v>
                </c:pt>
                <c:pt idx="16">
                  <c:v>0.4</c:v>
                </c:pt>
                <c:pt idx="17">
                  <c:v>0.42499999999999999</c:v>
                </c:pt>
                <c:pt idx="18">
                  <c:v>0.45</c:v>
                </c:pt>
                <c:pt idx="19">
                  <c:v>0.47499999999999998</c:v>
                </c:pt>
                <c:pt idx="20">
                  <c:v>0.5</c:v>
                </c:pt>
                <c:pt idx="21">
                  <c:v>0.52500000000000002</c:v>
                </c:pt>
                <c:pt idx="22">
                  <c:v>0.55000000000000004</c:v>
                </c:pt>
                <c:pt idx="23">
                  <c:v>0.57499999999999996</c:v>
                </c:pt>
                <c:pt idx="24">
                  <c:v>0.6</c:v>
                </c:pt>
                <c:pt idx="25">
                  <c:v>0.625</c:v>
                </c:pt>
                <c:pt idx="26">
                  <c:v>0.65</c:v>
                </c:pt>
                <c:pt idx="27">
                  <c:v>0.67500000000000004</c:v>
                </c:pt>
                <c:pt idx="28">
                  <c:v>0.7</c:v>
                </c:pt>
                <c:pt idx="29">
                  <c:v>0.72499999999999998</c:v>
                </c:pt>
                <c:pt idx="30">
                  <c:v>0.75</c:v>
                </c:pt>
                <c:pt idx="31">
                  <c:v>0.77500000000000002</c:v>
                </c:pt>
                <c:pt idx="32">
                  <c:v>0.8</c:v>
                </c:pt>
                <c:pt idx="33">
                  <c:v>0.82500000000000095</c:v>
                </c:pt>
                <c:pt idx="34">
                  <c:v>0.85000000000000098</c:v>
                </c:pt>
                <c:pt idx="35">
                  <c:v>0.875000000000001</c:v>
                </c:pt>
                <c:pt idx="36">
                  <c:v>0.90000000000000102</c:v>
                </c:pt>
                <c:pt idx="37">
                  <c:v>0.92500000000000104</c:v>
                </c:pt>
                <c:pt idx="38">
                  <c:v>0.95000000000000095</c:v>
                </c:pt>
                <c:pt idx="39">
                  <c:v>0.97500000000000098</c:v>
                </c:pt>
                <c:pt idx="40">
                  <c:v>1</c:v>
                </c:pt>
              </c:numCache>
            </c:numRef>
          </c:cat>
          <c:val>
            <c:numRef>
              <c:f>Defects_EdgeScore!$L$2:$L$42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100</c:v>
                </c:pt>
                <c:pt idx="35">
                  <c:v>0</c:v>
                </c:pt>
                <c:pt idx="36">
                  <c:v>0</c:v>
                </c:pt>
                <c:pt idx="37">
                  <c:v>300</c:v>
                </c:pt>
                <c:pt idx="38">
                  <c:v>500</c:v>
                </c:pt>
                <c:pt idx="39">
                  <c:v>1500</c:v>
                </c:pt>
                <c:pt idx="40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6D-0348-AAC2-96D301F1E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9117071"/>
        <c:axId val="1934033871"/>
      </c:barChart>
      <c:catAx>
        <c:axId val="198911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033871"/>
        <c:crosses val="autoZero"/>
        <c:auto val="1"/>
        <c:lblAlgn val="ctr"/>
        <c:lblOffset val="100"/>
        <c:noMultiLvlLbl val="0"/>
      </c:catAx>
      <c:valAx>
        <c:axId val="193403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9117071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Edge Scoring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LeftScrew1</a:t>
            </a:r>
            <a:r>
              <a:rPr lang="en-US" sz="1600" b="1" baseline="0" dirty="0"/>
              <a:t> – 13 Templates</a:t>
            </a:r>
            <a:endParaRPr lang="en-US" sz="1600" b="1" dirty="0"/>
          </a:p>
        </c:rich>
      </c:tx>
      <c:layout>
        <c:manualLayout>
          <c:xMode val="edge"/>
          <c:yMode val="edge"/>
          <c:x val="0.26060385538985575"/>
          <c:y val="9.56588218900526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3391620722912378E-3"/>
          <c:y val="0.34043911834870949"/>
          <c:w val="0.85515751630223558"/>
          <c:h val="0.5628923277523985"/>
        </c:manualLayout>
      </c:layout>
      <c:barChart>
        <c:barDir val="col"/>
        <c:grouping val="clustered"/>
        <c:varyColors val="0"/>
        <c:ser>
          <c:idx val="1"/>
          <c:order val="0"/>
          <c:tx>
            <c:v>AllParts</c:v>
          </c:tx>
          <c:invertIfNegative val="0"/>
          <c:cat>
            <c:numRef>
              <c:f>EdgeScore!$E$2:$E$42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2.5000000000000001E-2</c:v>
                </c:pt>
                <c:pt idx="2">
                  <c:v>0.05</c:v>
                </c:pt>
                <c:pt idx="3">
                  <c:v>7.4999999999999997E-2</c:v>
                </c:pt>
                <c:pt idx="4">
                  <c:v>0.1</c:v>
                </c:pt>
                <c:pt idx="5">
                  <c:v>0.125</c:v>
                </c:pt>
                <c:pt idx="6">
                  <c:v>0.15</c:v>
                </c:pt>
                <c:pt idx="7">
                  <c:v>0.17499999999999999</c:v>
                </c:pt>
                <c:pt idx="8">
                  <c:v>0.2</c:v>
                </c:pt>
                <c:pt idx="9">
                  <c:v>0.22500000000000001</c:v>
                </c:pt>
                <c:pt idx="10">
                  <c:v>0.25</c:v>
                </c:pt>
                <c:pt idx="11">
                  <c:v>0.27500000000000002</c:v>
                </c:pt>
                <c:pt idx="12">
                  <c:v>0.3</c:v>
                </c:pt>
                <c:pt idx="13">
                  <c:v>0.32500000000000001</c:v>
                </c:pt>
                <c:pt idx="14">
                  <c:v>0.35</c:v>
                </c:pt>
                <c:pt idx="15">
                  <c:v>0.375</c:v>
                </c:pt>
                <c:pt idx="16">
                  <c:v>0.4</c:v>
                </c:pt>
                <c:pt idx="17">
                  <c:v>0.42499999999999999</c:v>
                </c:pt>
                <c:pt idx="18">
                  <c:v>0.45</c:v>
                </c:pt>
                <c:pt idx="19">
                  <c:v>0.47499999999999998</c:v>
                </c:pt>
                <c:pt idx="20">
                  <c:v>0.5</c:v>
                </c:pt>
                <c:pt idx="21">
                  <c:v>0.52500000000000002</c:v>
                </c:pt>
                <c:pt idx="22">
                  <c:v>0.55000000000000004</c:v>
                </c:pt>
                <c:pt idx="23">
                  <c:v>0.57499999999999996</c:v>
                </c:pt>
                <c:pt idx="24">
                  <c:v>0.6</c:v>
                </c:pt>
                <c:pt idx="25">
                  <c:v>0.625</c:v>
                </c:pt>
                <c:pt idx="26">
                  <c:v>0.65</c:v>
                </c:pt>
                <c:pt idx="27">
                  <c:v>0.67500000000000004</c:v>
                </c:pt>
                <c:pt idx="28">
                  <c:v>0.7</c:v>
                </c:pt>
                <c:pt idx="29">
                  <c:v>0.72499999999999998</c:v>
                </c:pt>
                <c:pt idx="30">
                  <c:v>0.75</c:v>
                </c:pt>
                <c:pt idx="31">
                  <c:v>0.77500000000000002</c:v>
                </c:pt>
                <c:pt idx="32">
                  <c:v>0.8</c:v>
                </c:pt>
                <c:pt idx="33">
                  <c:v>0.82500000000000095</c:v>
                </c:pt>
                <c:pt idx="34">
                  <c:v>0.85000000000000098</c:v>
                </c:pt>
                <c:pt idx="35">
                  <c:v>0.875000000000001</c:v>
                </c:pt>
                <c:pt idx="36">
                  <c:v>0.90000000000000102</c:v>
                </c:pt>
                <c:pt idx="37">
                  <c:v>0.92500000000000104</c:v>
                </c:pt>
                <c:pt idx="38">
                  <c:v>0.95000000000000095</c:v>
                </c:pt>
                <c:pt idx="39">
                  <c:v>0.97500000000000098</c:v>
                </c:pt>
                <c:pt idx="40">
                  <c:v>1</c:v>
                </c:pt>
              </c:numCache>
            </c:numRef>
          </c:cat>
          <c:val>
            <c:numRef>
              <c:f>EdgeScore!$F$2:$F$42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2</c:v>
                </c:pt>
                <c:pt idx="20">
                  <c:v>0</c:v>
                </c:pt>
                <c:pt idx="21">
                  <c:v>8</c:v>
                </c:pt>
                <c:pt idx="22">
                  <c:v>8</c:v>
                </c:pt>
                <c:pt idx="23">
                  <c:v>12</c:v>
                </c:pt>
                <c:pt idx="24">
                  <c:v>12</c:v>
                </c:pt>
                <c:pt idx="25">
                  <c:v>20</c:v>
                </c:pt>
                <c:pt idx="26">
                  <c:v>21</c:v>
                </c:pt>
                <c:pt idx="27">
                  <c:v>34</c:v>
                </c:pt>
                <c:pt idx="28">
                  <c:v>74</c:v>
                </c:pt>
                <c:pt idx="29">
                  <c:v>195</c:v>
                </c:pt>
                <c:pt idx="30">
                  <c:v>398</c:v>
                </c:pt>
                <c:pt idx="31">
                  <c:v>687</c:v>
                </c:pt>
                <c:pt idx="32">
                  <c:v>860</c:v>
                </c:pt>
                <c:pt idx="33">
                  <c:v>739</c:v>
                </c:pt>
                <c:pt idx="34">
                  <c:v>536</c:v>
                </c:pt>
                <c:pt idx="35">
                  <c:v>277</c:v>
                </c:pt>
                <c:pt idx="36">
                  <c:v>77</c:v>
                </c:pt>
                <c:pt idx="37">
                  <c:v>14</c:v>
                </c:pt>
                <c:pt idx="38">
                  <c:v>0</c:v>
                </c:pt>
                <c:pt idx="39">
                  <c:v>0</c:v>
                </c:pt>
                <c:pt idx="4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8C-CD47-8330-03BABB05EFAB}"/>
            </c:ext>
          </c:extLst>
        </c:ser>
        <c:ser>
          <c:idx val="0"/>
          <c:order val="1"/>
          <c:tx>
            <c:v>Defects</c:v>
          </c:tx>
          <c:invertIfNegative val="0"/>
          <c:cat>
            <c:numRef>
              <c:f>Defects_EdgeScore!$K$2:$K$42</c:f>
              <c:numCache>
                <c:formatCode>General</c:formatCode>
                <c:ptCount val="41"/>
                <c:pt idx="0">
                  <c:v>0</c:v>
                </c:pt>
                <c:pt idx="1">
                  <c:v>2.5000000000000001E-2</c:v>
                </c:pt>
                <c:pt idx="2">
                  <c:v>0.05</c:v>
                </c:pt>
                <c:pt idx="3">
                  <c:v>7.4999999999999997E-2</c:v>
                </c:pt>
                <c:pt idx="4">
                  <c:v>0.1</c:v>
                </c:pt>
                <c:pt idx="5">
                  <c:v>0.125</c:v>
                </c:pt>
                <c:pt idx="6">
                  <c:v>0.15</c:v>
                </c:pt>
                <c:pt idx="7">
                  <c:v>0.17499999999999999</c:v>
                </c:pt>
                <c:pt idx="8">
                  <c:v>0.2</c:v>
                </c:pt>
                <c:pt idx="9">
                  <c:v>0.22500000000000001</c:v>
                </c:pt>
                <c:pt idx="10">
                  <c:v>0.25</c:v>
                </c:pt>
                <c:pt idx="11">
                  <c:v>0.27500000000000002</c:v>
                </c:pt>
                <c:pt idx="12">
                  <c:v>0.3</c:v>
                </c:pt>
                <c:pt idx="13">
                  <c:v>0.32500000000000001</c:v>
                </c:pt>
                <c:pt idx="14">
                  <c:v>0.35</c:v>
                </c:pt>
                <c:pt idx="15">
                  <c:v>0.375</c:v>
                </c:pt>
                <c:pt idx="16">
                  <c:v>0.4</c:v>
                </c:pt>
                <c:pt idx="17">
                  <c:v>0.42499999999999999</c:v>
                </c:pt>
                <c:pt idx="18">
                  <c:v>0.45</c:v>
                </c:pt>
                <c:pt idx="19">
                  <c:v>0.47499999999999998</c:v>
                </c:pt>
                <c:pt idx="20">
                  <c:v>0.5</c:v>
                </c:pt>
                <c:pt idx="21">
                  <c:v>0.52500000000000002</c:v>
                </c:pt>
                <c:pt idx="22">
                  <c:v>0.55000000000000004</c:v>
                </c:pt>
                <c:pt idx="23">
                  <c:v>0.57499999999999996</c:v>
                </c:pt>
                <c:pt idx="24">
                  <c:v>0.6</c:v>
                </c:pt>
                <c:pt idx="25">
                  <c:v>0.625</c:v>
                </c:pt>
                <c:pt idx="26">
                  <c:v>0.65</c:v>
                </c:pt>
                <c:pt idx="27">
                  <c:v>0.67500000000000004</c:v>
                </c:pt>
                <c:pt idx="28">
                  <c:v>0.7</c:v>
                </c:pt>
                <c:pt idx="29">
                  <c:v>0.72499999999999998</c:v>
                </c:pt>
                <c:pt idx="30">
                  <c:v>0.75</c:v>
                </c:pt>
                <c:pt idx="31">
                  <c:v>0.77500000000000002</c:v>
                </c:pt>
                <c:pt idx="32">
                  <c:v>0.8</c:v>
                </c:pt>
                <c:pt idx="33">
                  <c:v>0.82500000000000095</c:v>
                </c:pt>
                <c:pt idx="34">
                  <c:v>0.85000000000000098</c:v>
                </c:pt>
                <c:pt idx="35">
                  <c:v>0.875000000000001</c:v>
                </c:pt>
                <c:pt idx="36">
                  <c:v>0.90000000000000102</c:v>
                </c:pt>
                <c:pt idx="37">
                  <c:v>0.92500000000000104</c:v>
                </c:pt>
                <c:pt idx="38">
                  <c:v>0.95000000000000095</c:v>
                </c:pt>
                <c:pt idx="39">
                  <c:v>0.97500000000000098</c:v>
                </c:pt>
                <c:pt idx="40">
                  <c:v>1</c:v>
                </c:pt>
              </c:numCache>
            </c:numRef>
          </c:cat>
          <c:val>
            <c:numRef>
              <c:f>Defects_EdgeScore!$F$2:$F$42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75</c:v>
                </c:pt>
                <c:pt idx="18">
                  <c:v>0</c:v>
                </c:pt>
                <c:pt idx="19">
                  <c:v>150</c:v>
                </c:pt>
                <c:pt idx="20">
                  <c:v>0</c:v>
                </c:pt>
                <c:pt idx="21">
                  <c:v>600</c:v>
                </c:pt>
                <c:pt idx="22">
                  <c:v>525</c:v>
                </c:pt>
                <c:pt idx="23">
                  <c:v>450</c:v>
                </c:pt>
                <c:pt idx="24">
                  <c:v>300</c:v>
                </c:pt>
                <c:pt idx="25">
                  <c:v>525</c:v>
                </c:pt>
                <c:pt idx="26">
                  <c:v>150</c:v>
                </c:pt>
                <c:pt idx="27">
                  <c:v>150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8C-CD47-8330-03BABB05E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9117071"/>
        <c:axId val="1934033871"/>
      </c:barChart>
      <c:catAx>
        <c:axId val="198911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033871"/>
        <c:crosses val="autoZero"/>
        <c:auto val="1"/>
        <c:lblAlgn val="ctr"/>
        <c:lblOffset val="100"/>
        <c:noMultiLvlLbl val="0"/>
      </c:catAx>
      <c:valAx>
        <c:axId val="19340338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89117071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B4A03-3FEB-E64F-8B76-A80C825980C9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77481-D8D4-3948-A4D2-540CB1E1A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1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0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22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09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4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3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96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35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81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71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5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25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37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81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17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66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64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10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0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82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1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10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5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59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10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8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30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16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48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explain inspection window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69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Represents directional change in intensity of colors.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481-D8D4-3948-A4D2-540CB1E1A3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E24F-05FA-974A-A119-E9290BD6A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A6A3A-2000-414F-BFFD-D776C7602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BF365-E301-4541-8CEA-F4C4F70D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38-791E-CA46-A029-715FADBE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8C2CC-12AA-8A46-922B-0BC41BC4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5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F086F-835B-5F40-B94B-6D13D1D5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0F22D-B91A-A54A-9E67-E27C3B861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5FD32-8E6E-E645-8B3E-4F390FC7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E5C4D-6CC4-B545-97FA-89408C1F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B15B8-078C-B74A-830F-A320738F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7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D30066-EECD-2D4A-BDA9-7206B3163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507B2-00E5-6D46-9DF2-30086E59D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44217-233A-7E45-AECD-0CE87618B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27E52-061F-0D45-BCB6-38CC24D66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2019C-8308-9546-A0EB-477753E9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8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D4ACB-F8E3-7B4B-8C85-39A9FF87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73329-4E08-C849-B653-0DA137251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9A84C-E426-8448-B6D9-B066B607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976EB-4189-CC43-995B-79EF2AAC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DE4A8-00E1-E64F-9AD7-AD53B71A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4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930E-1408-7346-86A7-FEF49EBB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643B3-CF39-E44F-B02B-6212DAA98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C5EF9-CB72-C844-A6ED-D292DFB4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A0123-47E2-BB4C-91A9-24BCCF0EB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853B7-20A0-2245-9453-B58F92AA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9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119E-7681-8647-9893-A47FA78F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26E91-7BB3-C149-8A18-ADC0CCBB0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38681-261B-454C-856A-C25A1B79B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0F98F-F74D-AB48-BA90-9CF6E26C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D4CAE-0FDC-F640-B971-50C7730A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C2EDC-BB14-1D49-A4D3-2EB9F092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9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2E24-8AA1-614E-BBAE-B6B27EFA4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F516F-2A90-1740-A4F1-AF6F935D1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1470B-19BD-EB40-8D7C-D39BA0B81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A2842-7E27-7748-BFD7-63E31686C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9EB4DF-0C93-D24B-A1F9-2D72A4259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FB2CF7-9953-C64F-A773-20A03D20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CC287F-ADAE-C546-9865-B986E63B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09A82-823F-2944-93E6-9A327626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3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0C43B-A418-434B-AC98-50B9195A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AEABD-AB82-4D4E-BFC1-64A01029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7604D-421F-2A42-A378-EE4CB03D8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F4312-55C9-9547-8681-B61CD28F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9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B0741-A148-2B45-9888-60B21DF3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B0369-60F5-A846-BB44-2CFCB639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7E719-61F1-8449-8D46-C25CCBEC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1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2EA7-8B33-824C-AE31-28CDFEA5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16E7B-BDEB-264F-AB95-6395167F4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F5D22-4D91-FC4E-8857-7958EA384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BEE28-A8B4-DD40-B894-AD3F335B1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A7C67-2D82-4F46-8F77-06209894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32187-9E7C-8F4D-8519-B582E26B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7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59171-4B04-C94A-9A00-66511779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877013-CCB5-814D-9100-1C3CC0AEF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C1CDE-FC1C-F448-A145-2AE79E9CE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B2262-2004-7042-9176-02C61D15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6B1A8-C0A6-EE49-BE64-B1B714B17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45F2D-E2BB-9142-8ECF-BCC443E8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29C474-BF0B-804D-8914-7FAA888F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7B971-64BC-0948-8122-180A45DCB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3F237-3795-2546-BB19-4EB48BBFC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157A-A2E2-2448-9FFB-851F4B1D6D4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4DDB-04C3-8646-B853-C641DF826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956B4-8682-8C40-88C7-6A4235AC7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AAC24-4EB7-604E-8545-88D235CD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0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tiff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3" Type="http://schemas.openxmlformats.org/officeDocument/2006/relationships/image" Target="../media/image28.jpg"/><Relationship Id="rId21" Type="http://schemas.openxmlformats.org/officeDocument/2006/relationships/image" Target="../media/image46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jp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23" Type="http://schemas.openxmlformats.org/officeDocument/2006/relationships/image" Target="../media/image48.jpg"/><Relationship Id="rId10" Type="http://schemas.openxmlformats.org/officeDocument/2006/relationships/image" Target="../media/image35.jpg"/><Relationship Id="rId19" Type="http://schemas.openxmlformats.org/officeDocument/2006/relationships/image" Target="../media/image44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Relationship Id="rId22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51.jpg"/><Relationship Id="rId7" Type="http://schemas.openxmlformats.org/officeDocument/2006/relationships/image" Target="../media/image54.jp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7.jpg"/><Relationship Id="rId5" Type="http://schemas.openxmlformats.org/officeDocument/2006/relationships/image" Target="../media/image22.jpg"/><Relationship Id="rId10" Type="http://schemas.openxmlformats.org/officeDocument/2006/relationships/image" Target="../media/image56.jpg"/><Relationship Id="rId4" Type="http://schemas.openxmlformats.org/officeDocument/2006/relationships/image" Target="../media/image52.jpg"/><Relationship Id="rId9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12" Type="http://schemas.openxmlformats.org/officeDocument/2006/relationships/image" Target="../media/image6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13.jp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chart" Target="../charts/chart1.xml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16.jp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13.jp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80.jpg"/><Relationship Id="rId3" Type="http://schemas.openxmlformats.org/officeDocument/2006/relationships/image" Target="../media/image77.jpg"/><Relationship Id="rId7" Type="http://schemas.openxmlformats.org/officeDocument/2006/relationships/image" Target="../media/image6.jpg"/><Relationship Id="rId12" Type="http://schemas.openxmlformats.org/officeDocument/2006/relationships/image" Target="../media/image79.jp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82.jpg"/><Relationship Id="rId10" Type="http://schemas.openxmlformats.org/officeDocument/2006/relationships/image" Target="../media/image9.jpg"/><Relationship Id="rId4" Type="http://schemas.openxmlformats.org/officeDocument/2006/relationships/image" Target="../media/image78.jpg"/><Relationship Id="rId9" Type="http://schemas.openxmlformats.org/officeDocument/2006/relationships/image" Target="../media/image8.jpg"/><Relationship Id="rId14" Type="http://schemas.openxmlformats.org/officeDocument/2006/relationships/image" Target="../media/image8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91.jpg"/><Relationship Id="rId3" Type="http://schemas.openxmlformats.org/officeDocument/2006/relationships/image" Target="../media/image84.jpg"/><Relationship Id="rId7" Type="http://schemas.openxmlformats.org/officeDocument/2006/relationships/image" Target="../media/image87.jpg"/><Relationship Id="rId12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11" Type="http://schemas.openxmlformats.org/officeDocument/2006/relationships/image" Target="../media/image90.jpg"/><Relationship Id="rId5" Type="http://schemas.openxmlformats.org/officeDocument/2006/relationships/image" Target="../media/image85.jpg"/><Relationship Id="rId15" Type="http://schemas.openxmlformats.org/officeDocument/2006/relationships/image" Target="../media/image93.jpg"/><Relationship Id="rId10" Type="http://schemas.openxmlformats.org/officeDocument/2006/relationships/image" Target="../media/image89.jpg"/><Relationship Id="rId4" Type="http://schemas.openxmlformats.org/officeDocument/2006/relationships/image" Target="../media/image13.jpg"/><Relationship Id="rId9" Type="http://schemas.openxmlformats.org/officeDocument/2006/relationships/image" Target="../media/image88.jpg"/><Relationship Id="rId14" Type="http://schemas.openxmlformats.org/officeDocument/2006/relationships/image" Target="../media/image9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27.jpg"/><Relationship Id="rId7" Type="http://schemas.openxmlformats.org/officeDocument/2006/relationships/image" Target="../media/image28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25.jpg"/><Relationship Id="rId9" Type="http://schemas.openxmlformats.org/officeDocument/2006/relationships/image" Target="../media/image9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100.jpg"/><Relationship Id="rId4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100.jp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01.emf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7.jpg"/><Relationship Id="rId10" Type="http://schemas.openxmlformats.org/officeDocument/2006/relationships/image" Target="../media/image104.png"/><Relationship Id="rId4" Type="http://schemas.openxmlformats.org/officeDocument/2006/relationships/image" Target="../media/image102.emf"/><Relationship Id="rId9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3.jpg"/><Relationship Id="rId3" Type="http://schemas.openxmlformats.org/officeDocument/2006/relationships/image" Target="../media/image24.jpg"/><Relationship Id="rId7" Type="http://schemas.openxmlformats.org/officeDocument/2006/relationships/image" Target="../media/image22.jpg"/><Relationship Id="rId12" Type="http://schemas.openxmlformats.org/officeDocument/2006/relationships/image" Target="../media/image10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11" Type="http://schemas.openxmlformats.org/officeDocument/2006/relationships/image" Target="../media/image107.jpg"/><Relationship Id="rId5" Type="http://schemas.openxmlformats.org/officeDocument/2006/relationships/image" Target="../media/image25.jpg"/><Relationship Id="rId10" Type="http://schemas.openxmlformats.org/officeDocument/2006/relationships/image" Target="../media/image106.jpg"/><Relationship Id="rId4" Type="http://schemas.openxmlformats.org/officeDocument/2006/relationships/image" Target="../media/image26.jpg"/><Relationship Id="rId9" Type="http://schemas.openxmlformats.org/officeDocument/2006/relationships/image" Target="../media/image105.jpg"/><Relationship Id="rId14" Type="http://schemas.openxmlformats.org/officeDocument/2006/relationships/image" Target="../media/image10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122.emf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12" Type="http://schemas.openxmlformats.org/officeDocument/2006/relationships/image" Target="../media/image121.emf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11" Type="http://schemas.openxmlformats.org/officeDocument/2006/relationships/image" Target="../media/image120.emf"/><Relationship Id="rId5" Type="http://schemas.openxmlformats.org/officeDocument/2006/relationships/image" Target="../media/image114.jpg"/><Relationship Id="rId15" Type="http://schemas.openxmlformats.org/officeDocument/2006/relationships/image" Target="../media/image87.jpg"/><Relationship Id="rId10" Type="http://schemas.openxmlformats.org/officeDocument/2006/relationships/image" Target="../media/image119.jpg"/><Relationship Id="rId4" Type="http://schemas.openxmlformats.org/officeDocument/2006/relationships/image" Target="../media/image113.jpg"/><Relationship Id="rId9" Type="http://schemas.openxmlformats.org/officeDocument/2006/relationships/image" Target="../media/image118.jpg"/><Relationship Id="rId14" Type="http://schemas.openxmlformats.org/officeDocument/2006/relationships/image" Target="../media/image12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124.emf"/><Relationship Id="rId7" Type="http://schemas.openxmlformats.org/officeDocument/2006/relationships/image" Target="../media/image128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emf"/><Relationship Id="rId9" Type="http://schemas.openxmlformats.org/officeDocument/2006/relationships/image" Target="../media/image8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emf"/><Relationship Id="rId4" Type="http://schemas.openxmlformats.org/officeDocument/2006/relationships/image" Target="../media/image13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12.jpg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63630-FECD-4E43-BE17-92C650551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97" y="1458146"/>
            <a:ext cx="11714205" cy="1783815"/>
          </a:xfrm>
        </p:spPr>
        <p:txBody>
          <a:bodyPr anchor="t">
            <a:noAutofit/>
          </a:bodyPr>
          <a:lstStyle/>
          <a:p>
            <a:pPr>
              <a:lnSpc>
                <a:spcPct val="75000"/>
              </a:lnSpc>
            </a:pPr>
            <a:r>
              <a:rPr lang="en-US" sz="4400" dirty="0">
                <a:solidFill>
                  <a:schemeClr val="bg1"/>
                </a:solidFill>
              </a:rPr>
              <a:t>TRAINING A CAMERA BASED INSPECTION SYSTEM FOR APPEARANCE VARIABILITY</a:t>
            </a:r>
            <a:endParaRPr lang="en-US" sz="4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C9655-786E-C34C-8416-EF46F8115CFF}"/>
              </a:ext>
            </a:extLst>
          </p:cNvPr>
          <p:cNvSpPr txBox="1"/>
          <p:nvPr/>
        </p:nvSpPr>
        <p:spPr>
          <a:xfrm>
            <a:off x="12002947" y="-12847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38AD5-E4E3-E247-9A07-69DB600C711F}"/>
              </a:ext>
            </a:extLst>
          </p:cNvPr>
          <p:cNvSpPr txBox="1"/>
          <p:nvPr/>
        </p:nvSpPr>
        <p:spPr>
          <a:xfrm>
            <a:off x="4244553" y="3230029"/>
            <a:ext cx="370289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MS THESIS DEFENSE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VIHANG KHARE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July 2020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Committee Members: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Dr. Adam Hoover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  Dr. Richard Brooks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Dr. Richard Groff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A5C535-75AF-AF45-A95A-7DBA81594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80" y="253634"/>
            <a:ext cx="2106407" cy="535840"/>
          </a:xfrm>
          <a:prstGeom prst="rect">
            <a:avLst/>
          </a:prstGeom>
          <a:noFill/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298A52-9786-B94E-A54E-EC2CD944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879" y="160602"/>
            <a:ext cx="2769223" cy="9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6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6459-B927-9F49-B759-7D34CC79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matching using gradient images</a:t>
            </a:r>
          </a:p>
        </p:txBody>
      </p:sp>
      <p:pic>
        <p:nvPicPr>
          <p:cNvPr id="6" name="Content Placeholder 5" descr="A picture containing sitting, table, standing, laying&#10;&#10;Description automatically generated">
            <a:extLst>
              <a:ext uri="{FF2B5EF4-FFF2-40B4-BE49-F238E27FC236}">
                <a16:creationId xmlns:a16="http://schemas.microsoft.com/office/drawing/2014/main" id="{EAD64B18-90E2-E14F-9316-C38E9F401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4653" y="3301729"/>
            <a:ext cx="1215709" cy="132556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6EF32-2401-3B48-9CBF-E802C001C4A0}"/>
              </a:ext>
            </a:extLst>
          </p:cNvPr>
          <p:cNvSpPr txBox="1"/>
          <p:nvPr/>
        </p:nvSpPr>
        <p:spPr>
          <a:xfrm>
            <a:off x="0" y="27212"/>
            <a:ext cx="13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</a:t>
            </a:r>
          </a:p>
        </p:txBody>
      </p:sp>
      <p:pic>
        <p:nvPicPr>
          <p:cNvPr id="8" name="Picture 7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4F7232AC-4D61-D341-97F9-37C9246E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62" y="2151735"/>
            <a:ext cx="2463814" cy="3449339"/>
          </a:xfrm>
          <a:prstGeom prst="rect">
            <a:avLst/>
          </a:prstGeom>
        </p:spPr>
      </p:pic>
      <p:pic>
        <p:nvPicPr>
          <p:cNvPr id="10" name="Picture 9" descr="A picture containing monitor, dark, screen, sitting&#10;&#10;Description automatically generated">
            <a:extLst>
              <a:ext uri="{FF2B5EF4-FFF2-40B4-BE49-F238E27FC236}">
                <a16:creationId xmlns:a16="http://schemas.microsoft.com/office/drawing/2014/main" id="{1CE39767-D584-5A47-B653-C11FAC922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583" y="2151735"/>
            <a:ext cx="2463815" cy="3449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E1C6EC-9F8F-7A45-9867-A637A0E392E5}"/>
              </a:ext>
            </a:extLst>
          </p:cNvPr>
          <p:cNvSpPr txBox="1"/>
          <p:nvPr/>
        </p:nvSpPr>
        <p:spPr>
          <a:xfrm>
            <a:off x="1181166" y="2932397"/>
            <a:ext cx="206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template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EA4D0-4EF5-214D-97A4-82D7FB4AAE33}"/>
              </a:ext>
            </a:extLst>
          </p:cNvPr>
          <p:cNvSpPr txBox="1"/>
          <p:nvPr/>
        </p:nvSpPr>
        <p:spPr>
          <a:xfrm>
            <a:off x="4584562" y="1782403"/>
            <a:ext cx="26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search window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22810-B5C9-924B-A55D-2071D0825943}"/>
              </a:ext>
            </a:extLst>
          </p:cNvPr>
          <p:cNvSpPr txBox="1"/>
          <p:nvPr/>
        </p:nvSpPr>
        <p:spPr>
          <a:xfrm>
            <a:off x="8442483" y="1757544"/>
            <a:ext cx="231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 match image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10811E5-7458-AC41-A6C8-916FA90F6436}"/>
              </a:ext>
            </a:extLst>
          </p:cNvPr>
          <p:cNvSpPr/>
          <p:nvPr/>
        </p:nvSpPr>
        <p:spPr>
          <a:xfrm>
            <a:off x="3072383" y="4040506"/>
            <a:ext cx="12527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29BB9-7120-6346-8C0B-207A3E6939B2}"/>
              </a:ext>
            </a:extLst>
          </p:cNvPr>
          <p:cNvSpPr txBox="1"/>
          <p:nvPr/>
        </p:nvSpPr>
        <p:spPr>
          <a:xfrm>
            <a:off x="3215424" y="3702942"/>
            <a:ext cx="10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</a:t>
            </a:r>
          </a:p>
        </p:txBody>
      </p:sp>
    </p:spTree>
    <p:extLst>
      <p:ext uri="{BB962C8B-B14F-4D97-AF65-F5344CB8AC3E}">
        <p14:creationId xmlns:p14="http://schemas.microsoft.com/office/powerpoint/2010/main" val="230159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4CAF-01BE-2D43-B872-ECA45D04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5121"/>
            <a:ext cx="10515600" cy="1325563"/>
          </a:xfrm>
        </p:spPr>
        <p:txBody>
          <a:bodyPr/>
          <a:lstStyle/>
          <a:p>
            <a:r>
              <a:rPr lang="en-US" dirty="0"/>
              <a:t>Inspection system prototype</a:t>
            </a:r>
          </a:p>
        </p:txBody>
      </p:sp>
      <p:pic>
        <p:nvPicPr>
          <p:cNvPr id="6" name="Content Placeholder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0CC497E9-2D91-4043-A531-512F2E10D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2961" y="3431902"/>
            <a:ext cx="4163568" cy="312187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A80E9-8682-3743-AD5C-C204C2470313}"/>
              </a:ext>
            </a:extLst>
          </p:cNvPr>
          <p:cNvSpPr txBox="1"/>
          <p:nvPr/>
        </p:nvSpPr>
        <p:spPr>
          <a:xfrm>
            <a:off x="0" y="27212"/>
            <a:ext cx="13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</a:t>
            </a:r>
          </a:p>
        </p:txBody>
      </p:sp>
      <p:pic>
        <p:nvPicPr>
          <p:cNvPr id="8" name="Picture 7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BD3A765-E19E-9D4E-90E1-6C8685D60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73" y="1381698"/>
            <a:ext cx="4163568" cy="31218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90588D-F88F-454E-84B1-BABD143585A2}"/>
              </a:ext>
            </a:extLst>
          </p:cNvPr>
          <p:cNvSpPr txBox="1"/>
          <p:nvPr/>
        </p:nvSpPr>
        <p:spPr>
          <a:xfrm>
            <a:off x="2423174" y="1011765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collection (at SEHA)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AC7E5-25DF-9049-BA6A-2D0700C1A271}"/>
              </a:ext>
            </a:extLst>
          </p:cNvPr>
          <p:cNvSpPr txBox="1"/>
          <p:nvPr/>
        </p:nvSpPr>
        <p:spPr>
          <a:xfrm>
            <a:off x="6335473" y="1005098"/>
            <a:ext cx="371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Cropping and Inspection (at Clemson)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511A3-8F2B-9940-BA2A-567B3FD3C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174" y="1381097"/>
            <a:ext cx="2252472" cy="1994858"/>
          </a:xfrm>
          <a:prstGeom prst="rect">
            <a:avLst/>
          </a:prstGeom>
        </p:spPr>
      </p:pic>
      <p:pic>
        <p:nvPicPr>
          <p:cNvPr id="13" name="Picture 12" descr="A picture containing sitting, close, blurry, table&#10;&#10;Description automatically generated">
            <a:extLst>
              <a:ext uri="{FF2B5EF4-FFF2-40B4-BE49-F238E27FC236}">
                <a16:creationId xmlns:a16="http://schemas.microsoft.com/office/drawing/2014/main" id="{2492120E-EDF5-9F43-8ED5-E13AB405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220" y="5747359"/>
            <a:ext cx="539219" cy="556839"/>
          </a:xfrm>
          <a:prstGeom prst="rect">
            <a:avLst/>
          </a:prstGeom>
        </p:spPr>
      </p:pic>
      <p:pic>
        <p:nvPicPr>
          <p:cNvPr id="15" name="Picture 14" descr="A close up of a door&#10;&#10;Description automatically generated">
            <a:extLst>
              <a:ext uri="{FF2B5EF4-FFF2-40B4-BE49-F238E27FC236}">
                <a16:creationId xmlns:a16="http://schemas.microsoft.com/office/drawing/2014/main" id="{3A4B8A76-1233-CE46-A228-F9EDBB209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353" y="4036226"/>
            <a:ext cx="523917" cy="1632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66399D-A8E0-2B41-8E91-0F535235F11D}"/>
              </a:ext>
            </a:extLst>
          </p:cNvPr>
          <p:cNvSpPr txBox="1"/>
          <p:nvPr/>
        </p:nvSpPr>
        <p:spPr>
          <a:xfrm>
            <a:off x="6070361" y="4697541"/>
            <a:ext cx="215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templates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51E637-66C4-F747-90D6-5BE10EF64269}"/>
              </a:ext>
            </a:extLst>
          </p:cNvPr>
          <p:cNvSpPr txBox="1"/>
          <p:nvPr/>
        </p:nvSpPr>
        <p:spPr>
          <a:xfrm>
            <a:off x="0" y="3466724"/>
            <a:ext cx="172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 template</a:t>
            </a:r>
          </a:p>
        </p:txBody>
      </p:sp>
      <p:pic>
        <p:nvPicPr>
          <p:cNvPr id="19" name="Picture 18" descr="A picture containing sitting, table, keyboard, computer&#10;&#10;Description automatically generated">
            <a:extLst>
              <a:ext uri="{FF2B5EF4-FFF2-40B4-BE49-F238E27FC236}">
                <a16:creationId xmlns:a16="http://schemas.microsoft.com/office/drawing/2014/main" id="{A42E6F4A-8483-0145-93D6-66017F55D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625" y="5099607"/>
            <a:ext cx="539219" cy="556840"/>
          </a:xfrm>
          <a:prstGeom prst="rect">
            <a:avLst/>
          </a:prstGeom>
        </p:spPr>
      </p:pic>
      <p:pic>
        <p:nvPicPr>
          <p:cNvPr id="23" name="Picture 22" descr="A picture containing sitting, close, blurry, table&#10;&#10;Description automatically generated">
            <a:extLst>
              <a:ext uri="{FF2B5EF4-FFF2-40B4-BE49-F238E27FC236}">
                <a16:creationId xmlns:a16="http://schemas.microsoft.com/office/drawing/2014/main" id="{3AF0FEC6-67E5-3048-BCE2-2815CCF99E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2623" y="5737970"/>
            <a:ext cx="539221" cy="556840"/>
          </a:xfrm>
          <a:prstGeom prst="rect">
            <a:avLst/>
          </a:prstGeom>
        </p:spPr>
      </p:pic>
      <p:pic>
        <p:nvPicPr>
          <p:cNvPr id="25" name="Picture 24" descr="A picture containing sitting, person, blurry, table&#10;&#10;Description automatically generated">
            <a:extLst>
              <a:ext uri="{FF2B5EF4-FFF2-40B4-BE49-F238E27FC236}">
                <a16:creationId xmlns:a16="http://schemas.microsoft.com/office/drawing/2014/main" id="{B1AF3E1C-6994-7F48-A07C-1FAD7BF4A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7221" y="5099607"/>
            <a:ext cx="539219" cy="556841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369D3B21-C565-CE4C-AE60-50D5A366DA18}"/>
              </a:ext>
            </a:extLst>
          </p:cNvPr>
          <p:cNvSpPr/>
          <p:nvPr/>
        </p:nvSpPr>
        <p:spPr>
          <a:xfrm flipV="1">
            <a:off x="7634701" y="5615824"/>
            <a:ext cx="7386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A7FE4BCA-1EE6-7F49-B9DB-86F5ABFAAA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6079" y="5116115"/>
            <a:ext cx="1188083" cy="1188083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AF2776A5-D530-F24B-8AB0-9902E33017FD}"/>
              </a:ext>
            </a:extLst>
          </p:cNvPr>
          <p:cNvSpPr/>
          <p:nvPr/>
        </p:nvSpPr>
        <p:spPr>
          <a:xfrm>
            <a:off x="9792557" y="5597121"/>
            <a:ext cx="43783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01FD69-C601-9D49-84B3-6C25BD9B695C}"/>
              </a:ext>
            </a:extLst>
          </p:cNvPr>
          <p:cNvSpPr txBox="1"/>
          <p:nvPr/>
        </p:nvSpPr>
        <p:spPr>
          <a:xfrm>
            <a:off x="7505698" y="5287115"/>
            <a:ext cx="101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E3B7B2-2AA8-DF47-8C0E-F847167762F1}"/>
              </a:ext>
            </a:extLst>
          </p:cNvPr>
          <p:cNvSpPr txBox="1"/>
          <p:nvPr/>
        </p:nvSpPr>
        <p:spPr>
          <a:xfrm>
            <a:off x="10260902" y="5333281"/>
            <a:ext cx="196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Match score =0.85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A0E744-236E-1443-88B2-F689F0F0C77F}"/>
              </a:ext>
            </a:extLst>
          </p:cNvPr>
          <p:cNvSpPr txBox="1"/>
          <p:nvPr/>
        </p:nvSpPr>
        <p:spPr>
          <a:xfrm>
            <a:off x="8192199" y="4697541"/>
            <a:ext cx="26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search window</a:t>
            </a:r>
          </a:p>
        </p:txBody>
      </p:sp>
    </p:spTree>
    <p:extLst>
      <p:ext uri="{BB962C8B-B14F-4D97-AF65-F5344CB8AC3E}">
        <p14:creationId xmlns:p14="http://schemas.microsoft.com/office/powerpoint/2010/main" val="1706936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DD00-F229-584E-BF2A-B1640338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85" y="551929"/>
            <a:ext cx="1138426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Clustering to automatically find appearance variability</a:t>
            </a:r>
          </a:p>
        </p:txBody>
      </p:sp>
      <p:pic>
        <p:nvPicPr>
          <p:cNvPr id="8" name="Picture 7" descr="A blurry image of a person&#10;&#10;Description automatically generated">
            <a:extLst>
              <a:ext uri="{FF2B5EF4-FFF2-40B4-BE49-F238E27FC236}">
                <a16:creationId xmlns:a16="http://schemas.microsoft.com/office/drawing/2014/main" id="{F47572A2-A660-2B45-BC54-1CACDC53A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019" y="2157520"/>
            <a:ext cx="735778" cy="997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DE3D2-CF77-1D42-B2DF-6BFDA5E64328}"/>
              </a:ext>
            </a:extLst>
          </p:cNvPr>
          <p:cNvSpPr txBox="1"/>
          <p:nvPr/>
        </p:nvSpPr>
        <p:spPr>
          <a:xfrm>
            <a:off x="3162952" y="1460087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pic>
        <p:nvPicPr>
          <p:cNvPr id="13" name="Picture 12" descr="A picture containing sitting, blurry, mirror, cat&#10;&#10;Description automatically generated">
            <a:extLst>
              <a:ext uri="{FF2B5EF4-FFF2-40B4-BE49-F238E27FC236}">
                <a16:creationId xmlns:a16="http://schemas.microsoft.com/office/drawing/2014/main" id="{02F1B59B-3070-3548-BEBD-2EB068742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828" y="3127015"/>
            <a:ext cx="735777" cy="997543"/>
          </a:xfrm>
          <a:prstGeom prst="rect">
            <a:avLst/>
          </a:prstGeom>
        </p:spPr>
      </p:pic>
      <p:pic>
        <p:nvPicPr>
          <p:cNvPr id="17" name="Picture 16" descr="A blurry image of a person&#10;&#10;Description automatically generated">
            <a:extLst>
              <a:ext uri="{FF2B5EF4-FFF2-40B4-BE49-F238E27FC236}">
                <a16:creationId xmlns:a16="http://schemas.microsoft.com/office/drawing/2014/main" id="{41BEBE04-77C0-B04B-862E-1483552FF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808" y="3098114"/>
            <a:ext cx="735776" cy="997541"/>
          </a:xfrm>
          <a:prstGeom prst="rect">
            <a:avLst/>
          </a:prstGeom>
        </p:spPr>
      </p:pic>
      <p:pic>
        <p:nvPicPr>
          <p:cNvPr id="19" name="Picture 18" descr="A picture containing blurry, cat, person, person&#10;&#10;Description automatically generated">
            <a:extLst>
              <a:ext uri="{FF2B5EF4-FFF2-40B4-BE49-F238E27FC236}">
                <a16:creationId xmlns:a16="http://schemas.microsoft.com/office/drawing/2014/main" id="{A749FE00-277B-7E47-A59B-D8688EC98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917" y="5620683"/>
            <a:ext cx="732614" cy="993255"/>
          </a:xfrm>
          <a:prstGeom prst="rect">
            <a:avLst/>
          </a:prstGeom>
        </p:spPr>
      </p:pic>
      <p:pic>
        <p:nvPicPr>
          <p:cNvPr id="21" name="Picture 20" descr="A blurry picture&#10;&#10;Description automatically generated">
            <a:extLst>
              <a:ext uri="{FF2B5EF4-FFF2-40B4-BE49-F238E27FC236}">
                <a16:creationId xmlns:a16="http://schemas.microsoft.com/office/drawing/2014/main" id="{CD304048-840D-EB4F-8D8E-4950BD1C9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388" y="5620682"/>
            <a:ext cx="732614" cy="993255"/>
          </a:xfrm>
          <a:prstGeom prst="rect">
            <a:avLst/>
          </a:prstGeom>
        </p:spPr>
      </p:pic>
      <p:pic>
        <p:nvPicPr>
          <p:cNvPr id="23" name="Picture 22" descr="A close up of a persons face&#10;&#10;Description automatically generated">
            <a:extLst>
              <a:ext uri="{FF2B5EF4-FFF2-40B4-BE49-F238E27FC236}">
                <a16:creationId xmlns:a16="http://schemas.microsoft.com/office/drawing/2014/main" id="{EEB5485F-B536-D447-ADAA-33673710C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6828" y="4542782"/>
            <a:ext cx="732614" cy="993255"/>
          </a:xfrm>
          <a:prstGeom prst="rect">
            <a:avLst/>
          </a:prstGeom>
        </p:spPr>
      </p:pic>
      <p:pic>
        <p:nvPicPr>
          <p:cNvPr id="27" name="Picture 26" descr="A picture containing cat, train, blurry&#10;&#10;Description automatically generated">
            <a:extLst>
              <a:ext uri="{FF2B5EF4-FFF2-40B4-BE49-F238E27FC236}">
                <a16:creationId xmlns:a16="http://schemas.microsoft.com/office/drawing/2014/main" id="{64556B46-7EB5-DF4F-A6B9-34FD335358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6440" y="2070865"/>
            <a:ext cx="747826" cy="1013879"/>
          </a:xfrm>
          <a:prstGeom prst="rect">
            <a:avLst/>
          </a:prstGeom>
        </p:spPr>
      </p:pic>
      <p:pic>
        <p:nvPicPr>
          <p:cNvPr id="31" name="Picture 30" descr="A blurry photo of a person&#10;&#10;Description automatically generated">
            <a:extLst>
              <a:ext uri="{FF2B5EF4-FFF2-40B4-BE49-F238E27FC236}">
                <a16:creationId xmlns:a16="http://schemas.microsoft.com/office/drawing/2014/main" id="{FF776794-3B80-C842-ABFC-4D9A3E631C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8673" y="3140101"/>
            <a:ext cx="735776" cy="997541"/>
          </a:xfrm>
          <a:prstGeom prst="rect">
            <a:avLst/>
          </a:prstGeom>
        </p:spPr>
      </p:pic>
      <p:pic>
        <p:nvPicPr>
          <p:cNvPr id="35" name="Picture 34" descr="A picture containing blurry, cat&#10;&#10;Description automatically generated">
            <a:extLst>
              <a:ext uri="{FF2B5EF4-FFF2-40B4-BE49-F238E27FC236}">
                <a16:creationId xmlns:a16="http://schemas.microsoft.com/office/drawing/2014/main" id="{D0981C83-1EE6-C340-B9BE-8B3DD3EF9C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7504" y="3153934"/>
            <a:ext cx="735776" cy="997543"/>
          </a:xfrm>
          <a:prstGeom prst="rect">
            <a:avLst/>
          </a:prstGeom>
        </p:spPr>
      </p:pic>
      <p:pic>
        <p:nvPicPr>
          <p:cNvPr id="37" name="Picture 36" descr="A blurry image of a person&#10;&#10;Description automatically generated">
            <a:extLst>
              <a:ext uri="{FF2B5EF4-FFF2-40B4-BE49-F238E27FC236}">
                <a16:creationId xmlns:a16="http://schemas.microsoft.com/office/drawing/2014/main" id="{1B80D5EA-3E33-B446-9C66-0C7387491B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7504" y="2088884"/>
            <a:ext cx="735777" cy="997544"/>
          </a:xfrm>
          <a:prstGeom prst="rect">
            <a:avLst/>
          </a:prstGeom>
        </p:spPr>
      </p:pic>
      <p:pic>
        <p:nvPicPr>
          <p:cNvPr id="41" name="Picture 40" descr="A blurry picture&#10;&#10;Description automatically generated">
            <a:extLst>
              <a:ext uri="{FF2B5EF4-FFF2-40B4-BE49-F238E27FC236}">
                <a16:creationId xmlns:a16="http://schemas.microsoft.com/office/drawing/2014/main" id="{97620229-2ED9-5241-B249-7C190B75A0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7651" y="4538289"/>
            <a:ext cx="732614" cy="993255"/>
          </a:xfrm>
          <a:prstGeom prst="rect">
            <a:avLst/>
          </a:prstGeom>
        </p:spPr>
      </p:pic>
      <p:pic>
        <p:nvPicPr>
          <p:cNvPr id="49" name="Picture 48" descr="A blurry image of a person&#10;&#10;Description automatically generated">
            <a:extLst>
              <a:ext uri="{FF2B5EF4-FFF2-40B4-BE49-F238E27FC236}">
                <a16:creationId xmlns:a16="http://schemas.microsoft.com/office/drawing/2014/main" id="{6F192563-C2B3-C747-83B2-FC8AB3FB33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0516" y="2079032"/>
            <a:ext cx="735778" cy="997544"/>
          </a:xfrm>
          <a:prstGeom prst="rect">
            <a:avLst/>
          </a:prstGeom>
        </p:spPr>
      </p:pic>
      <p:pic>
        <p:nvPicPr>
          <p:cNvPr id="51" name="Picture 50" descr="A blurry image of a person&#10;&#10;Description automatically generated">
            <a:extLst>
              <a:ext uri="{FF2B5EF4-FFF2-40B4-BE49-F238E27FC236}">
                <a16:creationId xmlns:a16="http://schemas.microsoft.com/office/drawing/2014/main" id="{B24BB39F-9136-C749-B464-01C3AC939E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62829" y="2079034"/>
            <a:ext cx="735777" cy="99754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A2B1F80-8D04-3345-9EBF-C89F8F8D188E}"/>
              </a:ext>
            </a:extLst>
          </p:cNvPr>
          <p:cNvSpPr txBox="1"/>
          <p:nvPr/>
        </p:nvSpPr>
        <p:spPr>
          <a:xfrm>
            <a:off x="6196089" y="1778559"/>
            <a:ext cx="133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seed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5DE475-7D52-6548-A67E-A8BC50D93534}"/>
              </a:ext>
            </a:extLst>
          </p:cNvPr>
          <p:cNvSpPr txBox="1"/>
          <p:nvPr/>
        </p:nvSpPr>
        <p:spPr>
          <a:xfrm>
            <a:off x="6222532" y="4190494"/>
            <a:ext cx="133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seed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1A24D-304A-5D4B-BF57-293F6E459D8C}"/>
              </a:ext>
            </a:extLst>
          </p:cNvPr>
          <p:cNvSpPr txBox="1"/>
          <p:nvPr/>
        </p:nvSpPr>
        <p:spPr>
          <a:xfrm>
            <a:off x="8533202" y="1713343"/>
            <a:ext cx="133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4524AE-26D9-F543-8297-AD92A4FE3185}"/>
              </a:ext>
            </a:extLst>
          </p:cNvPr>
          <p:cNvSpPr txBox="1"/>
          <p:nvPr/>
        </p:nvSpPr>
        <p:spPr>
          <a:xfrm>
            <a:off x="0" y="27212"/>
            <a:ext cx="13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BB7D6-3D76-BD4F-8FCE-18A3BEAC2A18}"/>
              </a:ext>
            </a:extLst>
          </p:cNvPr>
          <p:cNvSpPr txBox="1"/>
          <p:nvPr/>
        </p:nvSpPr>
        <p:spPr>
          <a:xfrm>
            <a:off x="2352567" y="1794287"/>
            <a:ext cx="206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template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C1030-31D4-A042-80C7-F19E553A3775}"/>
              </a:ext>
            </a:extLst>
          </p:cNvPr>
          <p:cNvSpPr txBox="1"/>
          <p:nvPr/>
        </p:nvSpPr>
        <p:spPr>
          <a:xfrm>
            <a:off x="2073496" y="3076577"/>
            <a:ext cx="27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Inspection search windows  </a:t>
            </a:r>
          </a:p>
        </p:txBody>
      </p:sp>
      <p:pic>
        <p:nvPicPr>
          <p:cNvPr id="22" name="Picture 21" descr="A picture containing sitting, table, room, standing&#10;&#10;Description automatically generated">
            <a:extLst>
              <a:ext uri="{FF2B5EF4-FFF2-40B4-BE49-F238E27FC236}">
                <a16:creationId xmlns:a16="http://schemas.microsoft.com/office/drawing/2014/main" id="{A9705ECB-39E9-4A45-A5B4-61FD80965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17967" y="3440993"/>
            <a:ext cx="1625880" cy="1625880"/>
          </a:xfrm>
          <a:prstGeom prst="rect">
            <a:avLst/>
          </a:prstGeom>
        </p:spPr>
      </p:pic>
      <p:pic>
        <p:nvPicPr>
          <p:cNvPr id="32" name="Picture 31" descr="A picture containing indoor, mirror, reflection, sitting&#10;&#10;Description automatically generated">
            <a:extLst>
              <a:ext uri="{FF2B5EF4-FFF2-40B4-BE49-F238E27FC236}">
                <a16:creationId xmlns:a16="http://schemas.microsoft.com/office/drawing/2014/main" id="{1CBEF748-FCEC-424C-9002-DD6B9A7040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7697" y="5134751"/>
            <a:ext cx="1641428" cy="1641428"/>
          </a:xfrm>
          <a:prstGeom prst="rect">
            <a:avLst/>
          </a:prstGeom>
        </p:spPr>
      </p:pic>
      <p:pic>
        <p:nvPicPr>
          <p:cNvPr id="36" name="Picture 35" descr="A picture containing indoor, sitting, blurry, cat&#10;&#10;Description automatically generated">
            <a:extLst>
              <a:ext uri="{FF2B5EF4-FFF2-40B4-BE49-F238E27FC236}">
                <a16:creationId xmlns:a16="http://schemas.microsoft.com/office/drawing/2014/main" id="{9B1A2703-7388-8641-B3B9-DA8A9B40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4000" y="5162582"/>
            <a:ext cx="1625880" cy="1625880"/>
          </a:xfrm>
          <a:prstGeom prst="rect">
            <a:avLst/>
          </a:prstGeom>
        </p:spPr>
      </p:pic>
      <p:pic>
        <p:nvPicPr>
          <p:cNvPr id="40" name="Picture 39" descr="A close up of a glass&#10;&#10;Description automatically generated">
            <a:extLst>
              <a:ext uri="{FF2B5EF4-FFF2-40B4-BE49-F238E27FC236}">
                <a16:creationId xmlns:a16="http://schemas.microsoft.com/office/drawing/2014/main" id="{30DE8404-3988-7349-8800-CCA9F46DE9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5763" y="3421577"/>
            <a:ext cx="1645296" cy="16452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741A5DE-86C5-664D-9CD4-E10B7037DD38}"/>
              </a:ext>
            </a:extLst>
          </p:cNvPr>
          <p:cNvSpPr txBox="1"/>
          <p:nvPr/>
        </p:nvSpPr>
        <p:spPr>
          <a:xfrm>
            <a:off x="7966302" y="1396971"/>
            <a:ext cx="102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Output</a:t>
            </a:r>
          </a:p>
        </p:txBody>
      </p:sp>
      <p:pic>
        <p:nvPicPr>
          <p:cNvPr id="48" name="Picture 47" descr="A blurry image of a person&#10;&#10;Description automatically generated">
            <a:extLst>
              <a:ext uri="{FF2B5EF4-FFF2-40B4-BE49-F238E27FC236}">
                <a16:creationId xmlns:a16="http://schemas.microsoft.com/office/drawing/2014/main" id="{3B8271F8-7A3A-914E-A0B5-E62A386EF2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05591" y="4542782"/>
            <a:ext cx="734973" cy="996453"/>
          </a:xfrm>
          <a:prstGeom prst="rect">
            <a:avLst/>
          </a:prstGeom>
        </p:spPr>
      </p:pic>
      <p:pic>
        <p:nvPicPr>
          <p:cNvPr id="50" name="Picture 49" descr="A blurry image of a person&#10;&#10;Description automatically generated">
            <a:extLst>
              <a:ext uri="{FF2B5EF4-FFF2-40B4-BE49-F238E27FC236}">
                <a16:creationId xmlns:a16="http://schemas.microsoft.com/office/drawing/2014/main" id="{DE277336-9A45-084C-8B17-29948430DC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99155" y="4550759"/>
            <a:ext cx="735777" cy="997544"/>
          </a:xfrm>
          <a:prstGeom prst="rect">
            <a:avLst/>
          </a:prstGeom>
        </p:spPr>
      </p:pic>
      <p:pic>
        <p:nvPicPr>
          <p:cNvPr id="55" name="Picture 54" descr="A picture containing blurry, person, train&#10;&#10;Description automatically generated">
            <a:extLst>
              <a:ext uri="{FF2B5EF4-FFF2-40B4-BE49-F238E27FC236}">
                <a16:creationId xmlns:a16="http://schemas.microsoft.com/office/drawing/2014/main" id="{443D7201-4512-DB42-A333-1A088A7ED2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16945" y="5600141"/>
            <a:ext cx="735777" cy="997543"/>
          </a:xfrm>
          <a:prstGeom prst="rect">
            <a:avLst/>
          </a:prstGeom>
        </p:spPr>
      </p:pic>
      <p:pic>
        <p:nvPicPr>
          <p:cNvPr id="56" name="Picture 55" descr="A picture containing rug, blurry, cat, person&#10;&#10;Description automatically generated">
            <a:extLst>
              <a:ext uri="{FF2B5EF4-FFF2-40B4-BE49-F238E27FC236}">
                <a16:creationId xmlns:a16="http://schemas.microsoft.com/office/drawing/2014/main" id="{1FE43F00-D7E3-5946-BE56-8DB4663538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23001" y="5612316"/>
            <a:ext cx="732615" cy="99325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A1A99F5-3DD3-5C4C-BB0E-AF9869DD5543}"/>
              </a:ext>
            </a:extLst>
          </p:cNvPr>
          <p:cNvSpPr txBox="1"/>
          <p:nvPr/>
        </p:nvSpPr>
        <p:spPr>
          <a:xfrm>
            <a:off x="8483960" y="4190494"/>
            <a:ext cx="163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seed</a:t>
            </a:r>
          </a:p>
        </p:txBody>
      </p:sp>
    </p:spTree>
    <p:extLst>
      <p:ext uri="{BB962C8B-B14F-4D97-AF65-F5344CB8AC3E}">
        <p14:creationId xmlns:p14="http://schemas.microsoft.com/office/powerpoint/2010/main" val="3333771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Novelty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Ground truth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Pre-processing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09842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597FB2AA-3235-0B4D-A2F8-9C9CE2BDAC36}"/>
              </a:ext>
            </a:extLst>
          </p:cNvPr>
          <p:cNvSpPr/>
          <p:nvPr/>
        </p:nvSpPr>
        <p:spPr>
          <a:xfrm>
            <a:off x="598051" y="695879"/>
            <a:ext cx="1979328" cy="841606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database </a:t>
            </a:r>
          </a:p>
          <a:p>
            <a:pPr algn="ctr"/>
            <a:r>
              <a:rPr lang="en-US" dirty="0"/>
              <a:t>(Inspection window crops)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9938B76-F03A-9E45-A6A7-4686230DB00F}"/>
              </a:ext>
            </a:extLst>
          </p:cNvPr>
          <p:cNvSpPr/>
          <p:nvPr/>
        </p:nvSpPr>
        <p:spPr>
          <a:xfrm>
            <a:off x="3441648" y="712622"/>
            <a:ext cx="1979328" cy="841605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Clustering to find appearance variability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D0DEE11-1D83-4148-BB27-114BD1A85D2A}"/>
              </a:ext>
            </a:extLst>
          </p:cNvPr>
          <p:cNvSpPr/>
          <p:nvPr/>
        </p:nvSpPr>
        <p:spPr>
          <a:xfrm>
            <a:off x="6096000" y="704962"/>
            <a:ext cx="3166405" cy="887521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- how to use clustering output to train the system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00095EA-E365-5E4B-950B-62A32344F5E6}"/>
              </a:ext>
            </a:extLst>
          </p:cNvPr>
          <p:cNvSpPr/>
          <p:nvPr/>
        </p:nvSpPr>
        <p:spPr>
          <a:xfrm>
            <a:off x="9999309" y="713176"/>
            <a:ext cx="1854244" cy="879307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Inspection system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DB4E7B8-6E25-CF40-97E6-DA1B8F64CD81}"/>
              </a:ext>
            </a:extLst>
          </p:cNvPr>
          <p:cNvSpPr txBox="1"/>
          <p:nvPr/>
        </p:nvSpPr>
        <p:spPr>
          <a:xfrm>
            <a:off x="5718632" y="2605074"/>
            <a:ext cx="4145879" cy="2862322"/>
          </a:xfrm>
          <a:prstGeom prst="rect">
            <a:avLst/>
          </a:prstGeom>
          <a:solidFill>
            <a:srgbClr val="3A4958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Pre-processing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Edge/RGB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Inspection search window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Inspection template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Image pre-processing</a:t>
            </a:r>
          </a:p>
          <a:p>
            <a:r>
              <a:rPr lang="en-US" dirty="0">
                <a:solidFill>
                  <a:schemeClr val="accent2"/>
                </a:solidFill>
              </a:rPr>
              <a:t>Other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Which templates to use for inspection?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Number of templates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class (OK, NOK) vs 1 class (OK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long to run clustering?</a:t>
            </a:r>
          </a:p>
        </p:txBody>
      </p:sp>
      <p:sp>
        <p:nvSpPr>
          <p:cNvPr id="99" name="Down Arrow 98">
            <a:extLst>
              <a:ext uri="{FF2B5EF4-FFF2-40B4-BE49-F238E27FC236}">
                <a16:creationId xmlns:a16="http://schemas.microsoft.com/office/drawing/2014/main" id="{48A12CEB-7ED3-2447-8FE7-4A2BF1B1D6C1}"/>
              </a:ext>
            </a:extLst>
          </p:cNvPr>
          <p:cNvSpPr/>
          <p:nvPr/>
        </p:nvSpPr>
        <p:spPr>
          <a:xfrm>
            <a:off x="7476629" y="1718176"/>
            <a:ext cx="365760" cy="841605"/>
          </a:xfrm>
          <a:prstGeom prst="down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Down Arrow 99">
            <a:extLst>
              <a:ext uri="{FF2B5EF4-FFF2-40B4-BE49-F238E27FC236}">
                <a16:creationId xmlns:a16="http://schemas.microsoft.com/office/drawing/2014/main" id="{8C57FE0F-C70A-5943-898A-884AB7F4F567}"/>
              </a:ext>
            </a:extLst>
          </p:cNvPr>
          <p:cNvSpPr/>
          <p:nvPr/>
        </p:nvSpPr>
        <p:spPr>
          <a:xfrm>
            <a:off x="7466189" y="5481450"/>
            <a:ext cx="426026" cy="782796"/>
          </a:xfrm>
          <a:prstGeom prst="down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66A0BC6-0FC3-E54C-ADDA-6ECAA794FE60}"/>
              </a:ext>
            </a:extLst>
          </p:cNvPr>
          <p:cNvSpPr txBox="1"/>
          <p:nvPr/>
        </p:nvSpPr>
        <p:spPr>
          <a:xfrm>
            <a:off x="5463767" y="6278301"/>
            <a:ext cx="5242012" cy="369332"/>
          </a:xfrm>
          <a:prstGeom prst="rect">
            <a:avLst/>
          </a:prstGeom>
          <a:solidFill>
            <a:srgbClr val="3A4958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Decision tree for training future inspection problems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94FDBC2-5920-ED40-8B55-665AC2A0ABBD}"/>
              </a:ext>
            </a:extLst>
          </p:cNvPr>
          <p:cNvSpPr txBox="1"/>
          <p:nvPr/>
        </p:nvSpPr>
        <p:spPr>
          <a:xfrm>
            <a:off x="3302510" y="2605074"/>
            <a:ext cx="2057387" cy="923330"/>
          </a:xfrm>
          <a:prstGeom prst="rect">
            <a:avLst/>
          </a:prstGeom>
          <a:solidFill>
            <a:srgbClr val="3A4958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Improved in order to handle arbitrarily large datasets </a:t>
            </a:r>
          </a:p>
        </p:txBody>
      </p:sp>
      <p:sp>
        <p:nvSpPr>
          <p:cNvPr id="105" name="Down Arrow 104">
            <a:extLst>
              <a:ext uri="{FF2B5EF4-FFF2-40B4-BE49-F238E27FC236}">
                <a16:creationId xmlns:a16="http://schemas.microsoft.com/office/drawing/2014/main" id="{6B335B47-01F2-9C48-BC4D-8573D7D6EC58}"/>
              </a:ext>
            </a:extLst>
          </p:cNvPr>
          <p:cNvSpPr/>
          <p:nvPr/>
        </p:nvSpPr>
        <p:spPr>
          <a:xfrm>
            <a:off x="4148323" y="1658848"/>
            <a:ext cx="365760" cy="841605"/>
          </a:xfrm>
          <a:prstGeom prst="down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Down Arrow 108">
            <a:extLst>
              <a:ext uri="{FF2B5EF4-FFF2-40B4-BE49-F238E27FC236}">
                <a16:creationId xmlns:a16="http://schemas.microsoft.com/office/drawing/2014/main" id="{08EB4A2C-8D44-974E-A967-2AA5740879DD}"/>
              </a:ext>
            </a:extLst>
          </p:cNvPr>
          <p:cNvSpPr/>
          <p:nvPr/>
        </p:nvSpPr>
        <p:spPr>
          <a:xfrm rot="16200000">
            <a:off x="2987476" y="928127"/>
            <a:ext cx="310790" cy="455959"/>
          </a:xfrm>
          <a:prstGeom prst="down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Down Arrow 109">
            <a:extLst>
              <a:ext uri="{FF2B5EF4-FFF2-40B4-BE49-F238E27FC236}">
                <a16:creationId xmlns:a16="http://schemas.microsoft.com/office/drawing/2014/main" id="{B8959249-7E78-E840-9B89-01EAE5B4C9AB}"/>
              </a:ext>
            </a:extLst>
          </p:cNvPr>
          <p:cNvSpPr/>
          <p:nvPr/>
        </p:nvSpPr>
        <p:spPr>
          <a:xfrm rot="16200000">
            <a:off x="5567694" y="928127"/>
            <a:ext cx="310790" cy="455959"/>
          </a:xfrm>
          <a:prstGeom prst="down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Down Arrow 110">
            <a:extLst>
              <a:ext uri="{FF2B5EF4-FFF2-40B4-BE49-F238E27FC236}">
                <a16:creationId xmlns:a16="http://schemas.microsoft.com/office/drawing/2014/main" id="{D9F63874-3BD1-8142-9812-B1A4A0ACBD23}"/>
              </a:ext>
            </a:extLst>
          </p:cNvPr>
          <p:cNvSpPr/>
          <p:nvPr/>
        </p:nvSpPr>
        <p:spPr>
          <a:xfrm rot="16200000">
            <a:off x="9475462" y="891049"/>
            <a:ext cx="310790" cy="455959"/>
          </a:xfrm>
          <a:prstGeom prst="down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24CCCE0-AC05-3C48-9280-0C1C6251E3D8}"/>
              </a:ext>
            </a:extLst>
          </p:cNvPr>
          <p:cNvSpPr txBox="1"/>
          <p:nvPr/>
        </p:nvSpPr>
        <p:spPr>
          <a:xfrm>
            <a:off x="196405" y="2605074"/>
            <a:ext cx="2747370" cy="923330"/>
          </a:xfrm>
          <a:prstGeom prst="rect">
            <a:avLst/>
          </a:prstGeom>
          <a:solidFill>
            <a:srgbClr val="3A4958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Collected more data for a total of 9 inspection problems, 249,371 images</a:t>
            </a:r>
          </a:p>
        </p:txBody>
      </p:sp>
      <p:sp>
        <p:nvSpPr>
          <p:cNvPr id="113" name="Down Arrow 112">
            <a:extLst>
              <a:ext uri="{FF2B5EF4-FFF2-40B4-BE49-F238E27FC236}">
                <a16:creationId xmlns:a16="http://schemas.microsoft.com/office/drawing/2014/main" id="{51440979-B5E7-5D43-B0A5-B900EECACDEE}"/>
              </a:ext>
            </a:extLst>
          </p:cNvPr>
          <p:cNvSpPr/>
          <p:nvPr/>
        </p:nvSpPr>
        <p:spPr>
          <a:xfrm>
            <a:off x="1387210" y="1718175"/>
            <a:ext cx="365760" cy="841605"/>
          </a:xfrm>
          <a:prstGeom prst="down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B27C5A0-C69C-8949-8E30-CAA6600AFC6B}"/>
              </a:ext>
            </a:extLst>
          </p:cNvPr>
          <p:cNvSpPr txBox="1"/>
          <p:nvPr/>
        </p:nvSpPr>
        <p:spPr>
          <a:xfrm>
            <a:off x="242733" y="0"/>
            <a:ext cx="1918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Novelty</a:t>
            </a:r>
          </a:p>
        </p:txBody>
      </p:sp>
    </p:spTree>
    <p:extLst>
      <p:ext uri="{BB962C8B-B14F-4D97-AF65-F5344CB8AC3E}">
        <p14:creationId xmlns:p14="http://schemas.microsoft.com/office/powerpoint/2010/main" val="2497328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Ground truth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Pre-processing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85043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90DB-60F4-E247-8D77-377370286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870"/>
            <a:ext cx="10515600" cy="1325563"/>
          </a:xfrm>
        </p:spPr>
        <p:txBody>
          <a:bodyPr/>
          <a:lstStyle/>
          <a:p>
            <a:r>
              <a:rPr lang="en-US" dirty="0"/>
              <a:t>Methods used for our experiments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CE9D0B-8CBC-EE41-9777-303BC2445290}"/>
              </a:ext>
            </a:extLst>
          </p:cNvPr>
          <p:cNvSpPr/>
          <p:nvPr/>
        </p:nvSpPr>
        <p:spPr>
          <a:xfrm>
            <a:off x="905276" y="2990857"/>
            <a:ext cx="1960994" cy="749889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13B19E-BB29-2A40-B26E-0B4DFB48D7BB}"/>
              </a:ext>
            </a:extLst>
          </p:cNvPr>
          <p:cNvSpPr/>
          <p:nvPr/>
        </p:nvSpPr>
        <p:spPr>
          <a:xfrm>
            <a:off x="6561271" y="1590883"/>
            <a:ext cx="2000814" cy="749889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Pre-processing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21AC77-B260-574A-9D2D-FD9860E37275}"/>
              </a:ext>
            </a:extLst>
          </p:cNvPr>
          <p:cNvSpPr/>
          <p:nvPr/>
        </p:nvSpPr>
        <p:spPr>
          <a:xfrm>
            <a:off x="4407524" y="2990857"/>
            <a:ext cx="1927815" cy="749889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5B114-7CE8-EA4A-B20C-3D3FA789761E}"/>
              </a:ext>
            </a:extLst>
          </p:cNvPr>
          <p:cNvSpPr/>
          <p:nvPr/>
        </p:nvSpPr>
        <p:spPr>
          <a:xfrm>
            <a:off x="8788018" y="2929602"/>
            <a:ext cx="1786792" cy="872395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and evaluation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FCAF0B-8B10-1647-A3B7-6B157C68BB36}"/>
              </a:ext>
            </a:extLst>
          </p:cNvPr>
          <p:cNvSpPr/>
          <p:nvPr/>
        </p:nvSpPr>
        <p:spPr>
          <a:xfrm>
            <a:off x="6732985" y="4517228"/>
            <a:ext cx="1657386" cy="749889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Ground truth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378104-CCC3-AA4A-92BD-8A5F033BD1AD}"/>
              </a:ext>
            </a:extLst>
          </p:cNvPr>
          <p:cNvCxnSpPr>
            <a:stCxn id="7" idx="1"/>
            <a:endCxn id="8" idx="0"/>
          </p:cNvCxnSpPr>
          <p:nvPr/>
        </p:nvCxnSpPr>
        <p:spPr>
          <a:xfrm flipH="1">
            <a:off x="5371432" y="1965828"/>
            <a:ext cx="1189839" cy="1025029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85193CB-B49E-014C-BDCE-298495042E04}"/>
              </a:ext>
            </a:extLst>
          </p:cNvPr>
          <p:cNvCxnSpPr>
            <a:stCxn id="7" idx="3"/>
            <a:endCxn id="9" idx="0"/>
          </p:cNvCxnSpPr>
          <p:nvPr/>
        </p:nvCxnSpPr>
        <p:spPr>
          <a:xfrm>
            <a:off x="8562085" y="1965828"/>
            <a:ext cx="1119329" cy="963774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B65C0B-DC22-5A48-85DF-4065E8DCC207}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V="1">
            <a:off x="7561678" y="3801997"/>
            <a:ext cx="2119736" cy="715231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3E39610-E465-FF43-8119-9942798DD819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6335339" y="3365800"/>
            <a:ext cx="2452679" cy="2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842A668-20A3-484E-98FA-F3218007854A}"/>
              </a:ext>
            </a:extLst>
          </p:cNvPr>
          <p:cNvCxnSpPr>
            <a:cxnSpLocks/>
            <a:stCxn id="4" idx="2"/>
            <a:endCxn id="10" idx="1"/>
          </p:cNvCxnSpPr>
          <p:nvPr/>
        </p:nvCxnSpPr>
        <p:spPr>
          <a:xfrm>
            <a:off x="1885773" y="3740746"/>
            <a:ext cx="4847212" cy="1151427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076C1B-63FB-544E-83CA-E3B92557E232}"/>
              </a:ext>
            </a:extLst>
          </p:cNvPr>
          <p:cNvCxnSpPr>
            <a:stCxn id="4" idx="3"/>
            <a:endCxn id="8" idx="1"/>
          </p:cNvCxnSpPr>
          <p:nvPr/>
        </p:nvCxnSpPr>
        <p:spPr>
          <a:xfrm>
            <a:off x="2866270" y="3365802"/>
            <a:ext cx="1541254" cy="0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08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Data collection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Ground truth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Pre-processing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9692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B222-DFF3-E048-BCC8-BEB4272D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collected by our group</a:t>
            </a:r>
          </a:p>
        </p:txBody>
      </p:sp>
      <p:pic>
        <p:nvPicPr>
          <p:cNvPr id="6" name="Content Placeholder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BB1D77FE-472D-F345-9BE8-80061A62E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108" y="2028601"/>
            <a:ext cx="5514025" cy="413445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CEEEC1-108E-5B44-B7D2-3BCD2387DABA}"/>
              </a:ext>
            </a:extLst>
          </p:cNvPr>
          <p:cNvSpPr txBox="1"/>
          <p:nvPr/>
        </p:nvSpPr>
        <p:spPr>
          <a:xfrm>
            <a:off x="0" y="27212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Collection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A313A-985F-CB4B-B5F4-9217BFB2541B}"/>
              </a:ext>
            </a:extLst>
          </p:cNvPr>
          <p:cNvSpPr txBox="1"/>
          <p:nvPr/>
        </p:nvSpPr>
        <p:spPr>
          <a:xfrm>
            <a:off x="2144685" y="1467245"/>
            <a:ext cx="179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parts inspected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5DEEF0-203A-8541-9B90-7E0D8726D5DC}"/>
              </a:ext>
            </a:extLst>
          </p:cNvPr>
          <p:cNvSpPr txBox="1"/>
          <p:nvPr/>
        </p:nvSpPr>
        <p:spPr>
          <a:xfrm>
            <a:off x="8522208" y="1467245"/>
            <a:ext cx="179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parts inspected</a:t>
            </a:r>
          </a:p>
        </p:txBody>
      </p:sp>
      <p:pic>
        <p:nvPicPr>
          <p:cNvPr id="5" name="Picture 4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D79B4A47-958E-754A-92EC-187C8A7EA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869" y="2028601"/>
            <a:ext cx="5514027" cy="41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80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D332-331C-084A-B175-DA622C17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3420" y="4466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+mn-lt"/>
              </a:rPr>
              <a:t>White water valve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D39E0-EA01-CA43-A08E-9F64B6ADDFC8}"/>
              </a:ext>
            </a:extLst>
          </p:cNvPr>
          <p:cNvSpPr txBox="1"/>
          <p:nvPr/>
        </p:nvSpPr>
        <p:spPr>
          <a:xfrm>
            <a:off x="0" y="27212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Collection</a:t>
            </a:r>
          </a:p>
        </p:txBody>
      </p:sp>
      <p:pic>
        <p:nvPicPr>
          <p:cNvPr id="8" name="Picture 7" descr="A picture containing indoor, sitting, table, cat&#10;&#10;Description automatically generated">
            <a:extLst>
              <a:ext uri="{FF2B5EF4-FFF2-40B4-BE49-F238E27FC236}">
                <a16:creationId xmlns:a16="http://schemas.microsoft.com/office/drawing/2014/main" id="{D7AE198B-94CE-FF4D-B40F-BFDD26BA2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91" y="1104506"/>
            <a:ext cx="1893575" cy="1955456"/>
          </a:xfrm>
          <a:prstGeom prst="rect">
            <a:avLst/>
          </a:prstGeom>
        </p:spPr>
      </p:pic>
      <p:pic>
        <p:nvPicPr>
          <p:cNvPr id="10" name="Picture 9" descr="A blurry image&#10;&#10;Description automatically generated">
            <a:extLst>
              <a:ext uri="{FF2B5EF4-FFF2-40B4-BE49-F238E27FC236}">
                <a16:creationId xmlns:a16="http://schemas.microsoft.com/office/drawing/2014/main" id="{D217FB69-8A87-AF43-B730-BB3D0ED36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5" y="1124354"/>
            <a:ext cx="1893575" cy="1955456"/>
          </a:xfrm>
          <a:prstGeom prst="rect">
            <a:avLst/>
          </a:prstGeom>
        </p:spPr>
      </p:pic>
      <p:pic>
        <p:nvPicPr>
          <p:cNvPr id="12" name="Picture 11" descr="A picture containing sitting, close, blurry, table&#10;&#10;Description automatically generated">
            <a:extLst>
              <a:ext uri="{FF2B5EF4-FFF2-40B4-BE49-F238E27FC236}">
                <a16:creationId xmlns:a16="http://schemas.microsoft.com/office/drawing/2014/main" id="{A225BD0D-885C-2747-9497-06B327959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46" y="1104507"/>
            <a:ext cx="1893574" cy="19554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6ABF41-2A1B-FC4C-AD34-CB178A58A81D}"/>
              </a:ext>
            </a:extLst>
          </p:cNvPr>
          <p:cNvSpPr txBox="1"/>
          <p:nvPr/>
        </p:nvSpPr>
        <p:spPr>
          <a:xfrm>
            <a:off x="4091897" y="55465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 water valve</a:t>
            </a:r>
          </a:p>
        </p:txBody>
      </p:sp>
      <p:pic>
        <p:nvPicPr>
          <p:cNvPr id="16" name="Picture 15" descr="A picture containing blurry, cat, standing&#10;&#10;Description automatically generated">
            <a:extLst>
              <a:ext uri="{FF2B5EF4-FFF2-40B4-BE49-F238E27FC236}">
                <a16:creationId xmlns:a16="http://schemas.microsoft.com/office/drawing/2014/main" id="{31DBC6F8-49FB-824C-8007-035649151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7428" y="1091788"/>
            <a:ext cx="1432028" cy="1941499"/>
          </a:xfrm>
          <a:prstGeom prst="rect">
            <a:avLst/>
          </a:prstGeom>
        </p:spPr>
      </p:pic>
      <p:pic>
        <p:nvPicPr>
          <p:cNvPr id="18" name="Picture 17" descr="A picture containing cat, blurry, standing&#10;&#10;Description automatically generated">
            <a:extLst>
              <a:ext uri="{FF2B5EF4-FFF2-40B4-BE49-F238E27FC236}">
                <a16:creationId xmlns:a16="http://schemas.microsoft.com/office/drawing/2014/main" id="{D7B6B184-A626-0347-BCB6-B388C99E6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5407" y="1124354"/>
            <a:ext cx="1432028" cy="1941499"/>
          </a:xfrm>
          <a:prstGeom prst="rect">
            <a:avLst/>
          </a:prstGeom>
        </p:spPr>
      </p:pic>
      <p:pic>
        <p:nvPicPr>
          <p:cNvPr id="20" name="Picture 19" descr="A blurry image of a person&#10;&#10;Description automatically generated">
            <a:extLst>
              <a:ext uri="{FF2B5EF4-FFF2-40B4-BE49-F238E27FC236}">
                <a16:creationId xmlns:a16="http://schemas.microsoft.com/office/drawing/2014/main" id="{44AC96F1-56E5-0742-942C-BC93AB441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5861" y="1124354"/>
            <a:ext cx="1432027" cy="19414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7A9E54-5727-4947-81A0-358265317451}"/>
              </a:ext>
            </a:extLst>
          </p:cNvPr>
          <p:cNvSpPr txBox="1"/>
          <p:nvPr/>
        </p:nvSpPr>
        <p:spPr>
          <a:xfrm>
            <a:off x="2095932" y="3276022"/>
            <a:ext cx="213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Tub clamp hose</a:t>
            </a:r>
          </a:p>
        </p:txBody>
      </p:sp>
      <p:pic>
        <p:nvPicPr>
          <p:cNvPr id="23" name="Picture 22" descr="A picture containing indoor, sitting, small, seat&#10;&#10;Description automatically generated">
            <a:extLst>
              <a:ext uri="{FF2B5EF4-FFF2-40B4-BE49-F238E27FC236}">
                <a16:creationId xmlns:a16="http://schemas.microsoft.com/office/drawing/2014/main" id="{32CBE684-3746-DE43-8976-274B6E0B2D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28" y="3737687"/>
            <a:ext cx="2167128" cy="3033979"/>
          </a:xfrm>
          <a:prstGeom prst="rect">
            <a:avLst/>
          </a:prstGeom>
        </p:spPr>
      </p:pic>
      <p:pic>
        <p:nvPicPr>
          <p:cNvPr id="25" name="Picture 24" descr="A picture containing indoor, sitting, cat, mirror&#10;&#10;Description automatically generated">
            <a:extLst>
              <a:ext uri="{FF2B5EF4-FFF2-40B4-BE49-F238E27FC236}">
                <a16:creationId xmlns:a16="http://schemas.microsoft.com/office/drawing/2014/main" id="{613080A5-B85A-2741-A185-E13EE1B58F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4230" y="3737687"/>
            <a:ext cx="2167128" cy="30339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763AF0-8DE4-9F48-B9EF-9FD1920E14C5}"/>
              </a:ext>
            </a:extLst>
          </p:cNvPr>
          <p:cNvSpPr txBox="1"/>
          <p:nvPr/>
        </p:nvSpPr>
        <p:spPr>
          <a:xfrm>
            <a:off x="8462180" y="3425376"/>
            <a:ext cx="1340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EMI filter</a:t>
            </a:r>
          </a:p>
        </p:txBody>
      </p:sp>
      <p:pic>
        <p:nvPicPr>
          <p:cNvPr id="17" name="Picture 16" descr="A picture containing mirror, close, reflection, cat&#10;&#10;Description automatically generated">
            <a:extLst>
              <a:ext uri="{FF2B5EF4-FFF2-40B4-BE49-F238E27FC236}">
                <a16:creationId xmlns:a16="http://schemas.microsoft.com/office/drawing/2014/main" id="{3B8917C6-7F7B-7B4F-A56F-66A94E6AA3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9193" y="3948958"/>
            <a:ext cx="1736470" cy="2611435"/>
          </a:xfrm>
          <a:prstGeom prst="rect">
            <a:avLst/>
          </a:prstGeom>
        </p:spPr>
      </p:pic>
      <p:pic>
        <p:nvPicPr>
          <p:cNvPr id="19" name="Picture 18" descr="A picture containing glass, mirror, reflection, blurry&#10;&#10;Description automatically generated">
            <a:extLst>
              <a:ext uri="{FF2B5EF4-FFF2-40B4-BE49-F238E27FC236}">
                <a16:creationId xmlns:a16="http://schemas.microsoft.com/office/drawing/2014/main" id="{2D4A5AD6-C6E7-8040-946F-2F8899962F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1553" y="3948958"/>
            <a:ext cx="1736470" cy="26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Problem of learning part appearance variability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Novelty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Data collected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Conclusion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74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54E498-C8D8-754D-A73E-02413D1FBBB8}"/>
              </a:ext>
            </a:extLst>
          </p:cNvPr>
          <p:cNvSpPr txBox="1"/>
          <p:nvPr/>
        </p:nvSpPr>
        <p:spPr>
          <a:xfrm>
            <a:off x="0" y="17653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Collection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76EAC-A859-2E43-AD3B-534C5FA08E46}"/>
              </a:ext>
            </a:extLst>
          </p:cNvPr>
          <p:cNvSpPr txBox="1"/>
          <p:nvPr/>
        </p:nvSpPr>
        <p:spPr>
          <a:xfrm>
            <a:off x="1370483" y="485106"/>
            <a:ext cx="2154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Pressure sensor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4D519-37BE-4D41-9CA4-A55707CC3549}"/>
              </a:ext>
            </a:extLst>
          </p:cNvPr>
          <p:cNvSpPr txBox="1"/>
          <p:nvPr/>
        </p:nvSpPr>
        <p:spPr>
          <a:xfrm>
            <a:off x="8154361" y="503868"/>
            <a:ext cx="1673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Wire holder</a:t>
            </a:r>
          </a:p>
        </p:txBody>
      </p:sp>
      <p:pic>
        <p:nvPicPr>
          <p:cNvPr id="13" name="Picture 12" descr="A picture containing sitting, blurry, standing, person&#10;&#10;Description automatically generated">
            <a:extLst>
              <a:ext uri="{FF2B5EF4-FFF2-40B4-BE49-F238E27FC236}">
                <a16:creationId xmlns:a16="http://schemas.microsoft.com/office/drawing/2014/main" id="{4FB89371-E73B-344D-B93F-85C06F2A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" y="1044893"/>
            <a:ext cx="2222500" cy="1333500"/>
          </a:xfrm>
          <a:prstGeom prst="rect">
            <a:avLst/>
          </a:prstGeom>
        </p:spPr>
      </p:pic>
      <p:pic>
        <p:nvPicPr>
          <p:cNvPr id="15" name="Picture 14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6C3CDD8E-C0F9-B341-980B-B6B4FD2FA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829" y="1044893"/>
            <a:ext cx="2222500" cy="1333500"/>
          </a:xfrm>
          <a:prstGeom prst="rect">
            <a:avLst/>
          </a:prstGeom>
        </p:spPr>
      </p:pic>
      <p:pic>
        <p:nvPicPr>
          <p:cNvPr id="17" name="Picture 16" descr="A picture containing blurry, hand, sitting, street&#10;&#10;Description automatically generated">
            <a:extLst>
              <a:ext uri="{FF2B5EF4-FFF2-40B4-BE49-F238E27FC236}">
                <a16:creationId xmlns:a16="http://schemas.microsoft.com/office/drawing/2014/main" id="{A56055CD-1CB7-AF40-BD89-D8BCE9987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305" y="1061619"/>
            <a:ext cx="1506597" cy="2259896"/>
          </a:xfrm>
          <a:prstGeom prst="rect">
            <a:avLst/>
          </a:prstGeom>
        </p:spPr>
      </p:pic>
      <p:pic>
        <p:nvPicPr>
          <p:cNvPr id="19" name="Picture 18" descr="A picture containing person, cat, playing, looking&#10;&#10;Description automatically generated">
            <a:extLst>
              <a:ext uri="{FF2B5EF4-FFF2-40B4-BE49-F238E27FC236}">
                <a16:creationId xmlns:a16="http://schemas.microsoft.com/office/drawing/2014/main" id="{4BDC9C1A-0C4B-594C-84AD-F8B79A5E8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774" y="1044893"/>
            <a:ext cx="1506597" cy="2259896"/>
          </a:xfrm>
          <a:prstGeom prst="rect">
            <a:avLst/>
          </a:prstGeom>
        </p:spPr>
      </p:pic>
      <p:pic>
        <p:nvPicPr>
          <p:cNvPr id="21" name="Picture 20" descr="A picture containing sitting, holding, standing, person&#10;&#10;Description automatically generated">
            <a:extLst>
              <a:ext uri="{FF2B5EF4-FFF2-40B4-BE49-F238E27FC236}">
                <a16:creationId xmlns:a16="http://schemas.microsoft.com/office/drawing/2014/main" id="{FC932F04-E55A-D744-94E8-8DAF65996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0872" y="1044893"/>
            <a:ext cx="1506597" cy="2259896"/>
          </a:xfrm>
          <a:prstGeom prst="rect">
            <a:avLst/>
          </a:prstGeom>
        </p:spPr>
      </p:pic>
      <p:pic>
        <p:nvPicPr>
          <p:cNvPr id="23" name="Picture 22" descr="A picture containing cat, sitting, blurry, standing&#10;&#10;Description automatically generated">
            <a:extLst>
              <a:ext uri="{FF2B5EF4-FFF2-40B4-BE49-F238E27FC236}">
                <a16:creationId xmlns:a16="http://schemas.microsoft.com/office/drawing/2014/main" id="{6A151038-A1BF-434A-B42F-23CC27D356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341" y="1044893"/>
            <a:ext cx="1506597" cy="2259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1CF91A-C445-E647-940B-82819CF9F1C8}"/>
              </a:ext>
            </a:extLst>
          </p:cNvPr>
          <p:cNvSpPr txBox="1"/>
          <p:nvPr/>
        </p:nvSpPr>
        <p:spPr>
          <a:xfrm>
            <a:off x="1370483" y="3893557"/>
            <a:ext cx="2471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Thermistor screws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DF6DA-D830-474F-868C-F5B2174415C0}"/>
              </a:ext>
            </a:extLst>
          </p:cNvPr>
          <p:cNvSpPr txBox="1"/>
          <p:nvPr/>
        </p:nvSpPr>
        <p:spPr>
          <a:xfrm>
            <a:off x="7801095" y="3893557"/>
            <a:ext cx="2966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Screw near thermistor</a:t>
            </a:r>
          </a:p>
        </p:txBody>
      </p:sp>
      <p:pic>
        <p:nvPicPr>
          <p:cNvPr id="18" name="Picture 17" descr="A picture containing indoor, sitting, table, sink&#10;&#10;Description automatically generated">
            <a:extLst>
              <a:ext uri="{FF2B5EF4-FFF2-40B4-BE49-F238E27FC236}">
                <a16:creationId xmlns:a16="http://schemas.microsoft.com/office/drawing/2014/main" id="{8C32C14E-0AA1-A247-88BD-1C25E9EA7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1374" y="4638522"/>
            <a:ext cx="2818953" cy="1558715"/>
          </a:xfrm>
          <a:prstGeom prst="rect">
            <a:avLst/>
          </a:prstGeom>
        </p:spPr>
      </p:pic>
      <p:pic>
        <p:nvPicPr>
          <p:cNvPr id="20" name="Picture 19" descr="A picture containing indoor, sitting, table, sink&#10;&#10;Description automatically generated">
            <a:extLst>
              <a:ext uri="{FF2B5EF4-FFF2-40B4-BE49-F238E27FC236}">
                <a16:creationId xmlns:a16="http://schemas.microsoft.com/office/drawing/2014/main" id="{00D5813B-6FCA-BD4A-95FD-0330BFE93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4162" y="4638522"/>
            <a:ext cx="2818953" cy="1558715"/>
          </a:xfrm>
          <a:prstGeom prst="rect">
            <a:avLst/>
          </a:prstGeom>
        </p:spPr>
      </p:pic>
      <p:pic>
        <p:nvPicPr>
          <p:cNvPr id="22" name="Picture 21" descr="A picture containing indoor, sitting, pair, shoes&#10;&#10;Description automatically generated">
            <a:extLst>
              <a:ext uri="{FF2B5EF4-FFF2-40B4-BE49-F238E27FC236}">
                <a16:creationId xmlns:a16="http://schemas.microsoft.com/office/drawing/2014/main" id="{064E5AE8-9190-E646-AE53-C22CC76C3E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16" y="4544567"/>
            <a:ext cx="2499328" cy="1828326"/>
          </a:xfrm>
          <a:prstGeom prst="rect">
            <a:avLst/>
          </a:prstGeom>
        </p:spPr>
      </p:pic>
      <p:pic>
        <p:nvPicPr>
          <p:cNvPr id="24" name="Picture 23" descr="A picture containing indoor, sitting, wearing, person&#10;&#10;Description automatically generated">
            <a:extLst>
              <a:ext uri="{FF2B5EF4-FFF2-40B4-BE49-F238E27FC236}">
                <a16:creationId xmlns:a16="http://schemas.microsoft.com/office/drawing/2014/main" id="{85FF34BF-52A8-A14B-944F-781AB8BAE6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8114" y="4544568"/>
            <a:ext cx="2499328" cy="18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12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2CB2-A439-F349-B350-9164EBCFB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45" y="211877"/>
            <a:ext cx="10515600" cy="1325563"/>
          </a:xfrm>
        </p:spPr>
        <p:txBody>
          <a:bodyPr/>
          <a:lstStyle/>
          <a:p>
            <a:r>
              <a:rPr lang="en-US" dirty="0"/>
              <a:t>Data provided by SEHA</a:t>
            </a:r>
          </a:p>
        </p:txBody>
      </p:sp>
      <p:pic>
        <p:nvPicPr>
          <p:cNvPr id="6" name="Content Placeholder 5" descr="A picture containing sitting, front, street, bus&#10;&#10;Description automatically generated">
            <a:extLst>
              <a:ext uri="{FF2B5EF4-FFF2-40B4-BE49-F238E27FC236}">
                <a16:creationId xmlns:a16="http://schemas.microsoft.com/office/drawing/2014/main" id="{FA629876-3745-7547-83D6-6C7DCF0C4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445" y="1352775"/>
            <a:ext cx="5412580" cy="349957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2092F-6168-FE4D-829C-B67B1D6FA42F}"/>
              </a:ext>
            </a:extLst>
          </p:cNvPr>
          <p:cNvSpPr txBox="1"/>
          <p:nvPr/>
        </p:nvSpPr>
        <p:spPr>
          <a:xfrm>
            <a:off x="0" y="27212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Collection</a:t>
            </a:r>
          </a:p>
        </p:txBody>
      </p:sp>
      <p:pic>
        <p:nvPicPr>
          <p:cNvPr id="8" name="Picture 7" descr="A close up of a camera&#10;&#10;Description automatically generated">
            <a:extLst>
              <a:ext uri="{FF2B5EF4-FFF2-40B4-BE49-F238E27FC236}">
                <a16:creationId xmlns:a16="http://schemas.microsoft.com/office/drawing/2014/main" id="{235C46CC-E78E-9143-87AE-49EA6E59B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977" y="1352774"/>
            <a:ext cx="5104752" cy="3499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818503-9CE3-6D40-A0BD-186F4E755A84}"/>
              </a:ext>
            </a:extLst>
          </p:cNvPr>
          <p:cNvSpPr txBox="1"/>
          <p:nvPr/>
        </p:nvSpPr>
        <p:spPr>
          <a:xfrm>
            <a:off x="1266984" y="5577752"/>
            <a:ext cx="1562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 screw</a:t>
            </a:r>
          </a:p>
        </p:txBody>
      </p:sp>
      <p:pic>
        <p:nvPicPr>
          <p:cNvPr id="9" name="Picture 8" descr="A picture containing sitting, small, water, counter&#10;&#10;Description automatically generated">
            <a:extLst>
              <a:ext uri="{FF2B5EF4-FFF2-40B4-BE49-F238E27FC236}">
                <a16:creationId xmlns:a16="http://schemas.microsoft.com/office/drawing/2014/main" id="{58B9CFD4-5B23-DF4A-9B13-F7590E1A8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336" y="5092322"/>
            <a:ext cx="1646103" cy="1646103"/>
          </a:xfrm>
          <a:prstGeom prst="rect">
            <a:avLst/>
          </a:prstGeom>
        </p:spPr>
      </p:pic>
      <p:pic>
        <p:nvPicPr>
          <p:cNvPr id="11" name="Picture 10" descr="A picture containing indoor, sitting, clock, suitcase&#10;&#10;Description automatically generated">
            <a:extLst>
              <a:ext uri="{FF2B5EF4-FFF2-40B4-BE49-F238E27FC236}">
                <a16:creationId xmlns:a16="http://schemas.microsoft.com/office/drawing/2014/main" id="{4E5BBD5C-48A2-774D-AAE3-E3867BFD4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785" y="5092322"/>
            <a:ext cx="1646103" cy="1646103"/>
          </a:xfrm>
          <a:prstGeom prst="rect">
            <a:avLst/>
          </a:prstGeom>
        </p:spPr>
      </p:pic>
      <p:pic>
        <p:nvPicPr>
          <p:cNvPr id="12" name="Picture 11" descr="A picture containing cat, sitting, front, clock&#10;&#10;Description automatically generated">
            <a:extLst>
              <a:ext uri="{FF2B5EF4-FFF2-40B4-BE49-F238E27FC236}">
                <a16:creationId xmlns:a16="http://schemas.microsoft.com/office/drawing/2014/main" id="{29E4589E-5252-F745-AB57-E43DFF20B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234" y="5092322"/>
            <a:ext cx="1646103" cy="164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01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Methods	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Ground truth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Pre-processing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627262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71CA3-8CDA-F94F-B23C-E7FC1B5C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the actual number of defects? - Ground truth (249,371 images)</a:t>
            </a:r>
          </a:p>
        </p:txBody>
      </p:sp>
      <p:pic>
        <p:nvPicPr>
          <p:cNvPr id="7" name="Content Placeholder 6" descr="A picture containing wooden&#10;&#10;Description automatically generated">
            <a:extLst>
              <a:ext uri="{FF2B5EF4-FFF2-40B4-BE49-F238E27FC236}">
                <a16:creationId xmlns:a16="http://schemas.microsoft.com/office/drawing/2014/main" id="{1C631EA2-82BD-464C-BBBA-783A49C3A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07971"/>
            <a:ext cx="7177591" cy="448599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6D8B2-92C7-E343-B71C-2CCEE6E98D19}"/>
              </a:ext>
            </a:extLst>
          </p:cNvPr>
          <p:cNvSpPr txBox="1"/>
          <p:nvPr/>
        </p:nvSpPr>
        <p:spPr>
          <a:xfrm>
            <a:off x="0" y="27212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4067638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2DC19-BC99-0F44-9DBA-B01B6ED2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" y="273685"/>
            <a:ext cx="10515600" cy="1325563"/>
          </a:xfrm>
        </p:spPr>
        <p:txBody>
          <a:bodyPr/>
          <a:lstStyle/>
          <a:p>
            <a:r>
              <a:rPr lang="en-US" dirty="0"/>
              <a:t>Ground truth - 249,371 images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4E4975-FE50-C045-BB91-C9A408153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842465"/>
              </p:ext>
            </p:extLst>
          </p:nvPr>
        </p:nvGraphicFramePr>
        <p:xfrm>
          <a:off x="652272" y="1599248"/>
          <a:ext cx="9912096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436">
                  <a:extLst>
                    <a:ext uri="{9D8B030D-6E8A-4147-A177-3AD203B41FA5}">
                      <a16:colId xmlns:a16="http://schemas.microsoft.com/office/drawing/2014/main" val="3274602824"/>
                    </a:ext>
                  </a:extLst>
                </a:gridCol>
                <a:gridCol w="1216386">
                  <a:extLst>
                    <a:ext uri="{9D8B030D-6E8A-4147-A177-3AD203B41FA5}">
                      <a16:colId xmlns:a16="http://schemas.microsoft.com/office/drawing/2014/main" val="346598403"/>
                    </a:ext>
                  </a:extLst>
                </a:gridCol>
                <a:gridCol w="1477607">
                  <a:extLst>
                    <a:ext uri="{9D8B030D-6E8A-4147-A177-3AD203B41FA5}">
                      <a16:colId xmlns:a16="http://schemas.microsoft.com/office/drawing/2014/main" val="4272560695"/>
                    </a:ext>
                  </a:extLst>
                </a:gridCol>
                <a:gridCol w="1242236">
                  <a:extLst>
                    <a:ext uri="{9D8B030D-6E8A-4147-A177-3AD203B41FA5}">
                      <a16:colId xmlns:a16="http://schemas.microsoft.com/office/drawing/2014/main" val="2602124812"/>
                    </a:ext>
                  </a:extLst>
                </a:gridCol>
                <a:gridCol w="1281464">
                  <a:extLst>
                    <a:ext uri="{9D8B030D-6E8A-4147-A177-3AD203B41FA5}">
                      <a16:colId xmlns:a16="http://schemas.microsoft.com/office/drawing/2014/main" val="1652584288"/>
                    </a:ext>
                  </a:extLst>
                </a:gridCol>
                <a:gridCol w="1882967">
                  <a:extLst>
                    <a:ext uri="{9D8B030D-6E8A-4147-A177-3AD203B41FA5}">
                      <a16:colId xmlns:a16="http://schemas.microsoft.com/office/drawing/2014/main" val="1723098347"/>
                    </a:ext>
                  </a:extLst>
                </a:gridCol>
              </a:tblGrid>
              <a:tr h="172688">
                <a:tc>
                  <a:txBody>
                    <a:bodyPr/>
                    <a:lstStyle/>
                    <a:p>
                      <a:r>
                        <a:rPr lang="en-US" dirty="0"/>
                        <a:t>Inspection problem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No. of frames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Frames analyzed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Fail</a:t>
                      </a:r>
                    </a:p>
                    <a:p>
                      <a:r>
                        <a:rPr lang="en-US" dirty="0"/>
                        <a:t>to crop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Defects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Defect rate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96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White water valve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39,268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32,242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1,602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83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0.26 %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08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Red water valve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39,268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38,447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821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89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0.23 %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545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Tub clamp hose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39,268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39,268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0.04 %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93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EMI filter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39,268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39,268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0.08 %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561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Pressure sensor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39,268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13,009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26,259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0.02 %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38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Wire holder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39,268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36,658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2,610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180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0.49 %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848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Thermistor screws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23,247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23,247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0.05 %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294069"/>
                  </a:ext>
                </a:extLst>
              </a:tr>
              <a:tr h="17268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Screw near thermistor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23,247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23,245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458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Back screws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3,987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3,987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1976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6D34171-DE44-594A-9FBF-880032445000}"/>
              </a:ext>
            </a:extLst>
          </p:cNvPr>
          <p:cNvSpPr txBox="1"/>
          <p:nvPr/>
        </p:nvSpPr>
        <p:spPr>
          <a:xfrm>
            <a:off x="0" y="27212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1651900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Methods	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Ground truth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Pre-processing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03554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6E6C5-869F-DE40-BC69-620BE83D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09" y="11241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Pre-processing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FA6CD6-1E26-4046-8080-AF0612D73590}"/>
              </a:ext>
            </a:extLst>
          </p:cNvPr>
          <p:cNvSpPr/>
          <p:nvPr/>
        </p:nvSpPr>
        <p:spPr>
          <a:xfrm>
            <a:off x="6493251" y="3188145"/>
            <a:ext cx="2261616" cy="886968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for appearance variability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0C53C6-8E9D-3646-9829-890F7CE5A4EF}"/>
              </a:ext>
            </a:extLst>
          </p:cNvPr>
          <p:cNvSpPr/>
          <p:nvPr/>
        </p:nvSpPr>
        <p:spPr>
          <a:xfrm>
            <a:off x="2014728" y="1639285"/>
            <a:ext cx="2261616" cy="813816"/>
          </a:xfrm>
          <a:prstGeom prst="ellipse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pre-processing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A2B237-9007-934F-A5A3-71A3F300C326}"/>
              </a:ext>
            </a:extLst>
          </p:cNvPr>
          <p:cNvSpPr/>
          <p:nvPr/>
        </p:nvSpPr>
        <p:spPr>
          <a:xfrm>
            <a:off x="7458456" y="1618425"/>
            <a:ext cx="2261616" cy="813816"/>
          </a:xfrm>
          <a:prstGeom prst="ellipse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Inspection window size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8B704A-2E14-AC4A-AC7D-2FEAA19E8E83}"/>
              </a:ext>
            </a:extLst>
          </p:cNvPr>
          <p:cNvSpPr/>
          <p:nvPr/>
        </p:nvSpPr>
        <p:spPr>
          <a:xfrm>
            <a:off x="2014728" y="4831017"/>
            <a:ext cx="2261616" cy="813816"/>
          </a:xfrm>
          <a:prstGeom prst="ellipse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Template match method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9AF8D7-57CD-BD41-BC8B-95275D325302}"/>
              </a:ext>
            </a:extLst>
          </p:cNvPr>
          <p:cNvSpPr/>
          <p:nvPr/>
        </p:nvSpPr>
        <p:spPr>
          <a:xfrm>
            <a:off x="7458456" y="4831017"/>
            <a:ext cx="2261616" cy="813816"/>
          </a:xfrm>
          <a:prstGeom prst="ellipse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Inspection template size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8F7310-3AC8-B94B-BBD2-E7EAA0C0348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993906" y="2333920"/>
            <a:ext cx="403332" cy="854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2F213C-2A91-B642-96BA-A4D35A20F3DF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7624059" y="2313060"/>
            <a:ext cx="129028" cy="875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5CF0FD-944E-644F-A9D1-BB2AB85B94DE}"/>
              </a:ext>
            </a:extLst>
          </p:cNvPr>
          <p:cNvCxnSpPr>
            <a:cxnSpLocks/>
            <a:stCxn id="7" idx="7"/>
            <a:endCxn id="12" idx="2"/>
          </p:cNvCxnSpPr>
          <p:nvPr/>
        </p:nvCxnSpPr>
        <p:spPr>
          <a:xfrm flipV="1">
            <a:off x="3945138" y="4075113"/>
            <a:ext cx="452100" cy="875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F3F996-502E-3B45-9165-E5D9F8057625}"/>
              </a:ext>
            </a:extLst>
          </p:cNvPr>
          <p:cNvCxnSpPr>
            <a:cxnSpLocks/>
            <a:stCxn id="8" idx="1"/>
            <a:endCxn id="4" idx="2"/>
          </p:cNvCxnSpPr>
          <p:nvPr/>
        </p:nvCxnSpPr>
        <p:spPr>
          <a:xfrm flipH="1" flipV="1">
            <a:off x="7624059" y="4075113"/>
            <a:ext cx="165603" cy="875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F44D7-0B37-3A45-942E-84A736C8A83C}"/>
              </a:ext>
            </a:extLst>
          </p:cNvPr>
          <p:cNvSpPr/>
          <p:nvPr/>
        </p:nvSpPr>
        <p:spPr>
          <a:xfrm>
            <a:off x="3266430" y="3188145"/>
            <a:ext cx="2261616" cy="886968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1032B8-4C02-3B4E-B939-BF6DAF7ABB28}"/>
              </a:ext>
            </a:extLst>
          </p:cNvPr>
          <p:cNvCxnSpPr>
            <a:cxnSpLocks/>
            <a:stCxn id="12" idx="3"/>
            <a:endCxn id="4" idx="1"/>
          </p:cNvCxnSpPr>
          <p:nvPr/>
        </p:nvCxnSpPr>
        <p:spPr>
          <a:xfrm>
            <a:off x="5528046" y="3631629"/>
            <a:ext cx="96520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237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6BC8-56D3-1E46-953D-C8A29C38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01" y="71822"/>
            <a:ext cx="10515600" cy="1325563"/>
          </a:xfrm>
        </p:spPr>
        <p:txBody>
          <a:bodyPr/>
          <a:lstStyle/>
          <a:p>
            <a:r>
              <a:rPr lang="en-US" dirty="0"/>
              <a:t>Template matching revisited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96A8E-C147-1546-ACDC-039F9517FCF0}"/>
              </a:ext>
            </a:extLst>
          </p:cNvPr>
          <p:cNvSpPr txBox="1"/>
          <p:nvPr/>
        </p:nvSpPr>
        <p:spPr>
          <a:xfrm>
            <a:off x="0" y="27212"/>
            <a:ext cx="15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Pre-processing</a:t>
            </a:r>
          </a:p>
        </p:txBody>
      </p:sp>
      <p:pic>
        <p:nvPicPr>
          <p:cNvPr id="7" name="Content Placeholder 7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76C1CC4C-8E95-E34E-BB67-5756422B8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41" y="1480373"/>
            <a:ext cx="885107" cy="965085"/>
          </a:xfrm>
          <a:prstGeom prst="rect">
            <a:avLst/>
          </a:prstGeom>
        </p:spPr>
      </p:pic>
      <p:pic>
        <p:nvPicPr>
          <p:cNvPr id="8" name="Picture 7" descr="A picture containing indoor, photo, sitting, table&#10;&#10;Description automatically generated">
            <a:extLst>
              <a:ext uri="{FF2B5EF4-FFF2-40B4-BE49-F238E27FC236}">
                <a16:creationId xmlns:a16="http://schemas.microsoft.com/office/drawing/2014/main" id="{B903496D-1C05-5A48-93C2-0FFB66ED2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559" y="1036643"/>
            <a:ext cx="1359603" cy="186481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9BCB3318-8310-4B4D-9DF3-B4B1F3E6AA39}"/>
              </a:ext>
            </a:extLst>
          </p:cNvPr>
          <p:cNvSpPr/>
          <p:nvPr/>
        </p:nvSpPr>
        <p:spPr>
          <a:xfrm flipV="1">
            <a:off x="3162078" y="2026938"/>
            <a:ext cx="98076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6C3A1-B65B-0248-B5C0-ECC9385D6D7E}"/>
              </a:ext>
            </a:extLst>
          </p:cNvPr>
          <p:cNvSpPr txBox="1"/>
          <p:nvPr/>
        </p:nvSpPr>
        <p:spPr>
          <a:xfrm>
            <a:off x="3112951" y="1726010"/>
            <a:ext cx="116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pic>
        <p:nvPicPr>
          <p:cNvPr id="15" name="Content Placeholder 5" descr="A picture containing sitting, table, standing, laying&#10;&#10;Description automatically generated">
            <a:extLst>
              <a:ext uri="{FF2B5EF4-FFF2-40B4-BE49-F238E27FC236}">
                <a16:creationId xmlns:a16="http://schemas.microsoft.com/office/drawing/2014/main" id="{0D59F9DB-2A33-C547-ABA7-2195D5E4E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635" y="1316061"/>
            <a:ext cx="956859" cy="1043322"/>
          </a:xfrm>
          <a:prstGeom prst="rect">
            <a:avLst/>
          </a:prstGeom>
        </p:spPr>
      </p:pic>
      <p:pic>
        <p:nvPicPr>
          <p:cNvPr id="16" name="Picture 1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F9E5784C-552E-ED40-8A22-915C828DB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408" y="933127"/>
            <a:ext cx="1359603" cy="1903444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28ABE8F3-56BE-DE4D-A983-FBED6358A192}"/>
              </a:ext>
            </a:extLst>
          </p:cNvPr>
          <p:cNvSpPr/>
          <p:nvPr/>
        </p:nvSpPr>
        <p:spPr>
          <a:xfrm>
            <a:off x="8686365" y="1775765"/>
            <a:ext cx="12057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A5EFB9-A21E-C24C-8B5A-B4663F3D6F39}"/>
              </a:ext>
            </a:extLst>
          </p:cNvPr>
          <p:cNvSpPr txBox="1"/>
          <p:nvPr/>
        </p:nvSpPr>
        <p:spPr>
          <a:xfrm>
            <a:off x="8758106" y="1468390"/>
            <a:ext cx="120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99DB2F-8D60-3A4A-B7B2-324241B5FCC6}"/>
              </a:ext>
            </a:extLst>
          </p:cNvPr>
          <p:cNvSpPr txBox="1"/>
          <p:nvPr/>
        </p:nvSpPr>
        <p:spPr>
          <a:xfrm>
            <a:off x="548301" y="4740017"/>
            <a:ext cx="7692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Variations of template matching:</a:t>
            </a:r>
            <a:endParaRPr lang="en-US" dirty="0"/>
          </a:p>
          <a:p>
            <a:r>
              <a:rPr lang="en-US" dirty="0"/>
              <a:t>1)Use RGB matching to find location and score</a:t>
            </a:r>
          </a:p>
          <a:p>
            <a:r>
              <a:rPr lang="en-US" dirty="0"/>
              <a:t>2)Use Edge matching to find location and score</a:t>
            </a:r>
          </a:p>
          <a:p>
            <a:r>
              <a:rPr lang="en-US" dirty="0"/>
              <a:t>3)Use Edge matching to find location and RGB matching to find score</a:t>
            </a:r>
          </a:p>
          <a:p>
            <a:r>
              <a:rPr lang="en-US" dirty="0"/>
              <a:t>4)Use RGB matching to find location and Edge matching to find score</a:t>
            </a:r>
          </a:p>
        </p:txBody>
      </p:sp>
      <p:pic>
        <p:nvPicPr>
          <p:cNvPr id="30" name="Content Placeholder 7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1E1AD967-8BAC-C44E-823D-A11D177A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506" y="2887697"/>
            <a:ext cx="956859" cy="1043322"/>
          </a:xfrm>
          <a:prstGeom prst="rect">
            <a:avLst/>
          </a:prstGeom>
        </p:spPr>
      </p:pic>
      <p:pic>
        <p:nvPicPr>
          <p:cNvPr id="31" name="Content Placeholder 5" descr="A picture containing sitting, table, standing, laying&#10;&#10;Description automatically generated">
            <a:extLst>
              <a:ext uri="{FF2B5EF4-FFF2-40B4-BE49-F238E27FC236}">
                <a16:creationId xmlns:a16="http://schemas.microsoft.com/office/drawing/2014/main" id="{CD2AB8B2-BDBD-E749-A49B-46A0F6F8F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710" y="2952145"/>
            <a:ext cx="956859" cy="1043321"/>
          </a:xfrm>
          <a:prstGeom prst="rect">
            <a:avLst/>
          </a:prstGeom>
        </p:spPr>
      </p:pic>
      <p:pic>
        <p:nvPicPr>
          <p:cNvPr id="33" name="Picture 32" descr="A picture containing sitting, table, ball, laying&#10;&#10;Description automatically generated">
            <a:extLst>
              <a:ext uri="{FF2B5EF4-FFF2-40B4-BE49-F238E27FC236}">
                <a16:creationId xmlns:a16="http://schemas.microsoft.com/office/drawing/2014/main" id="{4B2A83F5-5570-6941-8910-DA8684813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199" y="2956607"/>
            <a:ext cx="952767" cy="1038859"/>
          </a:xfrm>
          <a:prstGeom prst="rect">
            <a:avLst/>
          </a:prstGeom>
        </p:spPr>
      </p:pic>
      <p:pic>
        <p:nvPicPr>
          <p:cNvPr id="35" name="Picture 34" descr="A picture containing indoor, sitting, food, table&#10;&#10;Description automatically generated">
            <a:extLst>
              <a:ext uri="{FF2B5EF4-FFF2-40B4-BE49-F238E27FC236}">
                <a16:creationId xmlns:a16="http://schemas.microsoft.com/office/drawing/2014/main" id="{F971EAB2-11BD-C04D-B0CA-61C80C709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0315" y="2887697"/>
            <a:ext cx="956859" cy="1074152"/>
          </a:xfrm>
          <a:prstGeom prst="rect">
            <a:avLst/>
          </a:prstGeom>
        </p:spPr>
      </p:pic>
      <p:sp>
        <p:nvSpPr>
          <p:cNvPr id="36" name="Right Arrow 35">
            <a:extLst>
              <a:ext uri="{FF2B5EF4-FFF2-40B4-BE49-F238E27FC236}">
                <a16:creationId xmlns:a16="http://schemas.microsoft.com/office/drawing/2014/main" id="{ABE4F1E4-CA08-F34A-B060-1E61379ADA51}"/>
              </a:ext>
            </a:extLst>
          </p:cNvPr>
          <p:cNvSpPr/>
          <p:nvPr/>
        </p:nvSpPr>
        <p:spPr>
          <a:xfrm>
            <a:off x="8827685" y="3546474"/>
            <a:ext cx="98994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9A7BBA4D-2230-5E43-9805-DFBC42336A42}"/>
              </a:ext>
            </a:extLst>
          </p:cNvPr>
          <p:cNvSpPr/>
          <p:nvPr/>
        </p:nvSpPr>
        <p:spPr>
          <a:xfrm>
            <a:off x="3168015" y="3451554"/>
            <a:ext cx="956366" cy="53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7FB7D-17C5-EB41-80E0-CD31010C7774}"/>
              </a:ext>
            </a:extLst>
          </p:cNvPr>
          <p:cNvSpPr txBox="1"/>
          <p:nvPr/>
        </p:nvSpPr>
        <p:spPr>
          <a:xfrm>
            <a:off x="3112951" y="3117792"/>
            <a:ext cx="116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27F2D6-CB5B-7F4A-859C-7B32CF600432}"/>
              </a:ext>
            </a:extLst>
          </p:cNvPr>
          <p:cNvSpPr txBox="1"/>
          <p:nvPr/>
        </p:nvSpPr>
        <p:spPr>
          <a:xfrm>
            <a:off x="8827685" y="3240107"/>
            <a:ext cx="120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39DC91-D194-6846-A952-2CE83BAE1E93}"/>
              </a:ext>
            </a:extLst>
          </p:cNvPr>
          <p:cNvSpPr txBox="1"/>
          <p:nvPr/>
        </p:nvSpPr>
        <p:spPr>
          <a:xfrm>
            <a:off x="1648836" y="19106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AA0679-1084-9848-98BB-21660FE14F68}"/>
              </a:ext>
            </a:extLst>
          </p:cNvPr>
          <p:cNvSpPr txBox="1"/>
          <p:nvPr/>
        </p:nvSpPr>
        <p:spPr>
          <a:xfrm>
            <a:off x="552487" y="1721769"/>
            <a:ext cx="121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 match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D2EE22-C92B-1443-B164-A85187882CC0}"/>
              </a:ext>
            </a:extLst>
          </p:cNvPr>
          <p:cNvSpPr txBox="1"/>
          <p:nvPr/>
        </p:nvSpPr>
        <p:spPr>
          <a:xfrm>
            <a:off x="551528" y="3181861"/>
            <a:ext cx="128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RGB match,</a:t>
            </a:r>
          </a:p>
          <a:p>
            <a:r>
              <a:rPr lang="en-US" dirty="0"/>
              <a:t>Edge score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BF4A3B-611C-C64D-BD6B-677234CF3FA7}"/>
              </a:ext>
            </a:extLst>
          </p:cNvPr>
          <p:cNvSpPr txBox="1"/>
          <p:nvPr/>
        </p:nvSpPr>
        <p:spPr>
          <a:xfrm>
            <a:off x="6339332" y="1573682"/>
            <a:ext cx="12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match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C7970C-8C13-434D-8BC3-773AD2A45832}"/>
              </a:ext>
            </a:extLst>
          </p:cNvPr>
          <p:cNvSpPr txBox="1"/>
          <p:nvPr/>
        </p:nvSpPr>
        <p:spPr>
          <a:xfrm>
            <a:off x="6310477" y="3129674"/>
            <a:ext cx="13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match,</a:t>
            </a:r>
          </a:p>
          <a:p>
            <a:r>
              <a:rPr lang="en-US" dirty="0"/>
              <a:t>RGB score</a:t>
            </a:r>
          </a:p>
        </p:txBody>
      </p:sp>
    </p:spTree>
    <p:extLst>
      <p:ext uri="{BB962C8B-B14F-4D97-AF65-F5344CB8AC3E}">
        <p14:creationId xmlns:p14="http://schemas.microsoft.com/office/powerpoint/2010/main" val="3914498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5CE7E-2255-9342-8A0F-4C520B13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28" y="-56959"/>
            <a:ext cx="10515600" cy="1325563"/>
          </a:xfrm>
        </p:spPr>
        <p:txBody>
          <a:bodyPr/>
          <a:lstStyle/>
          <a:p>
            <a:r>
              <a:rPr lang="en-US" dirty="0"/>
              <a:t>Scoring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E92C5F5-F3E3-FF42-A7DC-7E609E3EB0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913304"/>
              </p:ext>
            </p:extLst>
          </p:nvPr>
        </p:nvGraphicFramePr>
        <p:xfrm>
          <a:off x="1628150" y="605823"/>
          <a:ext cx="5080299" cy="333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37AA3F9-AA7C-AD46-9071-CEC9216A8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398388"/>
              </p:ext>
            </p:extLst>
          </p:nvPr>
        </p:nvGraphicFramePr>
        <p:xfrm>
          <a:off x="6321628" y="296332"/>
          <a:ext cx="4242222" cy="347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40ED426-989D-A64D-BF51-0B8237B8A2F1}"/>
              </a:ext>
            </a:extLst>
          </p:cNvPr>
          <p:cNvSpPr txBox="1"/>
          <p:nvPr/>
        </p:nvSpPr>
        <p:spPr>
          <a:xfrm>
            <a:off x="0" y="27212"/>
            <a:ext cx="15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Pre-processing</a:t>
            </a:r>
          </a:p>
        </p:txBody>
      </p:sp>
      <p:pic>
        <p:nvPicPr>
          <p:cNvPr id="22" name="Content Placeholder 5" descr="A picture containing sitting, table, standing, laying&#10;&#10;Description automatically generated">
            <a:extLst>
              <a:ext uri="{FF2B5EF4-FFF2-40B4-BE49-F238E27FC236}">
                <a16:creationId xmlns:a16="http://schemas.microsoft.com/office/drawing/2014/main" id="{B86481BA-63FA-8B4C-9B03-F15D05FA5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702" y="4604580"/>
            <a:ext cx="956859" cy="1043321"/>
          </a:xfrm>
          <a:prstGeom prst="rect">
            <a:avLst/>
          </a:prstGeom>
        </p:spPr>
      </p:pic>
      <p:pic>
        <p:nvPicPr>
          <p:cNvPr id="23" name="Picture 22" descr="A picture containing sitting, table, ball, laying&#10;&#10;Description automatically generated">
            <a:extLst>
              <a:ext uri="{FF2B5EF4-FFF2-40B4-BE49-F238E27FC236}">
                <a16:creationId xmlns:a16="http://schemas.microsoft.com/office/drawing/2014/main" id="{04D147F1-8E62-7D45-9156-062FA977C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191" y="4609042"/>
            <a:ext cx="952767" cy="1038859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D35CB09B-68AA-344C-8B67-78E606F4DD17}"/>
              </a:ext>
            </a:extLst>
          </p:cNvPr>
          <p:cNvSpPr/>
          <p:nvPr/>
        </p:nvSpPr>
        <p:spPr>
          <a:xfrm>
            <a:off x="8819007" y="5103989"/>
            <a:ext cx="956366" cy="53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09248B-8CEF-074A-9F39-55AD8895086C}"/>
              </a:ext>
            </a:extLst>
          </p:cNvPr>
          <p:cNvSpPr txBox="1"/>
          <p:nvPr/>
        </p:nvSpPr>
        <p:spPr>
          <a:xfrm>
            <a:off x="8763943" y="4770227"/>
            <a:ext cx="116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584789-0312-DE49-B557-54F6E4583051}"/>
              </a:ext>
            </a:extLst>
          </p:cNvPr>
          <p:cNvSpPr txBox="1"/>
          <p:nvPr/>
        </p:nvSpPr>
        <p:spPr>
          <a:xfrm>
            <a:off x="6202520" y="4834296"/>
            <a:ext cx="128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Edge score</a:t>
            </a:r>
          </a:p>
        </p:txBody>
      </p:sp>
      <p:pic>
        <p:nvPicPr>
          <p:cNvPr id="27" name="Content Placeholder 7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07BA4E89-B488-0048-9209-B37388A52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674" y="4604580"/>
            <a:ext cx="956859" cy="1043322"/>
          </a:xfrm>
          <a:prstGeom prst="rect">
            <a:avLst/>
          </a:prstGeom>
        </p:spPr>
      </p:pic>
      <p:pic>
        <p:nvPicPr>
          <p:cNvPr id="28" name="Picture 27" descr="A picture containing indoor, sitting, food, table&#10;&#10;Description automatically generated">
            <a:extLst>
              <a:ext uri="{FF2B5EF4-FFF2-40B4-BE49-F238E27FC236}">
                <a16:creationId xmlns:a16="http://schemas.microsoft.com/office/drawing/2014/main" id="{0E342757-5EB6-414B-9A41-CDCDAF20C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6483" y="4604580"/>
            <a:ext cx="956859" cy="1074152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867BE8A3-5BFA-9848-BE1E-CDC0168A6B2F}"/>
              </a:ext>
            </a:extLst>
          </p:cNvPr>
          <p:cNvSpPr/>
          <p:nvPr/>
        </p:nvSpPr>
        <p:spPr>
          <a:xfrm>
            <a:off x="3313853" y="5263357"/>
            <a:ext cx="98994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05B19E-9BB0-E542-A3C9-0056BBBDABB9}"/>
              </a:ext>
            </a:extLst>
          </p:cNvPr>
          <p:cNvSpPr txBox="1"/>
          <p:nvPr/>
        </p:nvSpPr>
        <p:spPr>
          <a:xfrm>
            <a:off x="3313853" y="4956990"/>
            <a:ext cx="120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DA6E91-F356-A942-9A4B-AF2F8DC62581}"/>
              </a:ext>
            </a:extLst>
          </p:cNvPr>
          <p:cNvSpPr txBox="1"/>
          <p:nvPr/>
        </p:nvSpPr>
        <p:spPr>
          <a:xfrm>
            <a:off x="796645" y="4846557"/>
            <a:ext cx="113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 score</a:t>
            </a:r>
          </a:p>
        </p:txBody>
      </p:sp>
    </p:spTree>
    <p:extLst>
      <p:ext uri="{BB962C8B-B14F-4D97-AF65-F5344CB8AC3E}">
        <p14:creationId xmlns:p14="http://schemas.microsoft.com/office/powerpoint/2010/main" val="3823932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6BC8-56D3-1E46-953D-C8A29C38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01" y="71822"/>
            <a:ext cx="10515600" cy="1325563"/>
          </a:xfrm>
        </p:spPr>
        <p:txBody>
          <a:bodyPr/>
          <a:lstStyle/>
          <a:p>
            <a:r>
              <a:rPr lang="en-US" dirty="0"/>
              <a:t>Template matching revisited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96A8E-C147-1546-ACDC-039F9517FCF0}"/>
              </a:ext>
            </a:extLst>
          </p:cNvPr>
          <p:cNvSpPr txBox="1"/>
          <p:nvPr/>
        </p:nvSpPr>
        <p:spPr>
          <a:xfrm>
            <a:off x="0" y="27212"/>
            <a:ext cx="15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Pre-processing</a:t>
            </a:r>
          </a:p>
        </p:txBody>
      </p:sp>
      <p:pic>
        <p:nvPicPr>
          <p:cNvPr id="7" name="Content Placeholder 7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76C1CC4C-8E95-E34E-BB67-5756422B8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41" y="1480373"/>
            <a:ext cx="885107" cy="965085"/>
          </a:xfrm>
          <a:prstGeom prst="rect">
            <a:avLst/>
          </a:prstGeom>
        </p:spPr>
      </p:pic>
      <p:pic>
        <p:nvPicPr>
          <p:cNvPr id="8" name="Picture 7" descr="A picture containing indoor, photo, sitting, table&#10;&#10;Description automatically generated">
            <a:extLst>
              <a:ext uri="{FF2B5EF4-FFF2-40B4-BE49-F238E27FC236}">
                <a16:creationId xmlns:a16="http://schemas.microsoft.com/office/drawing/2014/main" id="{B903496D-1C05-5A48-93C2-0FFB66ED2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559" y="1036643"/>
            <a:ext cx="1359603" cy="186481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9BCB3318-8310-4B4D-9DF3-B4B1F3E6AA39}"/>
              </a:ext>
            </a:extLst>
          </p:cNvPr>
          <p:cNvSpPr/>
          <p:nvPr/>
        </p:nvSpPr>
        <p:spPr>
          <a:xfrm flipV="1">
            <a:off x="3162078" y="2026938"/>
            <a:ext cx="98076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6C3A1-B65B-0248-B5C0-ECC9385D6D7E}"/>
              </a:ext>
            </a:extLst>
          </p:cNvPr>
          <p:cNvSpPr txBox="1"/>
          <p:nvPr/>
        </p:nvSpPr>
        <p:spPr>
          <a:xfrm>
            <a:off x="3112951" y="1726010"/>
            <a:ext cx="116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pic>
        <p:nvPicPr>
          <p:cNvPr id="15" name="Content Placeholder 5" descr="A picture containing sitting, table, standing, laying&#10;&#10;Description automatically generated">
            <a:extLst>
              <a:ext uri="{FF2B5EF4-FFF2-40B4-BE49-F238E27FC236}">
                <a16:creationId xmlns:a16="http://schemas.microsoft.com/office/drawing/2014/main" id="{0D59F9DB-2A33-C547-ABA7-2195D5E4E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635" y="1316061"/>
            <a:ext cx="956859" cy="1043322"/>
          </a:xfrm>
          <a:prstGeom prst="rect">
            <a:avLst/>
          </a:prstGeom>
        </p:spPr>
      </p:pic>
      <p:pic>
        <p:nvPicPr>
          <p:cNvPr id="16" name="Picture 1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F9E5784C-552E-ED40-8A22-915C828DB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408" y="933127"/>
            <a:ext cx="1359603" cy="1903444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28ABE8F3-56BE-DE4D-A983-FBED6358A192}"/>
              </a:ext>
            </a:extLst>
          </p:cNvPr>
          <p:cNvSpPr/>
          <p:nvPr/>
        </p:nvSpPr>
        <p:spPr>
          <a:xfrm>
            <a:off x="8686365" y="1775765"/>
            <a:ext cx="12057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A5EFB9-A21E-C24C-8B5A-B4663F3D6F39}"/>
              </a:ext>
            </a:extLst>
          </p:cNvPr>
          <p:cNvSpPr txBox="1"/>
          <p:nvPr/>
        </p:nvSpPr>
        <p:spPr>
          <a:xfrm>
            <a:off x="8758106" y="1468390"/>
            <a:ext cx="120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99DB2F-8D60-3A4A-B7B2-324241B5FCC6}"/>
              </a:ext>
            </a:extLst>
          </p:cNvPr>
          <p:cNvSpPr txBox="1"/>
          <p:nvPr/>
        </p:nvSpPr>
        <p:spPr>
          <a:xfrm>
            <a:off x="548301" y="4740017"/>
            <a:ext cx="7692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Variations of template matching:</a:t>
            </a:r>
            <a:endParaRPr lang="en-US" dirty="0"/>
          </a:p>
          <a:p>
            <a:r>
              <a:rPr lang="en-US" dirty="0"/>
              <a:t>1)Use RGB matching to find location and score</a:t>
            </a:r>
          </a:p>
          <a:p>
            <a:r>
              <a:rPr lang="en-US" dirty="0"/>
              <a:t>2)Use Edge matching to find location and score</a:t>
            </a:r>
          </a:p>
          <a:p>
            <a:r>
              <a:rPr lang="en-US" dirty="0"/>
              <a:t>3)Use Edge matching to find location and RGB matching to find score</a:t>
            </a:r>
          </a:p>
          <a:p>
            <a:r>
              <a:rPr lang="en-US" dirty="0"/>
              <a:t>4)Use RGB matching to find location and Edge matching to find score</a:t>
            </a:r>
          </a:p>
        </p:txBody>
      </p:sp>
      <p:pic>
        <p:nvPicPr>
          <p:cNvPr id="30" name="Content Placeholder 7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1E1AD967-8BAC-C44E-823D-A11D177A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506" y="2887697"/>
            <a:ext cx="956859" cy="1043322"/>
          </a:xfrm>
          <a:prstGeom prst="rect">
            <a:avLst/>
          </a:prstGeom>
        </p:spPr>
      </p:pic>
      <p:pic>
        <p:nvPicPr>
          <p:cNvPr id="31" name="Content Placeholder 5" descr="A picture containing sitting, table, standing, laying&#10;&#10;Description automatically generated">
            <a:extLst>
              <a:ext uri="{FF2B5EF4-FFF2-40B4-BE49-F238E27FC236}">
                <a16:creationId xmlns:a16="http://schemas.microsoft.com/office/drawing/2014/main" id="{CD2AB8B2-BDBD-E749-A49B-46A0F6F8F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710" y="2952145"/>
            <a:ext cx="956859" cy="1043321"/>
          </a:xfrm>
          <a:prstGeom prst="rect">
            <a:avLst/>
          </a:prstGeom>
        </p:spPr>
      </p:pic>
      <p:pic>
        <p:nvPicPr>
          <p:cNvPr id="33" name="Picture 32" descr="A picture containing sitting, table, ball, laying&#10;&#10;Description automatically generated">
            <a:extLst>
              <a:ext uri="{FF2B5EF4-FFF2-40B4-BE49-F238E27FC236}">
                <a16:creationId xmlns:a16="http://schemas.microsoft.com/office/drawing/2014/main" id="{4B2A83F5-5570-6941-8910-DA8684813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199" y="2956607"/>
            <a:ext cx="952767" cy="1038859"/>
          </a:xfrm>
          <a:prstGeom prst="rect">
            <a:avLst/>
          </a:prstGeom>
        </p:spPr>
      </p:pic>
      <p:pic>
        <p:nvPicPr>
          <p:cNvPr id="35" name="Picture 34" descr="A picture containing indoor, sitting, food, table&#10;&#10;Description automatically generated">
            <a:extLst>
              <a:ext uri="{FF2B5EF4-FFF2-40B4-BE49-F238E27FC236}">
                <a16:creationId xmlns:a16="http://schemas.microsoft.com/office/drawing/2014/main" id="{F971EAB2-11BD-C04D-B0CA-61C80C709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0315" y="2887697"/>
            <a:ext cx="956859" cy="1074152"/>
          </a:xfrm>
          <a:prstGeom prst="rect">
            <a:avLst/>
          </a:prstGeom>
        </p:spPr>
      </p:pic>
      <p:sp>
        <p:nvSpPr>
          <p:cNvPr id="36" name="Right Arrow 35">
            <a:extLst>
              <a:ext uri="{FF2B5EF4-FFF2-40B4-BE49-F238E27FC236}">
                <a16:creationId xmlns:a16="http://schemas.microsoft.com/office/drawing/2014/main" id="{ABE4F1E4-CA08-F34A-B060-1E61379ADA51}"/>
              </a:ext>
            </a:extLst>
          </p:cNvPr>
          <p:cNvSpPr/>
          <p:nvPr/>
        </p:nvSpPr>
        <p:spPr>
          <a:xfrm>
            <a:off x="8827685" y="3546474"/>
            <a:ext cx="98994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9A7BBA4D-2230-5E43-9805-DFBC42336A42}"/>
              </a:ext>
            </a:extLst>
          </p:cNvPr>
          <p:cNvSpPr/>
          <p:nvPr/>
        </p:nvSpPr>
        <p:spPr>
          <a:xfrm>
            <a:off x="3168015" y="3451554"/>
            <a:ext cx="956366" cy="53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7FB7D-17C5-EB41-80E0-CD31010C7774}"/>
              </a:ext>
            </a:extLst>
          </p:cNvPr>
          <p:cNvSpPr txBox="1"/>
          <p:nvPr/>
        </p:nvSpPr>
        <p:spPr>
          <a:xfrm>
            <a:off x="3112951" y="3117792"/>
            <a:ext cx="116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27F2D6-CB5B-7F4A-859C-7B32CF600432}"/>
              </a:ext>
            </a:extLst>
          </p:cNvPr>
          <p:cNvSpPr txBox="1"/>
          <p:nvPr/>
        </p:nvSpPr>
        <p:spPr>
          <a:xfrm>
            <a:off x="8827685" y="3240107"/>
            <a:ext cx="120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39DC91-D194-6846-A952-2CE83BAE1E93}"/>
              </a:ext>
            </a:extLst>
          </p:cNvPr>
          <p:cNvSpPr txBox="1"/>
          <p:nvPr/>
        </p:nvSpPr>
        <p:spPr>
          <a:xfrm>
            <a:off x="1648836" y="19106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AA0679-1084-9848-98BB-21660FE14F68}"/>
              </a:ext>
            </a:extLst>
          </p:cNvPr>
          <p:cNvSpPr txBox="1"/>
          <p:nvPr/>
        </p:nvSpPr>
        <p:spPr>
          <a:xfrm>
            <a:off x="552487" y="1721769"/>
            <a:ext cx="121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 match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D2EE22-C92B-1443-B164-A85187882CC0}"/>
              </a:ext>
            </a:extLst>
          </p:cNvPr>
          <p:cNvSpPr txBox="1"/>
          <p:nvPr/>
        </p:nvSpPr>
        <p:spPr>
          <a:xfrm>
            <a:off x="551528" y="3181861"/>
            <a:ext cx="128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RGB match,</a:t>
            </a:r>
          </a:p>
          <a:p>
            <a:r>
              <a:rPr lang="en-US" dirty="0"/>
              <a:t>Edge score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BF4A3B-611C-C64D-BD6B-677234CF3FA7}"/>
              </a:ext>
            </a:extLst>
          </p:cNvPr>
          <p:cNvSpPr txBox="1"/>
          <p:nvPr/>
        </p:nvSpPr>
        <p:spPr>
          <a:xfrm>
            <a:off x="6339332" y="1573682"/>
            <a:ext cx="12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match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C7970C-8C13-434D-8BC3-773AD2A45832}"/>
              </a:ext>
            </a:extLst>
          </p:cNvPr>
          <p:cNvSpPr txBox="1"/>
          <p:nvPr/>
        </p:nvSpPr>
        <p:spPr>
          <a:xfrm>
            <a:off x="6310477" y="3129674"/>
            <a:ext cx="13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match,</a:t>
            </a:r>
          </a:p>
          <a:p>
            <a:r>
              <a:rPr lang="en-US" dirty="0"/>
              <a:t>RGB score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39943D-3536-5F4C-A6D9-DD78A0218FD6}"/>
              </a:ext>
            </a:extLst>
          </p:cNvPr>
          <p:cNvCxnSpPr/>
          <p:nvPr/>
        </p:nvCxnSpPr>
        <p:spPr>
          <a:xfrm>
            <a:off x="6310477" y="2724912"/>
            <a:ext cx="5595011" cy="15727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7118DC-2345-344B-A6A5-3CC919E4F5C5}"/>
              </a:ext>
            </a:extLst>
          </p:cNvPr>
          <p:cNvCxnSpPr>
            <a:cxnSpLocks/>
          </p:cNvCxnSpPr>
          <p:nvPr/>
        </p:nvCxnSpPr>
        <p:spPr>
          <a:xfrm flipV="1">
            <a:off x="6096000" y="2978973"/>
            <a:ext cx="5809488" cy="95514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AE8AB9-7253-D94D-8EA9-E7540366E6C4}"/>
              </a:ext>
            </a:extLst>
          </p:cNvPr>
          <p:cNvCxnSpPr/>
          <p:nvPr/>
        </p:nvCxnSpPr>
        <p:spPr>
          <a:xfrm>
            <a:off x="548301" y="5751576"/>
            <a:ext cx="663888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260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Novelty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42281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1C0DEB-D33A-8542-BF30-2BCB6B0D5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684277"/>
              </p:ext>
            </p:extLst>
          </p:nvPr>
        </p:nvGraphicFramePr>
        <p:xfrm>
          <a:off x="51334" y="1167005"/>
          <a:ext cx="7529042" cy="5149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12">
                  <a:extLst>
                    <a:ext uri="{9D8B030D-6E8A-4147-A177-3AD203B41FA5}">
                      <a16:colId xmlns:a16="http://schemas.microsoft.com/office/drawing/2014/main" val="36659855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3085113351"/>
                    </a:ext>
                  </a:extLst>
                </a:gridCol>
                <a:gridCol w="3794953">
                  <a:extLst>
                    <a:ext uri="{9D8B030D-6E8A-4147-A177-3AD203B41FA5}">
                      <a16:colId xmlns:a16="http://schemas.microsoft.com/office/drawing/2014/main" val="642725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Inspection problem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Match method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009870"/>
                  </a:ext>
                </a:extLst>
              </a:tr>
              <a:tr h="497259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White water valve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Either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Part has distinct color and edges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744634"/>
                  </a:ext>
                </a:extLst>
              </a:tr>
              <a:tr h="497259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Red water valve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RGB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Occlusions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45725"/>
                  </a:ext>
                </a:extLst>
              </a:tr>
              <a:tr h="497259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Tub clamp hose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RGB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Weak Edges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348198"/>
                  </a:ext>
                </a:extLst>
              </a:tr>
              <a:tr h="284148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EMI filter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Either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Part has distinct color and edges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851460"/>
                  </a:ext>
                </a:extLst>
              </a:tr>
              <a:tr h="497259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Pressure Sensor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RGB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Occlusions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685261"/>
                  </a:ext>
                </a:extLst>
              </a:tr>
              <a:tr h="284148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Wire holder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Either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Part has distinct color and edges 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378723"/>
                  </a:ext>
                </a:extLst>
              </a:tr>
              <a:tr h="497259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Thermistor screws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RGB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Occlusions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05250"/>
                  </a:ext>
                </a:extLst>
              </a:tr>
              <a:tr h="497259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Screw near thermistor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Edge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Circular edge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293482"/>
                  </a:ext>
                </a:extLst>
              </a:tr>
              <a:tr h="284148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Back screw 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Edge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Too much color variation, strong edges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040509"/>
                  </a:ext>
                </a:extLst>
              </a:tr>
            </a:tbl>
          </a:graphicData>
        </a:graphic>
      </p:graphicFrame>
      <p:pic>
        <p:nvPicPr>
          <p:cNvPr id="8" name="Picture 7" descr="A picture containing looking, standing, root, young&#10;&#10;Description automatically generated">
            <a:extLst>
              <a:ext uri="{FF2B5EF4-FFF2-40B4-BE49-F238E27FC236}">
                <a16:creationId xmlns:a16="http://schemas.microsoft.com/office/drawing/2014/main" id="{5DA663AA-CCED-5C4A-8206-A461F9F44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472" y="1785745"/>
            <a:ext cx="935575" cy="1268424"/>
          </a:xfrm>
          <a:prstGeom prst="rect">
            <a:avLst/>
          </a:prstGeom>
        </p:spPr>
      </p:pic>
      <p:pic>
        <p:nvPicPr>
          <p:cNvPr id="9" name="Picture 8" descr="A blurry image of a person&#10;&#10;Description automatically generated">
            <a:extLst>
              <a:ext uri="{FF2B5EF4-FFF2-40B4-BE49-F238E27FC236}">
                <a16:creationId xmlns:a16="http://schemas.microsoft.com/office/drawing/2014/main" id="{DCB90947-8944-584E-9FDE-255D8B11B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030" y="1778335"/>
            <a:ext cx="935574" cy="126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F0767-73BE-1C49-8AD1-0AEE2EFACF88}"/>
              </a:ext>
            </a:extLst>
          </p:cNvPr>
          <p:cNvSpPr txBox="1"/>
          <p:nvPr/>
        </p:nvSpPr>
        <p:spPr>
          <a:xfrm>
            <a:off x="7720878" y="1327638"/>
            <a:ext cx="373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Occlusions distort edges (RGB match)</a:t>
            </a:r>
          </a:p>
        </p:txBody>
      </p:sp>
      <p:pic>
        <p:nvPicPr>
          <p:cNvPr id="18" name="Content Placeholder 10" descr="A picture containing sitting, table, glass&#10;&#10;Description automatically generated">
            <a:extLst>
              <a:ext uri="{FF2B5EF4-FFF2-40B4-BE49-F238E27FC236}">
                <a16:creationId xmlns:a16="http://schemas.microsoft.com/office/drawing/2014/main" id="{2749AFBC-FF2E-2A40-B0F5-C1331FCCC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030" y="4668988"/>
            <a:ext cx="408692" cy="418540"/>
          </a:xfrm>
          <a:prstGeom prst="rect">
            <a:avLst/>
          </a:prstGeom>
        </p:spPr>
      </p:pic>
      <p:pic>
        <p:nvPicPr>
          <p:cNvPr id="19" name="Picture 18" descr="A blurry image of a screen&#10;&#10;Description automatically generated">
            <a:extLst>
              <a:ext uri="{FF2B5EF4-FFF2-40B4-BE49-F238E27FC236}">
                <a16:creationId xmlns:a16="http://schemas.microsoft.com/office/drawing/2014/main" id="{AAA78578-63D5-7043-9A5C-C6AFDE8CA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5327" y="4420762"/>
            <a:ext cx="817382" cy="817382"/>
          </a:xfrm>
          <a:prstGeom prst="rect">
            <a:avLst/>
          </a:prstGeom>
        </p:spPr>
      </p:pic>
      <p:pic>
        <p:nvPicPr>
          <p:cNvPr id="21" name="Picture 20" descr="A picture containing sitting, small, monitor, display&#10;&#10;Description automatically generated">
            <a:extLst>
              <a:ext uri="{FF2B5EF4-FFF2-40B4-BE49-F238E27FC236}">
                <a16:creationId xmlns:a16="http://schemas.microsoft.com/office/drawing/2014/main" id="{944C01F7-D126-0644-90D6-9C5CD1068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436" y="4422132"/>
            <a:ext cx="837079" cy="837079"/>
          </a:xfrm>
          <a:prstGeom prst="rect">
            <a:avLst/>
          </a:prstGeom>
        </p:spPr>
      </p:pic>
      <p:pic>
        <p:nvPicPr>
          <p:cNvPr id="22" name="Picture 21" descr="A picture containing sitting, room&#10;&#10;Description automatically generated">
            <a:extLst>
              <a:ext uri="{FF2B5EF4-FFF2-40B4-BE49-F238E27FC236}">
                <a16:creationId xmlns:a16="http://schemas.microsoft.com/office/drawing/2014/main" id="{24BBF46E-5EAC-7342-ACCB-EBAB65E806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4611" y="4390593"/>
            <a:ext cx="837079" cy="837079"/>
          </a:xfrm>
          <a:prstGeom prst="rect">
            <a:avLst/>
          </a:prstGeom>
        </p:spPr>
      </p:pic>
      <p:pic>
        <p:nvPicPr>
          <p:cNvPr id="23" name="Picture 22" descr="A close up of a screen&#10;&#10;Description automatically generated">
            <a:extLst>
              <a:ext uri="{FF2B5EF4-FFF2-40B4-BE49-F238E27FC236}">
                <a16:creationId xmlns:a16="http://schemas.microsoft.com/office/drawing/2014/main" id="{9D0BB598-FD74-8C42-8EC1-AEFA552466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3895" y="4412350"/>
            <a:ext cx="837079" cy="837079"/>
          </a:xfrm>
          <a:prstGeom prst="rect">
            <a:avLst/>
          </a:prstGeom>
        </p:spPr>
      </p:pic>
      <p:pic>
        <p:nvPicPr>
          <p:cNvPr id="24" name="Picture 23" descr="A close up of a glass&#10;&#10;Description automatically generated">
            <a:extLst>
              <a:ext uri="{FF2B5EF4-FFF2-40B4-BE49-F238E27FC236}">
                <a16:creationId xmlns:a16="http://schemas.microsoft.com/office/drawing/2014/main" id="{1B9A76EB-DABB-244B-A407-F408175308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030" y="4178286"/>
            <a:ext cx="408692" cy="424615"/>
          </a:xfrm>
          <a:prstGeom prst="rect">
            <a:avLst/>
          </a:prstGeom>
        </p:spPr>
      </p:pic>
      <p:pic>
        <p:nvPicPr>
          <p:cNvPr id="25" name="Picture 24" descr="A close up of an eye&#10;&#10;Description automatically generated">
            <a:extLst>
              <a:ext uri="{FF2B5EF4-FFF2-40B4-BE49-F238E27FC236}">
                <a16:creationId xmlns:a16="http://schemas.microsoft.com/office/drawing/2014/main" id="{CA9818DA-EDBC-0945-94FE-600436C52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4030" y="5178677"/>
            <a:ext cx="408692" cy="4246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1223F6-D4E9-324B-B4A9-AF48AB5946F6}"/>
              </a:ext>
            </a:extLst>
          </p:cNvPr>
          <p:cNvSpPr txBox="1"/>
          <p:nvPr/>
        </p:nvSpPr>
        <p:spPr>
          <a:xfrm>
            <a:off x="7794030" y="3541063"/>
            <a:ext cx="351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 of color variation and strong distinct edges (Edge match)</a:t>
            </a:r>
          </a:p>
        </p:txBody>
      </p:sp>
      <p:pic>
        <p:nvPicPr>
          <p:cNvPr id="31" name="Picture 30" descr="A picture containing sitting, laying, standing&#10;&#10;Description automatically generated">
            <a:extLst>
              <a:ext uri="{FF2B5EF4-FFF2-40B4-BE49-F238E27FC236}">
                <a16:creationId xmlns:a16="http://schemas.microsoft.com/office/drawing/2014/main" id="{326A79CB-2B69-004B-BBB0-89488596C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4506" y="5644250"/>
            <a:ext cx="837079" cy="837079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C95C22A5-ADDA-A342-80F0-545B752CCB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46360" y="5652465"/>
            <a:ext cx="837079" cy="837079"/>
          </a:xfrm>
          <a:prstGeom prst="rect">
            <a:avLst/>
          </a:prstGeom>
        </p:spPr>
      </p:pic>
      <p:pic>
        <p:nvPicPr>
          <p:cNvPr id="35" name="Picture 34" descr="A picture containing sitting, night, cat, laying&#10;&#10;Description automatically generated">
            <a:extLst>
              <a:ext uri="{FF2B5EF4-FFF2-40B4-BE49-F238E27FC236}">
                <a16:creationId xmlns:a16="http://schemas.microsoft.com/office/drawing/2014/main" id="{524AEB95-8E0F-6343-A37E-F1DC8A79E1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2018" y="5652466"/>
            <a:ext cx="837079" cy="837079"/>
          </a:xfrm>
          <a:prstGeom prst="rect">
            <a:avLst/>
          </a:prstGeom>
        </p:spPr>
      </p:pic>
      <p:pic>
        <p:nvPicPr>
          <p:cNvPr id="37" name="Picture 36" descr="A picture containing sitting, front, night, person&#10;&#10;Description automatically generated">
            <a:extLst>
              <a:ext uri="{FF2B5EF4-FFF2-40B4-BE49-F238E27FC236}">
                <a16:creationId xmlns:a16="http://schemas.microsoft.com/office/drawing/2014/main" id="{93AC43A8-B899-1942-82DE-6D843D427F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21690" y="5645405"/>
            <a:ext cx="837080" cy="837080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824F2BF9-4E2B-564B-8E08-7DC847E184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4005" y="6071004"/>
            <a:ext cx="355588" cy="36944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03742CC-9D32-8E4E-BB14-A88FCBF5C1BE}"/>
              </a:ext>
            </a:extLst>
          </p:cNvPr>
          <p:cNvSpPr txBox="1"/>
          <p:nvPr/>
        </p:nvSpPr>
        <p:spPr>
          <a:xfrm>
            <a:off x="0" y="27212"/>
            <a:ext cx="15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B5A04B-283A-7244-BDFF-A8204866476A}"/>
              </a:ext>
            </a:extLst>
          </p:cNvPr>
          <p:cNvSpPr txBox="1"/>
          <p:nvPr/>
        </p:nvSpPr>
        <p:spPr>
          <a:xfrm>
            <a:off x="439216" y="337342"/>
            <a:ext cx="2509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Matching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423270-3CC6-0148-8FF7-D8C48E72E137}"/>
              </a:ext>
            </a:extLst>
          </p:cNvPr>
          <p:cNvSpPr txBox="1"/>
          <p:nvPr/>
        </p:nvSpPr>
        <p:spPr>
          <a:xfrm>
            <a:off x="9945837" y="1762061"/>
            <a:ext cx="2384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Chance of getting latched on to something 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RGB has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27838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7D271A-D794-C443-A0C9-C7831870166A}"/>
              </a:ext>
            </a:extLst>
          </p:cNvPr>
          <p:cNvSpPr txBox="1"/>
          <p:nvPr/>
        </p:nvSpPr>
        <p:spPr>
          <a:xfrm>
            <a:off x="0" y="27212"/>
            <a:ext cx="15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A74839-D2A8-7D4E-8335-1BA5888ABDF3}"/>
              </a:ext>
            </a:extLst>
          </p:cNvPr>
          <p:cNvSpPr txBox="1"/>
          <p:nvPr/>
        </p:nvSpPr>
        <p:spPr>
          <a:xfrm>
            <a:off x="1322496" y="172011"/>
            <a:ext cx="5742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Inspection template size</a:t>
            </a:r>
          </a:p>
        </p:txBody>
      </p:sp>
      <p:pic>
        <p:nvPicPr>
          <p:cNvPr id="23" name="Picture 22" descr="A picture containing indoor, sitting, cat, table&#10;&#10;Description automatically generated">
            <a:extLst>
              <a:ext uri="{FF2B5EF4-FFF2-40B4-BE49-F238E27FC236}">
                <a16:creationId xmlns:a16="http://schemas.microsoft.com/office/drawing/2014/main" id="{C2CA985E-A6A5-1241-8FB6-74FC7F234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880" y="1586602"/>
            <a:ext cx="1205496" cy="1687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554DE-1273-D14E-B969-D75D6A1D9969}"/>
              </a:ext>
            </a:extLst>
          </p:cNvPr>
          <p:cNvSpPr txBox="1"/>
          <p:nvPr/>
        </p:nvSpPr>
        <p:spPr>
          <a:xfrm>
            <a:off x="7188854" y="756786"/>
            <a:ext cx="210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How did we decide?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333F2-62C0-3A44-8281-C1057A59C1E6}"/>
              </a:ext>
            </a:extLst>
          </p:cNvPr>
          <p:cNvSpPr txBox="1"/>
          <p:nvPr/>
        </p:nvSpPr>
        <p:spPr>
          <a:xfrm>
            <a:off x="1136020" y="806606"/>
            <a:ext cx="2874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Inspection template chosen </a:t>
            </a:r>
          </a:p>
        </p:txBody>
      </p:sp>
      <p:pic>
        <p:nvPicPr>
          <p:cNvPr id="19" name="Picture 18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558EE8B0-5C47-B649-9279-4903127B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790" y="2048776"/>
            <a:ext cx="700088" cy="763349"/>
          </a:xfrm>
          <a:prstGeom prst="rect">
            <a:avLst/>
          </a:prstGeom>
        </p:spPr>
      </p:pic>
      <p:pic>
        <p:nvPicPr>
          <p:cNvPr id="27" name="Picture 26" descr="A picture containing indoor, sitting, pair, small&#10;&#10;Description automatically generated">
            <a:extLst>
              <a:ext uri="{FF2B5EF4-FFF2-40B4-BE49-F238E27FC236}">
                <a16:creationId xmlns:a16="http://schemas.microsoft.com/office/drawing/2014/main" id="{D89A1402-BFA9-BE4D-B319-166179C70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076" y="3463285"/>
            <a:ext cx="1815607" cy="1328166"/>
          </a:xfrm>
          <a:prstGeom prst="rect">
            <a:avLst/>
          </a:prstGeom>
        </p:spPr>
      </p:pic>
      <p:pic>
        <p:nvPicPr>
          <p:cNvPr id="29" name="Picture 28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718493FE-84A8-8043-AF28-3EDB30457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835" y="3463285"/>
            <a:ext cx="1815607" cy="1328166"/>
          </a:xfrm>
          <a:prstGeom prst="rect">
            <a:avLst/>
          </a:prstGeom>
        </p:spPr>
      </p:pic>
      <p:pic>
        <p:nvPicPr>
          <p:cNvPr id="31" name="Picture 30" descr="A picture containing indoor, sitting, pair, small&#10;&#10;Description automatically generated">
            <a:extLst>
              <a:ext uri="{FF2B5EF4-FFF2-40B4-BE49-F238E27FC236}">
                <a16:creationId xmlns:a16="http://schemas.microsoft.com/office/drawing/2014/main" id="{EFA9D28A-B178-1947-A25D-B3F7F136D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742" y="3388591"/>
            <a:ext cx="1815607" cy="1328166"/>
          </a:xfrm>
          <a:prstGeom prst="rect">
            <a:avLst/>
          </a:prstGeom>
        </p:spPr>
      </p:pic>
      <p:pic>
        <p:nvPicPr>
          <p:cNvPr id="33" name="Picture 32" descr="A blurry image of a person&#10;&#10;Description automatically generated">
            <a:extLst>
              <a:ext uri="{FF2B5EF4-FFF2-40B4-BE49-F238E27FC236}">
                <a16:creationId xmlns:a16="http://schemas.microsoft.com/office/drawing/2014/main" id="{9B074B31-698D-4E4C-A0C8-9A5553901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3500" y="4996750"/>
            <a:ext cx="1155700" cy="1701800"/>
          </a:xfrm>
          <a:prstGeom prst="rect">
            <a:avLst/>
          </a:prstGeom>
        </p:spPr>
      </p:pic>
      <p:pic>
        <p:nvPicPr>
          <p:cNvPr id="37" name="Picture 36" descr="A picture containing glass, mirror, reflection, blurry&#10;&#10;Description automatically generated">
            <a:extLst>
              <a:ext uri="{FF2B5EF4-FFF2-40B4-BE49-F238E27FC236}">
                <a16:creationId xmlns:a16="http://schemas.microsoft.com/office/drawing/2014/main" id="{177F8DCB-18F5-6A42-AF4D-A52283A22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1868" y="4996750"/>
            <a:ext cx="1131609" cy="1701800"/>
          </a:xfrm>
          <a:prstGeom prst="rect">
            <a:avLst/>
          </a:prstGeom>
        </p:spPr>
      </p:pic>
      <p:pic>
        <p:nvPicPr>
          <p:cNvPr id="41" name="Picture 40" descr="A blurry image of a person&#10;&#10;Description automatically generated">
            <a:extLst>
              <a:ext uri="{FF2B5EF4-FFF2-40B4-BE49-F238E27FC236}">
                <a16:creationId xmlns:a16="http://schemas.microsoft.com/office/drawing/2014/main" id="{3BC53794-5357-3E4F-B0A0-54773461B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911" y="4997427"/>
            <a:ext cx="1155700" cy="1701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4BAAF-C33E-3147-A556-F8FE0EBCC26B}"/>
              </a:ext>
            </a:extLst>
          </p:cNvPr>
          <p:cNvSpPr txBox="1"/>
          <p:nvPr/>
        </p:nvSpPr>
        <p:spPr>
          <a:xfrm>
            <a:off x="1351593" y="1641519"/>
            <a:ext cx="189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Area of inspection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5455E-A06B-564E-89FB-3C43D5D69FC8}"/>
              </a:ext>
            </a:extLst>
          </p:cNvPr>
          <p:cNvSpPr txBox="1"/>
          <p:nvPr/>
        </p:nvSpPr>
        <p:spPr>
          <a:xfrm>
            <a:off x="1406509" y="3063590"/>
            <a:ext cx="54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0C95B-2A47-7949-B748-19A0753561FE}"/>
              </a:ext>
            </a:extLst>
          </p:cNvPr>
          <p:cNvSpPr txBox="1"/>
          <p:nvPr/>
        </p:nvSpPr>
        <p:spPr>
          <a:xfrm>
            <a:off x="1322496" y="4716757"/>
            <a:ext cx="228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Appearance of defects</a:t>
            </a:r>
          </a:p>
        </p:txBody>
      </p:sp>
      <p:pic>
        <p:nvPicPr>
          <p:cNvPr id="9" name="Picture 8" descr="A picture containing bird, sitting, standing, front&#10;&#10;Description automatically generated">
            <a:extLst>
              <a:ext uri="{FF2B5EF4-FFF2-40B4-BE49-F238E27FC236}">
                <a16:creationId xmlns:a16="http://schemas.microsoft.com/office/drawing/2014/main" id="{77DB7A8D-3C2D-794F-9648-CA2A2507AC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0409" y="1586602"/>
            <a:ext cx="1197264" cy="1127423"/>
          </a:xfrm>
          <a:prstGeom prst="rect">
            <a:avLst/>
          </a:prstGeom>
        </p:spPr>
      </p:pic>
      <p:pic>
        <p:nvPicPr>
          <p:cNvPr id="11" name="Picture 10" descr="A picture containing indoor, sitting, table, close&#10;&#10;Description automatically generated">
            <a:extLst>
              <a:ext uri="{FF2B5EF4-FFF2-40B4-BE49-F238E27FC236}">
                <a16:creationId xmlns:a16="http://schemas.microsoft.com/office/drawing/2014/main" id="{2D108452-899E-5349-839E-01E2012B06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6014" y="1586602"/>
            <a:ext cx="1277708" cy="1699415"/>
          </a:xfrm>
          <a:prstGeom prst="rect">
            <a:avLst/>
          </a:prstGeom>
        </p:spPr>
      </p:pic>
      <p:pic>
        <p:nvPicPr>
          <p:cNvPr id="26" name="Picture 25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BEB86E0A-AE70-544E-883D-078684AC3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2063" y="1586602"/>
            <a:ext cx="700088" cy="763349"/>
          </a:xfrm>
          <a:prstGeom prst="rect">
            <a:avLst/>
          </a:prstGeom>
        </p:spPr>
      </p:pic>
      <p:pic>
        <p:nvPicPr>
          <p:cNvPr id="13" name="Picture 12" descr="A picture containing indoor, sitting, table, glass&#10;&#10;Description automatically generated">
            <a:extLst>
              <a:ext uri="{FF2B5EF4-FFF2-40B4-BE49-F238E27FC236}">
                <a16:creationId xmlns:a16="http://schemas.microsoft.com/office/drawing/2014/main" id="{226696B8-A2CA-FD45-9FFA-F41A916C8E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3357" y="1577957"/>
            <a:ext cx="1205497" cy="1687696"/>
          </a:xfrm>
          <a:prstGeom prst="rect">
            <a:avLst/>
          </a:prstGeom>
        </p:spPr>
      </p:pic>
      <p:pic>
        <p:nvPicPr>
          <p:cNvPr id="15" name="Picture 14" descr="A picture containing indoor, sitting, small, seat&#10;&#10;Description automatically generated">
            <a:extLst>
              <a:ext uri="{FF2B5EF4-FFF2-40B4-BE49-F238E27FC236}">
                <a16:creationId xmlns:a16="http://schemas.microsoft.com/office/drawing/2014/main" id="{3557C05A-3DF4-EB4D-BEED-C0CEDC3E18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6835" y="1577958"/>
            <a:ext cx="1205496" cy="1687695"/>
          </a:xfrm>
          <a:prstGeom prst="rect">
            <a:avLst/>
          </a:prstGeom>
        </p:spPr>
      </p:pic>
      <p:pic>
        <p:nvPicPr>
          <p:cNvPr id="18" name="Picture 17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83B599C4-31C2-9B49-AD3D-7FD1B5D849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3241" y="3590013"/>
            <a:ext cx="1626509" cy="1126744"/>
          </a:xfrm>
          <a:prstGeom prst="rect">
            <a:avLst/>
          </a:prstGeom>
        </p:spPr>
      </p:pic>
      <p:pic>
        <p:nvPicPr>
          <p:cNvPr id="32" name="Picture 31" descr="A picture containing indoor, sitting, pair, small&#10;&#10;Description automatically generated">
            <a:extLst>
              <a:ext uri="{FF2B5EF4-FFF2-40B4-BE49-F238E27FC236}">
                <a16:creationId xmlns:a16="http://schemas.microsoft.com/office/drawing/2014/main" id="{16123FF4-4211-3946-84E8-62100A275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3590" y="3590013"/>
            <a:ext cx="1540263" cy="11267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03BE58-5350-904C-9BDF-95280FC0D323}"/>
              </a:ext>
            </a:extLst>
          </p:cNvPr>
          <p:cNvSpPr txBox="1"/>
          <p:nvPr/>
        </p:nvSpPr>
        <p:spPr>
          <a:xfrm>
            <a:off x="5837364" y="1215600"/>
            <a:ext cx="205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windows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047BCF-6A0C-924F-A8F6-E6CE3E465705}"/>
              </a:ext>
            </a:extLst>
          </p:cNvPr>
          <p:cNvSpPr txBox="1"/>
          <p:nvPr/>
        </p:nvSpPr>
        <p:spPr>
          <a:xfrm>
            <a:off x="9606496" y="1208625"/>
            <a:ext cx="215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templates</a:t>
            </a:r>
          </a:p>
        </p:txBody>
      </p:sp>
      <p:pic>
        <p:nvPicPr>
          <p:cNvPr id="28" name="Picture 27" descr="A picture containing mirror, sitting, close, view&#10;&#10;Description automatically generated">
            <a:extLst>
              <a:ext uri="{FF2B5EF4-FFF2-40B4-BE49-F238E27FC236}">
                <a16:creationId xmlns:a16="http://schemas.microsoft.com/office/drawing/2014/main" id="{04145370-0F2E-214E-B0D0-6BC730A4A5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0760" y="4888773"/>
            <a:ext cx="1369824" cy="1917754"/>
          </a:xfrm>
          <a:prstGeom prst="rect">
            <a:avLst/>
          </a:prstGeom>
        </p:spPr>
      </p:pic>
      <p:pic>
        <p:nvPicPr>
          <p:cNvPr id="34" name="Picture 33" descr="A picture containing car, sitting, front, close&#10;&#10;Description automatically generated">
            <a:extLst>
              <a:ext uri="{FF2B5EF4-FFF2-40B4-BE49-F238E27FC236}">
                <a16:creationId xmlns:a16="http://schemas.microsoft.com/office/drawing/2014/main" id="{8DA2E269-5535-E046-BD13-9A8D5C8849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7402" y="4901423"/>
            <a:ext cx="1369824" cy="191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63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A42CFA47-97CE-7540-AEA6-971B7E83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341" y="3912108"/>
            <a:ext cx="2071674" cy="2071674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DD3B599-43A5-C745-AB49-3CC03F21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815" y="3912108"/>
            <a:ext cx="2071674" cy="2071674"/>
          </a:xfrm>
          <a:prstGeom prst="rect">
            <a:avLst/>
          </a:prstGeom>
        </p:spPr>
      </p:pic>
      <p:pic>
        <p:nvPicPr>
          <p:cNvPr id="8" name="Picture 7" descr="A picture containing sitting, close, blurry, table&#10;&#10;Description automatically generated">
            <a:extLst>
              <a:ext uri="{FF2B5EF4-FFF2-40B4-BE49-F238E27FC236}">
                <a16:creationId xmlns:a16="http://schemas.microsoft.com/office/drawing/2014/main" id="{842EE3AE-7449-BB4E-A685-7B2473497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537" y="4325325"/>
            <a:ext cx="1068951" cy="1103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A7EAFE-F286-2749-A6E8-44E35E3F8FD7}"/>
              </a:ext>
            </a:extLst>
          </p:cNvPr>
          <p:cNvSpPr txBox="1"/>
          <p:nvPr/>
        </p:nvSpPr>
        <p:spPr>
          <a:xfrm>
            <a:off x="704064" y="3727442"/>
            <a:ext cx="206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template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42880C8-8CE5-EC4A-9064-A6403C1BC616}"/>
              </a:ext>
            </a:extLst>
          </p:cNvPr>
          <p:cNvSpPr/>
          <p:nvPr/>
        </p:nvSpPr>
        <p:spPr>
          <a:xfrm>
            <a:off x="3061585" y="4877267"/>
            <a:ext cx="1837944" cy="283464"/>
          </a:xfrm>
          <a:prstGeom prst="right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64BE39-DFCD-1441-AFDA-190D0D03C482}"/>
              </a:ext>
            </a:extLst>
          </p:cNvPr>
          <p:cNvSpPr txBox="1"/>
          <p:nvPr/>
        </p:nvSpPr>
        <p:spPr>
          <a:xfrm>
            <a:off x="3101318" y="4578613"/>
            <a:ext cx="168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 match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44A36F-8FC7-A140-9122-2173037E03D6}"/>
              </a:ext>
            </a:extLst>
          </p:cNvPr>
          <p:cNvSpPr txBox="1"/>
          <p:nvPr/>
        </p:nvSpPr>
        <p:spPr>
          <a:xfrm>
            <a:off x="5413627" y="3429000"/>
            <a:ext cx="26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search 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F0BF1-AC3B-7440-8230-11D964E4EDEB}"/>
              </a:ext>
            </a:extLst>
          </p:cNvPr>
          <p:cNvSpPr txBox="1"/>
          <p:nvPr/>
        </p:nvSpPr>
        <p:spPr>
          <a:xfrm>
            <a:off x="8222815" y="3429000"/>
            <a:ext cx="26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search window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DBD009-453D-E648-8407-0AA978D903D7}"/>
              </a:ext>
            </a:extLst>
          </p:cNvPr>
          <p:cNvSpPr txBox="1"/>
          <p:nvPr/>
        </p:nvSpPr>
        <p:spPr>
          <a:xfrm>
            <a:off x="0" y="27212"/>
            <a:ext cx="15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BF8753-5E72-4144-A940-8F4A00AAA2B2}"/>
              </a:ext>
            </a:extLst>
          </p:cNvPr>
          <p:cNvSpPr txBox="1"/>
          <p:nvPr/>
        </p:nvSpPr>
        <p:spPr>
          <a:xfrm>
            <a:off x="3688080" y="205397"/>
            <a:ext cx="5460277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latin typeface="+mn-lt"/>
              </a:rPr>
              <a:t>Image pre-processing to improves edges (better scoring)</a:t>
            </a:r>
          </a:p>
        </p:txBody>
      </p:sp>
      <p:pic>
        <p:nvPicPr>
          <p:cNvPr id="20" name="Picture 19" descr="A picture containing sitting, close, blurry, table&#10;&#10;Description automatically generated">
            <a:extLst>
              <a:ext uri="{FF2B5EF4-FFF2-40B4-BE49-F238E27FC236}">
                <a16:creationId xmlns:a16="http://schemas.microsoft.com/office/drawing/2014/main" id="{8DF1D3F4-64A7-D842-A805-CC693F086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819" y="629414"/>
            <a:ext cx="1008001" cy="1040942"/>
          </a:xfrm>
          <a:prstGeom prst="rect">
            <a:avLst/>
          </a:prstGeom>
        </p:spPr>
      </p:pic>
      <p:pic>
        <p:nvPicPr>
          <p:cNvPr id="21" name="Picture 20" descr="A picture containing looking&#10;&#10;Description automatically generated">
            <a:extLst>
              <a:ext uri="{FF2B5EF4-FFF2-40B4-BE49-F238E27FC236}">
                <a16:creationId xmlns:a16="http://schemas.microsoft.com/office/drawing/2014/main" id="{9BE5817E-1EB1-7E42-ABC9-D0281B57A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23" y="629414"/>
            <a:ext cx="1008001" cy="1040942"/>
          </a:xfrm>
          <a:prstGeom prst="rect">
            <a:avLst/>
          </a:prstGeom>
        </p:spPr>
      </p:pic>
      <p:pic>
        <p:nvPicPr>
          <p:cNvPr id="22" name="Picture 21" descr="A picture containing indoor, cat, laying, lying&#10;&#10;Description automatically generated">
            <a:extLst>
              <a:ext uri="{FF2B5EF4-FFF2-40B4-BE49-F238E27FC236}">
                <a16:creationId xmlns:a16="http://schemas.microsoft.com/office/drawing/2014/main" id="{488E134C-65FD-3F41-BB07-7F7ECB3BD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945" y="629414"/>
            <a:ext cx="1008001" cy="1040942"/>
          </a:xfrm>
          <a:prstGeom prst="rect">
            <a:avLst/>
          </a:prstGeom>
        </p:spPr>
      </p:pic>
      <p:pic>
        <p:nvPicPr>
          <p:cNvPr id="24" name="Picture 23" descr="A blurry image of a person&#10;&#10;Description automatically generated">
            <a:extLst>
              <a:ext uri="{FF2B5EF4-FFF2-40B4-BE49-F238E27FC236}">
                <a16:creationId xmlns:a16="http://schemas.microsoft.com/office/drawing/2014/main" id="{E17A3E92-866F-414B-98FC-CDC8CB193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7819" y="1978749"/>
            <a:ext cx="827290" cy="1121614"/>
          </a:xfrm>
          <a:prstGeom prst="rect">
            <a:avLst/>
          </a:prstGeom>
        </p:spPr>
      </p:pic>
      <p:pic>
        <p:nvPicPr>
          <p:cNvPr id="26" name="Content Placeholder 22" descr="A picture containing food&#10;&#10;Description automatically generated">
            <a:extLst>
              <a:ext uri="{FF2B5EF4-FFF2-40B4-BE49-F238E27FC236}">
                <a16:creationId xmlns:a16="http://schemas.microsoft.com/office/drawing/2014/main" id="{7F8878D2-A542-E548-BFAE-BA88689FB045}"/>
              </a:ext>
            </a:extLst>
          </p:cNvPr>
          <p:cNvPicPr>
            <a:picLocks noGrp="1"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5178" y="1978748"/>
            <a:ext cx="827290" cy="1121614"/>
          </a:xfrm>
          <a:prstGeom prst="rect">
            <a:avLst/>
          </a:prstGeom>
        </p:spPr>
      </p:pic>
      <p:pic>
        <p:nvPicPr>
          <p:cNvPr id="27" name="Picture 26" descr="A picture containing grass, standing, photo, field&#10;&#10;Description automatically generated">
            <a:extLst>
              <a:ext uri="{FF2B5EF4-FFF2-40B4-BE49-F238E27FC236}">
                <a16:creationId xmlns:a16="http://schemas.microsoft.com/office/drawing/2014/main" id="{4DC9B6CA-3815-8E46-83AD-00FD210D3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300" y="1978748"/>
            <a:ext cx="827290" cy="11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27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Ground truth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Pre-processing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737649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6CF9-62C0-1B49-8209-CF18DDF2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77795-8A6A-A34F-810F-9AED675AF6DA}"/>
              </a:ext>
            </a:extLst>
          </p:cNvPr>
          <p:cNvSpPr txBox="1"/>
          <p:nvPr/>
        </p:nvSpPr>
        <p:spPr>
          <a:xfrm>
            <a:off x="0" y="27212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for appearance variability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042B3-A828-D940-9044-4C22C29F11F5}"/>
              </a:ext>
            </a:extLst>
          </p:cNvPr>
          <p:cNvSpPr/>
          <p:nvPr/>
        </p:nvSpPr>
        <p:spPr>
          <a:xfrm>
            <a:off x="6833616" y="1710024"/>
            <a:ext cx="1674876" cy="816864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6EA06D-1AF9-3D4C-AD4D-652A6A7873C0}"/>
              </a:ext>
            </a:extLst>
          </p:cNvPr>
          <p:cNvSpPr/>
          <p:nvPr/>
        </p:nvSpPr>
        <p:spPr>
          <a:xfrm>
            <a:off x="3939540" y="1690688"/>
            <a:ext cx="1674876" cy="816864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Pre-processing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A2E63E-08F1-FE4D-A529-E5A212296B96}"/>
              </a:ext>
            </a:extLst>
          </p:cNvPr>
          <p:cNvSpPr/>
          <p:nvPr/>
        </p:nvSpPr>
        <p:spPr>
          <a:xfrm>
            <a:off x="1367790" y="3088196"/>
            <a:ext cx="1674876" cy="816864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CE392-DE60-A14D-957D-76AD2DC83B9F}"/>
              </a:ext>
            </a:extLst>
          </p:cNvPr>
          <p:cNvSpPr/>
          <p:nvPr/>
        </p:nvSpPr>
        <p:spPr>
          <a:xfrm>
            <a:off x="3991356" y="4990148"/>
            <a:ext cx="1571244" cy="752856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Seed viewer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013B11-51DC-8A4F-A436-45572C542068}"/>
              </a:ext>
            </a:extLst>
          </p:cNvPr>
          <p:cNvSpPr/>
          <p:nvPr/>
        </p:nvSpPr>
        <p:spPr>
          <a:xfrm>
            <a:off x="3939540" y="3120200"/>
            <a:ext cx="1674876" cy="752856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 viewer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BEC5C-DFEF-5A41-9FAB-27F6807BF533}"/>
              </a:ext>
            </a:extLst>
          </p:cNvPr>
          <p:cNvSpPr/>
          <p:nvPr/>
        </p:nvSpPr>
        <p:spPr>
          <a:xfrm>
            <a:off x="6833616" y="3088196"/>
            <a:ext cx="1674876" cy="816864"/>
          </a:xfrm>
          <a:prstGeom prst="rect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Inspector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20EA7A-C9AE-4143-BED3-462F285A88D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614416" y="2118456"/>
            <a:ext cx="1219200" cy="1001744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577F33-A609-E640-89DC-6D13B4761542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4776978" y="3873056"/>
            <a:ext cx="0" cy="1117092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9A75E1-1C24-3A43-AFAA-9CAD8EC7F2BF}"/>
              </a:ext>
            </a:extLst>
          </p:cNvPr>
          <p:cNvCxnSpPr>
            <a:cxnSpLocks/>
            <a:stCxn id="7" idx="1"/>
            <a:endCxn id="8" idx="0"/>
          </p:cNvCxnSpPr>
          <p:nvPr/>
        </p:nvCxnSpPr>
        <p:spPr>
          <a:xfrm flipH="1">
            <a:off x="2205228" y="2099120"/>
            <a:ext cx="1734312" cy="989076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5D864F-42A1-D548-82E4-3E2B7085F6A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042666" y="3496628"/>
            <a:ext cx="896874" cy="0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1C5A32-CF0D-FA46-B85A-C9AE20EDFCE4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614416" y="3496628"/>
            <a:ext cx="1219200" cy="0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BA25A21-B420-5C45-AFD2-8007B1C54CD3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>
          <a:xfrm flipV="1">
            <a:off x="4776978" y="2507552"/>
            <a:ext cx="0" cy="612648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6076B02-A41F-3B46-9102-8D358182B972}"/>
              </a:ext>
            </a:extLst>
          </p:cNvPr>
          <p:cNvCxnSpPr>
            <a:cxnSpLocks/>
            <a:stCxn id="11" idx="0"/>
            <a:endCxn id="5" idx="2"/>
          </p:cNvCxnSpPr>
          <p:nvPr/>
        </p:nvCxnSpPr>
        <p:spPr>
          <a:xfrm flipV="1">
            <a:off x="7671054" y="2526888"/>
            <a:ext cx="0" cy="561308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CA9AEF7-36BD-2942-ADD0-B6DD93794D2A}"/>
              </a:ext>
            </a:extLst>
          </p:cNvPr>
          <p:cNvSpPr txBox="1"/>
          <p:nvPr/>
        </p:nvSpPr>
        <p:spPr>
          <a:xfrm>
            <a:off x="838200" y="553111"/>
            <a:ext cx="5507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Training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271645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DD00-F229-584E-BF2A-B1640338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932" y="335570"/>
            <a:ext cx="10515600" cy="1325563"/>
          </a:xfrm>
        </p:spPr>
        <p:txBody>
          <a:bodyPr/>
          <a:lstStyle/>
          <a:p>
            <a:r>
              <a:rPr lang="en-US" dirty="0"/>
              <a:t>Clustering results</a:t>
            </a:r>
          </a:p>
        </p:txBody>
      </p:sp>
      <p:pic>
        <p:nvPicPr>
          <p:cNvPr id="6" name="Content Placeholder 5" descr="A picture containing building, large, military, city&#10;&#10;Description automatically generated">
            <a:extLst>
              <a:ext uri="{FF2B5EF4-FFF2-40B4-BE49-F238E27FC236}">
                <a16:creationId xmlns:a16="http://schemas.microsoft.com/office/drawing/2014/main" id="{E4088156-6347-FD41-A5B0-48E44878E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8221" y="1882284"/>
            <a:ext cx="5767016" cy="461361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AC0E2-9BA4-B046-B1A5-C82819F72CA9}"/>
              </a:ext>
            </a:extLst>
          </p:cNvPr>
          <p:cNvSpPr txBox="1"/>
          <p:nvPr/>
        </p:nvSpPr>
        <p:spPr>
          <a:xfrm>
            <a:off x="0" y="27212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for appearance variability</a:t>
            </a:r>
          </a:p>
        </p:txBody>
      </p:sp>
      <p:pic>
        <p:nvPicPr>
          <p:cNvPr id="8" name="Picture 7" descr="A blurry image of a person&#10;&#10;Description automatically generated">
            <a:extLst>
              <a:ext uri="{FF2B5EF4-FFF2-40B4-BE49-F238E27FC236}">
                <a16:creationId xmlns:a16="http://schemas.microsoft.com/office/drawing/2014/main" id="{F47572A2-A660-2B45-BC54-1CACDC53A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00" y="1858488"/>
            <a:ext cx="919932" cy="1247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DE3D2-CF77-1D42-B2DF-6BFDA5E64328}"/>
              </a:ext>
            </a:extLst>
          </p:cNvPr>
          <p:cNvSpPr txBox="1"/>
          <p:nvPr/>
        </p:nvSpPr>
        <p:spPr>
          <a:xfrm>
            <a:off x="-40527" y="1489156"/>
            <a:ext cx="15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template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FB1DB-742B-3548-82FF-13A7FA0742FE}"/>
              </a:ext>
            </a:extLst>
          </p:cNvPr>
          <p:cNvSpPr txBox="1"/>
          <p:nvPr/>
        </p:nvSpPr>
        <p:spPr>
          <a:xfrm>
            <a:off x="2827436" y="1489156"/>
            <a:ext cx="372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 seeds - Seed viewer output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EC6F1C-048B-9046-A705-70D08A3AF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365533"/>
              </p:ext>
            </p:extLst>
          </p:nvPr>
        </p:nvGraphicFramePr>
        <p:xfrm>
          <a:off x="8726735" y="3429000"/>
          <a:ext cx="2378456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228">
                  <a:extLst>
                    <a:ext uri="{9D8B030D-6E8A-4147-A177-3AD203B41FA5}">
                      <a16:colId xmlns:a16="http://schemas.microsoft.com/office/drawing/2014/main" val="3875366189"/>
                    </a:ext>
                  </a:extLst>
                </a:gridCol>
                <a:gridCol w="1189228">
                  <a:extLst>
                    <a:ext uri="{9D8B030D-6E8A-4147-A177-3AD203B41FA5}">
                      <a16:colId xmlns:a16="http://schemas.microsoft.com/office/drawing/2014/main" val="3838338500"/>
                    </a:ext>
                  </a:extLst>
                </a:gridCol>
              </a:tblGrid>
              <a:tr h="296514">
                <a:tc>
                  <a:txBody>
                    <a:bodyPr/>
                    <a:lstStyle/>
                    <a:p>
                      <a:r>
                        <a:rPr lang="en-US" dirty="0"/>
                        <a:t>Cluster number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members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42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20,685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44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11,054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503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5,997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23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402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709323"/>
                  </a:ext>
                </a:extLst>
              </a:tr>
            </a:tbl>
          </a:graphicData>
        </a:graphic>
      </p:graphicFrame>
      <p:pic>
        <p:nvPicPr>
          <p:cNvPr id="7" name="Picture 6" descr="A close up of a persons face&#10;&#10;Description automatically generated">
            <a:extLst>
              <a:ext uri="{FF2B5EF4-FFF2-40B4-BE49-F238E27FC236}">
                <a16:creationId xmlns:a16="http://schemas.microsoft.com/office/drawing/2014/main" id="{8E58EF2E-D1DE-1042-8960-37F4FF4DA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756" y="1872166"/>
            <a:ext cx="977721" cy="1325564"/>
          </a:xfrm>
          <a:prstGeom prst="rect">
            <a:avLst/>
          </a:prstGeom>
        </p:spPr>
      </p:pic>
      <p:pic>
        <p:nvPicPr>
          <p:cNvPr id="12" name="Picture 11" descr="A blurry image of a person&#10;&#10;Description automatically generated">
            <a:extLst>
              <a:ext uri="{FF2B5EF4-FFF2-40B4-BE49-F238E27FC236}">
                <a16:creationId xmlns:a16="http://schemas.microsoft.com/office/drawing/2014/main" id="{D4FDEF2E-C7D8-3242-A375-6945E9AE1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8186" y="1845799"/>
            <a:ext cx="977720" cy="1325563"/>
          </a:xfrm>
          <a:prstGeom prst="rect">
            <a:avLst/>
          </a:prstGeom>
        </p:spPr>
      </p:pic>
      <p:pic>
        <p:nvPicPr>
          <p:cNvPr id="14" name="Picture 13" descr="A blurry image of a person&#10;&#10;Description automatically generated">
            <a:extLst>
              <a:ext uri="{FF2B5EF4-FFF2-40B4-BE49-F238E27FC236}">
                <a16:creationId xmlns:a16="http://schemas.microsoft.com/office/drawing/2014/main" id="{55DB76F8-1081-314E-B8EC-EBB74DCEA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4471" y="1858488"/>
            <a:ext cx="977721" cy="1325564"/>
          </a:xfrm>
          <a:prstGeom prst="rect">
            <a:avLst/>
          </a:prstGeom>
        </p:spPr>
      </p:pic>
      <p:pic>
        <p:nvPicPr>
          <p:cNvPr id="16" name="Picture 15" descr="A blurry image of a person&#10;&#10;Description automatically generated">
            <a:extLst>
              <a:ext uri="{FF2B5EF4-FFF2-40B4-BE49-F238E27FC236}">
                <a16:creationId xmlns:a16="http://schemas.microsoft.com/office/drawing/2014/main" id="{17F2063E-AB87-AE44-AB5F-BC28127E6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273" y="1882284"/>
            <a:ext cx="977721" cy="1325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86F935-2073-664D-808C-FD0B2CC61E49}"/>
              </a:ext>
            </a:extLst>
          </p:cNvPr>
          <p:cNvSpPr txBox="1"/>
          <p:nvPr/>
        </p:nvSpPr>
        <p:spPr>
          <a:xfrm>
            <a:off x="7931926" y="1489156"/>
            <a:ext cx="430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OK cluster seeds as training templates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8AE5A-EC41-014C-B5C8-993321FBDD74}"/>
              </a:ext>
            </a:extLst>
          </p:cNvPr>
          <p:cNvSpPr/>
          <p:nvPr/>
        </p:nvSpPr>
        <p:spPr>
          <a:xfrm>
            <a:off x="53444" y="3402584"/>
            <a:ext cx="1491015" cy="16723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/>
              <a:t>All the cropped inspection search windows of the red water valve </a:t>
            </a:r>
          </a:p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4443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D386410-2D59-FE4F-A136-7F4E0B65F5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247455"/>
              </p:ext>
            </p:extLst>
          </p:nvPr>
        </p:nvGraphicFramePr>
        <p:xfrm>
          <a:off x="402769" y="3421850"/>
          <a:ext cx="5141975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427">
                  <a:extLst>
                    <a:ext uri="{9D8B030D-6E8A-4147-A177-3AD203B41FA5}">
                      <a16:colId xmlns:a16="http://schemas.microsoft.com/office/drawing/2014/main" val="3096734188"/>
                    </a:ext>
                  </a:extLst>
                </a:gridCol>
                <a:gridCol w="1339363">
                  <a:extLst>
                    <a:ext uri="{9D8B030D-6E8A-4147-A177-3AD203B41FA5}">
                      <a16:colId xmlns:a16="http://schemas.microsoft.com/office/drawing/2014/main" val="2358978933"/>
                    </a:ext>
                  </a:extLst>
                </a:gridCol>
                <a:gridCol w="1028395">
                  <a:extLst>
                    <a:ext uri="{9D8B030D-6E8A-4147-A177-3AD203B41FA5}">
                      <a16:colId xmlns:a16="http://schemas.microsoft.com/office/drawing/2014/main" val="1381507503"/>
                    </a:ext>
                  </a:extLst>
                </a:gridCol>
                <a:gridCol w="1152872">
                  <a:extLst>
                    <a:ext uri="{9D8B030D-6E8A-4147-A177-3AD203B41FA5}">
                      <a16:colId xmlns:a16="http://schemas.microsoft.com/office/drawing/2014/main" val="963655426"/>
                    </a:ext>
                  </a:extLst>
                </a:gridCol>
                <a:gridCol w="903918">
                  <a:extLst>
                    <a:ext uri="{9D8B030D-6E8A-4147-A177-3AD203B41FA5}">
                      <a16:colId xmlns:a16="http://schemas.microsoft.com/office/drawing/2014/main" val="2714525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Index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Score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Template 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Ground truth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40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00042.jpg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0.71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OK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8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43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00043.jpg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0.77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OK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572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44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00044.jpg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0.70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OK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306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45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00045.jpg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0.72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OK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7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46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00046.jpg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0.82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OK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711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00047.jpg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0.77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OK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74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00048.jpg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0.73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OK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85891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775041-EFC3-714A-95FC-91E175906793}"/>
              </a:ext>
            </a:extLst>
          </p:cNvPr>
          <p:cNvSpPr txBox="1"/>
          <p:nvPr/>
        </p:nvSpPr>
        <p:spPr>
          <a:xfrm>
            <a:off x="0" y="27212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for appearance variability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F863E-10B2-4643-8BF0-8C1DD732D05F}"/>
              </a:ext>
            </a:extLst>
          </p:cNvPr>
          <p:cNvSpPr txBox="1"/>
          <p:nvPr/>
        </p:nvSpPr>
        <p:spPr>
          <a:xfrm>
            <a:off x="7516368" y="24414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135E45A-EE8E-B543-A88D-E565065009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302485"/>
              </p:ext>
            </p:extLst>
          </p:nvPr>
        </p:nvGraphicFramePr>
        <p:xfrm>
          <a:off x="6647258" y="3433509"/>
          <a:ext cx="4123251" cy="3245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417">
                  <a:extLst>
                    <a:ext uri="{9D8B030D-6E8A-4147-A177-3AD203B41FA5}">
                      <a16:colId xmlns:a16="http://schemas.microsoft.com/office/drawing/2014/main" val="2358978933"/>
                    </a:ext>
                  </a:extLst>
                </a:gridCol>
                <a:gridCol w="1374417">
                  <a:extLst>
                    <a:ext uri="{9D8B030D-6E8A-4147-A177-3AD203B41FA5}">
                      <a16:colId xmlns:a16="http://schemas.microsoft.com/office/drawing/2014/main" val="1381507503"/>
                    </a:ext>
                  </a:extLst>
                </a:gridCol>
                <a:gridCol w="1374417">
                  <a:extLst>
                    <a:ext uri="{9D8B030D-6E8A-4147-A177-3AD203B41FA5}">
                      <a16:colId xmlns:a16="http://schemas.microsoft.com/office/drawing/2014/main" val="963655426"/>
                    </a:ext>
                  </a:extLst>
                </a:gridCol>
              </a:tblGrid>
              <a:tr h="685143">
                <a:tc>
                  <a:txBody>
                    <a:bodyPr/>
                    <a:lstStyle/>
                    <a:p>
                      <a:r>
                        <a:rPr lang="en-US" dirty="0"/>
                        <a:t>Index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407827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00195.jpg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0.43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85954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22250.jpg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572695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22246.jpg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306794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150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22988.jpg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77623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22081.jpg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711717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300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01210.jpg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0.63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744248"/>
                  </a:ext>
                </a:extLst>
              </a:tr>
              <a:tr h="3438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500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04082.jpg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0.64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80754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70D442E-6FEA-C543-B005-D278FCE80111}"/>
              </a:ext>
            </a:extLst>
          </p:cNvPr>
          <p:cNvSpPr txBox="1"/>
          <p:nvPr/>
        </p:nvSpPr>
        <p:spPr>
          <a:xfrm>
            <a:off x="325563" y="971621"/>
            <a:ext cx="2315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Inspector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FA2418-ADC9-7341-8B15-FB76B141B3B1}"/>
              </a:ext>
            </a:extLst>
          </p:cNvPr>
          <p:cNvSpPr txBox="1"/>
          <p:nvPr/>
        </p:nvSpPr>
        <p:spPr>
          <a:xfrm>
            <a:off x="1421510" y="3085582"/>
            <a:ext cx="281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Glimpse of inspector output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08CA81-687E-0849-A562-D7BCFB58FBC0}"/>
              </a:ext>
            </a:extLst>
          </p:cNvPr>
          <p:cNvSpPr txBox="1"/>
          <p:nvPr/>
        </p:nvSpPr>
        <p:spPr>
          <a:xfrm>
            <a:off x="6090778" y="3083832"/>
            <a:ext cx="610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Inspector output sorted in ascending order of the match scores</a:t>
            </a:r>
          </a:p>
        </p:txBody>
      </p:sp>
      <p:pic>
        <p:nvPicPr>
          <p:cNvPr id="9" name="Picture 8" descr="A blurry image of a person&#10;&#10;Description automatically generated">
            <a:extLst>
              <a:ext uri="{FF2B5EF4-FFF2-40B4-BE49-F238E27FC236}">
                <a16:creationId xmlns:a16="http://schemas.microsoft.com/office/drawing/2014/main" id="{6E61578B-85F5-C242-B775-B9B136AAE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030" y="200189"/>
            <a:ext cx="900836" cy="1221326"/>
          </a:xfrm>
          <a:prstGeom prst="rect">
            <a:avLst/>
          </a:prstGeom>
        </p:spPr>
      </p:pic>
      <p:pic>
        <p:nvPicPr>
          <p:cNvPr id="10" name="Picture 9" descr="A blurry image of a person&#10;&#10;Description automatically generated">
            <a:extLst>
              <a:ext uri="{FF2B5EF4-FFF2-40B4-BE49-F238E27FC236}">
                <a16:creationId xmlns:a16="http://schemas.microsoft.com/office/drawing/2014/main" id="{B95BA3FB-28B4-D74E-8FC2-32AA6546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856" y="211878"/>
            <a:ext cx="900835" cy="1221325"/>
          </a:xfrm>
          <a:prstGeom prst="rect">
            <a:avLst/>
          </a:prstGeom>
        </p:spPr>
      </p:pic>
      <p:pic>
        <p:nvPicPr>
          <p:cNvPr id="11" name="Picture 10" descr="A close up of a persons face&#10;&#10;Description automatically generated">
            <a:extLst>
              <a:ext uri="{FF2B5EF4-FFF2-40B4-BE49-F238E27FC236}">
                <a16:creationId xmlns:a16="http://schemas.microsoft.com/office/drawing/2014/main" id="{B7662620-011E-9448-877E-1F64BD03A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868" y="200190"/>
            <a:ext cx="900836" cy="1221326"/>
          </a:xfrm>
          <a:prstGeom prst="rect">
            <a:avLst/>
          </a:prstGeom>
        </p:spPr>
      </p:pic>
      <p:pic>
        <p:nvPicPr>
          <p:cNvPr id="12" name="Picture 11" descr="A blurry image of a person&#10;&#10;Description automatically generated">
            <a:extLst>
              <a:ext uri="{FF2B5EF4-FFF2-40B4-BE49-F238E27FC236}">
                <a16:creationId xmlns:a16="http://schemas.microsoft.com/office/drawing/2014/main" id="{F14BACA8-E10B-3346-AC35-F31279923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192" y="200190"/>
            <a:ext cx="900836" cy="12213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C86446-E3BE-3C48-B230-AB4DCB336A9B}"/>
              </a:ext>
            </a:extLst>
          </p:cNvPr>
          <p:cNvSpPr/>
          <p:nvPr/>
        </p:nvSpPr>
        <p:spPr>
          <a:xfrm>
            <a:off x="5285338" y="1893906"/>
            <a:ext cx="1387383" cy="1221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All cropped Inspection windows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F6C58D3-3834-844F-A132-C2DAD14C0D93}"/>
              </a:ext>
            </a:extLst>
          </p:cNvPr>
          <p:cNvSpPr/>
          <p:nvPr/>
        </p:nvSpPr>
        <p:spPr>
          <a:xfrm rot="5400000">
            <a:off x="5721833" y="1516496"/>
            <a:ext cx="439758" cy="273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B57E1-5D72-5347-BD99-0AAD039A9C85}"/>
              </a:ext>
            </a:extLst>
          </p:cNvPr>
          <p:cNvSpPr txBox="1"/>
          <p:nvPr/>
        </p:nvSpPr>
        <p:spPr>
          <a:xfrm>
            <a:off x="6028402" y="1472273"/>
            <a:ext cx="103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5461482C-39AD-8D4A-B210-2026C27D8280}"/>
              </a:ext>
            </a:extLst>
          </p:cNvPr>
          <p:cNvSpPr/>
          <p:nvPr/>
        </p:nvSpPr>
        <p:spPr>
          <a:xfrm rot="8237059">
            <a:off x="4604410" y="2962109"/>
            <a:ext cx="688777" cy="310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7482E80-F5E5-AE45-90FA-1D487F14107A}"/>
              </a:ext>
            </a:extLst>
          </p:cNvPr>
          <p:cNvSpPr/>
          <p:nvPr/>
        </p:nvSpPr>
        <p:spPr>
          <a:xfrm>
            <a:off x="5640600" y="4807622"/>
            <a:ext cx="858058" cy="307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76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01B3D5-4C28-304F-B30D-FA548BF3C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3031" y="412274"/>
            <a:ext cx="4309609" cy="301672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0B10A7-1501-2047-8E72-442D726CBD7F}"/>
              </a:ext>
            </a:extLst>
          </p:cNvPr>
          <p:cNvSpPr txBox="1"/>
          <p:nvPr/>
        </p:nvSpPr>
        <p:spPr>
          <a:xfrm>
            <a:off x="0" y="27212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for appearance variability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24505-9B5F-9741-A411-2698A4961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031" y="3476149"/>
            <a:ext cx="4309609" cy="301672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484D0C4-4F26-C44E-A0CF-89529FCDB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24670"/>
              </p:ext>
            </p:extLst>
          </p:nvPr>
        </p:nvGraphicFramePr>
        <p:xfrm>
          <a:off x="18675" y="825524"/>
          <a:ext cx="655586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580">
                  <a:extLst>
                    <a:ext uri="{9D8B030D-6E8A-4147-A177-3AD203B41FA5}">
                      <a16:colId xmlns:a16="http://schemas.microsoft.com/office/drawing/2014/main" val="4271761008"/>
                    </a:ext>
                  </a:extLst>
                </a:gridCol>
                <a:gridCol w="873281">
                  <a:extLst>
                    <a:ext uri="{9D8B030D-6E8A-4147-A177-3AD203B41FA5}">
                      <a16:colId xmlns:a16="http://schemas.microsoft.com/office/drawing/2014/main" val="220352016"/>
                    </a:ext>
                  </a:extLst>
                </a:gridCol>
                <a:gridCol w="832104">
                  <a:extLst>
                    <a:ext uri="{9D8B030D-6E8A-4147-A177-3AD203B41FA5}">
                      <a16:colId xmlns:a16="http://schemas.microsoft.com/office/drawing/2014/main" val="3393759126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409061087"/>
                    </a:ext>
                  </a:extLst>
                </a:gridCol>
                <a:gridCol w="1252728">
                  <a:extLst>
                    <a:ext uri="{9D8B030D-6E8A-4147-A177-3AD203B41FA5}">
                      <a16:colId xmlns:a16="http://schemas.microsoft.com/office/drawing/2014/main" val="3736804933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4129780100"/>
                    </a:ext>
                  </a:extLst>
                </a:gridCol>
              </a:tblGrid>
              <a:tr h="46548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 least scoring windows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Actual defects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False alarms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Defect detection rate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False alarm rate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Score of the Nth part (threshold)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547611"/>
                  </a:ext>
                </a:extLst>
              </a:tr>
              <a:tr h="1861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0.45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697970"/>
                  </a:ext>
                </a:extLst>
              </a:tr>
              <a:tr h="1861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0.22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29987"/>
                  </a:ext>
                </a:extLst>
              </a:tr>
              <a:tr h="1861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150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84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66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0.94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0.74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102660"/>
                  </a:ext>
                </a:extLst>
              </a:tr>
              <a:tr h="1861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86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114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0.97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1.28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431279"/>
                  </a:ext>
                </a:extLst>
              </a:tr>
              <a:tr h="1861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300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212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0.99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2.38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0.63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00317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394AD89-3AFD-B943-97EF-1CC4D5B13861}"/>
              </a:ext>
            </a:extLst>
          </p:cNvPr>
          <p:cNvSpPr txBox="1"/>
          <p:nvPr/>
        </p:nvSpPr>
        <p:spPr>
          <a:xfrm>
            <a:off x="212315" y="209504"/>
            <a:ext cx="2302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Evaluator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BEABB09-6636-1547-B14A-040659EFF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29" y="4639819"/>
            <a:ext cx="675627" cy="915995"/>
          </a:xfrm>
          <a:prstGeom prst="rect">
            <a:avLst/>
          </a:prstGeom>
        </p:spPr>
      </p:pic>
      <p:pic>
        <p:nvPicPr>
          <p:cNvPr id="10" name="Picture 9" descr="A blurry image of a person&#10;&#10;Description automatically generated">
            <a:extLst>
              <a:ext uri="{FF2B5EF4-FFF2-40B4-BE49-F238E27FC236}">
                <a16:creationId xmlns:a16="http://schemas.microsoft.com/office/drawing/2014/main" id="{202B142D-BD4E-9945-A315-03DAA1E2A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02" y="3648602"/>
            <a:ext cx="675626" cy="915994"/>
          </a:xfrm>
          <a:prstGeom prst="rect">
            <a:avLst/>
          </a:prstGeom>
        </p:spPr>
      </p:pic>
      <p:pic>
        <p:nvPicPr>
          <p:cNvPr id="11" name="Picture 10" descr="A close up of a persons face&#10;&#10;Description automatically generated">
            <a:extLst>
              <a:ext uri="{FF2B5EF4-FFF2-40B4-BE49-F238E27FC236}">
                <a16:creationId xmlns:a16="http://schemas.microsoft.com/office/drawing/2014/main" id="{75F90A6A-0AA4-4D49-BB55-E131F4725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40" y="3648602"/>
            <a:ext cx="675627" cy="915995"/>
          </a:xfrm>
          <a:prstGeom prst="rect">
            <a:avLst/>
          </a:prstGeom>
        </p:spPr>
      </p:pic>
      <p:pic>
        <p:nvPicPr>
          <p:cNvPr id="13" name="Picture 12" descr="A blurry image of a person&#10;&#10;Description automatically generated">
            <a:extLst>
              <a:ext uri="{FF2B5EF4-FFF2-40B4-BE49-F238E27FC236}">
                <a16:creationId xmlns:a16="http://schemas.microsoft.com/office/drawing/2014/main" id="{E638AAB7-0A56-BE4F-AC65-0B901315A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157" y="4639820"/>
            <a:ext cx="675627" cy="9159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15625A-CC2D-7141-8A00-9A970C9F809D}"/>
              </a:ext>
            </a:extLst>
          </p:cNvPr>
          <p:cNvSpPr/>
          <p:nvPr/>
        </p:nvSpPr>
        <p:spPr>
          <a:xfrm>
            <a:off x="2549774" y="4073616"/>
            <a:ext cx="1335859" cy="10264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/>
              <a:t>All cropped inspection search windows</a:t>
            </a:r>
          </a:p>
          <a:p>
            <a:pPr algn="ctr"/>
            <a:endParaRPr lang="en-US" sz="1350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9F12376-703B-AC43-BECA-09063CBCC9EC}"/>
              </a:ext>
            </a:extLst>
          </p:cNvPr>
          <p:cNvSpPr/>
          <p:nvPr/>
        </p:nvSpPr>
        <p:spPr>
          <a:xfrm>
            <a:off x="1757628" y="4643420"/>
            <a:ext cx="748417" cy="45719"/>
          </a:xfrm>
          <a:prstGeom prst="rightArrow">
            <a:avLst/>
          </a:prstGeom>
          <a:solidFill>
            <a:srgbClr val="3A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8361CAC-4C6D-CC42-9D77-E5EC9A636A2B}"/>
              </a:ext>
            </a:extLst>
          </p:cNvPr>
          <p:cNvSpPr txBox="1"/>
          <p:nvPr/>
        </p:nvSpPr>
        <p:spPr>
          <a:xfrm>
            <a:off x="1713415" y="4380280"/>
            <a:ext cx="836841" cy="30008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350" dirty="0"/>
              <a:t>Compare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A706241-2229-2740-BD25-12F3464792C6}"/>
              </a:ext>
            </a:extLst>
          </p:cNvPr>
          <p:cNvSpPr txBox="1"/>
          <p:nvPr/>
        </p:nvSpPr>
        <p:spPr>
          <a:xfrm>
            <a:off x="3190707" y="3598768"/>
            <a:ext cx="2482371" cy="5078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350" dirty="0"/>
              <a:t>Least scoring N windows compared against actual defects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21B974-160B-CB4E-B001-E067527AA26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3202100" y="3568724"/>
            <a:ext cx="15604" cy="504892"/>
          </a:xfrm>
          <a:prstGeom prst="straightConnector1">
            <a:avLst/>
          </a:prstGeom>
          <a:ln>
            <a:solidFill>
              <a:srgbClr val="3A49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C6CDE52-1C28-194F-87CA-F8819B5313DA}"/>
                  </a:ext>
                </a:extLst>
              </p:cNvPr>
              <p:cNvSpPr txBox="1"/>
              <p:nvPr/>
            </p:nvSpPr>
            <p:spPr>
              <a:xfrm>
                <a:off x="2131835" y="5342394"/>
                <a:ext cx="4180888" cy="535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Defect detection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defects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detected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actual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defects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(89)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C6CDE52-1C28-194F-87CA-F8819B531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835" y="5342394"/>
                <a:ext cx="4180888" cy="535275"/>
              </a:xfrm>
              <a:prstGeom prst="rect">
                <a:avLst/>
              </a:prstGeom>
              <a:blipFill>
                <a:blip r:embed="rId9"/>
                <a:stretch>
                  <a:fillRect l="-152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6122B8C-29BF-F945-8058-3984CD6FE6F1}"/>
                  </a:ext>
                </a:extLst>
              </p:cNvPr>
              <p:cNvSpPr txBox="1"/>
              <p:nvPr/>
            </p:nvSpPr>
            <p:spPr>
              <a:xfrm>
                <a:off x="2131835" y="5954472"/>
                <a:ext cx="3833550" cy="535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False alarm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Number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false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alarms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actual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defects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(89)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6122B8C-29BF-F945-8058-3984CD6FE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835" y="5954472"/>
                <a:ext cx="3833550" cy="535275"/>
              </a:xfrm>
              <a:prstGeom prst="rect">
                <a:avLst/>
              </a:prstGeom>
              <a:blipFill>
                <a:blip r:embed="rId10"/>
                <a:stretch>
                  <a:fillRect l="-1656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022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Ground truth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Pre-processing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873156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53B3-BD2C-C640-94A4-97E6B05A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0" y="0"/>
            <a:ext cx="10515600" cy="1325563"/>
          </a:xfrm>
        </p:spPr>
        <p:txBody>
          <a:bodyPr/>
          <a:lstStyle/>
          <a:p>
            <a:r>
              <a:rPr lang="en-US" dirty="0"/>
              <a:t>White water valve</a:t>
            </a:r>
          </a:p>
        </p:txBody>
      </p:sp>
      <p:pic>
        <p:nvPicPr>
          <p:cNvPr id="6" name="Content Placeholder 5" descr="A picture containing sitting, table, keyboard, computer&#10;&#10;Description automatically generated">
            <a:extLst>
              <a:ext uri="{FF2B5EF4-FFF2-40B4-BE49-F238E27FC236}">
                <a16:creationId xmlns:a16="http://schemas.microsoft.com/office/drawing/2014/main" id="{3A8ED7BA-D8D9-DD4C-96F1-E35F7EA89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2491" y="1716848"/>
            <a:ext cx="1283616" cy="132556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AB27BB-5DFC-6D47-9D12-5144BE1AC378}"/>
              </a:ext>
            </a:extLst>
          </p:cNvPr>
          <p:cNvSpPr txBox="1"/>
          <p:nvPr/>
        </p:nvSpPr>
        <p:spPr>
          <a:xfrm>
            <a:off x="0" y="27212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8" name="Picture 7" descr="A picture containing sitting, person, blurry, table&#10;&#10;Description automatically generated">
            <a:extLst>
              <a:ext uri="{FF2B5EF4-FFF2-40B4-BE49-F238E27FC236}">
                <a16:creationId xmlns:a16="http://schemas.microsoft.com/office/drawing/2014/main" id="{07C9D5F0-3DBD-224F-9646-C2482F108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97" y="1716848"/>
            <a:ext cx="1283616" cy="1325564"/>
          </a:xfrm>
          <a:prstGeom prst="rect">
            <a:avLst/>
          </a:prstGeom>
        </p:spPr>
      </p:pic>
      <p:pic>
        <p:nvPicPr>
          <p:cNvPr id="12" name="Picture 11" descr="A picture containing sitting, close, blurry, table&#10;&#10;Description automatically generated">
            <a:extLst>
              <a:ext uri="{FF2B5EF4-FFF2-40B4-BE49-F238E27FC236}">
                <a16:creationId xmlns:a16="http://schemas.microsoft.com/office/drawing/2014/main" id="{6AE61DFC-2642-8A49-B1A8-8953F523B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095" y="1716848"/>
            <a:ext cx="1283616" cy="1325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2F031-CF82-8A4D-AB32-DD6AD3D8A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437" y="140778"/>
            <a:ext cx="4697460" cy="3288222"/>
          </a:xfrm>
          <a:prstGeom prst="rect">
            <a:avLst/>
          </a:prstGeom>
        </p:spPr>
      </p:pic>
      <p:pic>
        <p:nvPicPr>
          <p:cNvPr id="16" name="Picture 15" descr="A picture containing sitting, close, blurry, table&#10;&#10;Description automatically generated">
            <a:extLst>
              <a:ext uri="{FF2B5EF4-FFF2-40B4-BE49-F238E27FC236}">
                <a16:creationId xmlns:a16="http://schemas.microsoft.com/office/drawing/2014/main" id="{00FDF3B4-2CD5-1049-B616-C1CFA1267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793" y="1716848"/>
            <a:ext cx="1283616" cy="13255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55E52A-0138-6742-B61A-EC9B0A4E3060}"/>
              </a:ext>
            </a:extLst>
          </p:cNvPr>
          <p:cNvSpPr txBox="1"/>
          <p:nvPr/>
        </p:nvSpPr>
        <p:spPr>
          <a:xfrm>
            <a:off x="1603011" y="1221724"/>
            <a:ext cx="328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OK seeds suggested by clustering</a:t>
            </a:r>
          </a:p>
        </p:txBody>
      </p:sp>
      <p:pic>
        <p:nvPicPr>
          <p:cNvPr id="10" name="Content Placeholder 5" descr="A picture containing indoor, sitting, table, keyboard&#10;&#10;Description automatically generated">
            <a:extLst>
              <a:ext uri="{FF2B5EF4-FFF2-40B4-BE49-F238E27FC236}">
                <a16:creationId xmlns:a16="http://schemas.microsoft.com/office/drawing/2014/main" id="{4921C44A-996D-CC46-A15E-F146D2D704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919" y="4284080"/>
            <a:ext cx="994746" cy="1084633"/>
          </a:xfrm>
          <a:prstGeom prst="rect">
            <a:avLst/>
          </a:prstGeom>
        </p:spPr>
      </p:pic>
      <p:pic>
        <p:nvPicPr>
          <p:cNvPr id="11" name="Picture 10" descr="A picture containing indoor, sitting, cat, looking&#10;&#10;Description automatically generated">
            <a:extLst>
              <a:ext uri="{FF2B5EF4-FFF2-40B4-BE49-F238E27FC236}">
                <a16:creationId xmlns:a16="http://schemas.microsoft.com/office/drawing/2014/main" id="{53B895B2-34DD-D14F-8F38-F00679C137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800" y="5537947"/>
            <a:ext cx="994746" cy="1084633"/>
          </a:xfrm>
          <a:prstGeom prst="rect">
            <a:avLst/>
          </a:prstGeom>
        </p:spPr>
      </p:pic>
      <p:pic>
        <p:nvPicPr>
          <p:cNvPr id="13" name="Picture 12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F3102F37-48FE-B64E-8BA5-918EF3AC04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2632" y="4284080"/>
            <a:ext cx="994745" cy="1084631"/>
          </a:xfrm>
          <a:prstGeom prst="rect">
            <a:avLst/>
          </a:prstGeom>
        </p:spPr>
      </p:pic>
      <p:pic>
        <p:nvPicPr>
          <p:cNvPr id="15" name="Picture 14" descr="A picture containing indoor, sitting, mirror, food&#10;&#10;Description automatically generated">
            <a:extLst>
              <a:ext uri="{FF2B5EF4-FFF2-40B4-BE49-F238E27FC236}">
                <a16:creationId xmlns:a16="http://schemas.microsoft.com/office/drawing/2014/main" id="{ACE12FE2-2038-5046-956E-9BDC7D5C62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0563" y="5537948"/>
            <a:ext cx="994746" cy="1084632"/>
          </a:xfrm>
          <a:prstGeom prst="rect">
            <a:avLst/>
          </a:prstGeom>
        </p:spPr>
      </p:pic>
      <p:pic>
        <p:nvPicPr>
          <p:cNvPr id="18" name="Picture 17" descr="A picture containing indoor, sitting, speaker, computer&#10;&#10;Description automatically generated">
            <a:extLst>
              <a:ext uri="{FF2B5EF4-FFF2-40B4-BE49-F238E27FC236}">
                <a16:creationId xmlns:a16="http://schemas.microsoft.com/office/drawing/2014/main" id="{539556FC-E432-E34C-9A8E-2C0C4C8D1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2631" y="5537948"/>
            <a:ext cx="994746" cy="1084632"/>
          </a:xfrm>
          <a:prstGeom prst="rect">
            <a:avLst/>
          </a:prstGeom>
        </p:spPr>
      </p:pic>
      <p:pic>
        <p:nvPicPr>
          <p:cNvPr id="19" name="Picture 18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39C5B99E-DDFE-7D48-8B9E-83A31D3CA3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0564" y="4253866"/>
            <a:ext cx="994746" cy="1084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65AF5D-83D8-E34B-BB35-7C68D5EA00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6624" y="3542088"/>
            <a:ext cx="4697460" cy="32882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850564-9637-684C-A717-2EB52DACE622}"/>
              </a:ext>
            </a:extLst>
          </p:cNvPr>
          <p:cNvSpPr txBox="1"/>
          <p:nvPr/>
        </p:nvSpPr>
        <p:spPr>
          <a:xfrm>
            <a:off x="1673521" y="3887337"/>
            <a:ext cx="562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OK seeds suggested by clustering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7141255-14F8-334B-8ABE-347527334834}"/>
              </a:ext>
            </a:extLst>
          </p:cNvPr>
          <p:cNvSpPr txBox="1">
            <a:spLocks/>
          </p:cNvSpPr>
          <p:nvPr/>
        </p:nvSpPr>
        <p:spPr>
          <a:xfrm>
            <a:off x="805485" y="29178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Tub clamp hose</a:t>
            </a:r>
          </a:p>
        </p:txBody>
      </p:sp>
    </p:spTree>
    <p:extLst>
      <p:ext uri="{BB962C8B-B14F-4D97-AF65-F5344CB8AC3E}">
        <p14:creationId xmlns:p14="http://schemas.microsoft.com/office/powerpoint/2010/main" val="232281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184D-5FD8-E04E-A861-CBC41DC3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679" y="1269522"/>
            <a:ext cx="10515600" cy="867327"/>
          </a:xfrm>
        </p:spPr>
        <p:txBody>
          <a:bodyPr>
            <a:normAutofit/>
          </a:bodyPr>
          <a:lstStyle/>
          <a:p>
            <a:r>
              <a:rPr lang="en-US" dirty="0"/>
              <a:t>Camera based fill level inspections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01171-5F4F-B947-A392-5E571AD05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42" y="2413478"/>
            <a:ext cx="7615123" cy="3172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754EAB-C299-0543-90D6-75C21939AA4E}"/>
              </a:ext>
            </a:extLst>
          </p:cNvPr>
          <p:cNvSpPr txBox="1"/>
          <p:nvPr/>
        </p:nvSpPr>
        <p:spPr>
          <a:xfrm>
            <a:off x="0" y="65286"/>
            <a:ext cx="346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of appearance variability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1E28E-0A87-5F40-ACF7-48215689B33A}"/>
              </a:ext>
            </a:extLst>
          </p:cNvPr>
          <p:cNvSpPr txBox="1"/>
          <p:nvPr/>
        </p:nvSpPr>
        <p:spPr>
          <a:xfrm>
            <a:off x="3686175" y="3429000"/>
            <a:ext cx="10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D3477D5-BEBB-E040-8C76-6352346B4E32}"/>
              </a:ext>
            </a:extLst>
          </p:cNvPr>
          <p:cNvSpPr/>
          <p:nvPr/>
        </p:nvSpPr>
        <p:spPr>
          <a:xfrm>
            <a:off x="3786187" y="3798332"/>
            <a:ext cx="82867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54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AB79-8255-C94D-B929-A1DDE23A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" y="483997"/>
            <a:ext cx="10515600" cy="1325563"/>
          </a:xfrm>
        </p:spPr>
        <p:txBody>
          <a:bodyPr/>
          <a:lstStyle/>
          <a:p>
            <a:r>
              <a:rPr lang="en-US" dirty="0"/>
              <a:t>EMI filter</a:t>
            </a:r>
          </a:p>
        </p:txBody>
      </p:sp>
      <p:pic>
        <p:nvPicPr>
          <p:cNvPr id="6" name="Content Placeholder 5" descr="A picture containing row, bunch, lined, large&#10;&#10;Description automatically generated">
            <a:extLst>
              <a:ext uri="{FF2B5EF4-FFF2-40B4-BE49-F238E27FC236}">
                <a16:creationId xmlns:a16="http://schemas.microsoft.com/office/drawing/2014/main" id="{B31E42CA-8FE4-4248-873B-04DD79100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704" y="71980"/>
            <a:ext cx="8485631" cy="665800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5FB5C-0081-A540-B6FF-8B9645106DD5}"/>
              </a:ext>
            </a:extLst>
          </p:cNvPr>
          <p:cNvSpPr txBox="1"/>
          <p:nvPr/>
        </p:nvSpPr>
        <p:spPr>
          <a:xfrm>
            <a:off x="0" y="27212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10595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7E78-8FD2-5F49-A186-B784B4093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36"/>
            <a:ext cx="10515600" cy="1325563"/>
          </a:xfrm>
        </p:spPr>
        <p:txBody>
          <a:bodyPr/>
          <a:lstStyle/>
          <a:p>
            <a:r>
              <a:rPr lang="en-US" dirty="0"/>
              <a:t>EMI filter</a:t>
            </a:r>
          </a:p>
        </p:txBody>
      </p:sp>
      <p:pic>
        <p:nvPicPr>
          <p:cNvPr id="6" name="Content Placeholder 5" descr="A picture containing bird&#10;&#10;Description automatically generated">
            <a:extLst>
              <a:ext uri="{FF2B5EF4-FFF2-40B4-BE49-F238E27FC236}">
                <a16:creationId xmlns:a16="http://schemas.microsoft.com/office/drawing/2014/main" id="{14D182E3-FD2B-ED4C-B045-4BB3E0E5F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22" y="1810863"/>
            <a:ext cx="738333" cy="108721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E967C-81D5-0F4D-942C-54A89B24E8CA}"/>
              </a:ext>
            </a:extLst>
          </p:cNvPr>
          <p:cNvSpPr txBox="1"/>
          <p:nvPr/>
        </p:nvSpPr>
        <p:spPr>
          <a:xfrm>
            <a:off x="0" y="27212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8" name="Picture 7" descr="A close up of a persons face&#10;&#10;Description automatically generated">
            <a:extLst>
              <a:ext uri="{FF2B5EF4-FFF2-40B4-BE49-F238E27FC236}">
                <a16:creationId xmlns:a16="http://schemas.microsoft.com/office/drawing/2014/main" id="{52E7ACC4-3743-8248-B93E-986E40E66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510" y="1817442"/>
            <a:ext cx="738333" cy="1087215"/>
          </a:xfrm>
          <a:prstGeom prst="rect">
            <a:avLst/>
          </a:prstGeom>
        </p:spPr>
      </p:pic>
      <p:pic>
        <p:nvPicPr>
          <p:cNvPr id="10" name="Picture 9" descr="A blurry image of a cat&#10;&#10;Description automatically generated">
            <a:extLst>
              <a:ext uri="{FF2B5EF4-FFF2-40B4-BE49-F238E27FC236}">
                <a16:creationId xmlns:a16="http://schemas.microsoft.com/office/drawing/2014/main" id="{8ACEF3D2-E364-3841-9936-3B52213DB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" y="3766135"/>
            <a:ext cx="735859" cy="1083573"/>
          </a:xfrm>
          <a:prstGeom prst="rect">
            <a:avLst/>
          </a:prstGeom>
        </p:spPr>
      </p:pic>
      <p:pic>
        <p:nvPicPr>
          <p:cNvPr id="12" name="Picture 11" descr="A picture containing cat, bird&#10;&#10;Description automatically generated">
            <a:extLst>
              <a:ext uri="{FF2B5EF4-FFF2-40B4-BE49-F238E27FC236}">
                <a16:creationId xmlns:a16="http://schemas.microsoft.com/office/drawing/2014/main" id="{C8492455-91D6-4B41-8787-8FFFE5CEA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984" y="5181652"/>
            <a:ext cx="735859" cy="1083573"/>
          </a:xfrm>
          <a:prstGeom prst="rect">
            <a:avLst/>
          </a:prstGeom>
        </p:spPr>
      </p:pic>
      <p:pic>
        <p:nvPicPr>
          <p:cNvPr id="14" name="Picture 13" descr="A picture containing sheep, cat&#10;&#10;Description automatically generated">
            <a:extLst>
              <a:ext uri="{FF2B5EF4-FFF2-40B4-BE49-F238E27FC236}">
                <a16:creationId xmlns:a16="http://schemas.microsoft.com/office/drawing/2014/main" id="{3A7AD0AE-F2F6-8D4A-A4AF-46B7DC996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77" y="3762493"/>
            <a:ext cx="735859" cy="1083573"/>
          </a:xfrm>
          <a:prstGeom prst="rect">
            <a:avLst/>
          </a:prstGeom>
        </p:spPr>
      </p:pic>
      <p:pic>
        <p:nvPicPr>
          <p:cNvPr id="16" name="Picture 15" descr="A close up of an animal&#10;&#10;Description automatically generated">
            <a:extLst>
              <a:ext uri="{FF2B5EF4-FFF2-40B4-BE49-F238E27FC236}">
                <a16:creationId xmlns:a16="http://schemas.microsoft.com/office/drawing/2014/main" id="{60EE8E68-C694-2142-8FCE-B9A89DA95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480" y="5181653"/>
            <a:ext cx="735859" cy="1083573"/>
          </a:xfrm>
          <a:prstGeom prst="rect">
            <a:avLst/>
          </a:prstGeom>
        </p:spPr>
      </p:pic>
      <p:pic>
        <p:nvPicPr>
          <p:cNvPr id="18" name="Picture 17" descr="A picture containing cat&#10;&#10;Description automatically generated">
            <a:extLst>
              <a:ext uri="{FF2B5EF4-FFF2-40B4-BE49-F238E27FC236}">
                <a16:creationId xmlns:a16="http://schemas.microsoft.com/office/drawing/2014/main" id="{54C25CCE-5626-D345-99DF-61CF3D2A1F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0903" y="3740630"/>
            <a:ext cx="735859" cy="1083573"/>
          </a:xfrm>
          <a:prstGeom prst="rect">
            <a:avLst/>
          </a:prstGeom>
        </p:spPr>
      </p:pic>
      <p:pic>
        <p:nvPicPr>
          <p:cNvPr id="20" name="Picture 19" descr="A close up of an animal&#10;&#10;Description automatically generated">
            <a:extLst>
              <a:ext uri="{FF2B5EF4-FFF2-40B4-BE49-F238E27FC236}">
                <a16:creationId xmlns:a16="http://schemas.microsoft.com/office/drawing/2014/main" id="{E25947A8-00CC-6D4D-A7A9-2557B9908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71" y="5196721"/>
            <a:ext cx="735859" cy="1083573"/>
          </a:xfrm>
          <a:prstGeom prst="rect">
            <a:avLst/>
          </a:prstGeom>
        </p:spPr>
      </p:pic>
      <p:pic>
        <p:nvPicPr>
          <p:cNvPr id="22" name="Picture 21" descr="A picture containing cat, mirror, glass, blurry&#10;&#10;Description automatically generated">
            <a:extLst>
              <a:ext uri="{FF2B5EF4-FFF2-40B4-BE49-F238E27FC236}">
                <a16:creationId xmlns:a16="http://schemas.microsoft.com/office/drawing/2014/main" id="{4879049F-CED5-CC47-9AB6-17C40855C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6710" y="1838202"/>
            <a:ext cx="735859" cy="10835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B75AED-39C5-3D42-84CB-860D5ACE0A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9927" y="3624047"/>
            <a:ext cx="4276247" cy="29933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455C4D-3C57-4F42-AD4C-90E6A70964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2331" y="263548"/>
            <a:ext cx="4276247" cy="29933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DDA4DB-3465-DC4D-BE1B-717E401178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1687" y="211878"/>
            <a:ext cx="4276247" cy="2993373"/>
          </a:xfrm>
          <a:prstGeom prst="rect">
            <a:avLst/>
          </a:prstGeom>
        </p:spPr>
      </p:pic>
      <p:pic>
        <p:nvPicPr>
          <p:cNvPr id="32" name="Picture 31" descr="A picture containing bird, blurry&#10;&#10;Description automatically generated">
            <a:extLst>
              <a:ext uri="{FF2B5EF4-FFF2-40B4-BE49-F238E27FC236}">
                <a16:creationId xmlns:a16="http://schemas.microsoft.com/office/drawing/2014/main" id="{81E7A28B-FEA1-D241-80A5-FB342B0D1F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6690" y="3740631"/>
            <a:ext cx="735859" cy="1083573"/>
          </a:xfrm>
          <a:prstGeom prst="rect">
            <a:avLst/>
          </a:prstGeom>
        </p:spPr>
      </p:pic>
      <p:pic>
        <p:nvPicPr>
          <p:cNvPr id="34" name="Picture 33" descr="A blurry image of a person&#10;&#10;Description automatically generated">
            <a:extLst>
              <a:ext uri="{FF2B5EF4-FFF2-40B4-BE49-F238E27FC236}">
                <a16:creationId xmlns:a16="http://schemas.microsoft.com/office/drawing/2014/main" id="{B2184B29-65E3-9A4F-BE84-9987CF1811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310" y="1822266"/>
            <a:ext cx="738333" cy="10872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283F849-DFD5-3F4E-AED8-98793623D922}"/>
              </a:ext>
            </a:extLst>
          </p:cNvPr>
          <p:cNvSpPr txBox="1"/>
          <p:nvPr/>
        </p:nvSpPr>
        <p:spPr>
          <a:xfrm>
            <a:off x="241969" y="3311644"/>
            <a:ext cx="274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2 (Largest NOK seeds)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4B4C4A-20D9-D141-B07C-BE0ED6002D64}"/>
              </a:ext>
            </a:extLst>
          </p:cNvPr>
          <p:cNvSpPr txBox="1"/>
          <p:nvPr/>
        </p:nvSpPr>
        <p:spPr>
          <a:xfrm>
            <a:off x="251015" y="1400565"/>
            <a:ext cx="289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 1 (Largest OK seeds)</a:t>
            </a:r>
          </a:p>
        </p:txBody>
      </p:sp>
    </p:spTree>
    <p:extLst>
      <p:ext uri="{BB962C8B-B14F-4D97-AF65-F5344CB8AC3E}">
        <p14:creationId xmlns:p14="http://schemas.microsoft.com/office/powerpoint/2010/main" val="421734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5F4A-3588-154F-8A6D-B9752842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6083"/>
            <a:ext cx="10515600" cy="1325563"/>
          </a:xfrm>
        </p:spPr>
        <p:txBody>
          <a:bodyPr/>
          <a:lstStyle/>
          <a:p>
            <a:r>
              <a:rPr lang="en-US" dirty="0"/>
              <a:t>Pressure sensor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FC49E-00E0-2D48-94AB-F2F3E3D263FA}"/>
              </a:ext>
            </a:extLst>
          </p:cNvPr>
          <p:cNvSpPr txBox="1"/>
          <p:nvPr/>
        </p:nvSpPr>
        <p:spPr>
          <a:xfrm>
            <a:off x="0" y="27212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8" name="Picture 7" descr="A picture containing sitting, blurry, standing, person&#10;&#10;Description automatically generated">
            <a:extLst>
              <a:ext uri="{FF2B5EF4-FFF2-40B4-BE49-F238E27FC236}">
                <a16:creationId xmlns:a16="http://schemas.microsoft.com/office/drawing/2014/main" id="{1C9A1AF3-FDA1-D54A-80E2-27697A4E2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64" y="1169480"/>
            <a:ext cx="1602201" cy="961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63CFDE-F622-ED43-B87E-928D9960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450" y="132174"/>
            <a:ext cx="4417615" cy="30923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BF9EB5-C8D3-9242-AD33-D11283D5AE87}"/>
              </a:ext>
            </a:extLst>
          </p:cNvPr>
          <p:cNvSpPr txBox="1">
            <a:spLocks/>
          </p:cNvSpPr>
          <p:nvPr/>
        </p:nvSpPr>
        <p:spPr>
          <a:xfrm>
            <a:off x="838200" y="2811559"/>
            <a:ext cx="7954670" cy="951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Thermistor screws</a:t>
            </a: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EAF7EFC-DABC-FC49-99FB-D8A53067C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02423" y="3287105"/>
            <a:ext cx="4417615" cy="3092331"/>
          </a:xfrm>
        </p:spPr>
      </p:pic>
      <p:pic>
        <p:nvPicPr>
          <p:cNvPr id="9" name="Picture 8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653DB2D3-6433-BB40-9319-3CF149532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154" y="5766475"/>
            <a:ext cx="991623" cy="725399"/>
          </a:xfrm>
          <a:prstGeom prst="rect">
            <a:avLst/>
          </a:prstGeom>
        </p:spPr>
      </p:pic>
      <p:pic>
        <p:nvPicPr>
          <p:cNvPr id="10" name="Picture 9" descr="A picture containing indoor, sitting, pair, piece&#10;&#10;Description automatically generated">
            <a:extLst>
              <a:ext uri="{FF2B5EF4-FFF2-40B4-BE49-F238E27FC236}">
                <a16:creationId xmlns:a16="http://schemas.microsoft.com/office/drawing/2014/main" id="{B55EEEBF-E107-C646-8D51-FCCD1BBF0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131" y="4472330"/>
            <a:ext cx="991625" cy="725400"/>
          </a:xfrm>
          <a:prstGeom prst="rect">
            <a:avLst/>
          </a:prstGeom>
        </p:spPr>
      </p:pic>
      <p:pic>
        <p:nvPicPr>
          <p:cNvPr id="11" name="Picture 10" descr="A picture containing indoor, sitting, pair, table&#10;&#10;Description automatically generated">
            <a:extLst>
              <a:ext uri="{FF2B5EF4-FFF2-40B4-BE49-F238E27FC236}">
                <a16:creationId xmlns:a16="http://schemas.microsoft.com/office/drawing/2014/main" id="{6751506B-5E04-4E4D-AF34-37C54D260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140" y="4472331"/>
            <a:ext cx="991623" cy="725399"/>
          </a:xfrm>
          <a:prstGeom prst="rect">
            <a:avLst/>
          </a:prstGeom>
        </p:spPr>
      </p:pic>
      <p:pic>
        <p:nvPicPr>
          <p:cNvPr id="12" name="Picture 11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A4857ABD-A1C5-324C-8C87-9FDF67B2E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7395" y="5766475"/>
            <a:ext cx="991623" cy="725399"/>
          </a:xfrm>
          <a:prstGeom prst="rect">
            <a:avLst/>
          </a:prstGeom>
        </p:spPr>
      </p:pic>
      <p:pic>
        <p:nvPicPr>
          <p:cNvPr id="13" name="Picture 12" descr="A picture containing indoor, sitting, pair, small&#10;&#10;Description automatically generated">
            <a:extLst>
              <a:ext uri="{FF2B5EF4-FFF2-40B4-BE49-F238E27FC236}">
                <a16:creationId xmlns:a16="http://schemas.microsoft.com/office/drawing/2014/main" id="{6095CACB-A926-7345-BC47-BED146FE2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1962" y="4472331"/>
            <a:ext cx="991623" cy="7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0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FD17-EE92-6245-9084-650D4610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64" y="1626997"/>
            <a:ext cx="10515600" cy="1325563"/>
          </a:xfrm>
        </p:spPr>
        <p:txBody>
          <a:bodyPr/>
          <a:lstStyle/>
          <a:p>
            <a:r>
              <a:rPr lang="en-US" dirty="0"/>
              <a:t>Screw near thermistor</a:t>
            </a:r>
          </a:p>
        </p:txBody>
      </p:sp>
      <p:pic>
        <p:nvPicPr>
          <p:cNvPr id="5" name="Content Placeholder 4" descr="A close up of a coin&#10;&#10;Description automatically generated">
            <a:extLst>
              <a:ext uri="{FF2B5EF4-FFF2-40B4-BE49-F238E27FC236}">
                <a16:creationId xmlns:a16="http://schemas.microsoft.com/office/drawing/2014/main" id="{D38425B4-8FDC-104B-A736-6F7379A1D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913" y="3429000"/>
            <a:ext cx="1031240" cy="1022273"/>
          </a:xfrm>
        </p:spPr>
      </p:pic>
      <p:pic>
        <p:nvPicPr>
          <p:cNvPr id="7" name="Picture 6" descr="A picture containing sitting, clock, close, face&#10;&#10;Description automatically generated">
            <a:extLst>
              <a:ext uri="{FF2B5EF4-FFF2-40B4-BE49-F238E27FC236}">
                <a16:creationId xmlns:a16="http://schemas.microsoft.com/office/drawing/2014/main" id="{CE6181C8-9D25-5A44-BC2A-2992486C8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98" y="3463721"/>
            <a:ext cx="1031240" cy="1022273"/>
          </a:xfrm>
          <a:prstGeom prst="rect">
            <a:avLst/>
          </a:prstGeom>
        </p:spPr>
      </p:pic>
      <p:pic>
        <p:nvPicPr>
          <p:cNvPr id="9" name="Picture 8" descr="A close up of a bowl&#10;&#10;Description automatically generated">
            <a:extLst>
              <a:ext uri="{FF2B5EF4-FFF2-40B4-BE49-F238E27FC236}">
                <a16:creationId xmlns:a16="http://schemas.microsoft.com/office/drawing/2014/main" id="{C0D883A7-2995-1046-A959-7F8FF9EFF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28" y="3429000"/>
            <a:ext cx="1031240" cy="1022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351B4F-98CC-AC41-A8B7-97598F054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950" y="1367028"/>
            <a:ext cx="4983480" cy="34884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33E8B3-614D-094F-A023-F580FB45C588}"/>
              </a:ext>
            </a:extLst>
          </p:cNvPr>
          <p:cNvSpPr txBox="1"/>
          <p:nvPr/>
        </p:nvSpPr>
        <p:spPr>
          <a:xfrm>
            <a:off x="0" y="27212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61482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DB40-EFC1-1947-9C21-C46FBA5F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screw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1C22E-9BD2-2D4C-9523-70A9BDE30150}"/>
              </a:ext>
            </a:extLst>
          </p:cNvPr>
          <p:cNvSpPr txBox="1"/>
          <p:nvPr/>
        </p:nvSpPr>
        <p:spPr>
          <a:xfrm>
            <a:off x="0" y="27212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30E9F-461B-124B-977F-AD216206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144" y="2411419"/>
            <a:ext cx="4407408" cy="3085186"/>
          </a:xfrm>
          <a:prstGeom prst="rect">
            <a:avLst/>
          </a:prstGeom>
        </p:spPr>
      </p:pic>
      <p:pic>
        <p:nvPicPr>
          <p:cNvPr id="10" name="Content Placeholder 9" descr="A picture containing different, bunch, small, photo&#10;&#10;Description automatically generated">
            <a:extLst>
              <a:ext uri="{FF2B5EF4-FFF2-40B4-BE49-F238E27FC236}">
                <a16:creationId xmlns:a16="http://schemas.microsoft.com/office/drawing/2014/main" id="{9DB3C694-E18B-2047-AA7C-077037DC1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9554" y="2267711"/>
            <a:ext cx="5201412" cy="325088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F3BD9-4FFC-C043-AAA5-994077F444B2}"/>
              </a:ext>
            </a:extLst>
          </p:cNvPr>
          <p:cNvSpPr txBox="1"/>
          <p:nvPr/>
        </p:nvSpPr>
        <p:spPr>
          <a:xfrm>
            <a:off x="1751890" y="1898379"/>
            <a:ext cx="338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Picked the largest 31 cluster seeds</a:t>
            </a:r>
          </a:p>
        </p:txBody>
      </p:sp>
    </p:spTree>
    <p:extLst>
      <p:ext uri="{BB962C8B-B14F-4D97-AF65-F5344CB8AC3E}">
        <p14:creationId xmlns:p14="http://schemas.microsoft.com/office/powerpoint/2010/main" val="1010133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4A938-D87D-8C4C-8A97-D9A038CE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holder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DAC4F0-7CAA-FB4F-8A28-80DF99C01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85654" y="2028601"/>
            <a:ext cx="5241426" cy="366899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74FDE-F03A-ED47-BB72-8CAD633FEEDF}"/>
              </a:ext>
            </a:extLst>
          </p:cNvPr>
          <p:cNvSpPr txBox="1"/>
          <p:nvPr/>
        </p:nvSpPr>
        <p:spPr>
          <a:xfrm>
            <a:off x="0" y="27212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12" name="Picture 11" descr="A picture containing star, cat&#10;&#10;Description automatically generated">
            <a:extLst>
              <a:ext uri="{FF2B5EF4-FFF2-40B4-BE49-F238E27FC236}">
                <a16:creationId xmlns:a16="http://schemas.microsoft.com/office/drawing/2014/main" id="{9850854E-1493-BA49-870C-F9D91487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718" y="1657999"/>
            <a:ext cx="927100" cy="208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98E48A-B499-F944-AB61-77B5D2E8E41E}"/>
              </a:ext>
            </a:extLst>
          </p:cNvPr>
          <p:cNvSpPr txBox="1"/>
          <p:nvPr/>
        </p:nvSpPr>
        <p:spPr>
          <a:xfrm>
            <a:off x="1005840" y="415860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 not firm in its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 has a lot of cavities or hollow spaces, thus less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 of variability </a:t>
            </a:r>
          </a:p>
        </p:txBody>
      </p:sp>
    </p:spTree>
    <p:extLst>
      <p:ext uri="{BB962C8B-B14F-4D97-AF65-F5344CB8AC3E}">
        <p14:creationId xmlns:p14="http://schemas.microsoft.com/office/powerpoint/2010/main" val="2593043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1AB58-B1AB-C549-978C-BA1AE1DE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F35BF-6224-864B-AD71-5807968AC5D8}"/>
              </a:ext>
            </a:extLst>
          </p:cNvPr>
          <p:cNvSpPr txBox="1"/>
          <p:nvPr/>
        </p:nvSpPr>
        <p:spPr>
          <a:xfrm>
            <a:off x="0" y="27212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D4F15C-3737-3F4E-B949-E07D2CC2A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472460"/>
              </p:ext>
            </p:extLst>
          </p:nvPr>
        </p:nvGraphicFramePr>
        <p:xfrm>
          <a:off x="996696" y="1690688"/>
          <a:ext cx="9912096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436">
                  <a:extLst>
                    <a:ext uri="{9D8B030D-6E8A-4147-A177-3AD203B41FA5}">
                      <a16:colId xmlns:a16="http://schemas.microsoft.com/office/drawing/2014/main" val="3274602824"/>
                    </a:ext>
                  </a:extLst>
                </a:gridCol>
                <a:gridCol w="1216386">
                  <a:extLst>
                    <a:ext uri="{9D8B030D-6E8A-4147-A177-3AD203B41FA5}">
                      <a16:colId xmlns:a16="http://schemas.microsoft.com/office/drawing/2014/main" val="346598403"/>
                    </a:ext>
                  </a:extLst>
                </a:gridCol>
                <a:gridCol w="1477607">
                  <a:extLst>
                    <a:ext uri="{9D8B030D-6E8A-4147-A177-3AD203B41FA5}">
                      <a16:colId xmlns:a16="http://schemas.microsoft.com/office/drawing/2014/main" val="4272560695"/>
                    </a:ext>
                  </a:extLst>
                </a:gridCol>
                <a:gridCol w="1242236">
                  <a:extLst>
                    <a:ext uri="{9D8B030D-6E8A-4147-A177-3AD203B41FA5}">
                      <a16:colId xmlns:a16="http://schemas.microsoft.com/office/drawing/2014/main" val="2602124812"/>
                    </a:ext>
                  </a:extLst>
                </a:gridCol>
                <a:gridCol w="1281464">
                  <a:extLst>
                    <a:ext uri="{9D8B030D-6E8A-4147-A177-3AD203B41FA5}">
                      <a16:colId xmlns:a16="http://schemas.microsoft.com/office/drawing/2014/main" val="1652584288"/>
                    </a:ext>
                  </a:extLst>
                </a:gridCol>
                <a:gridCol w="1882967">
                  <a:extLst>
                    <a:ext uri="{9D8B030D-6E8A-4147-A177-3AD203B41FA5}">
                      <a16:colId xmlns:a16="http://schemas.microsoft.com/office/drawing/2014/main" val="1723098347"/>
                    </a:ext>
                  </a:extLst>
                </a:gridCol>
              </a:tblGrid>
              <a:tr h="172688">
                <a:tc>
                  <a:txBody>
                    <a:bodyPr/>
                    <a:lstStyle/>
                    <a:p>
                      <a:r>
                        <a:rPr lang="en-US" dirty="0"/>
                        <a:t>Inspection problem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No. of classes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No. of clusters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Defect rate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Defects detected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False alarms per defect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96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White water valve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0.26 %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08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Red water valve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0.23 %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2.68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545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Tub clamp hose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0.04 %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0.06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93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EMI filter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0.08 %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97 %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2.9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561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Pressure sensor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0.02 %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38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Wire holder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0.49 %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5.0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848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Thermistor screws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0.05 %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83 %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1.4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294069"/>
                  </a:ext>
                </a:extLst>
              </a:tr>
              <a:tr h="17268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Screw near thermistor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0.56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458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Back screws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100 %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1.02</a:t>
                      </a:r>
                    </a:p>
                  </a:txBody>
                  <a:tcPr>
                    <a:solidFill>
                      <a:srgbClr val="3A49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197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005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Ground truth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Pre-processing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316868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033BF-E1FA-6444-9450-4F893255ABB9}"/>
              </a:ext>
            </a:extLst>
          </p:cNvPr>
          <p:cNvSpPr txBox="1"/>
          <p:nvPr/>
        </p:nvSpPr>
        <p:spPr>
          <a:xfrm>
            <a:off x="814812" y="396544"/>
            <a:ext cx="64338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Conclusion and future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AEFAA-3B38-6E45-9127-3002C483F0FC}"/>
              </a:ext>
            </a:extLst>
          </p:cNvPr>
          <p:cNvSpPr txBox="1"/>
          <p:nvPr/>
        </p:nvSpPr>
        <p:spPr>
          <a:xfrm>
            <a:off x="814812" y="1823002"/>
            <a:ext cx="424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Decision tree for training the system for future inspection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a software interface to encode what we learned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AF9ED-C961-0D42-A37C-5955C4F73DD2}"/>
              </a:ext>
            </a:extLst>
          </p:cNvPr>
          <p:cNvSpPr txBox="1"/>
          <p:nvPr/>
        </p:nvSpPr>
        <p:spPr>
          <a:xfrm>
            <a:off x="0" y="272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978BC-BC1D-1048-9AE9-B3EBAED77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35" y="-850480"/>
            <a:ext cx="7525512" cy="8860623"/>
          </a:xfrm>
          <a:prstGeom prst="rect">
            <a:avLst/>
          </a:prstGeom>
        </p:spPr>
      </p:pic>
      <p:pic>
        <p:nvPicPr>
          <p:cNvPr id="9" name="Picture 8" descr="A picture containing device&#10;&#10;Description automatically generated">
            <a:extLst>
              <a:ext uri="{FF2B5EF4-FFF2-40B4-BE49-F238E27FC236}">
                <a16:creationId xmlns:a16="http://schemas.microsoft.com/office/drawing/2014/main" id="{CB98204E-60EC-3643-ACFA-DF6876C31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12" y="3091832"/>
            <a:ext cx="5521696" cy="37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88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253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0726"/>
            <a:ext cx="10515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3509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91E2-72FC-E94A-9407-57BE2BCC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920249"/>
            <a:ext cx="10515600" cy="1325563"/>
          </a:xfrm>
        </p:spPr>
        <p:txBody>
          <a:bodyPr/>
          <a:lstStyle/>
          <a:p>
            <a:r>
              <a:rPr lang="en-US" dirty="0"/>
              <a:t>		Camera based part inspections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Content Placeholder 10" descr="A picture containing sitting, table, glass&#10;&#10;Description automatically generated">
            <a:extLst>
              <a:ext uri="{FF2B5EF4-FFF2-40B4-BE49-F238E27FC236}">
                <a16:creationId xmlns:a16="http://schemas.microsoft.com/office/drawing/2014/main" id="{D40E0626-7CAA-A94C-B328-4919D8B1A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5218" y="2591921"/>
            <a:ext cx="817383" cy="837079"/>
          </a:xfrm>
        </p:spPr>
      </p:pic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2CCD19CF-87CB-9A46-A0DF-D1DB254A2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550" y="4895721"/>
            <a:ext cx="1857155" cy="1857155"/>
          </a:xfrm>
          <a:prstGeom prst="rect">
            <a:avLst/>
          </a:prstGeom>
        </p:spPr>
      </p:pic>
      <p:pic>
        <p:nvPicPr>
          <p:cNvPr id="17" name="Picture 16" descr="A picture containing sitting, small, monitor, display&#10;&#10;Description automatically generated">
            <a:extLst>
              <a:ext uri="{FF2B5EF4-FFF2-40B4-BE49-F238E27FC236}">
                <a16:creationId xmlns:a16="http://schemas.microsoft.com/office/drawing/2014/main" id="{EA5BB6D5-FB94-7B4F-89FD-6F5E56199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995" y="2617666"/>
            <a:ext cx="1857154" cy="1857154"/>
          </a:xfrm>
          <a:prstGeom prst="rect">
            <a:avLst/>
          </a:prstGeom>
        </p:spPr>
      </p:pic>
      <p:pic>
        <p:nvPicPr>
          <p:cNvPr id="19" name="Picture 18" descr="A picture containing sitting, room&#10;&#10;Description automatically generated">
            <a:extLst>
              <a:ext uri="{FF2B5EF4-FFF2-40B4-BE49-F238E27FC236}">
                <a16:creationId xmlns:a16="http://schemas.microsoft.com/office/drawing/2014/main" id="{66AF6C99-D547-8A49-953B-20706FAF0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3294" y="2591921"/>
            <a:ext cx="1857155" cy="1857155"/>
          </a:xfrm>
          <a:prstGeom prst="rect">
            <a:avLst/>
          </a:prstGeom>
        </p:spPr>
      </p:pic>
      <p:pic>
        <p:nvPicPr>
          <p:cNvPr id="21" name="Picture 20" descr="A close up of a screen&#10;&#10;Description automatically generated">
            <a:extLst>
              <a:ext uri="{FF2B5EF4-FFF2-40B4-BE49-F238E27FC236}">
                <a16:creationId xmlns:a16="http://schemas.microsoft.com/office/drawing/2014/main" id="{96B23F28-B056-2C43-8269-7BF6C6592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551" y="2591922"/>
            <a:ext cx="1857155" cy="1857155"/>
          </a:xfrm>
          <a:prstGeom prst="rect">
            <a:avLst/>
          </a:prstGeom>
        </p:spPr>
      </p:pic>
      <p:pic>
        <p:nvPicPr>
          <p:cNvPr id="23" name="Picture 22" descr="A close up of a glass&#10;&#10;Description automatically generated">
            <a:extLst>
              <a:ext uri="{FF2B5EF4-FFF2-40B4-BE49-F238E27FC236}">
                <a16:creationId xmlns:a16="http://schemas.microsoft.com/office/drawing/2014/main" id="{6567ADE3-9E8F-5145-882E-F2106DFCB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837" y="5072965"/>
            <a:ext cx="817383" cy="849229"/>
          </a:xfrm>
          <a:prstGeom prst="rect">
            <a:avLst/>
          </a:prstGeom>
        </p:spPr>
      </p:pic>
      <p:pic>
        <p:nvPicPr>
          <p:cNvPr id="25" name="Picture 24" descr="A close up of an eye&#10;&#10;Description automatically generated">
            <a:extLst>
              <a:ext uri="{FF2B5EF4-FFF2-40B4-BE49-F238E27FC236}">
                <a16:creationId xmlns:a16="http://schemas.microsoft.com/office/drawing/2014/main" id="{EAD6DD57-8137-EB46-8F7B-003DF3CB91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837" y="3690328"/>
            <a:ext cx="845260" cy="878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3150FC-F0EC-944C-BD9C-3203D402415A}"/>
              </a:ext>
            </a:extLst>
          </p:cNvPr>
          <p:cNvSpPr txBox="1"/>
          <p:nvPr/>
        </p:nvSpPr>
        <p:spPr>
          <a:xfrm>
            <a:off x="0" y="65286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of appearance variability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E1A5D-90D3-EC4F-9D4F-9D6CB643A344}"/>
              </a:ext>
            </a:extLst>
          </p:cNvPr>
          <p:cNvSpPr txBox="1"/>
          <p:nvPr/>
        </p:nvSpPr>
        <p:spPr>
          <a:xfrm>
            <a:off x="641047" y="1822110"/>
            <a:ext cx="2988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Inspection templates</a:t>
            </a:r>
          </a:p>
          <a:p>
            <a:r>
              <a:rPr lang="en-US" dirty="0"/>
              <a:t>(ideal appearance of the part)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54D0BAD-2561-1D45-9BE8-32F037F0E71E}"/>
              </a:ext>
            </a:extLst>
          </p:cNvPr>
          <p:cNvSpPr/>
          <p:nvPr/>
        </p:nvSpPr>
        <p:spPr>
          <a:xfrm>
            <a:off x="2894306" y="4040506"/>
            <a:ext cx="170626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9E1B5-9E72-BE46-9AC7-0C5A30CA13C7}"/>
              </a:ext>
            </a:extLst>
          </p:cNvPr>
          <p:cNvSpPr txBox="1"/>
          <p:nvPr/>
        </p:nvSpPr>
        <p:spPr>
          <a:xfrm>
            <a:off x="3227810" y="3716893"/>
            <a:ext cx="10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39AF6-1E39-3544-B2DF-B18F1EA58327}"/>
              </a:ext>
            </a:extLst>
          </p:cNvPr>
          <p:cNvSpPr txBox="1"/>
          <p:nvPr/>
        </p:nvSpPr>
        <p:spPr>
          <a:xfrm>
            <a:off x="4936578" y="1822111"/>
            <a:ext cx="6957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Inspection search windows </a:t>
            </a:r>
          </a:p>
          <a:p>
            <a:r>
              <a:rPr lang="en-US" dirty="0"/>
              <a:t>(portion of the machine frame where the part is expected to be present)</a:t>
            </a:r>
          </a:p>
        </p:txBody>
      </p:sp>
    </p:spTree>
    <p:extLst>
      <p:ext uri="{BB962C8B-B14F-4D97-AF65-F5344CB8AC3E}">
        <p14:creationId xmlns:p14="http://schemas.microsoft.com/office/powerpoint/2010/main" val="111520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different, bunch, photo, small&#10;&#10;Description automatically generated">
            <a:extLst>
              <a:ext uri="{FF2B5EF4-FFF2-40B4-BE49-F238E27FC236}">
                <a16:creationId xmlns:a16="http://schemas.microsoft.com/office/drawing/2014/main" id="{855ECE00-87AA-E84D-B99A-0B4093DAD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4739" y="2077966"/>
            <a:ext cx="6962140" cy="435133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413330-FD42-354F-9348-701A9F9E1A63}"/>
              </a:ext>
            </a:extLst>
          </p:cNvPr>
          <p:cNvSpPr txBox="1"/>
          <p:nvPr/>
        </p:nvSpPr>
        <p:spPr>
          <a:xfrm>
            <a:off x="0" y="3648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of appearance variability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A6BE5F7-8C92-FE4B-89D8-6A4854F1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05" y="42869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is this a problem?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F28A2A-2A5A-5D49-8D2F-174E1D43C18A}"/>
              </a:ext>
            </a:extLst>
          </p:cNvPr>
          <p:cNvSpPr txBox="1"/>
          <p:nvPr/>
        </p:nvSpPr>
        <p:spPr>
          <a:xfrm>
            <a:off x="3242489" y="1625309"/>
            <a:ext cx="528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different appearances in 3987 images of the screws</a:t>
            </a:r>
          </a:p>
        </p:txBody>
      </p:sp>
    </p:spTree>
    <p:extLst>
      <p:ext uri="{BB962C8B-B14F-4D97-AF65-F5344CB8AC3E}">
        <p14:creationId xmlns:p14="http://schemas.microsoft.com/office/powerpoint/2010/main" val="2852280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sitting, table, glass&#10;&#10;Description automatically generated">
            <a:extLst>
              <a:ext uri="{FF2B5EF4-FFF2-40B4-BE49-F238E27FC236}">
                <a16:creationId xmlns:a16="http://schemas.microsoft.com/office/drawing/2014/main" id="{D40E0626-7CAA-A94C-B328-4919D8B1A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5218" y="2591921"/>
            <a:ext cx="817383" cy="837079"/>
          </a:xfrm>
        </p:spPr>
      </p:pic>
      <p:pic>
        <p:nvPicPr>
          <p:cNvPr id="13" name="Picture 12" descr="A blurry image of a screen&#10;&#10;Description automatically generated">
            <a:extLst>
              <a:ext uri="{FF2B5EF4-FFF2-40B4-BE49-F238E27FC236}">
                <a16:creationId xmlns:a16="http://schemas.microsoft.com/office/drawing/2014/main" id="{781C766B-12D7-E246-ACD1-30EA7A2EC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505" y="4787802"/>
            <a:ext cx="1857155" cy="1857155"/>
          </a:xfrm>
          <a:prstGeom prst="rect">
            <a:avLst/>
          </a:prstGeom>
        </p:spPr>
      </p:pic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2CCD19CF-87CB-9A46-A0DF-D1DB254A2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762" y="4787803"/>
            <a:ext cx="1857155" cy="1857155"/>
          </a:xfrm>
          <a:prstGeom prst="rect">
            <a:avLst/>
          </a:prstGeom>
        </p:spPr>
      </p:pic>
      <p:pic>
        <p:nvPicPr>
          <p:cNvPr id="17" name="Picture 16" descr="A picture containing sitting, small, monitor, display&#10;&#10;Description automatically generated">
            <a:extLst>
              <a:ext uri="{FF2B5EF4-FFF2-40B4-BE49-F238E27FC236}">
                <a16:creationId xmlns:a16="http://schemas.microsoft.com/office/drawing/2014/main" id="{EA5BB6D5-FB94-7B4F-89FD-6F5E56199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784" y="2507774"/>
            <a:ext cx="1857154" cy="1857154"/>
          </a:xfrm>
          <a:prstGeom prst="rect">
            <a:avLst/>
          </a:prstGeom>
        </p:spPr>
      </p:pic>
      <p:pic>
        <p:nvPicPr>
          <p:cNvPr id="19" name="Picture 18" descr="A picture containing sitting, room&#10;&#10;Description automatically generated">
            <a:extLst>
              <a:ext uri="{FF2B5EF4-FFF2-40B4-BE49-F238E27FC236}">
                <a16:creationId xmlns:a16="http://schemas.microsoft.com/office/drawing/2014/main" id="{66AF6C99-D547-8A49-953B-20706FAF0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2083" y="2482029"/>
            <a:ext cx="1857155" cy="1857155"/>
          </a:xfrm>
          <a:prstGeom prst="rect">
            <a:avLst/>
          </a:prstGeom>
        </p:spPr>
      </p:pic>
      <p:pic>
        <p:nvPicPr>
          <p:cNvPr id="21" name="Picture 20" descr="A close up of a screen&#10;&#10;Description automatically generated">
            <a:extLst>
              <a:ext uri="{FF2B5EF4-FFF2-40B4-BE49-F238E27FC236}">
                <a16:creationId xmlns:a16="http://schemas.microsoft.com/office/drawing/2014/main" id="{96B23F28-B056-2C43-8269-7BF6C65927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340" y="2482030"/>
            <a:ext cx="1857155" cy="1857155"/>
          </a:xfrm>
          <a:prstGeom prst="rect">
            <a:avLst/>
          </a:prstGeom>
        </p:spPr>
      </p:pic>
      <p:pic>
        <p:nvPicPr>
          <p:cNvPr id="23" name="Picture 22" descr="A close up of a glass&#10;&#10;Description automatically generated">
            <a:extLst>
              <a:ext uri="{FF2B5EF4-FFF2-40B4-BE49-F238E27FC236}">
                <a16:creationId xmlns:a16="http://schemas.microsoft.com/office/drawing/2014/main" id="{6567ADE3-9E8F-5145-882E-F2106DFCB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837" y="5072965"/>
            <a:ext cx="817383" cy="849229"/>
          </a:xfrm>
          <a:prstGeom prst="rect">
            <a:avLst/>
          </a:prstGeom>
        </p:spPr>
      </p:pic>
      <p:pic>
        <p:nvPicPr>
          <p:cNvPr id="25" name="Picture 24" descr="A close up of an eye&#10;&#10;Description automatically generated">
            <a:extLst>
              <a:ext uri="{FF2B5EF4-FFF2-40B4-BE49-F238E27FC236}">
                <a16:creationId xmlns:a16="http://schemas.microsoft.com/office/drawing/2014/main" id="{EAD6DD57-8137-EB46-8F7B-003DF3CB91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837" y="3690328"/>
            <a:ext cx="845260" cy="878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3150FC-F0EC-944C-BD9C-3203D402415A}"/>
              </a:ext>
            </a:extLst>
          </p:cNvPr>
          <p:cNvSpPr txBox="1"/>
          <p:nvPr/>
        </p:nvSpPr>
        <p:spPr>
          <a:xfrm>
            <a:off x="0" y="65286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of appearance variability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43A630-4124-974F-898A-355198F1B50F}"/>
              </a:ext>
            </a:extLst>
          </p:cNvPr>
          <p:cNvSpPr txBox="1">
            <a:spLocks/>
          </p:cNvSpPr>
          <p:nvPr/>
        </p:nvSpPr>
        <p:spPr>
          <a:xfrm>
            <a:off x="838200" y="5258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Why is this a problem?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F7DD1-8A5B-8849-8BB8-E92468BA7464}"/>
              </a:ext>
            </a:extLst>
          </p:cNvPr>
          <p:cNvSpPr txBox="1"/>
          <p:nvPr/>
        </p:nvSpPr>
        <p:spPr>
          <a:xfrm>
            <a:off x="8798240" y="4475510"/>
            <a:ext cx="13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 alarm!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A0843-33E6-F341-9712-C55679D1DD00}"/>
              </a:ext>
            </a:extLst>
          </p:cNvPr>
          <p:cNvSpPr txBox="1"/>
          <p:nvPr/>
        </p:nvSpPr>
        <p:spPr>
          <a:xfrm>
            <a:off x="631903" y="2112697"/>
            <a:ext cx="215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templates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8F31981-7E5F-284B-83CA-F70857164F04}"/>
              </a:ext>
            </a:extLst>
          </p:cNvPr>
          <p:cNvSpPr/>
          <p:nvPr/>
        </p:nvSpPr>
        <p:spPr>
          <a:xfrm>
            <a:off x="2894306" y="4040506"/>
            <a:ext cx="170626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B37691-5320-7F47-B5D3-CA317A70E42B}"/>
              </a:ext>
            </a:extLst>
          </p:cNvPr>
          <p:cNvSpPr txBox="1"/>
          <p:nvPr/>
        </p:nvSpPr>
        <p:spPr>
          <a:xfrm>
            <a:off x="3215424" y="3702942"/>
            <a:ext cx="10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862DD-52A4-1C48-9D62-F7B2E91CE85B}"/>
              </a:ext>
            </a:extLst>
          </p:cNvPr>
          <p:cNvSpPr txBox="1"/>
          <p:nvPr/>
        </p:nvSpPr>
        <p:spPr>
          <a:xfrm>
            <a:off x="7181677" y="2112697"/>
            <a:ext cx="271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search windows</a:t>
            </a:r>
          </a:p>
        </p:txBody>
      </p:sp>
    </p:spTree>
    <p:extLst>
      <p:ext uri="{BB962C8B-B14F-4D97-AF65-F5344CB8AC3E}">
        <p14:creationId xmlns:p14="http://schemas.microsoft.com/office/powerpoint/2010/main" val="3593158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88E3-9242-5542-96A8-B0858A6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3AA0-AEC7-B349-AC67-FDF43C98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Problem of learning part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Novelty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Methods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Overview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Data collected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Training for appearance variability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86898C"/>
                </a:solidFill>
                <a:latin typeface="Franklin Gothic Book" panose="020B05030201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3865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3B9E-7F88-6F49-BC37-B1475927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compare? – Template matching</a:t>
            </a:r>
          </a:p>
        </p:txBody>
      </p:sp>
      <p:pic>
        <p:nvPicPr>
          <p:cNvPr id="8" name="Content Placeholder 7" descr="A picture containing indoor, sitting, mirror, table&#10;&#10;Description automatically generated">
            <a:extLst>
              <a:ext uri="{FF2B5EF4-FFF2-40B4-BE49-F238E27FC236}">
                <a16:creationId xmlns:a16="http://schemas.microsoft.com/office/drawing/2014/main" id="{DC6ABDCD-3C1F-FC46-81F7-67A91EC2E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2922" y="3205722"/>
            <a:ext cx="1316771" cy="14357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EA7A9-CA52-FD46-B08E-08B7BF3B7630}"/>
              </a:ext>
            </a:extLst>
          </p:cNvPr>
          <p:cNvSpPr txBox="1"/>
          <p:nvPr/>
        </p:nvSpPr>
        <p:spPr>
          <a:xfrm>
            <a:off x="0" y="27212"/>
            <a:ext cx="13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</a:t>
            </a:r>
          </a:p>
        </p:txBody>
      </p:sp>
      <p:pic>
        <p:nvPicPr>
          <p:cNvPr id="10" name="Picture 9" descr="A picture containing indoor, photo, sitting, table&#10;&#10;Description automatically generated">
            <a:extLst>
              <a:ext uri="{FF2B5EF4-FFF2-40B4-BE49-F238E27FC236}">
                <a16:creationId xmlns:a16="http://schemas.microsoft.com/office/drawing/2014/main" id="{C5E495FB-40DF-DC48-A939-C9454D269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454" y="2028601"/>
            <a:ext cx="2472287" cy="3461202"/>
          </a:xfrm>
          <a:prstGeom prst="rect">
            <a:avLst/>
          </a:prstGeom>
        </p:spPr>
      </p:pic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229A9C42-2CBE-6747-8686-019B84020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092" y="2028601"/>
            <a:ext cx="2472288" cy="3461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A6101B-7F4D-C74C-9A95-0FC30FE69F92}"/>
              </a:ext>
            </a:extLst>
          </p:cNvPr>
          <p:cNvSpPr txBox="1"/>
          <p:nvPr/>
        </p:nvSpPr>
        <p:spPr>
          <a:xfrm>
            <a:off x="1316771" y="2836390"/>
            <a:ext cx="206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template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78DB43-3401-FA49-B9C5-D43E38719A27}"/>
              </a:ext>
            </a:extLst>
          </p:cNvPr>
          <p:cNvSpPr txBox="1"/>
          <p:nvPr/>
        </p:nvSpPr>
        <p:spPr>
          <a:xfrm>
            <a:off x="4426454" y="1643246"/>
            <a:ext cx="26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Inspection search 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BFC0B-783B-FB43-8278-DA4B1885BE19}"/>
              </a:ext>
            </a:extLst>
          </p:cNvPr>
          <p:cNvSpPr txBox="1"/>
          <p:nvPr/>
        </p:nvSpPr>
        <p:spPr>
          <a:xfrm>
            <a:off x="8656465" y="1643246"/>
            <a:ext cx="231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Template match image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4D451A-ACAD-8140-8BB7-24A53AAE4D10}"/>
              </a:ext>
            </a:extLst>
          </p:cNvPr>
          <p:cNvSpPr/>
          <p:nvPr/>
        </p:nvSpPr>
        <p:spPr>
          <a:xfrm>
            <a:off x="3072383" y="4040506"/>
            <a:ext cx="12527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8BE9F-9F74-5841-B95C-013833E452F2}"/>
              </a:ext>
            </a:extLst>
          </p:cNvPr>
          <p:cNvSpPr txBox="1"/>
          <p:nvPr/>
        </p:nvSpPr>
        <p:spPr>
          <a:xfrm>
            <a:off x="3215424" y="3702942"/>
            <a:ext cx="10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</a:t>
            </a:r>
          </a:p>
        </p:txBody>
      </p:sp>
    </p:spTree>
    <p:extLst>
      <p:ext uri="{BB962C8B-B14F-4D97-AF65-F5344CB8AC3E}">
        <p14:creationId xmlns:p14="http://schemas.microsoft.com/office/powerpoint/2010/main" val="394739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8764</TotalTime>
  <Words>1575</Words>
  <Application>Microsoft Macintosh PowerPoint</Application>
  <PresentationFormat>Widescreen</PresentationFormat>
  <Paragraphs>656</Paragraphs>
  <Slides>49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Franklin Gothic Book</vt:lpstr>
      <vt:lpstr>Franklin Gothic Medium</vt:lpstr>
      <vt:lpstr>Office Theme</vt:lpstr>
      <vt:lpstr>TRAINING A CAMERA BASED INSPECTION SYSTEM FOR APPEARANCE VARIABILITY</vt:lpstr>
      <vt:lpstr>OUTLINE</vt:lpstr>
      <vt:lpstr>OUTLINE</vt:lpstr>
      <vt:lpstr>Camera based fill level inspections</vt:lpstr>
      <vt:lpstr>  Camera based part inspections </vt:lpstr>
      <vt:lpstr>Why is this a problem?</vt:lpstr>
      <vt:lpstr>PowerPoint Presentation</vt:lpstr>
      <vt:lpstr>OUTLINE</vt:lpstr>
      <vt:lpstr>How do we compare? – Template matching</vt:lpstr>
      <vt:lpstr>Template matching using gradient images</vt:lpstr>
      <vt:lpstr>Inspection system prototype</vt:lpstr>
      <vt:lpstr>Clustering to automatically find appearance variability</vt:lpstr>
      <vt:lpstr>OUTLINE</vt:lpstr>
      <vt:lpstr>PowerPoint Presentation</vt:lpstr>
      <vt:lpstr>OUTLINE</vt:lpstr>
      <vt:lpstr>Methods used for our experiments</vt:lpstr>
      <vt:lpstr>OUTLINE</vt:lpstr>
      <vt:lpstr>Data collected by our group</vt:lpstr>
      <vt:lpstr>White water valve </vt:lpstr>
      <vt:lpstr>PowerPoint Presentation</vt:lpstr>
      <vt:lpstr>Data provided by SEHA</vt:lpstr>
      <vt:lpstr>OUTLINE</vt:lpstr>
      <vt:lpstr>How do we know the actual number of defects? - Ground truth (249,371 images)</vt:lpstr>
      <vt:lpstr>Ground truth - 249,371 images</vt:lpstr>
      <vt:lpstr>OUTLINE</vt:lpstr>
      <vt:lpstr>Pre-processing options</vt:lpstr>
      <vt:lpstr>Template matching revisited</vt:lpstr>
      <vt:lpstr>Scoring </vt:lpstr>
      <vt:lpstr>Template matching revisited</vt:lpstr>
      <vt:lpstr>PowerPoint Presentation</vt:lpstr>
      <vt:lpstr>PowerPoint Presentation</vt:lpstr>
      <vt:lpstr>PowerPoint Presentation</vt:lpstr>
      <vt:lpstr>OUTLINE</vt:lpstr>
      <vt:lpstr> </vt:lpstr>
      <vt:lpstr>Clustering results</vt:lpstr>
      <vt:lpstr>PowerPoint Presentation</vt:lpstr>
      <vt:lpstr>PowerPoint Presentation</vt:lpstr>
      <vt:lpstr>OUTLINE</vt:lpstr>
      <vt:lpstr>White water valve</vt:lpstr>
      <vt:lpstr>EMI filter</vt:lpstr>
      <vt:lpstr>EMI filter</vt:lpstr>
      <vt:lpstr>Pressure sensor</vt:lpstr>
      <vt:lpstr>Screw near thermistor</vt:lpstr>
      <vt:lpstr>Back screw</vt:lpstr>
      <vt:lpstr>Wire holder</vt:lpstr>
      <vt:lpstr>Training summary</vt:lpstr>
      <vt:lpstr>OUTLINE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METHOD TO AUTOMATICALLY LEARN APPEARANCE VARIABILITY IN MACHINE PARTS DURING APPLIANCE MANUFACTURING</dc:title>
  <dc:creator>Benjamin Harrison Shumpert</dc:creator>
  <cp:lastModifiedBy>Vihang Khare</cp:lastModifiedBy>
  <cp:revision>313</cp:revision>
  <dcterms:created xsi:type="dcterms:W3CDTF">2019-04-04T22:40:38Z</dcterms:created>
  <dcterms:modified xsi:type="dcterms:W3CDTF">2020-07-15T18:45:39Z</dcterms:modified>
</cp:coreProperties>
</file>