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60" r:id="rId4"/>
    <p:sldId id="277" r:id="rId5"/>
    <p:sldId id="347" r:id="rId6"/>
    <p:sldId id="361" r:id="rId7"/>
    <p:sldId id="363" r:id="rId8"/>
    <p:sldId id="377" r:id="rId9"/>
    <p:sldId id="364" r:id="rId10"/>
    <p:sldId id="378" r:id="rId11"/>
    <p:sldId id="346" r:id="rId12"/>
    <p:sldId id="262" r:id="rId13"/>
    <p:sldId id="345" r:id="rId14"/>
    <p:sldId id="349" r:id="rId15"/>
    <p:sldId id="288" r:id="rId16"/>
    <p:sldId id="264" r:id="rId17"/>
    <p:sldId id="287" r:id="rId18"/>
    <p:sldId id="286" r:id="rId19"/>
    <p:sldId id="365" r:id="rId20"/>
    <p:sldId id="294" r:id="rId21"/>
    <p:sldId id="335" r:id="rId22"/>
    <p:sldId id="350" r:id="rId23"/>
    <p:sldId id="295" r:id="rId24"/>
    <p:sldId id="296" r:id="rId25"/>
    <p:sldId id="336" r:id="rId26"/>
    <p:sldId id="297" r:id="rId27"/>
    <p:sldId id="351" r:id="rId28"/>
    <p:sldId id="352" r:id="rId29"/>
    <p:sldId id="298" r:id="rId30"/>
    <p:sldId id="344" r:id="rId31"/>
    <p:sldId id="353" r:id="rId32"/>
    <p:sldId id="355" r:id="rId33"/>
    <p:sldId id="302" r:id="rId34"/>
    <p:sldId id="356" r:id="rId35"/>
    <p:sldId id="342" r:id="rId36"/>
    <p:sldId id="307" r:id="rId37"/>
    <p:sldId id="372" r:id="rId38"/>
    <p:sldId id="306" r:id="rId39"/>
    <p:sldId id="367" r:id="rId40"/>
    <p:sldId id="370" r:id="rId41"/>
    <p:sldId id="368" r:id="rId42"/>
    <p:sldId id="376" r:id="rId43"/>
    <p:sldId id="357" r:id="rId44"/>
    <p:sldId id="379" r:id="rId45"/>
    <p:sldId id="380" r:id="rId46"/>
    <p:sldId id="375" r:id="rId47"/>
    <p:sldId id="272" r:id="rId48"/>
    <p:sldId id="374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D661E0BB-445C-46ED-85ED-C6A3F706A6AA}">
          <p14:sldIdLst>
            <p14:sldId id="256"/>
          </p14:sldIdLst>
        </p14:section>
        <p14:section name="Background_and_Motivation" id="{1B9AD841-B94A-48EE-96BE-C793AC5CABB6}">
          <p14:sldIdLst>
            <p14:sldId id="257"/>
            <p14:sldId id="260"/>
            <p14:sldId id="277"/>
          </p14:sldIdLst>
        </p14:section>
        <p14:section name="Table_Related_Literature" id="{3E42EACB-5C42-47A6-B17C-DE906B759E74}">
          <p14:sldIdLst>
            <p14:sldId id="347"/>
            <p14:sldId id="361"/>
            <p14:sldId id="363"/>
            <p14:sldId id="377"/>
            <p14:sldId id="364"/>
            <p14:sldId id="378"/>
          </p14:sldIdLst>
        </p14:section>
        <p14:section name="Novelty" id="{090A98E5-CEE5-46FB-AD4C-63168E139F82}">
          <p14:sldIdLst>
            <p14:sldId id="346"/>
            <p14:sldId id="262"/>
          </p14:sldIdLst>
        </p14:section>
        <p14:section name="Hardware" id="{0728894C-E550-4528-B098-0B5B680975F1}">
          <p14:sldIdLst>
            <p14:sldId id="345"/>
            <p14:sldId id="349"/>
            <p14:sldId id="288"/>
            <p14:sldId id="264"/>
            <p14:sldId id="287"/>
            <p14:sldId id="286"/>
            <p14:sldId id="365"/>
            <p14:sldId id="294"/>
            <p14:sldId id="335"/>
            <p14:sldId id="350"/>
            <p14:sldId id="295"/>
            <p14:sldId id="296"/>
            <p14:sldId id="336"/>
            <p14:sldId id="297"/>
            <p14:sldId id="351"/>
            <p14:sldId id="352"/>
            <p14:sldId id="298"/>
          </p14:sldIdLst>
        </p14:section>
        <p14:section name="Pilot_Experiment" id="{F019EC74-E373-459E-BE94-F9C811C15129}">
          <p14:sldIdLst>
            <p14:sldId id="344"/>
            <p14:sldId id="353"/>
            <p14:sldId id="355"/>
            <p14:sldId id="302"/>
            <p14:sldId id="356"/>
            <p14:sldId id="342"/>
          </p14:sldIdLst>
        </p14:section>
        <p14:section name="Comparison_Against_Other_Methods" id="{E856653C-DD96-4F3B-8198-B6E742204D50}">
          <p14:sldIdLst>
            <p14:sldId id="307"/>
            <p14:sldId id="372"/>
            <p14:sldId id="306"/>
            <p14:sldId id="367"/>
            <p14:sldId id="370"/>
            <p14:sldId id="368"/>
            <p14:sldId id="376"/>
            <p14:sldId id="357"/>
            <p14:sldId id="379"/>
            <p14:sldId id="380"/>
            <p14:sldId id="375"/>
          </p14:sldIdLst>
        </p14:section>
        <p14:section name="Conclusion" id="{D81BE6C8-EC06-488D-89DB-2C42AA8A4AE1}">
          <p14:sldIdLst>
            <p14:sldId id="272"/>
            <p14:sldId id="3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71392" autoAdjust="0"/>
  </p:normalViewPr>
  <p:slideViewPr>
    <p:cSldViewPr snapToGrid="0">
      <p:cViewPr varScale="1">
        <p:scale>
          <a:sx n="60" d="100"/>
          <a:sy n="60" d="100"/>
        </p:scale>
        <p:origin x="40" y="192"/>
      </p:cViewPr>
      <p:guideLst/>
    </p:cSldViewPr>
  </p:slideViewPr>
  <p:notesTextViewPr>
    <p:cViewPr>
      <p:scale>
        <a:sx n="153" d="100"/>
        <a:sy n="153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03T03:42:28.8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1,'1097'0,"-1068"0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03T03:42:31.6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1,'1029'0,"-999"0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03T03:42:34.21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38,'3'-3,"1"0,0 0,0 1,0 0,0 0,1 0,-1 0,1 0,-1 1,1 0,5-1,57-4,-47 4,352-3,-215 7,-127-2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03T03:42:38.3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0,'1596'0,"-1564"0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61CD2-1625-4810-9BE2-2D74D55D7043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10C00-DC32-4469-B825-1AC63B3A7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34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* Overweight and obesity are defined as abnormal or excessive fat accumulation that may impair health </a:t>
            </a:r>
            <a:endParaRPr lang="en-US" dirty="0"/>
          </a:p>
          <a:p>
            <a:r>
              <a:rPr lang="en-US" dirty="0"/>
              <a:t>* 2 The National Health and Nutrition Examination Survey (NHANES) shows an age-adjusted trends of increasing obesity and severe obesity among American adults 20–74 years old from the years 1960–1962 through 2017–2018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3 WHO Regional office published on 3 May by the WHO Regional Office for Europe, reveals that overweight and obesity rates have reached epidemic proportions across the Region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Waist-to-Hip Ratio, Waist Circumference Measurement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10C00-DC32-4469-B825-1AC63B3A75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36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 harmonic mean of precision and recall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10C00-DC32-4469-B825-1AC63B3A755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89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 harmonic mean of precision and recall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10C00-DC32-4469-B825-1AC63B3A755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63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 harmonic mean of precision and recall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10C00-DC32-4469-B825-1AC63B3A755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16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Several studies reported that dietary records underestimate energy intake in the range of 4\% to 37\% compared to energy intake measured using doubly labeled water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10C00-DC32-4469-B825-1AC63B3A75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10C00-DC32-4469-B825-1AC63B3A75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52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	0.002647</a:t>
            </a:r>
          </a:p>
          <a:p>
            <a:r>
              <a:rPr lang="sv-S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	0.007452</a:t>
            </a:r>
          </a:p>
          <a:p>
            <a:r>
              <a:rPr lang="sv-S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	0.015668</a:t>
            </a:r>
          </a:p>
          <a:p>
            <a:r>
              <a:rPr lang="sv-S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50	0.030241</a:t>
            </a:r>
          </a:p>
          <a:p>
            <a:r>
              <a:rPr lang="sv-S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100	0.057367</a:t>
            </a:r>
          </a:p>
          <a:p>
            <a:r>
              <a:rPr lang="sv-S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avrg	0.022675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10C00-DC32-4469-B825-1AC63B3A75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5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0.002557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0.002246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0.004051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0.001878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0.012558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0.006626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0.002121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0.001874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0.002232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0.002164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10C00-DC32-4469-B825-1AC63B3A755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52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average standard deviation for all 58 positions is 5.5 g.</a:t>
            </a:r>
          </a:p>
          <a:p>
            <a:r>
              <a:rPr lang="en-US" dirty="0"/>
              <a:t>From the perspective of flatness of the grid surface, we found that</a:t>
            </a:r>
          </a:p>
          <a:p>
            <a:r>
              <a:rPr lang="en-US" dirty="0"/>
              <a:t>there is an approximately 4.2$\pm$0.5 um deviation observed in this</a:t>
            </a:r>
          </a:p>
          <a:p>
            <a:r>
              <a:rPr lang="en-US" dirty="0"/>
              <a:t>test assuming that 75.5$\pm$9.5 um is the average full mechanical</a:t>
            </a:r>
          </a:p>
          <a:p>
            <a:r>
              <a:rPr lang="en-US" dirty="0"/>
              <a:t>deflection of the QL-56 mini load cell — from no load to full load</a:t>
            </a:r>
          </a:p>
          <a:p>
            <a:r>
              <a:rPr lang="en-US" dirty="0"/>
              <a:t>at the rated capacity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10C00-DC32-4469-B825-1AC63B3A755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13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average standard deviation for all 58 positions is 5.5 g.</a:t>
            </a:r>
          </a:p>
          <a:p>
            <a:r>
              <a:rPr lang="en-US" dirty="0"/>
              <a:t>From the perspective of flatness of the grid surface, we found that</a:t>
            </a:r>
          </a:p>
          <a:p>
            <a:r>
              <a:rPr lang="en-US" dirty="0"/>
              <a:t>there is an approximately 4.2$\pm$0.5 um deviation observed in this</a:t>
            </a:r>
          </a:p>
          <a:p>
            <a:r>
              <a:rPr lang="en-US" dirty="0"/>
              <a:t>test assuming that 75.5$\pm$9.5 um is the average full mechanical</a:t>
            </a:r>
          </a:p>
          <a:p>
            <a:r>
              <a:rPr lang="en-US" dirty="0"/>
              <a:t>deflection of the QL-56 mini load cell — from no load to full load</a:t>
            </a:r>
          </a:p>
          <a:p>
            <a:r>
              <a:rPr lang="en-US" dirty="0"/>
              <a:t>at the rated capacity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10C00-DC32-4469-B825-1AC63B3A755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34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99.97</a:t>
            </a:r>
            <a:r>
              <a:rPr lang="en-US" sz="1200" dirty="0"/>
              <a:t>±</a:t>
            </a:r>
            <a:r>
              <a:rPr lang="en-US" dirty="0"/>
              <a:t>0.1% accuracy in weight estimate</a:t>
            </a:r>
          </a:p>
          <a:p>
            <a:r>
              <a:rPr lang="en-US" dirty="0"/>
              <a:t>(259.92/260 $\pm$ 0.22/260)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10C00-DC32-4469-B825-1AC63B3A755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572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10C00-DC32-4469-B825-1AC63B3A755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15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8BCCD-EA91-46D2-313A-BEFB4E95D8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292903-A1CE-60EC-59EA-F052402597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310DA-C3D6-1126-B21D-8F41F002A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A5747-0873-4B19-96D7-56E8EA02CF8C}" type="datetime1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AC17E-AA97-7B42-7EBB-787F7FE1F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B93EC-C89D-5C4E-FD81-61BFAA5E6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33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CC092-71DB-3BC1-0382-7F1541650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A32337-58AB-FDFC-7FA9-167E8F9A3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8BAC4-3BAF-689A-1914-08AC8E1B8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63E2-3C15-4B68-90FA-DFEA57FAF514}" type="datetime1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FD91E-3108-26B2-4DD5-0940505E8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BE0E1-1F15-747E-5F6B-BCA56406A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92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BC20F5-244D-2914-7D9C-DF71BC2F29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A59F54-442B-AA35-A327-04D019B20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611E5-4821-7946-6520-299ED92B3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CA85-207F-43E1-AA2B-D7A01C5A8BD4}" type="datetime1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3AE2C-C0E3-91DC-26CE-F7F77272E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E9909-AA9C-00D4-460A-6AA8BF6C3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9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85CD9-E887-9F87-C94C-BB02688EE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E89BD-2B6D-5360-FDCC-8B0808571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115FE-9B24-D7FD-1094-FAB3B45B1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BFA14-C260-4109-A4FD-51CBB2D5EF38}" type="datetime1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1C8A6-2F8A-A359-A938-860219DD6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5E7DC-B32C-40F4-DD99-7C8304C99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96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64DA8-A985-6BCF-D072-00264E0AF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D4623-E2B1-3B95-52EC-323D9C2B6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68B3B-F928-9EA8-CBDA-481089097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3CC5B-8221-4CC9-9FA0-CDCE75C5425F}" type="datetime1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A7D7A-8DD2-779E-F0DC-2A286BEEE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38C92-5E7F-CE62-C1D2-EA722B03C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99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B96C9-EBA0-4349-5898-F673E0D90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743BC-081F-E4AD-0DED-CE1117EED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D5665C-CF69-7ACE-4EBD-298B72C6BB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F0FD8B-5F86-5A02-7223-D9DC678EF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FB2EF-C9B1-4D4A-B2C5-4136B5AAD9CB}" type="datetime1">
              <a:rPr lang="en-US" smtClean="0"/>
              <a:t>7/5/2022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DE121A-84CD-0526-3777-8732EAA83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0CB84-95E1-D696-0780-1F3BE10C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6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12C71-25DB-99DB-E339-3D7D6C3B5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49A433-04B3-C03A-3F78-A22873DB5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891EA-0EF9-457D-1447-44E9ED25A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E957DC-AC26-1ED1-1BF0-34B839E54E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D2D209-5A81-B03D-C0F1-ADDBAF3770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99D242-EC1E-A6AB-A05C-CCDE1C1B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5F21-4EA2-4A3E-9814-29627D8F56C1}" type="datetime1">
              <a:rPr lang="en-US" smtClean="0"/>
              <a:t>7/5/2022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A4383C-40F2-B3DF-1E27-2EF1414C8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0025B-1EDA-1EC8-323A-173DB751E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3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60461-8907-8BAF-91AE-579A943DB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E1A5B5-9816-7CAF-F3BC-E9BB0F7AF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B533-6113-451F-8A93-9F203BF35C6E}" type="datetime1">
              <a:rPr lang="en-US" smtClean="0"/>
              <a:t>7/5/2022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D218B-91A8-FF86-47D6-DA4019B4D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E3A753-D171-F5C3-F3F1-417AD2432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17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B92626-C53E-1572-D177-13F6F49AE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EB17E-72C0-4A6A-A7F4-B3E0D6321608}" type="datetime1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18DF73-97E7-FFCE-79EF-2818EBAB8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D0397-6502-F945-EC30-466B704EE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18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B8D64-3FBE-A230-752B-AFE0BE9EA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48DC2-CBD5-9DB1-B939-4171BB3C4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0963E9-3D01-4AD0-F1A0-F8F80EE7A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BB0784-7B19-3B12-8A17-CD0958FD8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22CC4-D16A-4B4F-A021-87C9E37A49DB}" type="datetime1">
              <a:rPr lang="en-US" smtClean="0"/>
              <a:t>7/5/2022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09C13-A08E-508A-C5CD-F6C1E2F20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4A3DA-88A2-14DD-D61A-CA1A56412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80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A8C13-9AFB-B8EF-85C5-A01F256DB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87DA8B-B3A7-9E60-0085-D56100C0A6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D52E84-D03F-E0E8-E129-44AD4DFBE9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1A8990-57D2-71DC-7BBC-D70F78CD6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07B64-704F-4894-A142-87C37804CAEC}" type="datetime1">
              <a:rPr lang="en-US" smtClean="0"/>
              <a:t>7/5/2022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6E43B-1683-EB1E-5A31-D9621F959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62AEF-0891-A0F2-A249-16C5E965D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51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3B83C4-7EE7-6E59-1B89-DF5B2C161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49EE8D-07D5-C1D7-CB67-1330F277A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E1F7E-437F-1C69-F137-30697855F2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37E14-194F-43B2-B9B2-C0BA1F0573C1}" type="datetime1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8054C-FF8E-CD98-33B3-A987C8CA36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B7BFB-FB4E-EDAE-EFED-BE98F3C22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ECD4F-255A-4FEC-8739-A45A7B3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5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hyperlink" Target="http://www.who.int/news-room/fact-sheets/detail/obesity-and-overweight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www.cdc.gov/obesity/basics/adult-defining.html" TargetMode="External"/><Relationship Id="rId4" Type="http://schemas.openxmlformats.org/officeDocument/2006/relationships/hyperlink" Target="http://www.cdc.gov/nchs/data/hestat/obesity-adult-17-18/obesity-adult.htm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, wooden, wood&#10;&#10;Description automatically generated">
            <a:extLst>
              <a:ext uri="{FF2B5EF4-FFF2-40B4-BE49-F238E27FC236}">
                <a16:creationId xmlns:a16="http://schemas.microsoft.com/office/drawing/2014/main" id="{2060EEB0-C606-A443-8754-D19F490B06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1" r="-1" b="32795"/>
          <a:stretch/>
        </p:blipFill>
        <p:spPr>
          <a:xfrm>
            <a:off x="4883025" y="9"/>
            <a:ext cx="7308975" cy="3804547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CAC36-C654-502D-D5AC-4F29B0FF6B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969" y="261257"/>
            <a:ext cx="6239474" cy="3364982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/>
              <a:t>Embedding a Grid of Load Cells into a Dining Table for Automatic Monitoring and Detection of Eating Events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43F59-E357-0183-E6A7-41446BA608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912" y="4687367"/>
            <a:ext cx="4917948" cy="1909376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/>
              <a:t>Mohammad Mayyan</a:t>
            </a:r>
          </a:p>
          <a:p>
            <a:pPr algn="l"/>
            <a:r>
              <a:rPr lang="en-US" sz="1800" dirty="0"/>
              <a:t>Committee Members:</a:t>
            </a:r>
          </a:p>
          <a:p>
            <a:pPr algn="l"/>
            <a:r>
              <a:rPr lang="en-US" sz="1800" dirty="0"/>
              <a:t>Adam Hoover (chair), Harlan Russell, </a:t>
            </a:r>
          </a:p>
          <a:p>
            <a:pPr algn="l"/>
            <a:r>
              <a:rPr lang="en-US" sz="1800" dirty="0"/>
              <a:t>Jacob </a:t>
            </a:r>
            <a:r>
              <a:rPr lang="en-US" sz="1800" dirty="0" err="1"/>
              <a:t>Sorber</a:t>
            </a:r>
            <a:r>
              <a:rPr lang="en-US" sz="1800" dirty="0"/>
              <a:t>, Ian Walker</a:t>
            </a:r>
          </a:p>
          <a:p>
            <a:pPr algn="l"/>
            <a:endParaRPr lang="en-US" sz="1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0C55B68C-CE5D-82A1-0907-8501727A73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17" b="30080"/>
          <a:stretch/>
        </p:blipFill>
        <p:spPr>
          <a:xfrm>
            <a:off x="5560083" y="4461119"/>
            <a:ext cx="6631918" cy="1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63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B2871-0AB2-2DCE-59AD-887AD729A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1" y="0"/>
            <a:ext cx="10515600" cy="1325563"/>
          </a:xfrm>
        </p:spPr>
        <p:txBody>
          <a:bodyPr/>
          <a:lstStyle/>
          <a:p>
            <a:r>
              <a:rPr lang="en-US" dirty="0"/>
              <a:t>Smart Surfaces: using load cells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E500B-4742-B4C5-AF5E-4E724ECF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10</a:t>
            </a:fld>
            <a:endParaRPr lang="en-US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586E30F5-296E-AAC6-1129-B62CA82D58BF}"/>
              </a:ext>
            </a:extLst>
          </p:cNvPr>
          <p:cNvSpPr txBox="1">
            <a:spLocks/>
          </p:cNvSpPr>
          <p:nvPr/>
        </p:nvSpPr>
        <p:spPr>
          <a:xfrm>
            <a:off x="168274" y="1253331"/>
            <a:ext cx="259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Load cells provide high accuracy for weight measurements</a:t>
            </a:r>
          </a:p>
          <a:p>
            <a:r>
              <a:rPr lang="en-US" dirty="0"/>
              <a:t>A grid of load cells can provide good spatial resolution </a:t>
            </a:r>
          </a:p>
          <a:p>
            <a:endParaRPr lang="en-US" dirty="0"/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5433E388-6325-5A10-B330-DBA17C3C6C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901584"/>
              </p:ext>
            </p:extLst>
          </p:nvPr>
        </p:nvGraphicFramePr>
        <p:xfrm>
          <a:off x="2946400" y="1253331"/>
          <a:ext cx="8674100" cy="408051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886992791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167450739"/>
                    </a:ext>
                  </a:extLst>
                </a:gridCol>
                <a:gridCol w="1612900">
                  <a:extLst>
                    <a:ext uri="{9D8B030D-6E8A-4147-A177-3AD203B41FA5}">
                      <a16:colId xmlns:a16="http://schemas.microsoft.com/office/drawing/2014/main" val="157037928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2508972860"/>
                    </a:ext>
                  </a:extLst>
                </a:gridCol>
                <a:gridCol w="2730500">
                  <a:extLst>
                    <a:ext uri="{9D8B030D-6E8A-4147-A177-3AD203B41FA5}">
                      <a16:colId xmlns:a16="http://schemas.microsoft.com/office/drawing/2014/main" val="1791319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Ref.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Technology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Position resolution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Weight accuracy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Application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6570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[1]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load cells + RFID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cm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reported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eating monitoring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868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[2]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load cells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2-4 cm (one object only)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±100 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user interface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36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[3]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load cells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 cm (one object only)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±39 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user interface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1431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[4]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load cells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 cm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±3.6 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eating monitoring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259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This work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load cells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5 cm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±57 mg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eating monitoring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981689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10582E0-7516-4FAD-9757-5F5EDCDD8269}"/>
              </a:ext>
            </a:extLst>
          </p:cNvPr>
          <p:cNvSpPr txBox="1"/>
          <p:nvPr/>
        </p:nvSpPr>
        <p:spPr>
          <a:xfrm>
            <a:off x="81190" y="5457627"/>
            <a:ext cx="11942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[1] Chang et al. (2006), The diet-aware dining table: Observing dietary behaviors over a tabletop surface</a:t>
            </a:r>
          </a:p>
          <a:p>
            <a:r>
              <a:rPr lang="en-US" sz="1400" dirty="0">
                <a:solidFill>
                  <a:srgbClr val="000000"/>
                </a:solidFill>
              </a:rPr>
              <a:t>[2]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Schmidt et al. (2002), Ubiquitous interaction—using surfaces in everyday environments as pointing devices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[3] </a:t>
            </a:r>
            <a:r>
              <a:rPr lang="en-US" sz="1400" dirty="0" err="1">
                <a:solidFill>
                  <a:srgbClr val="000000"/>
                </a:solidFill>
              </a:rPr>
              <a:t>Murao</a:t>
            </a:r>
            <a:r>
              <a:rPr lang="en-US" sz="1400" dirty="0">
                <a:solidFill>
                  <a:srgbClr val="000000"/>
                </a:solidFill>
              </a:rPr>
              <a:t> et al. (2017), Activity Recognition and User Identification based on Tabletop Activities with Load Cells. Journal of Information Processing</a:t>
            </a:r>
          </a:p>
          <a:p>
            <a:r>
              <a:rPr lang="en-US" sz="1400" dirty="0">
                <a:solidFill>
                  <a:srgbClr val="000000"/>
                </a:solidFill>
              </a:rPr>
              <a:t>[4] </a:t>
            </a:r>
            <a:r>
              <a:rPr lang="en-US" sz="1400" dirty="0" err="1">
                <a:solidFill>
                  <a:srgbClr val="000000"/>
                </a:solidFill>
              </a:rPr>
              <a:t>Haarman</a:t>
            </a:r>
            <a:r>
              <a:rPr lang="en-US" sz="1400" dirty="0">
                <a:solidFill>
                  <a:srgbClr val="000000"/>
                </a:solidFill>
              </a:rPr>
              <a:t> et al. (2020), Sensory Interactive Table (SIT)—Development of a Measurement Instrument to Support Healthy Eating in a Social Dining Setting</a:t>
            </a:r>
          </a:p>
        </p:txBody>
      </p:sp>
    </p:spTree>
    <p:extLst>
      <p:ext uri="{BB962C8B-B14F-4D97-AF65-F5344CB8AC3E}">
        <p14:creationId xmlns:p14="http://schemas.microsoft.com/office/powerpoint/2010/main" val="777482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DCEA2-0A35-D02F-1EEA-395498502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2EE2B-5B40-2473-C191-9DDFE7761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 and Background</a:t>
            </a:r>
          </a:p>
          <a:p>
            <a:r>
              <a:rPr lang="en-US" dirty="0"/>
              <a:t>Related Work on Smart Surfaces</a:t>
            </a:r>
          </a:p>
          <a:p>
            <a:r>
              <a:rPr lang="en-US" sz="4000" b="1" dirty="0"/>
              <a:t>Novelty</a:t>
            </a:r>
          </a:p>
          <a:p>
            <a:r>
              <a:rPr lang="en-US" dirty="0"/>
              <a:t>Hardware</a:t>
            </a:r>
          </a:p>
          <a:p>
            <a:r>
              <a:rPr lang="en-US" dirty="0"/>
              <a:t>Pilot Experiment</a:t>
            </a:r>
          </a:p>
          <a:p>
            <a:pPr>
              <a:lnSpc>
                <a:spcPct val="100000"/>
              </a:lnSpc>
            </a:pPr>
            <a:r>
              <a:rPr lang="en-US" dirty="0"/>
              <a:t>Comparison of Eating Detection Methods On Smart Surfaces</a:t>
            </a:r>
          </a:p>
          <a:p>
            <a:endParaRPr lang="en-US" sz="4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71393-9B1F-A05D-D171-EE4310CDA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41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73CF0-AB06-FAE3-BC48-6817D022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22" y="221866"/>
            <a:ext cx="10515600" cy="1325563"/>
          </a:xfrm>
        </p:spPr>
        <p:txBody>
          <a:bodyPr/>
          <a:lstStyle/>
          <a:p>
            <a:r>
              <a:rPr lang="en-US" dirty="0"/>
              <a:t>Novelty</a:t>
            </a:r>
          </a:p>
        </p:txBody>
      </p:sp>
      <p:pic>
        <p:nvPicPr>
          <p:cNvPr id="6" name="Content Placeholder 5" descr="A picture containing person, dining table&#10;&#10;Description automatically generated">
            <a:extLst>
              <a:ext uri="{FF2B5EF4-FFF2-40B4-BE49-F238E27FC236}">
                <a16:creationId xmlns:a16="http://schemas.microsoft.com/office/drawing/2014/main" id="{0E5AEF48-4471-F2FF-391F-F413F6FC2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475" y="1692130"/>
            <a:ext cx="4635863" cy="34737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36901-BA57-3F33-40F2-70940814C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2EA434-8A4A-C222-E3C3-1BA30D3B203C}"/>
              </a:ext>
            </a:extLst>
          </p:cNvPr>
          <p:cNvSpPr txBox="1"/>
          <p:nvPr/>
        </p:nvSpPr>
        <p:spPr>
          <a:xfrm>
            <a:off x="164923" y="1572147"/>
            <a:ext cx="70315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Hardware design with 5 cm resolution of weight measurements across tabletop surface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Algorithm was developed and a pilot experiment (n=11) was conducted to demonstrate intake measurements during meals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More data (n=32) were collected for comparing our instrument to related works that use smart surfaces or scales</a:t>
            </a:r>
          </a:p>
        </p:txBody>
      </p:sp>
    </p:spTree>
    <p:extLst>
      <p:ext uri="{BB962C8B-B14F-4D97-AF65-F5344CB8AC3E}">
        <p14:creationId xmlns:p14="http://schemas.microsoft.com/office/powerpoint/2010/main" val="1892127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DCEA2-0A35-D02F-1EEA-395498502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2EE2B-5B40-2473-C191-9DDFE7761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 and Background</a:t>
            </a:r>
          </a:p>
          <a:p>
            <a:r>
              <a:rPr lang="en-US" dirty="0"/>
              <a:t>Related Work on Smart Surfaces</a:t>
            </a:r>
          </a:p>
          <a:p>
            <a:r>
              <a:rPr lang="en-US" dirty="0"/>
              <a:t>Novelty</a:t>
            </a:r>
          </a:p>
          <a:p>
            <a:r>
              <a:rPr lang="en-US" sz="4000" b="1" dirty="0"/>
              <a:t>Hardware</a:t>
            </a:r>
          </a:p>
          <a:p>
            <a:r>
              <a:rPr lang="en-US" dirty="0"/>
              <a:t>Pilot Experiment</a:t>
            </a:r>
          </a:p>
          <a:p>
            <a:pPr>
              <a:lnSpc>
                <a:spcPct val="100000"/>
              </a:lnSpc>
            </a:pPr>
            <a:r>
              <a:rPr lang="en-US" dirty="0"/>
              <a:t>Comparison of Eating Detection Methods On Smart Surfaces</a:t>
            </a:r>
          </a:p>
          <a:p>
            <a:endParaRPr lang="en-US" sz="4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71393-9B1F-A05D-D171-EE4310CDA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75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B346A-80B1-5F69-BB54-CB743BF3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98" y="47298"/>
            <a:ext cx="10515600" cy="1325563"/>
          </a:xfrm>
        </p:spPr>
        <p:txBody>
          <a:bodyPr/>
          <a:lstStyle/>
          <a:p>
            <a:r>
              <a:rPr lang="en-US" dirty="0"/>
              <a:t>Load Cell Selection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AFF80F-6917-E1B5-E52A-9BA6DE694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14</a:t>
            </a:fld>
            <a:endParaRPr lang="en-US"/>
          </a:p>
        </p:txBody>
      </p:sp>
      <p:pic>
        <p:nvPicPr>
          <p:cNvPr id="5" name="Content Placeholder 5" descr="A close-up of some wires&#10;&#10;Description automatically generated with low confidence">
            <a:extLst>
              <a:ext uri="{FF2B5EF4-FFF2-40B4-BE49-F238E27FC236}">
                <a16:creationId xmlns:a16="http://schemas.microsoft.com/office/drawing/2014/main" id="{7530781C-C3BD-9FFE-7D4B-E655EB99D6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3" t="30168" r="6454"/>
          <a:stretch/>
        </p:blipFill>
        <p:spPr>
          <a:xfrm>
            <a:off x="7352681" y="1195981"/>
            <a:ext cx="4114345" cy="3697991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DA727AF-860A-9221-5F74-09A4FA7104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37444"/>
              </p:ext>
            </p:extLst>
          </p:nvPr>
        </p:nvGraphicFramePr>
        <p:xfrm>
          <a:off x="287078" y="1018540"/>
          <a:ext cx="6757666" cy="55626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129757">
                  <a:extLst>
                    <a:ext uri="{9D8B030D-6E8A-4147-A177-3AD203B41FA5}">
                      <a16:colId xmlns:a16="http://schemas.microsoft.com/office/drawing/2014/main" val="2376370323"/>
                    </a:ext>
                  </a:extLst>
                </a:gridCol>
                <a:gridCol w="2627909">
                  <a:extLst>
                    <a:ext uri="{9D8B030D-6E8A-4147-A177-3AD203B41FA5}">
                      <a16:colId xmlns:a16="http://schemas.microsoft.com/office/drawing/2014/main" val="4195876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Rated load</a:t>
                      </a:r>
                      <a:endParaRPr lang="en-US" b="0" dirty="0">
                        <a:effectLst/>
                        <a:latin typeface="+mn-lt"/>
                      </a:endParaRPr>
                    </a:p>
                  </a:txBody>
                  <a:tcPr marL="66675" marR="66675"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100 g</a:t>
                      </a:r>
                    </a:p>
                  </a:txBody>
                  <a:tcPr marL="66675" marR="66675" anchor="ctr"/>
                </a:tc>
                <a:extLst>
                  <a:ext uri="{0D108BD9-81ED-4DB2-BD59-A6C34878D82A}">
                    <a16:rowId xmlns:a16="http://schemas.microsoft.com/office/drawing/2014/main" val="3771826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Comprehensive error</a:t>
                      </a:r>
                      <a:endParaRPr lang="en-US" b="0" dirty="0">
                        <a:effectLst/>
                        <a:latin typeface="+mn-lt"/>
                      </a:endParaRPr>
                    </a:p>
                  </a:txBody>
                  <a:tcPr marL="66675" marR="66675" anchor="ctr"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0.05%F.S</a:t>
                      </a:r>
                      <a:endParaRPr lang="en-US" b="0" dirty="0">
                        <a:effectLst/>
                        <a:latin typeface="+mn-lt"/>
                      </a:endParaRPr>
                    </a:p>
                  </a:txBody>
                  <a:tcPr marL="66675" marR="66675" anchor="ctr"/>
                </a:tc>
                <a:extLst>
                  <a:ext uri="{0D108BD9-81ED-4DB2-BD59-A6C34878D82A}">
                    <a16:rowId xmlns:a16="http://schemas.microsoft.com/office/drawing/2014/main" val="638839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Rated output</a:t>
                      </a:r>
                      <a:endParaRPr lang="en-US" b="0" dirty="0">
                        <a:effectLst/>
                        <a:latin typeface="+mn-lt"/>
                      </a:endParaRPr>
                    </a:p>
                  </a:txBody>
                  <a:tcPr marL="66675" marR="66675" anchor="ctr"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0.7±0.15mV/V</a:t>
                      </a:r>
                      <a:endParaRPr lang="en-US" b="0" dirty="0">
                        <a:effectLst/>
                        <a:latin typeface="+mn-lt"/>
                      </a:endParaRPr>
                    </a:p>
                  </a:txBody>
                  <a:tcPr marL="66675" marR="66675" anchor="ctr"/>
                </a:tc>
                <a:extLst>
                  <a:ext uri="{0D108BD9-81ED-4DB2-BD59-A6C34878D82A}">
                    <a16:rowId xmlns:a16="http://schemas.microsoft.com/office/drawing/2014/main" val="106138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Error {Linearity, Hysteresis, Repeatability}</a:t>
                      </a:r>
                      <a:endParaRPr lang="en-US" b="0" dirty="0">
                        <a:effectLst/>
                        <a:latin typeface="+mn-lt"/>
                      </a:endParaRPr>
                    </a:p>
                  </a:txBody>
                  <a:tcPr marL="66675" marR="66675" anchor="ctr"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±0.05%F.S</a:t>
                      </a:r>
                      <a:endParaRPr lang="en-US" b="0" dirty="0">
                        <a:effectLst/>
                        <a:latin typeface="+mn-lt"/>
                      </a:endParaRPr>
                    </a:p>
                  </a:txBody>
                  <a:tcPr marL="66675" marR="66675" anchor="ctr"/>
                </a:tc>
                <a:extLst>
                  <a:ext uri="{0D108BD9-81ED-4DB2-BD59-A6C34878D82A}">
                    <a16:rowId xmlns:a16="http://schemas.microsoft.com/office/drawing/2014/main" val="2515558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Creep</a:t>
                      </a:r>
                      <a:endParaRPr lang="en-US" b="0" dirty="0">
                        <a:effectLst/>
                        <a:latin typeface="+mn-lt"/>
                      </a:endParaRPr>
                    </a:p>
                  </a:txBody>
                  <a:tcPr marL="66675" marR="66675" anchor="ctr"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±0.05%F.S/5min</a:t>
                      </a:r>
                      <a:endParaRPr lang="en-US" b="0" dirty="0">
                        <a:effectLst/>
                        <a:latin typeface="+mn-lt"/>
                      </a:endParaRPr>
                    </a:p>
                  </a:txBody>
                  <a:tcPr marL="66675" marR="66675" anchor="ctr"/>
                </a:tc>
                <a:extLst>
                  <a:ext uri="{0D108BD9-81ED-4DB2-BD59-A6C34878D82A}">
                    <a16:rowId xmlns:a16="http://schemas.microsoft.com/office/drawing/2014/main" val="1256358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Zero balance</a:t>
                      </a:r>
                      <a:endParaRPr lang="en-US" b="0" dirty="0">
                        <a:effectLst/>
                        <a:latin typeface="+mn-lt"/>
                      </a:endParaRPr>
                    </a:p>
                  </a:txBody>
                  <a:tcPr marL="66675" marR="66675" anchor="ctr"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±0.1mV/V</a:t>
                      </a:r>
                      <a:endParaRPr lang="en-US" b="0" dirty="0">
                        <a:effectLst/>
                        <a:latin typeface="+mn-lt"/>
                      </a:endParaRPr>
                    </a:p>
                  </a:txBody>
                  <a:tcPr marL="66675" marR="66675" anchor="ctr"/>
                </a:tc>
                <a:extLst>
                  <a:ext uri="{0D108BD9-81ED-4DB2-BD59-A6C34878D82A}">
                    <a16:rowId xmlns:a16="http://schemas.microsoft.com/office/drawing/2014/main" val="1091694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Input resistance</a:t>
                      </a:r>
                      <a:endParaRPr lang="en-US" b="0" dirty="0">
                        <a:effectLst/>
                        <a:latin typeface="+mn-lt"/>
                      </a:endParaRPr>
                    </a:p>
                  </a:txBody>
                  <a:tcPr marL="66675" marR="66675" anchor="ctr"/>
                </a:tc>
                <a:tc>
                  <a:txBody>
                    <a:bodyPr/>
                    <a:lstStyle/>
                    <a:p>
                      <a:r>
                        <a:rPr lang="el-GR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1130±10Ω </a:t>
                      </a:r>
                      <a:r>
                        <a:rPr lang="en-US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or 1090±10</a:t>
                      </a:r>
                      <a:r>
                        <a:rPr lang="el-GR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Ω</a:t>
                      </a:r>
                      <a:endParaRPr lang="el-GR" b="0" dirty="0">
                        <a:effectLst/>
                        <a:latin typeface="+mn-lt"/>
                      </a:endParaRPr>
                    </a:p>
                  </a:txBody>
                  <a:tcPr marL="66675" marR="66675" anchor="ctr"/>
                </a:tc>
                <a:extLst>
                  <a:ext uri="{0D108BD9-81ED-4DB2-BD59-A6C34878D82A}">
                    <a16:rowId xmlns:a16="http://schemas.microsoft.com/office/drawing/2014/main" val="3440987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Output resistance</a:t>
                      </a:r>
                      <a:endParaRPr lang="en-US" b="0" dirty="0">
                        <a:effectLst/>
                        <a:latin typeface="+mn-lt"/>
                      </a:endParaRPr>
                    </a:p>
                  </a:txBody>
                  <a:tcPr marL="66675" marR="66675" anchor="ctr"/>
                </a:tc>
                <a:tc>
                  <a:txBody>
                    <a:bodyPr/>
                    <a:lstStyle/>
                    <a:p>
                      <a:r>
                        <a:rPr lang="el-GR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1000±10Ω</a:t>
                      </a:r>
                      <a:endParaRPr lang="el-GR" b="0" dirty="0">
                        <a:effectLst/>
                        <a:latin typeface="+mn-lt"/>
                      </a:endParaRPr>
                    </a:p>
                  </a:txBody>
                  <a:tcPr marL="66675" marR="66675" anchor="ctr"/>
                </a:tc>
                <a:extLst>
                  <a:ext uri="{0D108BD9-81ED-4DB2-BD59-A6C34878D82A}">
                    <a16:rowId xmlns:a16="http://schemas.microsoft.com/office/drawing/2014/main" val="2950980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Temperature effect on zero</a:t>
                      </a:r>
                      <a:endParaRPr lang="en-US" b="0" dirty="0">
                        <a:effectLst/>
                        <a:latin typeface="+mn-lt"/>
                      </a:endParaRPr>
                    </a:p>
                  </a:txBody>
                  <a:tcPr marL="66675" marR="66675" anchor="ctr"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0.1%F.S/10℃</a:t>
                      </a:r>
                      <a:endParaRPr lang="en-US" b="0" dirty="0">
                        <a:effectLst/>
                        <a:latin typeface="+mn-lt"/>
                      </a:endParaRPr>
                    </a:p>
                  </a:txBody>
                  <a:tcPr marL="66675" marR="66675" anchor="ctr"/>
                </a:tc>
                <a:extLst>
                  <a:ext uri="{0D108BD9-81ED-4DB2-BD59-A6C34878D82A}">
                    <a16:rowId xmlns:a16="http://schemas.microsoft.com/office/drawing/2014/main" val="1894015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Temperature effect on output</a:t>
                      </a:r>
                      <a:endParaRPr lang="en-US" b="0" dirty="0">
                        <a:effectLst/>
                        <a:latin typeface="+mn-lt"/>
                      </a:endParaRPr>
                    </a:p>
                  </a:txBody>
                  <a:tcPr marL="66675" marR="66675" anchor="ctr"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0.05~0.1%/10℃</a:t>
                      </a:r>
                      <a:endParaRPr lang="en-US" b="0" dirty="0">
                        <a:effectLst/>
                        <a:latin typeface="+mn-lt"/>
                      </a:endParaRPr>
                    </a:p>
                  </a:txBody>
                  <a:tcPr marL="66675" marR="66675" anchor="ctr"/>
                </a:tc>
                <a:extLst>
                  <a:ext uri="{0D108BD9-81ED-4DB2-BD59-A6C34878D82A}">
                    <a16:rowId xmlns:a16="http://schemas.microsoft.com/office/drawing/2014/main" val="2497335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Insulation resistance</a:t>
                      </a:r>
                      <a:endParaRPr lang="en-US" b="0" dirty="0">
                        <a:effectLst/>
                        <a:latin typeface="+mn-lt"/>
                      </a:endParaRPr>
                    </a:p>
                  </a:txBody>
                  <a:tcPr marL="66675" marR="66675" anchor="ctr"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≥2000M</a:t>
                      </a:r>
                      <a:r>
                        <a:rPr lang="el-GR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Ω</a:t>
                      </a:r>
                      <a:endParaRPr lang="el-GR" b="0" dirty="0">
                        <a:effectLst/>
                        <a:latin typeface="+mn-lt"/>
                      </a:endParaRPr>
                    </a:p>
                  </a:txBody>
                  <a:tcPr marL="66675" marR="66675" anchor="ctr"/>
                </a:tc>
                <a:extLst>
                  <a:ext uri="{0D108BD9-81ED-4DB2-BD59-A6C34878D82A}">
                    <a16:rowId xmlns:a16="http://schemas.microsoft.com/office/drawing/2014/main" val="4012237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Dimension</a:t>
                      </a:r>
                      <a:endParaRPr lang="en-US" sz="1800" b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75" marR="66675"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47 x 12 x 6 mm (L x H x W)</a:t>
                      </a:r>
                      <a:endParaRPr lang="el-GR" b="1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66675" marR="66675" anchor="ctr"/>
                </a:tc>
                <a:extLst>
                  <a:ext uri="{0D108BD9-81ED-4DB2-BD59-A6C34878D82A}">
                    <a16:rowId xmlns:a16="http://schemas.microsoft.com/office/drawing/2014/main" val="2594361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effectLst/>
                          <a:latin typeface="+mn-lt"/>
                        </a:rPr>
                        <a:t>Mechanical deflection</a:t>
                      </a:r>
                    </a:p>
                  </a:txBody>
                  <a:tcPr marL="66675" marR="66675" anchor="ctr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75.5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±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9.5 um</a:t>
                      </a:r>
                      <a:endParaRPr lang="el-GR" sz="1800" b="1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66675" marR="66675" anchor="ctr"/>
                </a:tc>
                <a:extLst>
                  <a:ext uri="{0D108BD9-81ED-4DB2-BD59-A6C34878D82A}">
                    <a16:rowId xmlns:a16="http://schemas.microsoft.com/office/drawing/2014/main" val="3098026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Excitation voltage</a:t>
                      </a:r>
                      <a:endParaRPr lang="en-US" b="0" dirty="0">
                        <a:effectLst/>
                        <a:latin typeface="+mn-lt"/>
                      </a:endParaRPr>
                    </a:p>
                  </a:txBody>
                  <a:tcPr marL="66675" marR="66675" anchor="ctr"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5~10VDC</a:t>
                      </a:r>
                      <a:endParaRPr lang="en-US" b="0" dirty="0">
                        <a:effectLst/>
                        <a:latin typeface="+mn-lt"/>
                      </a:endParaRPr>
                    </a:p>
                  </a:txBody>
                  <a:tcPr marL="66675" marR="66675" anchor="ctr"/>
                </a:tc>
                <a:extLst>
                  <a:ext uri="{0D108BD9-81ED-4DB2-BD59-A6C34878D82A}">
                    <a16:rowId xmlns:a16="http://schemas.microsoft.com/office/drawing/2014/main" val="1178566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Ultimate overload</a:t>
                      </a:r>
                      <a:endParaRPr lang="en-US" b="0">
                        <a:effectLst/>
                        <a:latin typeface="+mn-lt"/>
                      </a:endParaRPr>
                    </a:p>
                  </a:txBody>
                  <a:tcPr marL="66675" marR="66675" anchor="ctr"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150%F.S</a:t>
                      </a:r>
                      <a:endParaRPr lang="en-US" b="0" dirty="0">
                        <a:effectLst/>
                        <a:latin typeface="+mn-lt"/>
                      </a:endParaRPr>
                    </a:p>
                  </a:txBody>
                  <a:tcPr marL="66675" marR="66675" anchor="ctr"/>
                </a:tc>
                <a:extLst>
                  <a:ext uri="{0D108BD9-81ED-4DB2-BD59-A6C34878D82A}">
                    <a16:rowId xmlns:a16="http://schemas.microsoft.com/office/drawing/2014/main" val="408454317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919A36A-673F-E1BA-97ED-6F864970C020}"/>
              </a:ext>
            </a:extLst>
          </p:cNvPr>
          <p:cNvSpPr txBox="1"/>
          <p:nvPr/>
        </p:nvSpPr>
        <p:spPr>
          <a:xfrm>
            <a:off x="7352681" y="5162749"/>
            <a:ext cx="4255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QL-56 mini (</a:t>
            </a:r>
            <a:r>
              <a:rPr lang="en-US" dirty="0" err="1"/>
              <a:t>Hanzhong</a:t>
            </a:r>
            <a:r>
              <a:rPr lang="en-US" dirty="0"/>
              <a:t> </a:t>
            </a:r>
            <a:r>
              <a:rPr lang="en-US" dirty="0" err="1"/>
              <a:t>Quanyuan</a:t>
            </a:r>
            <a:r>
              <a:rPr lang="en-US" dirty="0"/>
              <a:t> Electronic Co., Ltd, China)</a:t>
            </a:r>
          </a:p>
        </p:txBody>
      </p:sp>
    </p:spTree>
    <p:extLst>
      <p:ext uri="{BB962C8B-B14F-4D97-AF65-F5344CB8AC3E}">
        <p14:creationId xmlns:p14="http://schemas.microsoft.com/office/powerpoint/2010/main" val="562652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D564D-6B6B-E07C-201B-D494B2B99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Mount Load Cells on a Metal Base</a:t>
            </a:r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E62E7D0D-0567-A2F8-9AD9-2E09A3D0A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51069" y="857360"/>
            <a:ext cx="4480787" cy="586769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F45DCA-09AE-7294-1305-13A22C093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15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82DC8A-9FB8-A9DE-B6C7-9BD5C24587B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384505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6061 Aluminum alloy</a:t>
            </a:r>
          </a:p>
          <a:p>
            <a:r>
              <a:rPr lang="en-US" dirty="0"/>
              <a:t>700 mm length, 500 mm width, and 6.4 mm thickness</a:t>
            </a:r>
          </a:p>
          <a:p>
            <a:r>
              <a:rPr lang="en-US" dirty="0"/>
              <a:t>Base and the washers were manufactured with a CNC machine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686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B5F8D-1BE5-1888-45BE-C3830AE12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challenge in using a grid of load cells for a force mapping surface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BBC88F7-30B7-7496-CE29-2416584DB7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3259" y="1973157"/>
            <a:ext cx="6670540" cy="257308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BFFE7-7F61-594A-53D6-25E798E9D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16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FEDEC7-21FA-D117-BD52-6FF80F71DC4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384505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Vertical deviation among tops of tiles</a:t>
            </a:r>
          </a:p>
          <a:p>
            <a:r>
              <a:rPr lang="en-US" dirty="0"/>
              <a:t>Flatness is needed for </a:t>
            </a:r>
          </a:p>
          <a:p>
            <a:pPr lvl="1"/>
            <a:r>
              <a:rPr lang="en-US" dirty="0"/>
              <a:t>even weight distribution onto all load cells on which an object rests</a:t>
            </a:r>
          </a:p>
          <a:p>
            <a:pPr lvl="1"/>
            <a:r>
              <a:rPr lang="en-US" dirty="0"/>
              <a:t>spatial information</a:t>
            </a:r>
          </a:p>
        </p:txBody>
      </p:sp>
    </p:spTree>
    <p:extLst>
      <p:ext uri="{BB962C8B-B14F-4D97-AF65-F5344CB8AC3E}">
        <p14:creationId xmlns:p14="http://schemas.microsoft.com/office/powerpoint/2010/main" val="1249124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26CDF-9678-C018-232F-7B16745BF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Flatness Problem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8BA949-C245-3785-D6EF-AB699A6C6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1988" y="2679599"/>
            <a:ext cx="7042780" cy="184088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94A9D-4960-19A1-6707-999DFDD95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17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B14E2D-F020-D777-2ED6-2A493F154E8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384505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 dirty="0">
                <a:solidFill>
                  <a:srgbClr val="0F1111"/>
                </a:solidFill>
                <a:effectLst/>
              </a:rPr>
              <a:t>Granite Surface Plate for flatness reference (</a:t>
            </a:r>
            <a:r>
              <a:rPr lang="el-GR" b="0" dirty="0">
                <a:solidFill>
                  <a:srgbClr val="000000"/>
                </a:solidFill>
                <a:effectLst/>
                <a:latin typeface="+mn-lt"/>
              </a:rPr>
              <a:t>±</a:t>
            </a:r>
            <a:r>
              <a:rPr lang="en-US" b="0" dirty="0">
                <a:solidFill>
                  <a:srgbClr val="000000"/>
                </a:solidFill>
                <a:effectLst/>
                <a:latin typeface="+mn-lt"/>
              </a:rPr>
              <a:t>1 um</a:t>
            </a:r>
            <a:r>
              <a:rPr lang="en-US" b="0" i="0" dirty="0">
                <a:solidFill>
                  <a:srgbClr val="0F1111"/>
                </a:solidFill>
                <a:effectLst/>
              </a:rPr>
              <a:t>)</a:t>
            </a:r>
          </a:p>
          <a:p>
            <a:pPr algn="l"/>
            <a:r>
              <a:rPr lang="en-US" dirty="0">
                <a:solidFill>
                  <a:srgbClr val="0F1111"/>
                </a:solidFill>
              </a:rPr>
              <a:t>Level adjusting screws</a:t>
            </a:r>
          </a:p>
        </p:txBody>
      </p:sp>
    </p:spTree>
    <p:extLst>
      <p:ext uri="{BB962C8B-B14F-4D97-AF65-F5344CB8AC3E}">
        <p14:creationId xmlns:p14="http://schemas.microsoft.com/office/powerpoint/2010/main" val="130403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8A54B8-D3B4-7CBC-C241-A8C8F6B03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1311" y="1394706"/>
            <a:ext cx="7362489" cy="23117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EA7FAE-0F03-2180-4DED-46C0F6032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/>
              <a:t>Electronics for Scanning a Grid of Load Cells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FED8F-655B-5A20-81F2-C7F6B7B9F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18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5340B2-3875-7EC4-CB01-29AC0FEF6818}"/>
              </a:ext>
            </a:extLst>
          </p:cNvPr>
          <p:cNvSpPr txBox="1">
            <a:spLocks/>
          </p:cNvSpPr>
          <p:nvPr/>
        </p:nvSpPr>
        <p:spPr>
          <a:xfrm>
            <a:off x="390626" y="1319364"/>
            <a:ext cx="3845059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Central control unit</a:t>
            </a:r>
          </a:p>
          <a:p>
            <a:pPr lvl="1"/>
            <a:r>
              <a:rPr lang="en-US" dirty="0"/>
              <a:t>MCU</a:t>
            </a:r>
          </a:p>
          <a:p>
            <a:pPr lvl="1"/>
            <a:r>
              <a:rPr lang="en-US" dirty="0"/>
              <a:t>Data clock buffers</a:t>
            </a:r>
          </a:p>
          <a:p>
            <a:pPr lvl="1"/>
            <a:r>
              <a:rPr lang="en-US" dirty="0"/>
              <a:t>ADC Sync buffers</a:t>
            </a:r>
          </a:p>
          <a:p>
            <a:r>
              <a:rPr lang="en-US" dirty="0"/>
              <a:t>Distribution boards</a:t>
            </a:r>
          </a:p>
          <a:p>
            <a:pPr lvl="1"/>
            <a:r>
              <a:rPr lang="en-US" dirty="0"/>
              <a:t>Power </a:t>
            </a:r>
          </a:p>
          <a:p>
            <a:pPr lvl="1"/>
            <a:r>
              <a:rPr lang="en-US" dirty="0"/>
              <a:t>Sync</a:t>
            </a:r>
          </a:p>
          <a:p>
            <a:pPr lvl="1"/>
            <a:r>
              <a:rPr lang="en-US" dirty="0"/>
              <a:t>Data clock </a:t>
            </a:r>
          </a:p>
          <a:p>
            <a:r>
              <a:rPr lang="en-US" dirty="0" err="1"/>
              <a:t>Sensel</a:t>
            </a:r>
            <a:r>
              <a:rPr lang="en-US" dirty="0"/>
              <a:t> boards</a:t>
            </a:r>
          </a:p>
          <a:p>
            <a:pPr lvl="1"/>
            <a:r>
              <a:rPr lang="en-US" dirty="0"/>
              <a:t>ADC</a:t>
            </a:r>
          </a:p>
          <a:p>
            <a:pPr lvl="1"/>
            <a:r>
              <a:rPr lang="en-US" dirty="0"/>
              <a:t>Power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11B960D-2D60-0318-C033-DA5D490FA6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" t="3136" r="2417" b="22130"/>
          <a:stretch/>
        </p:blipFill>
        <p:spPr>
          <a:xfrm>
            <a:off x="8750300" y="4060673"/>
            <a:ext cx="2781300" cy="1565427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2E50735F-2608-28FF-7BBB-F215315A81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1" b="8664"/>
          <a:stretch/>
        </p:blipFill>
        <p:spPr>
          <a:xfrm>
            <a:off x="5955520" y="4037486"/>
            <a:ext cx="2655080" cy="1821473"/>
          </a:xfrm>
          <a:prstGeom prst="rect">
            <a:avLst/>
          </a:prstGeom>
        </p:spPr>
      </p:pic>
      <p:pic>
        <p:nvPicPr>
          <p:cNvPr id="9" name="Picture 8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954C79FE-B465-5B5D-3545-47D339F73B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65"/>
          <a:stretch/>
        </p:blipFill>
        <p:spPr>
          <a:xfrm>
            <a:off x="2160259" y="4971409"/>
            <a:ext cx="3662103" cy="147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47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DBC4E-71F9-7640-18B8-7701AE980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-248365"/>
            <a:ext cx="10515600" cy="1325563"/>
          </a:xfrm>
        </p:spPr>
        <p:txBody>
          <a:bodyPr/>
          <a:lstStyle/>
          <a:p>
            <a:r>
              <a:rPr lang="en-US" dirty="0"/>
              <a:t>Summary of Challenges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EB3D3-2BE3-E531-1643-CB09BFBB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FD9E2D6E-4F90-CBE8-904B-B92D54444A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79830"/>
              </p:ext>
            </p:extLst>
          </p:nvPr>
        </p:nvGraphicFramePr>
        <p:xfrm>
          <a:off x="279400" y="766882"/>
          <a:ext cx="11449050" cy="5168265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3324724">
                  <a:extLst>
                    <a:ext uri="{9D8B030D-6E8A-4147-A177-3AD203B41FA5}">
                      <a16:colId xmlns:a16="http://schemas.microsoft.com/office/drawing/2014/main" val="3977613702"/>
                    </a:ext>
                  </a:extLst>
                </a:gridCol>
                <a:gridCol w="2463301">
                  <a:extLst>
                    <a:ext uri="{9D8B030D-6E8A-4147-A177-3AD203B41FA5}">
                      <a16:colId xmlns:a16="http://schemas.microsoft.com/office/drawing/2014/main" val="2345315232"/>
                    </a:ext>
                  </a:extLst>
                </a:gridCol>
                <a:gridCol w="5661025">
                  <a:extLst>
                    <a:ext uri="{9D8B030D-6E8A-4147-A177-3AD203B41FA5}">
                      <a16:colId xmlns:a16="http://schemas.microsoft.com/office/drawing/2014/main" val="12975327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Challenge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Solution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0443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very small signal from load cells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put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sensel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boards as close as possible to their load cells.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use parallel topology for the distribution of the sync and clock signals.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9440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clock distribution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Ringing, cross talk (EMI), and ground loops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use four-layer PCBs + shielded Ethernet cables.</a:t>
                      </a:r>
                    </a:p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match the characteristic impedance of </a:t>
                      </a: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PCB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outes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 cables.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use terminating resistors.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035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load cells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overload protection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use of stopper screws and manually tune each screw using a calibration weight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9338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surface tiles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vertical deviation among tops of tiles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inversion method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97271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8055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11713-5CE6-1510-1646-310B87D3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- Obesity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71CF0-A111-4EF1-E2DB-D1C783362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652" y="1497003"/>
            <a:ext cx="5050397" cy="220027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Classification</a:t>
            </a:r>
          </a:p>
          <a:p>
            <a:pPr lvl="1"/>
            <a:r>
              <a:rPr lang="en-US" dirty="0"/>
              <a:t>Overweight is a BMI ≥ 25 </a:t>
            </a:r>
            <a:r>
              <a:rPr lang="en-US" baseline="30000" dirty="0"/>
              <a:t>1</a:t>
            </a:r>
            <a:endParaRPr lang="en-US" dirty="0"/>
          </a:p>
          <a:p>
            <a:pPr lvl="1"/>
            <a:r>
              <a:rPr lang="en-US" dirty="0"/>
              <a:t>Obesity is a BMI ≥ 30 </a:t>
            </a:r>
            <a:r>
              <a:rPr lang="en-US" baseline="30000" dirty="0"/>
              <a:t>1</a:t>
            </a:r>
            <a:endParaRPr lang="en-US" dirty="0"/>
          </a:p>
          <a:p>
            <a:pPr lvl="1"/>
            <a:r>
              <a:rPr lang="en-US" dirty="0"/>
              <a:t>Severe obesity is a BMI ≥ 40 </a:t>
            </a:r>
            <a:r>
              <a:rPr lang="en-US" baseline="30000" dirty="0"/>
              <a:t>3</a:t>
            </a:r>
            <a:endParaRPr lang="en-US" dirty="0"/>
          </a:p>
          <a:p>
            <a:r>
              <a:rPr lang="en-US" dirty="0"/>
              <a:t>Globally growing problem</a:t>
            </a:r>
            <a:r>
              <a:rPr lang="en-US" baseline="30000" dirty="0"/>
              <a:t>1</a:t>
            </a:r>
          </a:p>
          <a:p>
            <a:r>
              <a:rPr lang="en-US" dirty="0"/>
              <a:t>Overweight &gt;1.9 B, 34% obese (2016) </a:t>
            </a:r>
            <a:r>
              <a:rPr lang="en-US" baseline="30000" dirty="0"/>
              <a:t>1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baseline="30000" dirty="0"/>
          </a:p>
          <a:p>
            <a:endParaRPr lang="en-US" baseline="300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DFFC9-DBC6-692B-7563-89294B156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71B85-2AEC-8926-5D84-1FFF8F22327B}"/>
              </a:ext>
            </a:extLst>
          </p:cNvPr>
          <p:cNvSpPr txBox="1"/>
          <p:nvPr/>
        </p:nvSpPr>
        <p:spPr>
          <a:xfrm>
            <a:off x="90152" y="5793261"/>
            <a:ext cx="10706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[1] World Health Organization. URL </a:t>
            </a:r>
            <a:r>
              <a:rPr lang="en-US" sz="1400" dirty="0">
                <a:hlinkClick r:id="rId3"/>
              </a:rPr>
              <a:t>www.who.int/news-room/fact-sheets/detail/obesity-and-overweight</a:t>
            </a:r>
            <a:r>
              <a:rPr lang="en-US" sz="1400" dirty="0"/>
              <a:t> [accessed 2022-02-09]</a:t>
            </a:r>
          </a:p>
          <a:p>
            <a:r>
              <a:rPr lang="en-US" sz="1400" dirty="0"/>
              <a:t>[2] NCHS Health E-Stats, US. URL </a:t>
            </a:r>
            <a:r>
              <a:rPr lang="en-US" sz="1400" dirty="0">
                <a:hlinkClick r:id="rId4"/>
              </a:rPr>
              <a:t>www.cdc.gov/nchs/data/hestat/obesity-adult-17-18/obesity-adult.htm</a:t>
            </a:r>
            <a:r>
              <a:rPr lang="en-US" sz="1400" dirty="0"/>
              <a:t> [Accessed 2022-02-09]</a:t>
            </a:r>
          </a:p>
          <a:p>
            <a:r>
              <a:rPr lang="en-US" sz="1400" dirty="0"/>
              <a:t>[3] CDC, 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Defining Adult Overweight &amp; Obesity</a:t>
            </a:r>
            <a:r>
              <a:rPr lang="en-US" sz="1400" dirty="0"/>
              <a:t>. URL </a:t>
            </a:r>
            <a:r>
              <a:rPr lang="en-US" sz="1400" dirty="0">
                <a:hlinkClick r:id="rId5"/>
              </a:rPr>
              <a:t>https://www.cdc.gov/obesity/basics/adult-defining.html</a:t>
            </a:r>
            <a:r>
              <a:rPr lang="en-US" sz="1400" dirty="0"/>
              <a:t> [accessed 2022-06-4]</a:t>
            </a:r>
          </a:p>
          <a:p>
            <a:r>
              <a:rPr lang="en-US" sz="1400" dirty="0"/>
              <a:t>[4] NCHS Health E-Stats, US. URL </a:t>
            </a:r>
            <a:r>
              <a:rPr lang="en-US" sz="1400" dirty="0">
                <a:hlinkClick r:id="rId4"/>
              </a:rPr>
              <a:t>www.cdc.gov/nchs/data/hestat/obesity-adult-17-18/obesity-adult.htm</a:t>
            </a:r>
            <a:r>
              <a:rPr lang="en-US" sz="1400" dirty="0"/>
              <a:t>  [Accessed 2022-02-09]</a:t>
            </a:r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F8390D41-67F7-DDDB-E903-BEBC9F571B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680" y="647726"/>
            <a:ext cx="6417820" cy="4912703"/>
          </a:xfrm>
          <a:prstGeom prst="rect">
            <a:avLst/>
          </a:prstGeom>
        </p:spPr>
      </p:pic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E0AAC2EF-7CF0-8100-FE04-CE00FA12B5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515" y="2619375"/>
            <a:ext cx="1133475" cy="8096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36D105-69F4-7B46-3913-C7B9663701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565" y="3429000"/>
            <a:ext cx="3401485" cy="20453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7166D6-F01D-3DCD-1FB9-C140DFEBC7F0}"/>
              </a:ext>
            </a:extLst>
          </p:cNvPr>
          <p:cNvSpPr txBox="1"/>
          <p:nvPr/>
        </p:nvSpPr>
        <p:spPr>
          <a:xfrm>
            <a:off x="3756875" y="4367491"/>
            <a:ext cx="1016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kg/m</a:t>
            </a:r>
            <a:r>
              <a:rPr lang="en-US" sz="2400" b="1" i="0" baseline="3000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48357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6E66A-E524-93E8-B20C-038B3C457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Image of Weights</a:t>
            </a:r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64CBB911-3292-04B2-AEC1-CF8DF14AC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" r="6044"/>
          <a:stretch/>
        </p:blipFill>
        <p:spPr>
          <a:xfrm>
            <a:off x="2635048" y="1487487"/>
            <a:ext cx="6921902" cy="52339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5D911-03EF-85F2-5A0F-423EF98CE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42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6E66A-E524-93E8-B20C-038B3C457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Image of Weights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5D911-03EF-85F2-5A0F-423EF98CE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398039-1620-FA53-7B13-5A92AB676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281" y="1280701"/>
            <a:ext cx="6687619" cy="544077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6B906E-ADB3-D466-B9B5-B441C9D46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741488"/>
            <a:ext cx="2260600" cy="4351338"/>
          </a:xfrm>
        </p:spPr>
        <p:txBody>
          <a:bodyPr/>
          <a:lstStyle/>
          <a:p>
            <a:r>
              <a:rPr lang="en-US" dirty="0"/>
              <a:t>Cup rests on 4 tiles</a:t>
            </a:r>
          </a:p>
          <a:p>
            <a:r>
              <a:rPr lang="en-US" dirty="0"/>
              <a:t>Bowl rests on 8 tiles</a:t>
            </a:r>
          </a:p>
          <a:p>
            <a:r>
              <a:rPr lang="en-US" dirty="0"/>
              <a:t>Plate rests on 17 tiles</a:t>
            </a:r>
          </a:p>
        </p:txBody>
      </p:sp>
    </p:spTree>
    <p:extLst>
      <p:ext uri="{BB962C8B-B14F-4D97-AF65-F5344CB8AC3E}">
        <p14:creationId xmlns:p14="http://schemas.microsoft.com/office/powerpoint/2010/main" val="2702844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702E3-B63D-62C7-5934-D1DB0BAAA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640" y="-96362"/>
            <a:ext cx="10515600" cy="1325563"/>
          </a:xfrm>
        </p:spPr>
        <p:txBody>
          <a:bodyPr/>
          <a:lstStyle/>
          <a:p>
            <a:r>
              <a:rPr lang="en-US" dirty="0"/>
              <a:t>Hardware System Validation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FE19A-4099-68CF-BB71-62F1D46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7D256CE7-6719-5FAE-D718-BFA0AEEAC5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755438"/>
              </p:ext>
            </p:extLst>
          </p:nvPr>
        </p:nvGraphicFramePr>
        <p:xfrm>
          <a:off x="679640" y="1127601"/>
          <a:ext cx="10832720" cy="4813147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509967">
                  <a:extLst>
                    <a:ext uri="{9D8B030D-6E8A-4147-A177-3AD203B41FA5}">
                      <a16:colId xmlns:a16="http://schemas.microsoft.com/office/drawing/2014/main" val="4021489568"/>
                    </a:ext>
                  </a:extLst>
                </a:gridCol>
                <a:gridCol w="6630733">
                  <a:extLst>
                    <a:ext uri="{9D8B030D-6E8A-4147-A177-3AD203B41FA5}">
                      <a16:colId xmlns:a16="http://schemas.microsoft.com/office/drawing/2014/main" val="2020810114"/>
                    </a:ext>
                  </a:extLst>
                </a:gridCol>
                <a:gridCol w="1198817">
                  <a:extLst>
                    <a:ext uri="{9D8B030D-6E8A-4147-A177-3AD203B41FA5}">
                      <a16:colId xmlns:a16="http://schemas.microsoft.com/office/drawing/2014/main" val="1286914324"/>
                    </a:ext>
                  </a:extLst>
                </a:gridCol>
                <a:gridCol w="1493203">
                  <a:extLst>
                    <a:ext uri="{9D8B030D-6E8A-4147-A177-3AD203B41FA5}">
                      <a16:colId xmlns:a16="http://schemas.microsoft.com/office/drawing/2014/main" val="54289521"/>
                    </a:ext>
                  </a:extLst>
                </a:gridCol>
              </a:tblGrid>
              <a:tr h="3563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Area tested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Purpose of testing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Positions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Repetitions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811705"/>
                  </a:ext>
                </a:extLst>
              </a:tr>
              <a:tr h="40013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single cell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accuracy across different weights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1362543"/>
                  </a:ext>
                </a:extLst>
              </a:tr>
              <a:tr h="69204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single cell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repeatability for detecting 50 mg while loaded with 100 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6528686"/>
                  </a:ext>
                </a:extLst>
              </a:tr>
              <a:tr h="69204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single cell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convergence to stable measurements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1852120"/>
                  </a:ext>
                </a:extLst>
              </a:tr>
              <a:tr h="69204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2×2 cells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deviation among tile tops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7999010"/>
                  </a:ext>
                </a:extLst>
              </a:tr>
              <a:tr h="9563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4×4 cells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accuracy in weight measurement when distributed across multiple tiles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0234338"/>
                  </a:ext>
                </a:extLst>
              </a:tr>
              <a:tr h="9563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≥ 4×4 cells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ability to detect a weight change of 0.5 g on a plate containing 560 g of total weight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492100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2577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6594E-A3B3-A4B0-024B-A61881F0A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Accuracy across different weights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9CC90E5-B454-16CC-5D03-B5D94EA5A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260"/>
          <a:stretch/>
        </p:blipFill>
        <p:spPr>
          <a:xfrm>
            <a:off x="3985255" y="1690688"/>
            <a:ext cx="7626123" cy="414886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0DC67-7B6D-46E6-66E4-E23C36397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23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CAD610-ACF1-15D4-6D06-28E1A5BD2350}"/>
              </a:ext>
            </a:extLst>
          </p:cNvPr>
          <p:cNvSpPr txBox="1"/>
          <p:nvPr/>
        </p:nvSpPr>
        <p:spPr>
          <a:xfrm>
            <a:off x="386366" y="1349074"/>
            <a:ext cx="359888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Small effect of total weight on accuracy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Standard error increases with applied weight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Sensels</a:t>
            </a:r>
            <a:r>
              <a:rPr lang="en-US" sz="2800" dirty="0"/>
              <a:t> have 57 mg of average standard error when loaded with a 100 g calibration weight</a:t>
            </a:r>
          </a:p>
        </p:txBody>
      </p:sp>
    </p:spTree>
    <p:extLst>
      <p:ext uri="{BB962C8B-B14F-4D97-AF65-F5344CB8AC3E}">
        <p14:creationId xmlns:p14="http://schemas.microsoft.com/office/powerpoint/2010/main" val="4101037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D589862-4EA3-068E-0B1B-D33ECC4421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830"/>
          <a:stretch/>
        </p:blipFill>
        <p:spPr>
          <a:xfrm>
            <a:off x="4557830" y="1690688"/>
            <a:ext cx="7066597" cy="410713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E8FDF-4E26-C844-7256-1F0680D5C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24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75FF9F-9E80-7F54-B566-D863D132C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Results: Repeatability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3FDDCF-D21B-8B0B-4630-13D7BFDA445D}"/>
              </a:ext>
            </a:extLst>
          </p:cNvPr>
          <p:cNvSpPr txBox="1"/>
          <p:nvPr/>
        </p:nvSpPr>
        <p:spPr>
          <a:xfrm>
            <a:off x="422207" y="1462355"/>
            <a:ext cx="35988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Repeatability error was appx 3.8 mg at most locations</a:t>
            </a:r>
          </a:p>
        </p:txBody>
      </p:sp>
      <p:pic>
        <p:nvPicPr>
          <p:cNvPr id="13" name="Picture 12" descr="A picture containing indoor&#10;&#10;Description automatically generated">
            <a:extLst>
              <a:ext uri="{FF2B5EF4-FFF2-40B4-BE49-F238E27FC236}">
                <a16:creationId xmlns:a16="http://schemas.microsoft.com/office/drawing/2014/main" id="{BADB7F9C-F551-A042-10F8-44DEB8BD7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7516" y="3013452"/>
            <a:ext cx="2879663" cy="383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78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E8FDF-4E26-C844-7256-1F0680D5C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6E5E1B-F1B9-4C3F-2EBE-ADD45F2DAC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8" t="5366"/>
          <a:stretch/>
        </p:blipFill>
        <p:spPr>
          <a:xfrm>
            <a:off x="550549" y="2611438"/>
            <a:ext cx="10598392" cy="3744912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559A13-0ACF-2E6D-78E4-D72EACA1D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7200" y="1792288"/>
            <a:ext cx="4457700" cy="908050"/>
          </a:xfrm>
        </p:spPr>
        <p:txBody>
          <a:bodyPr/>
          <a:lstStyle/>
          <a:p>
            <a:r>
              <a:rPr lang="en-US" dirty="0"/>
              <a:t>83% of grid cells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168FDF62-4346-C70B-6BCD-40EAF469753D}"/>
              </a:ext>
            </a:extLst>
          </p:cNvPr>
          <p:cNvSpPr txBox="1">
            <a:spLocks/>
          </p:cNvSpPr>
          <p:nvPr/>
        </p:nvSpPr>
        <p:spPr>
          <a:xfrm>
            <a:off x="6691241" y="1800226"/>
            <a:ext cx="4457700" cy="908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17% of grid cells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846C403-FE92-DDE7-6585-B55BEFB8A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Results: Time to converge to stable weight</a:t>
            </a:r>
          </a:p>
        </p:txBody>
      </p:sp>
    </p:spTree>
    <p:extLst>
      <p:ext uri="{BB962C8B-B14F-4D97-AF65-F5344CB8AC3E}">
        <p14:creationId xmlns:p14="http://schemas.microsoft.com/office/powerpoint/2010/main" val="2186869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1CFD47-A6C7-70E9-0F5E-DA4B3C4EB0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65409" y="1639693"/>
            <a:ext cx="5688391" cy="400125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E04AA-7490-AB66-7985-74D1F6CA1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26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FCBA49-6C93-CEB8-B1CD-333FB0310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Results: 2 x 2 tiles for deviation in tile tops</a:t>
            </a:r>
            <a:br>
              <a:rPr lang="en-US" dirty="0"/>
            </a:b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AAB0D0-90C7-B852-80A6-DDB2AA069CEF}"/>
              </a:ext>
            </a:extLst>
          </p:cNvPr>
          <p:cNvSpPr txBox="1"/>
          <p:nvPr/>
        </p:nvSpPr>
        <p:spPr>
          <a:xfrm>
            <a:off x="386366" y="1349074"/>
            <a:ext cx="359888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 piece of glass (5X5 cm, 12.85 g) placed at the middle of a 2X2 grid area.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 calibration weight (100 g) is placed at the middle of the square piece of glass.</a:t>
            </a:r>
          </a:p>
        </p:txBody>
      </p:sp>
    </p:spTree>
    <p:extLst>
      <p:ext uri="{BB962C8B-B14F-4D97-AF65-F5344CB8AC3E}">
        <p14:creationId xmlns:p14="http://schemas.microsoft.com/office/powerpoint/2010/main" val="17652630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E04AA-7490-AB66-7985-74D1F6CA1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27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FCBA49-6C93-CEB8-B1CD-333FB0310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Results: 2 x 2 tiles for deviation in tile tops</a:t>
            </a:r>
            <a:br>
              <a:rPr lang="en-US" dirty="0"/>
            </a:b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AAB0D0-90C7-B852-80A6-DDB2AA069CEF}"/>
              </a:ext>
            </a:extLst>
          </p:cNvPr>
          <p:cNvSpPr txBox="1"/>
          <p:nvPr/>
        </p:nvSpPr>
        <p:spPr>
          <a:xfrm>
            <a:off x="386366" y="1349074"/>
            <a:ext cx="359888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 average standard deviation for all 58 positions is 5.5 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From the perspective of flatness, there is an approximately 4.2±0.5 um deviation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C119D1-BB6E-4CFB-5884-E5EF797FFB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98"/>
          <a:stretch/>
        </p:blipFill>
        <p:spPr>
          <a:xfrm>
            <a:off x="3985255" y="1093222"/>
            <a:ext cx="6742616" cy="524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413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E04AA-7490-AB66-7985-74D1F6CA1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28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FCBA49-6C93-CEB8-B1CD-333FB0310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Results: accuracy in weight distributed across 4 x 4 tiles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AAB0D0-90C7-B852-80A6-DDB2AA069CEF}"/>
              </a:ext>
            </a:extLst>
          </p:cNvPr>
          <p:cNvSpPr txBox="1"/>
          <p:nvPr/>
        </p:nvSpPr>
        <p:spPr>
          <a:xfrm>
            <a:off x="386365" y="1349074"/>
            <a:ext cx="435591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 flat-bottomed plate weighing 260 g was tested at 28 different positions across the grid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99.97±0.1% accuracy of weight measurement was obtained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Weight distribution among tiles was ±12.44 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5D6B23-BF9E-8AF9-2116-F216EF3C8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683" y="982204"/>
            <a:ext cx="6611517" cy="537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144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03CA8-FCAD-F6F8-7545-E1A0822C6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882900" cy="4351338"/>
          </a:xfrm>
        </p:spPr>
        <p:txBody>
          <a:bodyPr/>
          <a:lstStyle/>
          <a:p>
            <a:r>
              <a:rPr lang="en-US" dirty="0"/>
              <a:t>40 SNR was obtained when a calibration weight of 0.5 g was picked up from a plate containing a total weight of 560 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289ED-F51D-DA94-E323-1B9687A59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E3397B-DC9B-81CD-39F3-2A11818E5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725" y="1738313"/>
            <a:ext cx="7077075" cy="44386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DD06460-7D38-E162-7616-BA37527B7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Results: Small Weight Removed from a Plate</a:t>
            </a:r>
          </a:p>
        </p:txBody>
      </p:sp>
    </p:spTree>
    <p:extLst>
      <p:ext uri="{BB962C8B-B14F-4D97-AF65-F5344CB8AC3E}">
        <p14:creationId xmlns:p14="http://schemas.microsoft.com/office/powerpoint/2010/main" val="133038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A1A0F-0E1E-721E-BB01-461B22BCD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Assessment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E8A85-0185-2B0D-3BFE-6F6B5625C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Tools</a:t>
            </a:r>
          </a:p>
          <a:p>
            <a:pPr lvl="1"/>
            <a:r>
              <a:rPr lang="en-US" dirty="0"/>
              <a:t>Dietary Records </a:t>
            </a:r>
          </a:p>
          <a:p>
            <a:pPr lvl="1"/>
            <a:r>
              <a:rPr lang="en-US" dirty="0"/>
              <a:t>24-H Dietary Recall </a:t>
            </a:r>
          </a:p>
          <a:p>
            <a:pPr lvl="1"/>
            <a:r>
              <a:rPr lang="en-US" dirty="0"/>
              <a:t>Food Frequency Questionnaire (FFQ)</a:t>
            </a:r>
          </a:p>
          <a:p>
            <a:r>
              <a:rPr lang="en-US" dirty="0"/>
              <a:t>Problems</a:t>
            </a:r>
          </a:p>
          <a:p>
            <a:pPr lvl="1"/>
            <a:r>
              <a:rPr lang="en-US" dirty="0"/>
              <a:t>Burdensome (need compliance)</a:t>
            </a:r>
            <a:r>
              <a:rPr lang="en-US" baseline="30000" dirty="0"/>
              <a:t>1</a:t>
            </a:r>
          </a:p>
          <a:p>
            <a:pPr lvl="1"/>
            <a:r>
              <a:rPr lang="en-US" dirty="0"/>
              <a:t>Inaccurate</a:t>
            </a:r>
          </a:p>
          <a:p>
            <a:pPr lvl="1"/>
            <a:r>
              <a:rPr lang="en-US" dirty="0"/>
              <a:t>Rely on memory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A4302-36F5-6629-D8EE-09F8029D0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6008A0-2FD1-E46C-A6C6-34B211BD0443}"/>
              </a:ext>
            </a:extLst>
          </p:cNvPr>
          <p:cNvSpPr txBox="1"/>
          <p:nvPr/>
        </p:nvSpPr>
        <p:spPr>
          <a:xfrm>
            <a:off x="201387" y="6098242"/>
            <a:ext cx="10911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[1]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Brown et al. (2021), Toward more rigorous and informative nutritional epidemiology: The rational space between dismissal and defense of the status quo</a:t>
            </a:r>
            <a:endParaRPr lang="en-US" sz="1400" b="0" i="0" dirty="0">
              <a:solidFill>
                <a:srgbClr val="2E2E2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10547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DCEA2-0A35-D02F-1EEA-395498502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2EE2B-5B40-2473-C191-9DDFE7761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 and Background</a:t>
            </a:r>
          </a:p>
          <a:p>
            <a:r>
              <a:rPr lang="en-US" dirty="0"/>
              <a:t>Related Work on Smart Surfaces</a:t>
            </a:r>
          </a:p>
          <a:p>
            <a:r>
              <a:rPr lang="en-US" dirty="0"/>
              <a:t>Novelty</a:t>
            </a:r>
          </a:p>
          <a:p>
            <a:r>
              <a:rPr lang="en-US" dirty="0"/>
              <a:t>Hardware</a:t>
            </a:r>
          </a:p>
          <a:p>
            <a:r>
              <a:rPr lang="en-US" sz="4000" b="1" dirty="0"/>
              <a:t>Pilot Experiment</a:t>
            </a:r>
          </a:p>
          <a:p>
            <a:pPr>
              <a:lnSpc>
                <a:spcPct val="100000"/>
              </a:lnSpc>
            </a:pPr>
            <a:r>
              <a:rPr lang="en-US" dirty="0"/>
              <a:t>Comparison of Eating Detection Methods On Smart Surfaces</a:t>
            </a:r>
          </a:p>
          <a:p>
            <a:endParaRPr lang="en-US" sz="4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71393-9B1F-A05D-D171-EE4310CDA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146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C712F-4794-145A-A7F1-F7D8AB467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Pilot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859E4-1A32-8245-C0D8-FC5F9149B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17" y="1503652"/>
            <a:ext cx="10515600" cy="510320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Purpose:  The goal of this experiment is to determine if intake events can be reliably detected on a microgrid smart table surface</a:t>
            </a:r>
          </a:p>
          <a:p>
            <a:r>
              <a:rPr lang="en-US" dirty="0"/>
              <a:t>Methods: </a:t>
            </a:r>
          </a:p>
          <a:p>
            <a:pPr lvl="1"/>
            <a:r>
              <a:rPr lang="en-US" dirty="0"/>
              <a:t>11 Human subjects recruitment (IRB# IRB2021-0462)</a:t>
            </a:r>
          </a:p>
          <a:p>
            <a:r>
              <a:rPr lang="en-US" dirty="0"/>
              <a:t>Segmentation algorithm (details in document)</a:t>
            </a:r>
          </a:p>
          <a:p>
            <a:pPr lvl="1"/>
            <a:r>
              <a:rPr lang="en-US" dirty="0"/>
              <a:t>custom coded for 3 known containers</a:t>
            </a:r>
          </a:p>
          <a:p>
            <a:r>
              <a:rPr lang="en-US" dirty="0"/>
              <a:t>Intake event detection (details in document)</a:t>
            </a:r>
          </a:p>
          <a:p>
            <a:pPr lvl="1"/>
            <a:r>
              <a:rPr lang="en-US" dirty="0"/>
              <a:t>food</a:t>
            </a:r>
          </a:p>
          <a:p>
            <a:pPr lvl="1"/>
            <a:r>
              <a:rPr lang="en-US" dirty="0"/>
              <a:t>food mass</a:t>
            </a:r>
          </a:p>
          <a:p>
            <a:pPr lvl="1"/>
            <a:r>
              <a:rPr lang="en-US" dirty="0"/>
              <a:t>beverage</a:t>
            </a:r>
          </a:p>
          <a:p>
            <a:pPr lvl="1"/>
            <a:r>
              <a:rPr lang="en-US" dirty="0"/>
              <a:t>utensil (no intake)</a:t>
            </a:r>
          </a:p>
          <a:p>
            <a:r>
              <a:rPr lang="en-US" dirty="0"/>
              <a:t>Metrics: F1-score for bite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E74C0-B251-122A-A70B-3D24FCAB4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31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A9BA95-B9C6-D85C-FC0C-C2D884CE2E28}"/>
                  </a:ext>
                </a:extLst>
              </p:cNvPr>
              <p:cNvSpPr txBox="1"/>
              <p:nvPr/>
            </p:nvSpPr>
            <p:spPr>
              <a:xfrm>
                <a:off x="6229350" y="5447383"/>
                <a:ext cx="4762500" cy="9089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𝐹</m:t>
                      </m:r>
                      <m:r>
                        <a:rPr lang="en-US" sz="2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1 </m:t>
                      </m:r>
                      <m:r>
                        <a:rPr lang="en-US" sz="2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𝑠𝑐𝑜𝑟𝑒</m:t>
                      </m:r>
                      <m:r>
                        <a:rPr lang="en-US" sz="2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 </m:t>
                      </m:r>
                      <m:f>
                        <m:fPr>
                          <m:ctrlP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2 </m:t>
                          </m:r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𝑇𝑃</m:t>
                          </m:r>
                        </m:num>
                        <m:den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2 </m:t>
                          </m:r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𝑇𝑃</m:t>
                          </m:r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𝐹𝑃</m:t>
                          </m:r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𝐹𝑁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A9BA95-B9C6-D85C-FC0C-C2D884CE2E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350" y="5447383"/>
                <a:ext cx="4762500" cy="9089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28116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32CA4-B756-8FB9-3DBD-E1983A1EE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Subjects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3D6FF-C696-CFE3-159F-2C8ED45E6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51986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11 participants were recruited</a:t>
            </a:r>
          </a:p>
          <a:p>
            <a:pPr lvl="1"/>
            <a:r>
              <a:rPr lang="en-US" dirty="0"/>
              <a:t>Age: 20 to 30</a:t>
            </a:r>
          </a:p>
          <a:p>
            <a:pPr lvl="1"/>
            <a:r>
              <a:rPr lang="en-US" dirty="0"/>
              <a:t>Gender: 10 male, 1 female</a:t>
            </a:r>
          </a:p>
          <a:p>
            <a:pPr lvl="1"/>
            <a:r>
              <a:rPr lang="en-US" dirty="0"/>
              <a:t>BMI: 25</a:t>
            </a:r>
            <a:r>
              <a:rPr lang="en-US" sz="2800" dirty="0"/>
              <a:t> ± </a:t>
            </a:r>
            <a:r>
              <a:rPr lang="en-US" dirty="0"/>
              <a:t>5 kg/m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dirty="0"/>
              <a:t>Food choices: </a:t>
            </a:r>
          </a:p>
          <a:p>
            <a:pPr lvl="1"/>
            <a:r>
              <a:rPr lang="en-US" dirty="0"/>
              <a:t>Frozen meals and fresh salads were ordered from local grocery stores (for COVID-19 conditions)</a:t>
            </a:r>
          </a:p>
          <a:p>
            <a:pPr lvl="1"/>
            <a:r>
              <a:rPr lang="en-US" dirty="0"/>
              <a:t>Water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220D5-BE59-8565-7E12-E0924EA94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32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83D9A1-6674-C125-7738-74D123A19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204139"/>
            <a:ext cx="58674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615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8B7BD6-22E3-7052-4237-AEFDFC78C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33</a:t>
            </a:fld>
            <a:endParaRPr lang="en-US"/>
          </a:p>
        </p:txBody>
      </p:sp>
      <p:pic>
        <p:nvPicPr>
          <p:cNvPr id="10" name="Picture 9" descr="A picture containing indoor, floor, table&#10;&#10;Description automatically generated">
            <a:extLst>
              <a:ext uri="{FF2B5EF4-FFF2-40B4-BE49-F238E27FC236}">
                <a16:creationId xmlns:a16="http://schemas.microsoft.com/office/drawing/2014/main" id="{BEEE9E88-7BDA-81EB-284C-51B37CB7C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6710"/>
            <a:ext cx="4891953" cy="600901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65CD57-1CD7-1FD8-0F66-5A6CE0ED8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169" y="1690688"/>
            <a:ext cx="5455556" cy="4351338"/>
          </a:xfrm>
        </p:spPr>
        <p:txBody>
          <a:bodyPr>
            <a:normAutofit/>
          </a:bodyPr>
          <a:lstStyle/>
          <a:p>
            <a:r>
              <a:rPr lang="en-US" dirty="0"/>
              <a:t>Subjects signed consents </a:t>
            </a:r>
          </a:p>
          <a:p>
            <a:r>
              <a:rPr lang="en-US" dirty="0"/>
              <a:t>Subjects prepared food in lab</a:t>
            </a:r>
          </a:p>
          <a:p>
            <a:r>
              <a:rPr lang="en-US" dirty="0"/>
              <a:t>Video was recorded for ground truth</a:t>
            </a:r>
          </a:p>
          <a:p>
            <a:pPr lvl="1"/>
            <a:r>
              <a:rPr lang="en-US" dirty="0"/>
              <a:t>GT events = 685 total, 62 average</a:t>
            </a:r>
          </a:p>
          <a:p>
            <a:pPr lvl="1"/>
            <a:r>
              <a:rPr lang="en-US" dirty="0"/>
              <a:t>Meal duration = 129 minutes total, 11.77 minutes average</a:t>
            </a:r>
          </a:p>
          <a:p>
            <a:pPr lvl="1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CD093AF-4EA7-5E7E-51E9-AC005E76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Human Subjects</a:t>
            </a:r>
          </a:p>
        </p:txBody>
      </p:sp>
    </p:spTree>
    <p:extLst>
      <p:ext uri="{BB962C8B-B14F-4D97-AF65-F5344CB8AC3E}">
        <p14:creationId xmlns:p14="http://schemas.microsoft.com/office/powerpoint/2010/main" val="16778777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3E4D5-2B36-F1A9-B57B-9C0EA0C21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Flat-Bottomed Bases for Food Containers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D31EC-3A63-91E1-AB8E-7DE33FD83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72675"/>
            <a:ext cx="4455017" cy="49662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Bases for food containers were attached to circle-shaped pieces of regular glass for making flat-bottomed dishes</a:t>
            </a:r>
          </a:p>
          <a:p>
            <a:r>
              <a:rPr lang="en-US" dirty="0"/>
              <a:t>(a) and (b) a plastic cup was cut in half </a:t>
            </a:r>
          </a:p>
          <a:p>
            <a:pPr lvl="1"/>
            <a:r>
              <a:rPr lang="en-US" dirty="0"/>
              <a:t>6.5 cm diameter</a:t>
            </a:r>
          </a:p>
          <a:p>
            <a:r>
              <a:rPr lang="en-US" dirty="0"/>
              <a:t>(c) and (d) a paper plate</a:t>
            </a:r>
          </a:p>
          <a:p>
            <a:pPr lvl="1"/>
            <a:r>
              <a:rPr lang="en-US" dirty="0"/>
              <a:t>19 cm diameter</a:t>
            </a:r>
          </a:p>
          <a:p>
            <a:r>
              <a:rPr lang="en-US" dirty="0"/>
              <a:t>(e) and (f) a paper bowl</a:t>
            </a:r>
          </a:p>
          <a:p>
            <a:pPr lvl="1"/>
            <a:r>
              <a:rPr lang="en-US" dirty="0"/>
              <a:t>10 cm diameter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0972A8-3518-7174-AF32-706E3AB4A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01DFD3-FFC9-55C7-2DCC-AD8A1B269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216" y="1805858"/>
            <a:ext cx="6438977" cy="428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83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AA9FC-403D-E9C7-4150-5B7AEB2FC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Bite Detection Performance – 11 Subjects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0CA66-5C7D-B544-E9BF-13AE54BA7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35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4B1FB4-217C-1E00-FBFA-02AC0A47C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1100"/>
            <a:ext cx="10134600" cy="5410200"/>
          </a:xfrm>
        </p:spPr>
        <p:txBody>
          <a:bodyPr>
            <a:normAutofit/>
          </a:bodyPr>
          <a:lstStyle/>
          <a:p>
            <a:r>
              <a:rPr lang="en-US" dirty="0"/>
              <a:t>F1-score for the 11 subjects:</a:t>
            </a:r>
          </a:p>
          <a:p>
            <a:pPr lvl="1"/>
            <a:r>
              <a:rPr lang="en-US" dirty="0"/>
              <a:t>Per subject</a:t>
            </a:r>
          </a:p>
          <a:p>
            <a:pPr lvl="2"/>
            <a:r>
              <a:rPr lang="en-US" b="1" dirty="0"/>
              <a:t>96.7% Average</a:t>
            </a:r>
          </a:p>
          <a:p>
            <a:pPr lvl="2"/>
            <a:r>
              <a:rPr lang="en-US" b="1" dirty="0"/>
              <a:t>100% maximum</a:t>
            </a:r>
          </a:p>
          <a:p>
            <a:pPr lvl="2"/>
            <a:r>
              <a:rPr lang="en-US" b="1" dirty="0"/>
              <a:t>91.2% minimum</a:t>
            </a:r>
          </a:p>
          <a:p>
            <a:pPr lvl="1"/>
            <a:r>
              <a:rPr lang="en-US" dirty="0"/>
              <a:t>Per container</a:t>
            </a:r>
          </a:p>
          <a:p>
            <a:pPr lvl="2"/>
            <a:r>
              <a:rPr lang="en-US" b="1" dirty="0"/>
              <a:t>96.5% for the plate and bowl</a:t>
            </a:r>
          </a:p>
          <a:p>
            <a:pPr lvl="2"/>
            <a:r>
              <a:rPr lang="en-US" b="1" dirty="0"/>
              <a:t>99.3% for the cup</a:t>
            </a:r>
          </a:p>
          <a:p>
            <a:r>
              <a:rPr lang="en-US" dirty="0"/>
              <a:t>Conclusion: the pilot experiment provided confidence that the tool could reliably detect intake events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804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DCEA2-0A35-D02F-1EEA-395498502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2EE2B-5B40-2473-C191-9DDFE7761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 and Background</a:t>
            </a:r>
          </a:p>
          <a:p>
            <a:r>
              <a:rPr lang="en-US" dirty="0"/>
              <a:t>Related Work on Smart Surfaces</a:t>
            </a:r>
          </a:p>
          <a:p>
            <a:r>
              <a:rPr lang="en-US" dirty="0"/>
              <a:t>Novelty</a:t>
            </a:r>
          </a:p>
          <a:p>
            <a:r>
              <a:rPr lang="en-US" dirty="0"/>
              <a:t>Hardware</a:t>
            </a:r>
          </a:p>
          <a:p>
            <a:r>
              <a:rPr lang="en-US" dirty="0"/>
              <a:t>Pilot Experiment and Algorithm</a:t>
            </a:r>
          </a:p>
          <a:p>
            <a:pPr>
              <a:lnSpc>
                <a:spcPct val="100000"/>
              </a:lnSpc>
            </a:pPr>
            <a:r>
              <a:rPr lang="en-US" sz="4000" b="1" dirty="0"/>
              <a:t>Comparison of Eating Detection Methods On Smart Surfaces</a:t>
            </a:r>
          </a:p>
          <a:p>
            <a:endParaRPr lang="en-US" sz="4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71393-9B1F-A05D-D171-EE4310CDA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43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EC037-1810-2E5F-A509-C48D03F2B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400A2-2BAA-5524-8840-2AE3DB248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37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99C2C93-32CC-EEA9-3F56-4D4EE36EF45F}"/>
              </a:ext>
            </a:extLst>
          </p:cNvPr>
          <p:cNvSpPr txBox="1">
            <a:spLocks/>
          </p:cNvSpPr>
          <p:nvPr/>
        </p:nvSpPr>
        <p:spPr>
          <a:xfrm>
            <a:off x="838200" y="1597024"/>
            <a:ext cx="70739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32 subjects</a:t>
            </a:r>
          </a:p>
          <a:p>
            <a:pPr lvl="1"/>
            <a:r>
              <a:rPr lang="en-US" dirty="0"/>
              <a:t>23 males</a:t>
            </a:r>
          </a:p>
          <a:p>
            <a:pPr lvl="1"/>
            <a:r>
              <a:rPr lang="en-US" dirty="0"/>
              <a:t>9 females</a:t>
            </a:r>
          </a:p>
          <a:p>
            <a:r>
              <a:rPr lang="en-US" dirty="0"/>
              <a:t>GTs = 1,836</a:t>
            </a:r>
          </a:p>
          <a:p>
            <a:r>
              <a:rPr lang="en-US" dirty="0"/>
              <a:t>Total meal duration = 376 minutes</a:t>
            </a:r>
          </a:p>
          <a:p>
            <a:endParaRPr lang="en-US" dirty="0"/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732F3BF5-D914-3FDC-26B7-2B95357CB2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33126"/>
              </p:ext>
            </p:extLst>
          </p:nvPr>
        </p:nvGraphicFramePr>
        <p:xfrm>
          <a:off x="2291175" y="4071937"/>
          <a:ext cx="7609649" cy="1876425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3078480">
                  <a:extLst>
                    <a:ext uri="{9D8B030D-6E8A-4147-A177-3AD203B41FA5}">
                      <a16:colId xmlns:a16="http://schemas.microsoft.com/office/drawing/2014/main" val="3520316370"/>
                    </a:ext>
                  </a:extLst>
                </a:gridCol>
                <a:gridCol w="1276350">
                  <a:extLst>
                    <a:ext uri="{9D8B030D-6E8A-4147-A177-3AD203B41FA5}">
                      <a16:colId xmlns:a16="http://schemas.microsoft.com/office/drawing/2014/main" val="1177627631"/>
                    </a:ext>
                  </a:extLst>
                </a:gridCol>
                <a:gridCol w="1933702">
                  <a:extLst>
                    <a:ext uri="{9D8B030D-6E8A-4147-A177-3AD203B41FA5}">
                      <a16:colId xmlns:a16="http://schemas.microsoft.com/office/drawing/2014/main" val="3709777622"/>
                    </a:ext>
                  </a:extLst>
                </a:gridCol>
                <a:gridCol w="1321117">
                  <a:extLst>
                    <a:ext uri="{9D8B030D-6E8A-4147-A177-3AD203B41FA5}">
                      <a16:colId xmlns:a16="http://schemas.microsoft.com/office/drawing/2014/main" val="38935756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minimum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 (±STD)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maximum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109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BMI (kg/m2)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25.6 (±6)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6828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 (years)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25.9 (±5.5)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4191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meal duration (minutes)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 (±4.2)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4453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ground truth moments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57.4 (±19.4)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0439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84199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36DB7-9D4C-CCCA-BA66-3110ABFC1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049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Comparison of Methods for the Detection of Eating Events Using Smart Tables or Scales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5D1F0-F73E-9F7B-CC68-B5963333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38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F2E88-19BF-BBE4-F445-71FDD9FF8A60}"/>
              </a:ext>
            </a:extLst>
          </p:cNvPr>
          <p:cNvSpPr txBox="1"/>
          <p:nvPr/>
        </p:nvSpPr>
        <p:spPr>
          <a:xfrm>
            <a:off x="124732" y="5767368"/>
            <a:ext cx="11942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[1] </a:t>
            </a:r>
            <a:r>
              <a:rPr lang="en-US" sz="1400" dirty="0" err="1">
                <a:solidFill>
                  <a:srgbClr val="000000"/>
                </a:solidFill>
              </a:rPr>
              <a:t>Mattfeld</a:t>
            </a:r>
            <a:r>
              <a:rPr lang="en-US" sz="1400" dirty="0">
                <a:solidFill>
                  <a:srgbClr val="000000"/>
                </a:solidFill>
              </a:rPr>
              <a:t> et al. (2016), Measuring the consumption of individual solid and liquid bites using a table-embedded scale during unrestricted eating</a:t>
            </a:r>
          </a:p>
          <a:p>
            <a:r>
              <a:rPr lang="en-US" sz="1400" dirty="0">
                <a:solidFill>
                  <a:srgbClr val="000000"/>
                </a:solidFill>
              </a:rPr>
              <a:t>[2] </a:t>
            </a:r>
            <a:r>
              <a:rPr lang="en-US" sz="1400" dirty="0" err="1"/>
              <a:t>Papa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</a:rPr>
              <a:t>panagiotou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 et al. (2018), Automatic analysis of food intake and meal microstructure based on continuous weight measurements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>
                <a:solidFill>
                  <a:srgbClr val="000000"/>
                </a:solidFill>
              </a:rPr>
              <a:t>[</a:t>
            </a:r>
            <a:r>
              <a:rPr lang="en-US" sz="1400" dirty="0">
                <a:solidFill>
                  <a:srgbClr val="000000"/>
                </a:solidFill>
              </a:rPr>
              <a:t>3</a:t>
            </a:r>
            <a:r>
              <a:rPr lang="en-US" sz="1400">
                <a:solidFill>
                  <a:srgbClr val="000000"/>
                </a:solidFill>
              </a:rPr>
              <a:t>]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</a:rPr>
              <a:t>Mertes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 et al. (2019), Measuring and localizing individual bites using a sensor augmented plate during unrestricted eating for the aging population</a:t>
            </a:r>
            <a:endParaRPr lang="en-US" sz="1400" dirty="0">
              <a:solidFill>
                <a:srgbClr val="000000"/>
              </a:solidFill>
            </a:endParaRP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D867CEFF-473F-9E2C-3F22-89384AD35A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759652"/>
              </p:ext>
            </p:extLst>
          </p:nvPr>
        </p:nvGraphicFramePr>
        <p:xfrm>
          <a:off x="838200" y="1771160"/>
          <a:ext cx="10515600" cy="3524738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803794">
                  <a:extLst>
                    <a:ext uri="{9D8B030D-6E8A-4147-A177-3AD203B41FA5}">
                      <a16:colId xmlns:a16="http://schemas.microsoft.com/office/drawing/2014/main" val="886992791"/>
                    </a:ext>
                  </a:extLst>
                </a:gridCol>
                <a:gridCol w="2689665">
                  <a:extLst>
                    <a:ext uri="{9D8B030D-6E8A-4147-A177-3AD203B41FA5}">
                      <a16:colId xmlns:a16="http://schemas.microsoft.com/office/drawing/2014/main" val="2167450739"/>
                    </a:ext>
                  </a:extLst>
                </a:gridCol>
                <a:gridCol w="7022141">
                  <a:extLst>
                    <a:ext uri="{9D8B030D-6E8A-4147-A177-3AD203B41FA5}">
                      <a16:colId xmlns:a16="http://schemas.microsoft.com/office/drawing/2014/main" val="157037928"/>
                    </a:ext>
                  </a:extLst>
                </a:gridCol>
              </a:tblGrid>
              <a:tr h="4448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Ref.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Algorithm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Instrument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6570622"/>
                  </a:ext>
                </a:extLst>
              </a:tr>
              <a:tr h="44482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[1]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rule-based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dining table embedded with weighing scales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868287"/>
                  </a:ext>
                </a:extLst>
              </a:tr>
              <a:tr h="87836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[2]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context-free grammar (CFG)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US" sz="2400" b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Mandometer</a:t>
                      </a:r>
                      <a:r>
                        <a:rPr lang="en-US" sz="2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version 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9756951"/>
                  </a:ext>
                </a:extLst>
              </a:tr>
              <a:tr h="87836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[3]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random forest classifier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three-compartment smart plate embedded with three load cells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1431600"/>
                  </a:ext>
                </a:extLst>
              </a:tr>
              <a:tr h="87836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This work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rule-based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× 11 grid of load cells embedded under the surface of a custom-built dining table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98168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51820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3598B-7D7A-E255-8A2D-561695C55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970"/>
            <a:ext cx="10515600" cy="1325563"/>
          </a:xfrm>
        </p:spPr>
        <p:txBody>
          <a:bodyPr/>
          <a:lstStyle/>
          <a:p>
            <a:r>
              <a:rPr lang="en-US" dirty="0"/>
              <a:t>Rule-based by </a:t>
            </a:r>
            <a:r>
              <a:rPr lang="en-US" dirty="0" err="1"/>
              <a:t>Mattfeld</a:t>
            </a:r>
            <a:r>
              <a:rPr lang="en-US" dirty="0"/>
              <a:t> et al. (2016)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171CBE-D1F4-3B41-2581-C2A4B279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6AC67F-014E-AF4D-A7EB-3D874776F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47" b="64420"/>
          <a:stretch/>
        </p:blipFill>
        <p:spPr>
          <a:xfrm>
            <a:off x="3530601" y="1244600"/>
            <a:ext cx="8172450" cy="1651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E1030F0-B4DA-E1F8-B6F8-41A809F68004}"/>
              </a:ext>
            </a:extLst>
          </p:cNvPr>
          <p:cNvSpPr txBox="1">
            <a:spLocks/>
          </p:cNvSpPr>
          <p:nvPr/>
        </p:nvSpPr>
        <p:spPr>
          <a:xfrm>
            <a:off x="215900" y="1847850"/>
            <a:ext cx="26861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7B11EB4-1250-FAD6-F54A-9602B6362151}"/>
              </a:ext>
            </a:extLst>
          </p:cNvPr>
          <p:cNvSpPr txBox="1">
            <a:spLocks/>
          </p:cNvSpPr>
          <p:nvPr/>
        </p:nvSpPr>
        <p:spPr>
          <a:xfrm>
            <a:off x="390525" y="1161772"/>
            <a:ext cx="2686161" cy="3829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lphaLcParenR"/>
            </a:pPr>
            <a:r>
              <a:rPr lang="en-US" sz="2400" dirty="0"/>
              <a:t>Single bite</a:t>
            </a:r>
          </a:p>
          <a:p>
            <a:pPr lvl="1"/>
            <a:r>
              <a:rPr lang="en-US" dirty="0"/>
              <a:t>3σ</a:t>
            </a:r>
            <a:r>
              <a:rPr lang="en-US" baseline="-25000" dirty="0">
                <a:latin typeface="Calibri" panose="020F0502020204030204" pitchFamily="34" charset="0"/>
                <a:cs typeface="Arial" panose="020B0604020202020204" pitchFamily="34" charset="0"/>
              </a:rPr>
              <a:t>noise</a:t>
            </a:r>
            <a:r>
              <a:rPr lang="en-US" sz="36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&lt;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/>
              <a:t>30g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400" dirty="0"/>
              <a:t>Mass food</a:t>
            </a:r>
          </a:p>
          <a:p>
            <a:pPr lvl="1"/>
            <a:r>
              <a:rPr lang="en-US" dirty="0"/>
              <a:t>100 to 300 g</a:t>
            </a:r>
          </a:p>
          <a:p>
            <a:pPr lvl="1"/>
            <a:r>
              <a:rPr lang="en-US" dirty="0"/>
              <a:t>3σ</a:t>
            </a:r>
            <a:r>
              <a:rPr lang="en-US" sz="2400" baseline="-25000" dirty="0">
                <a:latin typeface="Calibri" panose="020F0502020204030204" pitchFamily="34" charset="0"/>
                <a:cs typeface="Arial" panose="020B0604020202020204" pitchFamily="34" charset="0"/>
              </a:rPr>
              <a:t>noise</a:t>
            </a:r>
            <a:r>
              <a:rPr lang="en-US" sz="32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&lt;</a:t>
            </a:r>
            <a:r>
              <a:rPr lang="en-US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30g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400" dirty="0"/>
              <a:t>Drink bite</a:t>
            </a:r>
          </a:p>
          <a:p>
            <a:pPr lvl="1"/>
            <a:r>
              <a:rPr lang="en-US" dirty="0"/>
              <a:t>80 to 550 g</a:t>
            </a:r>
          </a:p>
          <a:p>
            <a:pPr lvl="1"/>
            <a:r>
              <a:rPr lang="en-US" dirty="0"/>
              <a:t>3σ</a:t>
            </a:r>
            <a:r>
              <a:rPr lang="en-US" baseline="-25000" dirty="0">
                <a:latin typeface="Calibri" panose="020F0502020204030204" pitchFamily="34" charset="0"/>
                <a:cs typeface="Arial" panose="020B0604020202020204" pitchFamily="34" charset="0"/>
              </a:rPr>
              <a:t>noise</a:t>
            </a:r>
            <a:r>
              <a:rPr lang="en-US" sz="24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&lt; 80g</a:t>
            </a:r>
            <a:endParaRPr lang="en-US" b="0" i="0" u="none" strike="noStrike" baseline="0" dirty="0">
              <a:latin typeface="CMR10"/>
            </a:endParaRPr>
          </a:p>
          <a:p>
            <a:pPr lvl="1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761A53-B073-B56F-C347-C976B78064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023" r="50633"/>
          <a:stretch/>
        </p:blipFill>
        <p:spPr>
          <a:xfrm>
            <a:off x="3530601" y="2973840"/>
            <a:ext cx="4034518" cy="3007179"/>
          </a:xfrm>
          <a:prstGeom prst="rect">
            <a:avLst/>
          </a:prstGeom>
        </p:spPr>
      </p:pic>
      <p:pic>
        <p:nvPicPr>
          <p:cNvPr id="12" name="Content Placeholder 6" descr="A cell phone on a table&#10;&#10;Description automatically generated with medium confidence">
            <a:extLst>
              <a:ext uri="{FF2B5EF4-FFF2-40B4-BE49-F238E27FC236}">
                <a16:creationId xmlns:a16="http://schemas.microsoft.com/office/drawing/2014/main" id="{39DEC2E7-DAD0-6F2B-9DAC-60502A482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677" y="3429000"/>
            <a:ext cx="3156267" cy="23749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40AA19-169A-E290-8AE4-CF549B218FBF}"/>
              </a:ext>
            </a:extLst>
          </p:cNvPr>
          <p:cNvSpPr txBox="1"/>
          <p:nvPr/>
        </p:nvSpPr>
        <p:spPr>
          <a:xfrm>
            <a:off x="8081667" y="2968109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</a:rPr>
              <a:t>[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Mattfeld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</a:rPr>
              <a:t> et al. (2016)]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2F3A14-3095-4486-7843-ABE83FFE1091}"/>
              </a:ext>
            </a:extLst>
          </p:cNvPr>
          <p:cNvSpPr txBox="1"/>
          <p:nvPr/>
        </p:nvSpPr>
        <p:spPr>
          <a:xfrm>
            <a:off x="320786" y="6239670"/>
            <a:ext cx="11942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[1] </a:t>
            </a:r>
            <a:r>
              <a:rPr lang="en-US" sz="1400" dirty="0" err="1">
                <a:solidFill>
                  <a:srgbClr val="000000"/>
                </a:solidFill>
              </a:rPr>
              <a:t>Mattfeld</a:t>
            </a:r>
            <a:r>
              <a:rPr lang="en-US" sz="1400" dirty="0">
                <a:solidFill>
                  <a:srgbClr val="000000"/>
                </a:solidFill>
              </a:rPr>
              <a:t> et al. (2016), Measuring the consumption of individual solid and liquid bites using a table-embedded scale during unrestricted eating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3824AC4-960C-C5BE-7475-64BD0C7CFFFE}"/>
              </a:ext>
            </a:extLst>
          </p:cNvPr>
          <p:cNvSpPr txBox="1">
            <a:spLocks/>
          </p:cNvSpPr>
          <p:nvPr/>
        </p:nvSpPr>
        <p:spPr>
          <a:xfrm>
            <a:off x="41275" y="4955215"/>
            <a:ext cx="2686161" cy="741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Source code provided by author</a:t>
            </a:r>
          </a:p>
        </p:txBody>
      </p:sp>
    </p:spTree>
    <p:extLst>
      <p:ext uri="{BB962C8B-B14F-4D97-AF65-F5344CB8AC3E}">
        <p14:creationId xmlns:p14="http://schemas.microsoft.com/office/powerpoint/2010/main" val="3026005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50CF4-EBCE-A1DC-E105-4A14E9BBC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04" y="182018"/>
            <a:ext cx="10515600" cy="1325563"/>
          </a:xfrm>
        </p:spPr>
        <p:txBody>
          <a:bodyPr/>
          <a:lstStyle/>
          <a:p>
            <a:r>
              <a:rPr lang="en-US" dirty="0"/>
              <a:t>Automatic assessment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A394D-BDD9-0833-0AA0-C37F61816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" y="1692342"/>
            <a:ext cx="3014980" cy="2463716"/>
          </a:xfrm>
        </p:spPr>
        <p:txBody>
          <a:bodyPr/>
          <a:lstStyle/>
          <a:p>
            <a:r>
              <a:rPr lang="en-US" dirty="0"/>
              <a:t>Acoustic-based</a:t>
            </a:r>
          </a:p>
          <a:p>
            <a:r>
              <a:rPr lang="en-US" dirty="0"/>
              <a:t>Motion-Based </a:t>
            </a:r>
          </a:p>
          <a:p>
            <a:pPr lvl="1"/>
            <a:r>
              <a:rPr lang="en-US" dirty="0"/>
              <a:t>Chewing</a:t>
            </a:r>
          </a:p>
          <a:p>
            <a:pPr lvl="1"/>
            <a:r>
              <a:rPr lang="en-US" dirty="0"/>
              <a:t>Gestures</a:t>
            </a:r>
            <a:endParaRPr lang="en-US" baseline="30000" dirty="0"/>
          </a:p>
          <a:p>
            <a:r>
              <a:rPr lang="en-US" dirty="0"/>
              <a:t>Camera-Based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0B18F2-546C-8E42-2A7B-AA44A948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61E8B9-36BB-9C02-CA8E-471AB3AEBC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" t="7649" r="55078" b="16123"/>
          <a:stretch/>
        </p:blipFill>
        <p:spPr>
          <a:xfrm>
            <a:off x="9083639" y="1342603"/>
            <a:ext cx="1890065" cy="2380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2A48CF-7731-61B2-2B30-C72BED17B284}"/>
              </a:ext>
            </a:extLst>
          </p:cNvPr>
          <p:cNvSpPr txBox="1"/>
          <p:nvPr/>
        </p:nvSpPr>
        <p:spPr>
          <a:xfrm>
            <a:off x="121920" y="5718280"/>
            <a:ext cx="10706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[1]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Boer et al. (2018), The SPLENDID eating detection sensor: Development and feasibility study</a:t>
            </a:r>
            <a:r>
              <a:rPr lang="en-US" sz="1400" dirty="0"/>
              <a:t> </a:t>
            </a:r>
          </a:p>
          <a:p>
            <a:r>
              <a:rPr lang="en-US" sz="1400" dirty="0"/>
              <a:t>[2]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</a:rPr>
              <a:t>Sazonov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 et al. (2012), A Sensor System for Automatic Detection of Food Intake Through Non-Invasive Monitoring of Chewing</a:t>
            </a:r>
          </a:p>
          <a:p>
            <a:r>
              <a:rPr lang="en-US" sz="1400" dirty="0"/>
              <a:t>[3]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Dong et al. (2012), A new method for measuring meal intake in humans via automated wrist motion tracking</a:t>
            </a:r>
          </a:p>
          <a:p>
            <a:r>
              <a:rPr lang="en-US" sz="1400" dirty="0"/>
              <a:t>[4]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Sun et al. (2014),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</a:rPr>
              <a:t>eButton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: a wearable computer for health monitoring and personal assistance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4680B7-4373-5A9A-FC10-E5FA88AAE8F2}"/>
              </a:ext>
            </a:extLst>
          </p:cNvPr>
          <p:cNvSpPr txBox="1"/>
          <p:nvPr/>
        </p:nvSpPr>
        <p:spPr>
          <a:xfrm>
            <a:off x="9259176" y="3366425"/>
            <a:ext cx="1802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[Boer et al. (2018)]</a:t>
            </a:r>
            <a:r>
              <a:rPr lang="en-US" sz="1400" b="1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endParaRPr lang="en-US" sz="1400" b="1" baseline="30000" dirty="0"/>
          </a:p>
        </p:txBody>
      </p:sp>
      <p:pic>
        <p:nvPicPr>
          <p:cNvPr id="8" name="Picture 7" descr="A person with a stethoscope around their neck&#10;&#10;Description automatically generated with medium confidence">
            <a:extLst>
              <a:ext uri="{FF2B5EF4-FFF2-40B4-BE49-F238E27FC236}">
                <a16:creationId xmlns:a16="http://schemas.microsoft.com/office/drawing/2014/main" id="{997528D7-9014-6D15-631D-9EA318B1E3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7" t="26046" r="25458" b="14145"/>
          <a:stretch/>
        </p:blipFill>
        <p:spPr>
          <a:xfrm>
            <a:off x="6798667" y="1377267"/>
            <a:ext cx="2197404" cy="23434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0E6D61-ECAB-49FA-4FA9-75BEB603314A}"/>
              </a:ext>
            </a:extLst>
          </p:cNvPr>
          <p:cNvSpPr txBox="1"/>
          <p:nvPr/>
        </p:nvSpPr>
        <p:spPr>
          <a:xfrm>
            <a:off x="6824124" y="2096812"/>
            <a:ext cx="21291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Sazonov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et al. (2012)]</a:t>
            </a:r>
            <a:r>
              <a:rPr lang="en-US" sz="1400" b="1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endParaRPr lang="en-US" sz="1400" b="1" baseline="30000" dirty="0"/>
          </a:p>
        </p:txBody>
      </p:sp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774727CE-2F90-2255-7240-D9A3DD3BEE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4" r="4776" b="11668"/>
          <a:stretch/>
        </p:blipFill>
        <p:spPr>
          <a:xfrm>
            <a:off x="7394935" y="3856058"/>
            <a:ext cx="3958776" cy="17613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B00C5D-28FE-DCCA-2692-92E662E0AAF4}"/>
              </a:ext>
            </a:extLst>
          </p:cNvPr>
          <p:cNvSpPr txBox="1"/>
          <p:nvPr/>
        </p:nvSpPr>
        <p:spPr>
          <a:xfrm>
            <a:off x="7774645" y="4431316"/>
            <a:ext cx="1908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</a:rPr>
              <a:t>Dong et al. (2012)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</a:t>
            </a:r>
            <a:r>
              <a:rPr lang="en-US" sz="1600" b="1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</a:t>
            </a:r>
            <a:endParaRPr lang="en-US" sz="1600" b="1" baseline="30000" dirty="0"/>
          </a:p>
        </p:txBody>
      </p:sp>
      <p:pic>
        <p:nvPicPr>
          <p:cNvPr id="13" name="Content Placeholder 6" descr="A picture containing text, person, wall, indoor&#10;&#10;Description automatically generated">
            <a:extLst>
              <a:ext uri="{FF2B5EF4-FFF2-40B4-BE49-F238E27FC236}">
                <a16:creationId xmlns:a16="http://schemas.microsoft.com/office/drawing/2014/main" id="{023996C1-3E55-EC51-2D15-B041D11E5E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" r="5884"/>
          <a:stretch/>
        </p:blipFill>
        <p:spPr>
          <a:xfrm>
            <a:off x="4419262" y="1342603"/>
            <a:ext cx="2274577" cy="23936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5913A2-DCEB-B80B-388F-3036541CAEF5}"/>
              </a:ext>
            </a:extLst>
          </p:cNvPr>
          <p:cNvSpPr txBox="1"/>
          <p:nvPr/>
        </p:nvSpPr>
        <p:spPr>
          <a:xfrm>
            <a:off x="4745461" y="2418455"/>
            <a:ext cx="1731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[Sun et al. (2014)]</a:t>
            </a:r>
            <a:r>
              <a:rPr lang="en-US" sz="1400" b="1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</a:t>
            </a:r>
            <a:endParaRPr lang="en-US" sz="1400" b="1" baseline="30000" dirty="0"/>
          </a:p>
        </p:txBody>
      </p:sp>
    </p:spTree>
    <p:extLst>
      <p:ext uri="{BB962C8B-B14F-4D97-AF65-F5344CB8AC3E}">
        <p14:creationId xmlns:p14="http://schemas.microsoft.com/office/powerpoint/2010/main" val="23959194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D0AF5-5E37-3E4B-572F-4052417D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65125"/>
            <a:ext cx="11023600" cy="1325563"/>
          </a:xfrm>
        </p:spPr>
        <p:txBody>
          <a:bodyPr/>
          <a:lstStyle/>
          <a:p>
            <a:r>
              <a:rPr lang="en-US" dirty="0"/>
              <a:t>Context-Free Grammar by </a:t>
            </a:r>
            <a:r>
              <a:rPr lang="en-US" dirty="0" err="1"/>
              <a:t>Papapanagiotou</a:t>
            </a:r>
            <a:r>
              <a:rPr lang="en-US" dirty="0"/>
              <a:t> et al. (2018)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2FF3B-43F0-5495-3054-AC28B96EF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699" y="1825625"/>
            <a:ext cx="2429183" cy="4351338"/>
          </a:xfrm>
        </p:spPr>
        <p:txBody>
          <a:bodyPr/>
          <a:lstStyle/>
          <a:p>
            <a:r>
              <a:rPr lang="en-US" dirty="0"/>
              <a:t>A bite occurs at:</a:t>
            </a:r>
          </a:p>
          <a:p>
            <a:pPr lvl="1"/>
            <a:r>
              <a:rPr lang="en-US" dirty="0"/>
              <a:t>a small ↓</a:t>
            </a:r>
          </a:p>
          <a:p>
            <a:pPr lvl="1"/>
            <a:r>
              <a:rPr lang="en-US" dirty="0"/>
              <a:t>a large ↓</a:t>
            </a:r>
          </a:p>
          <a:p>
            <a:pPr lvl="1"/>
            <a:r>
              <a:rPr lang="en-US" dirty="0"/>
              <a:t>↑ then ↓</a:t>
            </a:r>
          </a:p>
          <a:p>
            <a:pPr lvl="1"/>
            <a:r>
              <a:rPr lang="en-US" dirty="0"/>
              <a:t>↓ then ↑</a:t>
            </a:r>
          </a:p>
          <a:p>
            <a:r>
              <a:rPr lang="en-US" dirty="0"/>
              <a:t>Evaluated by the author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A48A3-1BB1-91C5-DBCC-2046D5EC8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075B05-3B2C-A2D1-7EE1-AEE974CB5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882" y="1968410"/>
            <a:ext cx="7055476" cy="42418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E23C94-968F-64C9-575F-A7E1EAD6D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629" y="2248561"/>
            <a:ext cx="2701471" cy="941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BD6798-7199-7E3F-E024-97E15929C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2921" y="1590675"/>
            <a:ext cx="2732166" cy="22201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5614C6-625C-AA25-FD1F-9C949A0059B4}"/>
              </a:ext>
            </a:extLst>
          </p:cNvPr>
          <p:cNvSpPr txBox="1"/>
          <p:nvPr/>
        </p:nvSpPr>
        <p:spPr>
          <a:xfrm>
            <a:off x="3765221" y="1475860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</a:rPr>
              <a:t>[</a:t>
            </a: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</a:rPr>
              <a:t>Papapanagiotou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</a:rPr>
              <a:t> et al. (2018)]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80A79B-6530-25BB-7ABF-A55A1A1A2E68}"/>
              </a:ext>
            </a:extLst>
          </p:cNvPr>
          <p:cNvSpPr txBox="1"/>
          <p:nvPr/>
        </p:nvSpPr>
        <p:spPr>
          <a:xfrm>
            <a:off x="61232" y="6400809"/>
            <a:ext cx="11942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[1] </a:t>
            </a:r>
            <a:r>
              <a:rPr lang="en-US" sz="1400" dirty="0" err="1"/>
              <a:t>Papa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</a:rPr>
              <a:t>panagiotou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 et al. (2018), Automatic analysis of food intake and meal microstructure based on continuous weight measurements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879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AD07A-2F07-4491-28CB-DC4C2DEC4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18221"/>
            <a:ext cx="11074400" cy="1325563"/>
          </a:xfrm>
        </p:spPr>
        <p:txBody>
          <a:bodyPr/>
          <a:lstStyle/>
          <a:p>
            <a:pPr algn="l"/>
            <a:r>
              <a:rPr lang="en-US" dirty="0"/>
              <a:t>Random</a:t>
            </a:r>
            <a:r>
              <a:rPr lang="en-US" sz="1800" b="0" i="0" u="none" strike="noStrike" baseline="0" dirty="0">
                <a:latin typeface="CMR10"/>
              </a:rPr>
              <a:t> </a:t>
            </a:r>
            <a:r>
              <a:rPr lang="en-US" dirty="0"/>
              <a:t>Forest</a:t>
            </a:r>
            <a:r>
              <a:rPr lang="en-US" sz="1800" b="0" i="0" u="none" strike="noStrike" baseline="0" dirty="0">
                <a:latin typeface="CMR10"/>
              </a:rPr>
              <a:t> </a:t>
            </a:r>
            <a:r>
              <a:rPr lang="en-US" dirty="0"/>
              <a:t>Classifier by </a:t>
            </a:r>
            <a:r>
              <a:rPr lang="en-US" dirty="0" err="1"/>
              <a:t>Mertes</a:t>
            </a:r>
            <a:r>
              <a:rPr lang="en-US" dirty="0"/>
              <a:t> et al. (2019)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687D7-D747-D99E-FCFD-6F1DB5EBF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630" y="1306430"/>
            <a:ext cx="3061593" cy="473552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Feature vectors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/>
              <a:t> are constructed using three consecutive stable regions</a:t>
            </a:r>
          </a:p>
          <a:p>
            <a:r>
              <a:rPr lang="en-US" dirty="0"/>
              <a:t>Our dataset was converted into 3,151 feature vectors</a:t>
            </a:r>
          </a:p>
          <a:p>
            <a:r>
              <a:rPr lang="en-US" dirty="0"/>
              <a:t>While author used MATALB, we reimplemented their method using the Python library scikit-learn. We used the same settings.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BBE647-A067-4537-A1D7-5408D409E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41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328A1E-902B-B26C-3BCC-8661C1F12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793" y="1920872"/>
            <a:ext cx="6963469" cy="5585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F4A75D-4032-5907-3881-1638EB86D2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12"/>
          <a:stretch/>
        </p:blipFill>
        <p:spPr>
          <a:xfrm>
            <a:off x="3270223" y="2723526"/>
            <a:ext cx="5985745" cy="2496174"/>
          </a:xfrm>
          <a:prstGeom prst="rect">
            <a:avLst/>
          </a:prstGeom>
        </p:spPr>
      </p:pic>
      <p:pic>
        <p:nvPicPr>
          <p:cNvPr id="11" name="Picture 10" descr="A picture containing person, dishware&#10;&#10;Description automatically generated">
            <a:extLst>
              <a:ext uri="{FF2B5EF4-FFF2-40B4-BE49-F238E27FC236}">
                <a16:creationId xmlns:a16="http://schemas.microsoft.com/office/drawing/2014/main" id="{F04E0D32-CB38-E318-104F-C0130B3303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" t="11737" r="3056" b="14906"/>
          <a:stretch/>
        </p:blipFill>
        <p:spPr>
          <a:xfrm>
            <a:off x="8328869" y="4422178"/>
            <a:ext cx="2743200" cy="13841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449764-D9B0-0D43-D15F-1B02524EBEC0}"/>
              </a:ext>
            </a:extLst>
          </p:cNvPr>
          <p:cNvSpPr txBox="1"/>
          <p:nvPr/>
        </p:nvSpPr>
        <p:spPr>
          <a:xfrm>
            <a:off x="8328869" y="4005632"/>
            <a:ext cx="2817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US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Mertes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et al. (2019)]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D5664B-744F-5E42-D938-35D764D4E91F}"/>
              </a:ext>
            </a:extLst>
          </p:cNvPr>
          <p:cNvSpPr txBox="1"/>
          <p:nvPr/>
        </p:nvSpPr>
        <p:spPr>
          <a:xfrm>
            <a:off x="124732" y="6277615"/>
            <a:ext cx="11942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[1]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</a:rPr>
              <a:t>Mertes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 et al. (2019), Measuring and localizing individual bites using a sensor augmented plate during unrestricted eating for the aging population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30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4B10D-D054-E6D0-6F37-06F7E5553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 for Evaluating the Bite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5A0E9-A445-FC96-76C7-86D060318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3652"/>
            <a:ext cx="10515600" cy="4852697"/>
          </a:xfrm>
        </p:spPr>
        <p:txBody>
          <a:bodyPr>
            <a:normAutofit/>
          </a:bodyPr>
          <a:lstStyle/>
          <a:p>
            <a:r>
              <a:rPr lang="en-US" dirty="0"/>
              <a:t>An actual bite is the moment when a subject puts food or beverage in their mouth</a:t>
            </a:r>
          </a:p>
          <a:p>
            <a:r>
              <a:rPr lang="en-US" dirty="0"/>
              <a:t>True positive (TP) is when a detection event occurs while an actual GT bite event was labeled in that stable window</a:t>
            </a:r>
          </a:p>
          <a:p>
            <a:r>
              <a:rPr lang="en-US" dirty="0"/>
              <a:t>False positive (FP) is when a detection event occurs while no actual GT bite event was labeled in that stable window</a:t>
            </a:r>
          </a:p>
          <a:p>
            <a:r>
              <a:rPr lang="en-US" dirty="0"/>
              <a:t>False negative (FN) is when no detection event occurs while an actual GT bite event was labeled in that stable window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9E445-A1DB-CF34-E5E9-B8F5A2D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984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9020EB-C965-CAE9-358D-4C38AF153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43</a:t>
            </a:fld>
            <a:endParaRPr lang="en-US"/>
          </a:p>
        </p:txBody>
      </p:sp>
      <p:pic>
        <p:nvPicPr>
          <p:cNvPr id="22" name="Picture 21" descr="Graphical user interface&#10;&#10;Description automatically generated">
            <a:extLst>
              <a:ext uri="{FF2B5EF4-FFF2-40B4-BE49-F238E27FC236}">
                <a16:creationId xmlns:a16="http://schemas.microsoft.com/office/drawing/2014/main" id="{96D9783A-8CFB-AE02-9255-16FA47204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92"/>
            <a:ext cx="12192000" cy="68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678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4B10D-D054-E6D0-6F37-06F7E5553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 for Evaluating the Bite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BF5A0E9-A445-FC96-76C7-86D0603181C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68778"/>
                <a:ext cx="10515600" cy="4852697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𝑃𝑟𝑒𝑐𝑖𝑠𝑖𝑜𝑛</m:t>
                    </m:r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 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𝑇𝑃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𝑇𝑃</m:t>
                        </m:r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𝐹𝑃</m:t>
                        </m:r>
                      </m:den>
                    </m:f>
                  </m:oMath>
                </a14:m>
                <a:endParaRPr lang="en-US" sz="3600" dirty="0"/>
              </a:p>
              <a:p>
                <a14:m>
                  <m:oMath xmlns:m="http://schemas.openxmlformats.org/officeDocument/2006/math">
                    <m:r>
                      <a:rPr lang="en-US" sz="36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𝑅𝑒𝑐𝑎𝑙𝑙</m:t>
                    </m:r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 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𝑇𝑃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𝑇𝑃</m:t>
                        </m:r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𝐹𝑁</m:t>
                        </m:r>
                      </m:den>
                    </m:f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6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𝐴𝑐𝑐𝑢𝑟𝑎𝑐𝑦</m:t>
                    </m:r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 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𝑇𝑃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𝑇𝑃</m:t>
                        </m:r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𝐹𝑃</m:t>
                        </m:r>
                        <m:r>
                          <a:rPr lang="en-US" sz="36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𝐹𝑁</m:t>
                        </m:r>
                      </m:den>
                    </m:f>
                  </m:oMath>
                </a14:m>
                <a:endParaRPr lang="en-US" sz="36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1 </m:t>
                    </m:r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𝑠𝑐𝑜𝑟𝑒</m:t>
                    </m:r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 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2 </m:t>
                        </m:r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𝑇𝑃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2 </m:t>
                        </m:r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𝑇𝑃</m:t>
                        </m:r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𝐹𝑃</m:t>
                        </m:r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𝐹𝑁</m:t>
                        </m:r>
                      </m:den>
                    </m:f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3600" dirty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BF5A0E9-A445-FC96-76C7-86D0603181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68778"/>
                <a:ext cx="10515600" cy="4852697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9E445-A1DB-CF34-E5E9-B8F5A2D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43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56DBA-9BA7-4CB2-A57E-7E26F709F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75"/>
            <a:ext cx="10515600" cy="1325563"/>
          </a:xfrm>
        </p:spPr>
        <p:txBody>
          <a:bodyPr/>
          <a:lstStyle/>
          <a:p>
            <a:r>
              <a:rPr lang="en-US" dirty="0"/>
              <a:t>Results: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504A43-FE20-6662-1E2E-90B876E26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45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34A1DD2-B419-6938-346A-5909350DF7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620355"/>
              </p:ext>
            </p:extLst>
          </p:nvPr>
        </p:nvGraphicFramePr>
        <p:xfrm>
          <a:off x="1115091" y="1354138"/>
          <a:ext cx="9961817" cy="228600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3624517">
                  <a:extLst>
                    <a:ext uri="{9D8B030D-6E8A-4147-A177-3AD203B41FA5}">
                      <a16:colId xmlns:a16="http://schemas.microsoft.com/office/drawing/2014/main" val="1806286388"/>
                    </a:ext>
                  </a:extLst>
                </a:gridCol>
                <a:gridCol w="1584325">
                  <a:extLst>
                    <a:ext uri="{9D8B030D-6E8A-4147-A177-3AD203B41FA5}">
                      <a16:colId xmlns:a16="http://schemas.microsoft.com/office/drawing/2014/main" val="3267580977"/>
                    </a:ext>
                  </a:extLst>
                </a:gridCol>
                <a:gridCol w="1584325">
                  <a:extLst>
                    <a:ext uri="{9D8B030D-6E8A-4147-A177-3AD203B41FA5}">
                      <a16:colId xmlns:a16="http://schemas.microsoft.com/office/drawing/2014/main" val="3230234537"/>
                    </a:ext>
                  </a:extLst>
                </a:gridCol>
                <a:gridCol w="1584325">
                  <a:extLst>
                    <a:ext uri="{9D8B030D-6E8A-4147-A177-3AD203B41FA5}">
                      <a16:colId xmlns:a16="http://schemas.microsoft.com/office/drawing/2014/main" val="997760145"/>
                    </a:ext>
                  </a:extLst>
                </a:gridCol>
                <a:gridCol w="1584325">
                  <a:extLst>
                    <a:ext uri="{9D8B030D-6E8A-4147-A177-3AD203B41FA5}">
                      <a16:colId xmlns:a16="http://schemas.microsoft.com/office/drawing/2014/main" val="10834312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Author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F1-Score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Recall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Accuracy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Precision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63927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Mattfeld</a:t>
                      </a:r>
                      <a:r>
                        <a:rPr lang="en-US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et al. 2016</a:t>
                      </a:r>
                      <a:endParaRPr lang="en-US" sz="2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0.86 (±0.01)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0.78 (±0.43)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0.77 (±0.38)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0.98 (±0.03)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9489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Mertes</a:t>
                      </a:r>
                      <a:r>
                        <a:rPr lang="en-US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et al. 2019</a:t>
                      </a:r>
                      <a:endParaRPr lang="en-US" sz="2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 (±0.05)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0.84 (±0.05)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0.84 (±0.05)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0.84 (±0.05)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1608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Papapanagiotou</a:t>
                      </a:r>
                      <a:r>
                        <a:rPr lang="en-US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et al. 2018</a:t>
                      </a:r>
                      <a:endParaRPr lang="en-US" sz="2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0.78 (±0.01)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0.76 (±0.49)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0.64 (±0.23)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0.83 (±0.25)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091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This work</a:t>
                      </a:r>
                      <a:endParaRPr lang="en-US" sz="2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0.96 (±0.03)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0.97 (±0.03)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0.92 (±0.06)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0.97 (±0.04)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60465697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33C998D-5782-F0B0-F8D7-981367E6E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08" y="3926681"/>
            <a:ext cx="5169792" cy="4351338"/>
          </a:xfrm>
        </p:spPr>
        <p:txBody>
          <a:bodyPr>
            <a:normAutofit/>
          </a:bodyPr>
          <a:lstStyle/>
          <a:p>
            <a:r>
              <a:rPr lang="en-US" dirty="0"/>
              <a:t>Averages (</a:t>
            </a:r>
            <a:r>
              <a:rPr lang="en-US" sz="2800" i="0" u="none" strike="noStrike" dirty="0">
                <a:solidFill>
                  <a:srgbClr val="000000"/>
                </a:solidFill>
                <a:effectLst/>
                <a:latin typeface="+mn-lt"/>
              </a:rPr>
              <a:t>±</a:t>
            </a:r>
            <a:r>
              <a:rPr lang="en-US" dirty="0"/>
              <a:t>STD)</a:t>
            </a:r>
          </a:p>
          <a:p>
            <a:r>
              <a:rPr lang="en-US" dirty="0"/>
              <a:t>Evaluation was done per subject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4982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AA9FC-403D-E9C7-4150-5B7AEB2FC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9212"/>
            <a:ext cx="10515600" cy="1325563"/>
          </a:xfrm>
        </p:spPr>
        <p:txBody>
          <a:bodyPr/>
          <a:lstStyle/>
          <a:p>
            <a:r>
              <a:rPr lang="en-US" dirty="0"/>
              <a:t>Table of Eating Behaviors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0CA66-5C7D-B544-E9BF-13AE54BA7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50010C-376A-D61B-A255-B0C5B3E8B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57287"/>
            <a:ext cx="9505950" cy="53816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944FDF8-E525-01D1-4B22-00F1E5EA2980}"/>
                  </a:ext>
                </a:extLst>
              </p14:cNvPr>
              <p14:cNvContentPartPr/>
              <p14:nvPr/>
            </p14:nvContentPartPr>
            <p14:xfrm>
              <a:off x="2489000" y="1828520"/>
              <a:ext cx="40608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944FDF8-E525-01D1-4B22-00F1E5EA298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35360" y="1720880"/>
                <a:ext cx="5137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82E1768-5DA4-6D66-C9D7-31C191D88590}"/>
                  </a:ext>
                </a:extLst>
              </p14:cNvPr>
              <p14:cNvContentPartPr/>
              <p14:nvPr/>
            </p14:nvContentPartPr>
            <p14:xfrm>
              <a:off x="2450480" y="2653640"/>
              <a:ext cx="38160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82E1768-5DA4-6D66-C9D7-31C191D8859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96840" y="2546000"/>
                <a:ext cx="4892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F59D32A-643A-8E2F-A7DC-F83B4C27D663}"/>
                  </a:ext>
                </a:extLst>
              </p14:cNvPr>
              <p14:cNvContentPartPr/>
              <p14:nvPr/>
            </p14:nvContentPartPr>
            <p14:xfrm>
              <a:off x="2399720" y="3428000"/>
              <a:ext cx="253080" cy="140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F59D32A-643A-8E2F-A7DC-F83B4C27D66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46080" y="3320000"/>
                <a:ext cx="36072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77FD6D2-31A6-34B9-05F8-2D58A625097A}"/>
                  </a:ext>
                </a:extLst>
              </p14:cNvPr>
              <p14:cNvContentPartPr/>
              <p14:nvPr/>
            </p14:nvContentPartPr>
            <p14:xfrm>
              <a:off x="7530800" y="6095960"/>
              <a:ext cx="58644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77FD6D2-31A6-34B9-05F8-2D58A625097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77160" y="5987960"/>
                <a:ext cx="69408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75150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3C6E6-422C-396A-15FB-0E0C179C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E194C-DF9B-0572-D101-5C86890AB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100" y="1127124"/>
            <a:ext cx="10845800" cy="522922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Motivated by the growing problem of obesity</a:t>
            </a:r>
          </a:p>
          <a:p>
            <a:r>
              <a:rPr lang="en-US" dirty="0"/>
              <a:t>We built a dining table </a:t>
            </a:r>
          </a:p>
          <a:p>
            <a:pPr lvl="1"/>
            <a:r>
              <a:rPr lang="en-US" dirty="0"/>
              <a:t>embedded with a 7 x 11  grid of load cells (5 x 5 cm resolution)</a:t>
            </a:r>
          </a:p>
          <a:p>
            <a:pPr lvl="1"/>
            <a:r>
              <a:rPr lang="en-US" dirty="0"/>
              <a:t>4.2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±</a:t>
            </a:r>
            <a:r>
              <a:rPr lang="en-US" dirty="0"/>
              <a:t>0.5 um deviation among tops of tiles</a:t>
            </a:r>
          </a:p>
          <a:p>
            <a:pPr lvl="1"/>
            <a:r>
              <a:rPr lang="en-US" dirty="0"/>
              <a:t>Ability to measure 500 mg reduction of weight with 40.2 SNR </a:t>
            </a:r>
          </a:p>
          <a:p>
            <a:pPr lvl="1"/>
            <a:r>
              <a:rPr lang="en-US" dirty="0"/>
              <a:t>&gt;99% Accuracy when weight of a plate is distributed among 4x4 tiles</a:t>
            </a:r>
          </a:p>
          <a:p>
            <a:r>
              <a:rPr lang="en-US" dirty="0"/>
              <a:t>Detection algorithm and pilot study for validation</a:t>
            </a:r>
          </a:p>
          <a:p>
            <a:pPr lvl="1"/>
            <a:r>
              <a:rPr lang="en-US" dirty="0"/>
              <a:t>11 subjects were recorded</a:t>
            </a:r>
          </a:p>
          <a:p>
            <a:pPr lvl="1"/>
            <a:r>
              <a:rPr lang="en-US" dirty="0"/>
              <a:t>F1-score of 96.7% average was obtained for the detection of eating events</a:t>
            </a:r>
          </a:p>
          <a:p>
            <a:r>
              <a:rPr lang="en-US" dirty="0"/>
              <a:t>A comparison against three state-of-the-art methods </a:t>
            </a:r>
          </a:p>
          <a:p>
            <a:pPr lvl="1"/>
            <a:r>
              <a:rPr lang="en-US" dirty="0"/>
              <a:t>A total of 32 subjects were recorded</a:t>
            </a:r>
          </a:p>
          <a:p>
            <a:pPr lvl="1"/>
            <a:r>
              <a:rPr lang="en-US" dirty="0"/>
              <a:t>2D data improves the bite detection accuracy</a:t>
            </a:r>
          </a:p>
          <a:p>
            <a:pPr lvl="1"/>
            <a:r>
              <a:rPr lang="en-US" dirty="0"/>
              <a:t>Our method scored the highest for recall (13-21% higher), accuracy (8-28% higher), and F1-score (10-18% higher)</a:t>
            </a:r>
          </a:p>
          <a:p>
            <a:pPr lvl="1"/>
            <a:r>
              <a:rPr lang="en-US" dirty="0"/>
              <a:t>For the assessments of eating behaviors, 2D data provides more information, e.g., for each container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57096-240A-256C-285D-20F14FDA0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552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AA9FC-403D-E9C7-4150-5B7AEB2FC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Bite Detection Performance of our 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0CA66-5C7D-B544-E9BF-13AE54BA7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48</a:t>
            </a:fld>
            <a:endParaRPr lang="en-US"/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C6B1972B-FF99-D54C-23E4-28906E449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081899"/>
              </p:ext>
            </p:extLst>
          </p:nvPr>
        </p:nvGraphicFramePr>
        <p:xfrm>
          <a:off x="3225800" y="1690688"/>
          <a:ext cx="8128000" cy="3084195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23515574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85883491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9264063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879831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Metric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Plate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Cup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Bowl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815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5994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5056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9967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Precision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889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Recall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697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Accuracy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4902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F1-score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41550150"/>
                  </a:ext>
                </a:extLst>
              </a:tr>
            </a:tbl>
          </a:graphicData>
        </a:graphic>
      </p:graphicFrame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A26A106-FFEC-DA9A-AAAC-385A9A702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408" y="1690688"/>
            <a:ext cx="2439292" cy="4351338"/>
          </a:xfrm>
        </p:spPr>
        <p:txBody>
          <a:bodyPr>
            <a:normAutofit/>
          </a:bodyPr>
          <a:lstStyle/>
          <a:p>
            <a:r>
              <a:rPr lang="en-US" dirty="0"/>
              <a:t>32 Subjects </a:t>
            </a:r>
          </a:p>
          <a:p>
            <a:r>
              <a:rPr lang="en-US" dirty="0"/>
              <a:t>Evaluation was done per container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918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DCEA2-0A35-D02F-1EEA-395498502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2EE2B-5B40-2473-C191-9DDFE7761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 and Background</a:t>
            </a:r>
          </a:p>
          <a:p>
            <a:r>
              <a:rPr lang="en-US" sz="4000" b="1" dirty="0"/>
              <a:t>Related Work on Smart Surfaces</a:t>
            </a:r>
          </a:p>
          <a:p>
            <a:r>
              <a:rPr lang="en-US" dirty="0"/>
              <a:t>Novelty</a:t>
            </a:r>
          </a:p>
          <a:p>
            <a:r>
              <a:rPr lang="en-US" dirty="0"/>
              <a:t>Hardware</a:t>
            </a:r>
          </a:p>
          <a:p>
            <a:r>
              <a:rPr lang="en-US" dirty="0"/>
              <a:t>Pilot Experiment</a:t>
            </a:r>
          </a:p>
          <a:p>
            <a:pPr>
              <a:lnSpc>
                <a:spcPct val="100000"/>
              </a:lnSpc>
            </a:pPr>
            <a:r>
              <a:rPr lang="en-US" dirty="0"/>
              <a:t>Comparison of Eating Detection Methods On Smart Surfaces</a:t>
            </a:r>
          </a:p>
          <a:p>
            <a:endParaRPr lang="en-US" sz="4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71393-9B1F-A05D-D171-EE4310CDA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72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3DDCB-FD9A-5E6E-9770-BFFDCF245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Surfaces: overview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8D05277-A4A5-0D76-865B-00B4767C9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0012" y="1295400"/>
            <a:ext cx="5106068" cy="50609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668F7-E380-240A-8DF5-2B3B72054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6</a:t>
            </a:fld>
            <a:endParaRPr lang="en-US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D038FD65-D9D9-6825-A952-7B01686B1B28}"/>
              </a:ext>
            </a:extLst>
          </p:cNvPr>
          <p:cNvSpPr txBox="1">
            <a:spLocks/>
          </p:cNvSpPr>
          <p:nvPr/>
        </p:nvSpPr>
        <p:spPr>
          <a:xfrm>
            <a:off x="406399" y="1940663"/>
            <a:ext cx="38481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Our goal is</a:t>
            </a:r>
            <a:r>
              <a:rPr lang="en-US" dirty="0"/>
              <a:t> to contribute towards higher accuracy for both position detection and weight measurements</a:t>
            </a:r>
          </a:p>
        </p:txBody>
      </p:sp>
    </p:spTree>
    <p:extLst>
      <p:ext uri="{BB962C8B-B14F-4D97-AF65-F5344CB8AC3E}">
        <p14:creationId xmlns:p14="http://schemas.microsoft.com/office/powerpoint/2010/main" val="3740270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EA5A-F5E3-6C9A-ED43-C840627A1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82463"/>
            <a:ext cx="10718800" cy="1325563"/>
          </a:xfrm>
        </p:spPr>
        <p:txBody>
          <a:bodyPr/>
          <a:lstStyle/>
          <a:p>
            <a:r>
              <a:rPr lang="en-US" dirty="0"/>
              <a:t>Smart Surfaces: touchscreen and smart textiles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EC56B-CC76-39A1-66AB-84981AA19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7</a:t>
            </a:fld>
            <a:endParaRPr lang="en-US"/>
          </a:p>
        </p:txBody>
      </p:sp>
      <p:pic>
        <p:nvPicPr>
          <p:cNvPr id="12" name="Content Placeholder 11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89E6CF97-D478-4E65-7EAF-DED92B2AA7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01" y="1536184"/>
            <a:ext cx="2743200" cy="3657600"/>
          </a:xfrm>
        </p:spPr>
      </p:pic>
      <p:pic>
        <p:nvPicPr>
          <p:cNvPr id="14" name="Picture 13" descr="A picture containing furniture, table, seat&#10;&#10;Description automatically generated">
            <a:extLst>
              <a:ext uri="{FF2B5EF4-FFF2-40B4-BE49-F238E27FC236}">
                <a16:creationId xmlns:a16="http://schemas.microsoft.com/office/drawing/2014/main" id="{0D160434-0186-2A36-3DA1-DCE7C0D2B4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7" b="9667"/>
          <a:stretch/>
        </p:blipFill>
        <p:spPr>
          <a:xfrm>
            <a:off x="266700" y="1880116"/>
            <a:ext cx="3810000" cy="3097768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5E86DE14-F0F5-465F-2194-337E73336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02" y="1804472"/>
            <a:ext cx="4560291" cy="33893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D4C105-0254-729B-5A20-019B1BEA9FA9}"/>
              </a:ext>
            </a:extLst>
          </p:cNvPr>
          <p:cNvSpPr txBox="1"/>
          <p:nvPr/>
        </p:nvSpPr>
        <p:spPr>
          <a:xfrm>
            <a:off x="8468342" y="5293122"/>
            <a:ext cx="2076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[Zhou et al. (2015)]</a:t>
            </a:r>
            <a:r>
              <a:rPr lang="en-US" sz="16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endParaRPr lang="en-US" sz="1600" b="1" baseline="30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AE844D-FDDA-4227-21A8-86079A3C5187}"/>
              </a:ext>
            </a:extLst>
          </p:cNvPr>
          <p:cNvSpPr txBox="1"/>
          <p:nvPr/>
        </p:nvSpPr>
        <p:spPr>
          <a:xfrm>
            <a:off x="4424547" y="5293122"/>
            <a:ext cx="2555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[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Holzmann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et al. (2010)]</a:t>
            </a:r>
            <a:r>
              <a:rPr lang="en-US" sz="16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endParaRPr lang="en-US" sz="1600" b="1" baseline="30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A152A9-EAF6-9335-5DE6-1EDB91C11896}"/>
              </a:ext>
            </a:extLst>
          </p:cNvPr>
          <p:cNvSpPr txBox="1"/>
          <p:nvPr/>
        </p:nvSpPr>
        <p:spPr>
          <a:xfrm>
            <a:off x="266700" y="4367768"/>
            <a:ext cx="23054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[Manton et al. (2016)]</a:t>
            </a:r>
            <a:r>
              <a:rPr lang="en-US" sz="16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endParaRPr lang="en-US" sz="1600" b="1" baseline="30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CB7A8E-2B33-BDDC-284B-5659F289910B}"/>
              </a:ext>
            </a:extLst>
          </p:cNvPr>
          <p:cNvSpPr txBox="1"/>
          <p:nvPr/>
        </p:nvSpPr>
        <p:spPr>
          <a:xfrm>
            <a:off x="124732" y="5873234"/>
            <a:ext cx="11942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[1] Manton et al. (2016), The “Smart Dining Table”: Automatic Behavioral Tracking of a Meal with a Multi-Touch-Computer</a:t>
            </a:r>
          </a:p>
          <a:p>
            <a:r>
              <a:rPr lang="en-US" sz="1400" dirty="0">
                <a:solidFill>
                  <a:srgbClr val="000000"/>
                </a:solidFill>
              </a:rPr>
              <a:t>[2] </a:t>
            </a:r>
            <a:r>
              <a:rPr lang="en-US" sz="1400" dirty="0" err="1">
                <a:solidFill>
                  <a:srgbClr val="000000"/>
                </a:solidFill>
              </a:rPr>
              <a:t>Holzmann</a:t>
            </a:r>
            <a:r>
              <a:rPr lang="en-US" sz="1400" dirty="0">
                <a:solidFill>
                  <a:srgbClr val="000000"/>
                </a:solidFill>
              </a:rPr>
              <a:t> et al. (2010), Towards tabletop interaction with everyday artifacts via pressure imaging</a:t>
            </a:r>
          </a:p>
          <a:p>
            <a:r>
              <a:rPr lang="en-US" sz="1400" dirty="0">
                <a:solidFill>
                  <a:srgbClr val="000000"/>
                </a:solidFill>
              </a:rPr>
              <a:t>[3] Zhou et al. (2015), Smart table surface: A novel approach to pervasive dining monitoring</a:t>
            </a:r>
          </a:p>
        </p:txBody>
      </p:sp>
    </p:spTree>
    <p:extLst>
      <p:ext uri="{BB962C8B-B14F-4D97-AF65-F5344CB8AC3E}">
        <p14:creationId xmlns:p14="http://schemas.microsoft.com/office/powerpoint/2010/main" val="704627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4072F-E2E5-F005-F19D-AAE302277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0"/>
            <a:ext cx="10744200" cy="1325563"/>
          </a:xfrm>
        </p:spPr>
        <p:txBody>
          <a:bodyPr/>
          <a:lstStyle/>
          <a:p>
            <a:r>
              <a:rPr lang="en-US" dirty="0"/>
              <a:t>Smart Surfaces: touchscreen and smart textiles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3DEC6-3E61-82DA-8126-2506FC0E8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8</a:t>
            </a:fld>
            <a:endParaRPr lang="en-US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8B34F3B-3AB6-FCCE-B210-CC0953CCBE74}"/>
              </a:ext>
            </a:extLst>
          </p:cNvPr>
          <p:cNvSpPr txBox="1">
            <a:spLocks/>
          </p:cNvSpPr>
          <p:nvPr/>
        </p:nvSpPr>
        <p:spPr>
          <a:xfrm>
            <a:off x="209551" y="1620765"/>
            <a:ext cx="259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Advantage: Good spatial resolution </a:t>
            </a:r>
          </a:p>
          <a:p>
            <a:r>
              <a:rPr lang="en-US" dirty="0"/>
              <a:t>Disadvantage: no or low accuracy for weight measurements</a:t>
            </a: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3352B1E8-68A2-66C2-8117-AB19D373A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227612"/>
              </p:ext>
            </p:extLst>
          </p:nvPr>
        </p:nvGraphicFramePr>
        <p:xfrm>
          <a:off x="2946400" y="1477963"/>
          <a:ext cx="8674100" cy="29641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635381">
                  <a:extLst>
                    <a:ext uri="{9D8B030D-6E8A-4147-A177-3AD203B41FA5}">
                      <a16:colId xmlns:a16="http://schemas.microsoft.com/office/drawing/2014/main" val="886992791"/>
                    </a:ext>
                  </a:extLst>
                </a:gridCol>
                <a:gridCol w="2222119">
                  <a:extLst>
                    <a:ext uri="{9D8B030D-6E8A-4147-A177-3AD203B41FA5}">
                      <a16:colId xmlns:a16="http://schemas.microsoft.com/office/drawing/2014/main" val="2167450739"/>
                    </a:ext>
                  </a:extLst>
                </a:gridCol>
                <a:gridCol w="1612900">
                  <a:extLst>
                    <a:ext uri="{9D8B030D-6E8A-4147-A177-3AD203B41FA5}">
                      <a16:colId xmlns:a16="http://schemas.microsoft.com/office/drawing/2014/main" val="157037928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2508972860"/>
                    </a:ext>
                  </a:extLst>
                </a:gridCol>
                <a:gridCol w="2730500">
                  <a:extLst>
                    <a:ext uri="{9D8B030D-6E8A-4147-A177-3AD203B41FA5}">
                      <a16:colId xmlns:a16="http://schemas.microsoft.com/office/drawing/2014/main" val="1791319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Ref.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Technology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Position resolution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Weight accuracy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Application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6570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[1]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touchscreen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&lt; 1 mm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>
                          <a:solidFill>
                            <a:srgbClr val="000000"/>
                          </a:solidFill>
                          <a:effectLst/>
                        </a:rPr>
                        <a:t>Cannot measure weight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eating monitoring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868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[2]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smart textile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1.27 cm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±6.8 g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>
                          <a:solidFill>
                            <a:srgbClr val="000000"/>
                          </a:solidFill>
                          <a:effectLst/>
                        </a:rPr>
                        <a:t>user interface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36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[3]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smart textile + force sensors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cm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not reported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eating monitoring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143160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DB7CFCF-3E18-2E71-B613-5B65FD60C6EA}"/>
              </a:ext>
            </a:extLst>
          </p:cNvPr>
          <p:cNvSpPr txBox="1"/>
          <p:nvPr/>
        </p:nvSpPr>
        <p:spPr>
          <a:xfrm>
            <a:off x="124732" y="5767368"/>
            <a:ext cx="11942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[1] Chang et al. (2006), The diet-aware dining table: Observing dietary behaviors over a tabletop surface</a:t>
            </a:r>
          </a:p>
          <a:p>
            <a:r>
              <a:rPr lang="en-US" sz="1400" dirty="0">
                <a:solidFill>
                  <a:srgbClr val="000000"/>
                </a:solidFill>
              </a:rPr>
              <a:t>[2] </a:t>
            </a:r>
            <a:r>
              <a:rPr lang="en-US" sz="1400" dirty="0" err="1">
                <a:solidFill>
                  <a:srgbClr val="000000"/>
                </a:solidFill>
              </a:rPr>
              <a:t>Holzmann</a:t>
            </a:r>
            <a:r>
              <a:rPr lang="en-US" sz="1400" dirty="0">
                <a:solidFill>
                  <a:srgbClr val="000000"/>
                </a:solidFill>
              </a:rPr>
              <a:t> and Hader (2010), Towards tabletop interaction with everyday artifacts via pressure imaging</a:t>
            </a:r>
          </a:p>
          <a:p>
            <a:r>
              <a:rPr lang="en-US" sz="1400" dirty="0">
                <a:solidFill>
                  <a:srgbClr val="000000"/>
                </a:solidFill>
              </a:rPr>
              <a:t>[3] Zhou et al. (2015), Smart table surface: A novel approach to pervasive dining monitoring</a:t>
            </a:r>
          </a:p>
        </p:txBody>
      </p:sp>
    </p:spTree>
    <p:extLst>
      <p:ext uri="{BB962C8B-B14F-4D97-AF65-F5344CB8AC3E}">
        <p14:creationId xmlns:p14="http://schemas.microsoft.com/office/powerpoint/2010/main" val="562676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246C3-85A1-95CF-73A2-BAA3CF5A7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Surfaces: using load cells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59B304-DD54-AFA3-D73F-C02B6F6E1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D4F-255A-4FEC-8739-A45A7B3707E3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A wooden table with a book on it&#10;&#10;Description automatically generated with low confidence">
            <a:extLst>
              <a:ext uri="{FF2B5EF4-FFF2-40B4-BE49-F238E27FC236}">
                <a16:creationId xmlns:a16="http://schemas.microsoft.com/office/drawing/2014/main" id="{B60AF004-9148-130E-624A-1DC58D9C3F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3" t="10745" r="11469"/>
          <a:stretch/>
        </p:blipFill>
        <p:spPr>
          <a:xfrm>
            <a:off x="1320763" y="2312950"/>
            <a:ext cx="3084933" cy="2453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195CF8-171E-9738-27D9-FA5F102AE84B}"/>
              </a:ext>
            </a:extLst>
          </p:cNvPr>
          <p:cNvSpPr txBox="1"/>
          <p:nvPr/>
        </p:nvSpPr>
        <p:spPr>
          <a:xfrm>
            <a:off x="1670434" y="4887923"/>
            <a:ext cx="2385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[Schmidt et al. (2002)]</a:t>
            </a:r>
            <a:r>
              <a:rPr lang="en-US" sz="1600" b="1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endParaRPr lang="en-US" sz="1600" b="1" baseline="30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FA27E7-8364-5620-5D2D-2C60E6251AE6}"/>
              </a:ext>
            </a:extLst>
          </p:cNvPr>
          <p:cNvSpPr txBox="1"/>
          <p:nvPr/>
        </p:nvSpPr>
        <p:spPr>
          <a:xfrm>
            <a:off x="124732" y="5635013"/>
            <a:ext cx="11942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[1] Schmidt et al. (2002), Ubiquitous interaction—using surfaces in everyday environments as pointing devices</a:t>
            </a:r>
          </a:p>
          <a:p>
            <a:r>
              <a:rPr lang="en-US" sz="1400" dirty="0">
                <a:solidFill>
                  <a:srgbClr val="000000"/>
                </a:solidFill>
              </a:rPr>
              <a:t>[2] Chang et al. (2006), The diet-aware dining table: Observing dietary behaviors over a tabletop surface</a:t>
            </a:r>
          </a:p>
          <a:p>
            <a:r>
              <a:rPr lang="en-US" sz="1400" dirty="0">
                <a:solidFill>
                  <a:srgbClr val="000000"/>
                </a:solidFill>
              </a:rPr>
              <a:t>[3] </a:t>
            </a:r>
            <a:r>
              <a:rPr lang="en-US" sz="1400" dirty="0" err="1">
                <a:solidFill>
                  <a:srgbClr val="000000"/>
                </a:solidFill>
              </a:rPr>
              <a:t>Haarman</a:t>
            </a:r>
            <a:r>
              <a:rPr lang="en-US" sz="1400" dirty="0">
                <a:solidFill>
                  <a:srgbClr val="000000"/>
                </a:solidFill>
              </a:rPr>
              <a:t> et al. (2020), Sensory Interactive Table (SIT)—Development of a Measurement Instrument to Support Healthy Eating in a Social Dining Setting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581BA4AC-C844-9ED9-6EE3-D95EF9A867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" r="4028"/>
          <a:stretch/>
        </p:blipFill>
        <p:spPr>
          <a:xfrm>
            <a:off x="4614919" y="2312950"/>
            <a:ext cx="3259081" cy="246111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782818-BCFD-41A1-895A-4F295166F5EF}"/>
              </a:ext>
            </a:extLst>
          </p:cNvPr>
          <p:cNvSpPr txBox="1"/>
          <p:nvPr/>
        </p:nvSpPr>
        <p:spPr>
          <a:xfrm>
            <a:off x="5138226" y="4870596"/>
            <a:ext cx="2212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[Chang et al. (2006)]</a:t>
            </a:r>
            <a:r>
              <a:rPr lang="en-US" sz="16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endParaRPr lang="en-US" sz="1600" b="1" baseline="30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526FB8-3571-D835-91C9-B039DEE40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0387" y="2312950"/>
            <a:ext cx="2576513" cy="25132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52DB57-68D1-97C6-1CE7-F5E63BCBE75E}"/>
              </a:ext>
            </a:extLst>
          </p:cNvPr>
          <p:cNvSpPr txBox="1"/>
          <p:nvPr/>
        </p:nvSpPr>
        <p:spPr>
          <a:xfrm>
            <a:off x="8222949" y="4870596"/>
            <a:ext cx="2491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[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Haarman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et al. (2020)]</a:t>
            </a:r>
            <a:r>
              <a:rPr lang="en-US" sz="16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endParaRPr lang="en-US" sz="1600" b="1" baseline="30000" dirty="0"/>
          </a:p>
        </p:txBody>
      </p:sp>
    </p:spTree>
    <p:extLst>
      <p:ext uri="{BB962C8B-B14F-4D97-AF65-F5344CB8AC3E}">
        <p14:creationId xmlns:p14="http://schemas.microsoft.com/office/powerpoint/2010/main" val="1278470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5211</TotalTime>
  <Words>3267</Words>
  <Application>Microsoft Office PowerPoint</Application>
  <PresentationFormat>Widescreen</PresentationFormat>
  <Paragraphs>590</Paragraphs>
  <Slides>48</Slides>
  <Notes>12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Arial</vt:lpstr>
      <vt:lpstr>Avenir Next LT Pro</vt:lpstr>
      <vt:lpstr>Calibri</vt:lpstr>
      <vt:lpstr>Calibri Light</vt:lpstr>
      <vt:lpstr>Cambria Math</vt:lpstr>
      <vt:lpstr>CMR10</vt:lpstr>
      <vt:lpstr>Roboto</vt:lpstr>
      <vt:lpstr>Times New Roman</vt:lpstr>
      <vt:lpstr>Office Theme</vt:lpstr>
      <vt:lpstr>Embedding a Grid of Load Cells into a Dining Table for Automatic Monitoring and Detection of Eating Events</vt:lpstr>
      <vt:lpstr>Motivation - Obesity</vt:lpstr>
      <vt:lpstr>Classic Assessment Tools</vt:lpstr>
      <vt:lpstr>Automatic assessment tools</vt:lpstr>
      <vt:lpstr>Outline</vt:lpstr>
      <vt:lpstr>Smart Surfaces: overview</vt:lpstr>
      <vt:lpstr>Smart Surfaces: touchscreen and smart textiles</vt:lpstr>
      <vt:lpstr>Smart Surfaces: touchscreen and smart textiles</vt:lpstr>
      <vt:lpstr>Smart Surfaces: using load cells</vt:lpstr>
      <vt:lpstr>Smart Surfaces: using load cells</vt:lpstr>
      <vt:lpstr>Outline</vt:lpstr>
      <vt:lpstr>Novelty</vt:lpstr>
      <vt:lpstr>Outline</vt:lpstr>
      <vt:lpstr>Load Cell Selection</vt:lpstr>
      <vt:lpstr>Mount Load Cells on a Metal Base</vt:lpstr>
      <vt:lpstr>The challenge in using a grid of load cells for a force mapping surface</vt:lpstr>
      <vt:lpstr>The Flatness Problem</vt:lpstr>
      <vt:lpstr>Electronics for Scanning a Grid of Load Cells</vt:lpstr>
      <vt:lpstr>Summary of Challenges</vt:lpstr>
      <vt:lpstr>First Image of Weights</vt:lpstr>
      <vt:lpstr>First Image of Weights</vt:lpstr>
      <vt:lpstr>Hardware System Validation</vt:lpstr>
      <vt:lpstr>Results: Accuracy across different weights</vt:lpstr>
      <vt:lpstr>Results: Repeatability</vt:lpstr>
      <vt:lpstr>Results: Time to converge to stable weight</vt:lpstr>
      <vt:lpstr>Results: 2 x 2 tiles for deviation in tile tops </vt:lpstr>
      <vt:lpstr>Results: 2 x 2 tiles for deviation in tile tops </vt:lpstr>
      <vt:lpstr>Results: accuracy in weight distributed across 4 x 4 tiles</vt:lpstr>
      <vt:lpstr>Results: Small Weight Removed from a Plate</vt:lpstr>
      <vt:lpstr>Outline</vt:lpstr>
      <vt:lpstr>Pilot experiment</vt:lpstr>
      <vt:lpstr>Human Subjects</vt:lpstr>
      <vt:lpstr>Human Subjects</vt:lpstr>
      <vt:lpstr>Flat-Bottomed Bases for Food Containers</vt:lpstr>
      <vt:lpstr>Bite Detection Performance – 11 Subjects</vt:lpstr>
      <vt:lpstr>Outline</vt:lpstr>
      <vt:lpstr>Dataset</vt:lpstr>
      <vt:lpstr>Comparison of Methods for the Detection of Eating Events Using Smart Tables or Scales</vt:lpstr>
      <vt:lpstr>Rule-based by Mattfeld et al. (2016)</vt:lpstr>
      <vt:lpstr>Context-Free Grammar by Papapanagiotou et al. (2018)</vt:lpstr>
      <vt:lpstr>Random Forest Classifier by Mertes et al. (2019)</vt:lpstr>
      <vt:lpstr>Metrics for Evaluating the Bite Detection</vt:lpstr>
      <vt:lpstr>PowerPoint Presentation</vt:lpstr>
      <vt:lpstr>Metrics for Evaluating the Bite Detection</vt:lpstr>
      <vt:lpstr>Results: Comparison</vt:lpstr>
      <vt:lpstr>Table of Eating Behaviors</vt:lpstr>
      <vt:lpstr>Conclusion</vt:lpstr>
      <vt:lpstr>Bite Detection Performance of our Method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Mayyan</dc:creator>
  <cp:lastModifiedBy>Mohammad Hussain A. Mayyan</cp:lastModifiedBy>
  <cp:revision>280</cp:revision>
  <dcterms:created xsi:type="dcterms:W3CDTF">2022-06-01T16:43:57Z</dcterms:created>
  <dcterms:modified xsi:type="dcterms:W3CDTF">2022-07-05T19:17:11Z</dcterms:modified>
</cp:coreProperties>
</file>