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302" r:id="rId2"/>
    <p:sldId id="300" r:id="rId3"/>
    <p:sldId id="396" r:id="rId4"/>
    <p:sldId id="303" r:id="rId5"/>
    <p:sldId id="391" r:id="rId6"/>
    <p:sldId id="392" r:id="rId7"/>
    <p:sldId id="393" r:id="rId8"/>
    <p:sldId id="394" r:id="rId9"/>
    <p:sldId id="395" r:id="rId10"/>
    <p:sldId id="397" r:id="rId11"/>
    <p:sldId id="398" r:id="rId12"/>
    <p:sldId id="400" r:id="rId13"/>
    <p:sldId id="380" r:id="rId14"/>
    <p:sldId id="399" r:id="rId15"/>
    <p:sldId id="306" r:id="rId16"/>
    <p:sldId id="402" r:id="rId17"/>
    <p:sldId id="403" r:id="rId18"/>
    <p:sldId id="404" r:id="rId19"/>
    <p:sldId id="405" r:id="rId20"/>
    <p:sldId id="382" r:id="rId21"/>
    <p:sldId id="406" r:id="rId22"/>
    <p:sldId id="307" r:id="rId23"/>
    <p:sldId id="383" r:id="rId24"/>
    <p:sldId id="410" r:id="rId25"/>
    <p:sldId id="411" r:id="rId26"/>
    <p:sldId id="412" r:id="rId27"/>
    <p:sldId id="413" r:id="rId28"/>
    <p:sldId id="384" r:id="rId29"/>
    <p:sldId id="416" r:id="rId30"/>
    <p:sldId id="421" r:id="rId31"/>
    <p:sldId id="425" r:id="rId32"/>
    <p:sldId id="452" r:id="rId33"/>
    <p:sldId id="453" r:id="rId34"/>
    <p:sldId id="454" r:id="rId35"/>
    <p:sldId id="417" r:id="rId36"/>
    <p:sldId id="422" r:id="rId37"/>
    <p:sldId id="426" r:id="rId38"/>
    <p:sldId id="444" r:id="rId39"/>
    <p:sldId id="445" r:id="rId40"/>
    <p:sldId id="447" r:id="rId41"/>
  </p:sldIdLst>
  <p:sldSz cx="9144000" cy="6858000" type="screen4x3"/>
  <p:notesSz cx="6881813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702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33" autoAdjust="0"/>
    <p:restoredTop sz="93250" autoAdjust="0"/>
  </p:normalViewPr>
  <p:slideViewPr>
    <p:cSldViewPr>
      <p:cViewPr varScale="1">
        <p:scale>
          <a:sx n="79" d="100"/>
          <a:sy n="79" d="100"/>
        </p:scale>
        <p:origin x="-1238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4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8102" y="0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863B7EB-2BD9-48E9-940D-EFDE81AB9CDA}" type="datetimeFigureOut">
              <a:rPr lang="en-US"/>
              <a:pPr>
                <a:defRPr/>
              </a:pPr>
              <a:t>8/14/2015</a:t>
            </a:fld>
            <a:endParaRPr lang="en-US" dirty="0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176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182" y="4415790"/>
            <a:ext cx="5505450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8102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DF24B53-728C-4A1E-9167-E705E19846A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7682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latin typeface="+mn-lt"/>
            </a:endParaRPr>
          </a:p>
        </p:txBody>
      </p:sp>
      <p:sp>
        <p:nvSpPr>
          <p:cNvPr id="23556" name="Slide Number Placeholder 3"/>
          <p:cNvSpPr txBox="1">
            <a:spLocks noGrp="1"/>
          </p:cNvSpPr>
          <p:nvPr/>
        </p:nvSpPr>
        <p:spPr bwMode="auto">
          <a:xfrm>
            <a:off x="3898102" y="8829967"/>
            <a:ext cx="2982119" cy="46482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446" tIns="46223" rIns="92446" bIns="46223" anchor="b"/>
          <a:lstStyle/>
          <a:p>
            <a:pPr algn="r">
              <a:defRPr/>
            </a:pPr>
            <a:fld id="{6E8233F1-2028-471A-A01B-DCA4C237DD6E}" type="slidenum">
              <a:rPr lang="en-US" sz="1200">
                <a:latin typeface="+mn-lt"/>
              </a:rPr>
              <a:pPr algn="r">
                <a:defRPr/>
              </a:pPr>
              <a:t>2</a:t>
            </a:fld>
            <a:endParaRPr lang="en-US" sz="1200" dirty="0">
              <a:latin typeface="+mn-lt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latin typeface="+mn-lt"/>
            </a:endParaRPr>
          </a:p>
        </p:txBody>
      </p:sp>
      <p:sp>
        <p:nvSpPr>
          <p:cNvPr id="23556" name="Slide Number Placeholder 3"/>
          <p:cNvSpPr txBox="1">
            <a:spLocks noGrp="1"/>
          </p:cNvSpPr>
          <p:nvPr/>
        </p:nvSpPr>
        <p:spPr bwMode="auto">
          <a:xfrm>
            <a:off x="3898102" y="8829967"/>
            <a:ext cx="2982119" cy="46482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446" tIns="46223" rIns="92446" bIns="46223" anchor="b"/>
          <a:lstStyle/>
          <a:p>
            <a:pPr algn="r">
              <a:defRPr/>
            </a:pPr>
            <a:fld id="{6E8233F1-2028-471A-A01B-DCA4C237DD6E}" type="slidenum">
              <a:rPr lang="en-US" sz="1200">
                <a:latin typeface="+mn-lt"/>
              </a:rPr>
              <a:pPr algn="r">
                <a:defRPr/>
              </a:pPr>
              <a:t>11</a:t>
            </a:fld>
            <a:endParaRPr lang="en-US" sz="1200" dirty="0">
              <a:latin typeface="+mn-lt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latin typeface="+mn-lt"/>
            </a:endParaRPr>
          </a:p>
        </p:txBody>
      </p:sp>
      <p:sp>
        <p:nvSpPr>
          <p:cNvPr id="23556" name="Slide Number Placeholder 3"/>
          <p:cNvSpPr txBox="1">
            <a:spLocks noGrp="1"/>
          </p:cNvSpPr>
          <p:nvPr/>
        </p:nvSpPr>
        <p:spPr bwMode="auto">
          <a:xfrm>
            <a:off x="3898102" y="8829967"/>
            <a:ext cx="2982119" cy="46482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446" tIns="46223" rIns="92446" bIns="46223" anchor="b"/>
          <a:lstStyle/>
          <a:p>
            <a:pPr algn="r">
              <a:defRPr/>
            </a:pPr>
            <a:fld id="{6E8233F1-2028-471A-A01B-DCA4C237DD6E}" type="slidenum">
              <a:rPr lang="en-US" sz="1200">
                <a:latin typeface="+mn-lt"/>
              </a:rPr>
              <a:pPr algn="r">
                <a:defRPr/>
              </a:pPr>
              <a:t>12</a:t>
            </a:fld>
            <a:endParaRPr lang="en-US" sz="1200" dirty="0">
              <a:latin typeface="+mn-lt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latin typeface="+mn-lt"/>
            </a:endParaRPr>
          </a:p>
        </p:txBody>
      </p:sp>
      <p:sp>
        <p:nvSpPr>
          <p:cNvPr id="23556" name="Slide Number Placeholder 3"/>
          <p:cNvSpPr txBox="1">
            <a:spLocks noGrp="1"/>
          </p:cNvSpPr>
          <p:nvPr/>
        </p:nvSpPr>
        <p:spPr bwMode="auto">
          <a:xfrm>
            <a:off x="3898102" y="8829967"/>
            <a:ext cx="2982119" cy="46482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446" tIns="46223" rIns="92446" bIns="46223" anchor="b"/>
          <a:lstStyle/>
          <a:p>
            <a:pPr algn="r">
              <a:defRPr/>
            </a:pPr>
            <a:fld id="{6E8233F1-2028-471A-A01B-DCA4C237DD6E}" type="slidenum">
              <a:rPr lang="en-US" sz="1200">
                <a:latin typeface="+mn-lt"/>
              </a:rPr>
              <a:pPr algn="r">
                <a:defRPr/>
              </a:pPr>
              <a:t>13</a:t>
            </a:fld>
            <a:endParaRPr lang="en-US" sz="1200" dirty="0">
              <a:latin typeface="+mn-lt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latin typeface="+mn-lt"/>
            </a:endParaRPr>
          </a:p>
        </p:txBody>
      </p:sp>
      <p:sp>
        <p:nvSpPr>
          <p:cNvPr id="23556" name="Slide Number Placeholder 3"/>
          <p:cNvSpPr txBox="1">
            <a:spLocks noGrp="1"/>
          </p:cNvSpPr>
          <p:nvPr/>
        </p:nvSpPr>
        <p:spPr bwMode="auto">
          <a:xfrm>
            <a:off x="3898102" y="8829967"/>
            <a:ext cx="2982119" cy="46482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446" tIns="46223" rIns="92446" bIns="46223" anchor="b"/>
          <a:lstStyle/>
          <a:p>
            <a:pPr algn="r">
              <a:defRPr/>
            </a:pPr>
            <a:fld id="{6E8233F1-2028-471A-A01B-DCA4C237DD6E}" type="slidenum">
              <a:rPr lang="en-US" sz="1200">
                <a:latin typeface="+mn-lt"/>
              </a:rPr>
              <a:pPr algn="r">
                <a:defRPr/>
              </a:pPr>
              <a:t>14</a:t>
            </a:fld>
            <a:endParaRPr lang="en-US" sz="1200" dirty="0">
              <a:latin typeface="+mn-lt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latin typeface="+mn-lt"/>
            </a:endParaRPr>
          </a:p>
        </p:txBody>
      </p:sp>
      <p:sp>
        <p:nvSpPr>
          <p:cNvPr id="23556" name="Slide Number Placeholder 3"/>
          <p:cNvSpPr txBox="1">
            <a:spLocks noGrp="1"/>
          </p:cNvSpPr>
          <p:nvPr/>
        </p:nvSpPr>
        <p:spPr bwMode="auto">
          <a:xfrm>
            <a:off x="3898102" y="8829967"/>
            <a:ext cx="2982119" cy="46482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446" tIns="46223" rIns="92446" bIns="46223" anchor="b"/>
          <a:lstStyle/>
          <a:p>
            <a:pPr algn="r">
              <a:defRPr/>
            </a:pPr>
            <a:fld id="{6E8233F1-2028-471A-A01B-DCA4C237DD6E}" type="slidenum">
              <a:rPr lang="en-US" sz="1200">
                <a:latin typeface="+mn-lt"/>
              </a:rPr>
              <a:pPr algn="r">
                <a:defRPr/>
              </a:pPr>
              <a:t>15</a:t>
            </a:fld>
            <a:endParaRPr lang="en-US" sz="1200" dirty="0">
              <a:latin typeface="+mn-lt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latin typeface="+mn-lt"/>
            </a:endParaRPr>
          </a:p>
        </p:txBody>
      </p:sp>
      <p:sp>
        <p:nvSpPr>
          <p:cNvPr id="23556" name="Slide Number Placeholder 3"/>
          <p:cNvSpPr txBox="1">
            <a:spLocks noGrp="1"/>
          </p:cNvSpPr>
          <p:nvPr/>
        </p:nvSpPr>
        <p:spPr bwMode="auto">
          <a:xfrm>
            <a:off x="3898102" y="8829967"/>
            <a:ext cx="2982119" cy="46482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446" tIns="46223" rIns="92446" bIns="46223" anchor="b"/>
          <a:lstStyle/>
          <a:p>
            <a:pPr algn="r">
              <a:defRPr/>
            </a:pPr>
            <a:fld id="{6E8233F1-2028-471A-A01B-DCA4C237DD6E}" type="slidenum">
              <a:rPr lang="en-US" sz="1200">
                <a:latin typeface="+mn-lt"/>
              </a:rPr>
              <a:pPr algn="r">
                <a:defRPr/>
              </a:pPr>
              <a:t>16</a:t>
            </a:fld>
            <a:endParaRPr lang="en-US" sz="1200" dirty="0">
              <a:latin typeface="+mn-lt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latin typeface="+mn-lt"/>
            </a:endParaRPr>
          </a:p>
        </p:txBody>
      </p:sp>
      <p:sp>
        <p:nvSpPr>
          <p:cNvPr id="23556" name="Slide Number Placeholder 3"/>
          <p:cNvSpPr txBox="1">
            <a:spLocks noGrp="1"/>
          </p:cNvSpPr>
          <p:nvPr/>
        </p:nvSpPr>
        <p:spPr bwMode="auto">
          <a:xfrm>
            <a:off x="3898102" y="8829967"/>
            <a:ext cx="2982119" cy="46482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446" tIns="46223" rIns="92446" bIns="46223" anchor="b"/>
          <a:lstStyle/>
          <a:p>
            <a:pPr algn="r">
              <a:defRPr/>
            </a:pPr>
            <a:fld id="{6E8233F1-2028-471A-A01B-DCA4C237DD6E}" type="slidenum">
              <a:rPr lang="en-US" sz="1200">
                <a:latin typeface="+mn-lt"/>
              </a:rPr>
              <a:pPr algn="r">
                <a:defRPr/>
              </a:pPr>
              <a:t>17</a:t>
            </a:fld>
            <a:endParaRPr lang="en-US" sz="1200" dirty="0">
              <a:latin typeface="+mn-lt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latin typeface="+mn-lt"/>
            </a:endParaRPr>
          </a:p>
        </p:txBody>
      </p:sp>
      <p:sp>
        <p:nvSpPr>
          <p:cNvPr id="23556" name="Slide Number Placeholder 3"/>
          <p:cNvSpPr txBox="1">
            <a:spLocks noGrp="1"/>
          </p:cNvSpPr>
          <p:nvPr/>
        </p:nvSpPr>
        <p:spPr bwMode="auto">
          <a:xfrm>
            <a:off x="3898102" y="8829967"/>
            <a:ext cx="2982119" cy="46482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446" tIns="46223" rIns="92446" bIns="46223" anchor="b"/>
          <a:lstStyle/>
          <a:p>
            <a:pPr algn="r">
              <a:defRPr/>
            </a:pPr>
            <a:fld id="{6E8233F1-2028-471A-A01B-DCA4C237DD6E}" type="slidenum">
              <a:rPr lang="en-US" sz="1200">
                <a:latin typeface="+mn-lt"/>
              </a:rPr>
              <a:pPr algn="r">
                <a:defRPr/>
              </a:pPr>
              <a:t>18</a:t>
            </a:fld>
            <a:endParaRPr lang="en-US" sz="1200" dirty="0">
              <a:latin typeface="+mn-lt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latin typeface="+mn-lt"/>
            </a:endParaRPr>
          </a:p>
        </p:txBody>
      </p:sp>
      <p:sp>
        <p:nvSpPr>
          <p:cNvPr id="23556" name="Slide Number Placeholder 3"/>
          <p:cNvSpPr txBox="1">
            <a:spLocks noGrp="1"/>
          </p:cNvSpPr>
          <p:nvPr/>
        </p:nvSpPr>
        <p:spPr bwMode="auto">
          <a:xfrm>
            <a:off x="3898102" y="8829967"/>
            <a:ext cx="2982119" cy="46482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446" tIns="46223" rIns="92446" bIns="46223" anchor="b"/>
          <a:lstStyle/>
          <a:p>
            <a:pPr algn="r">
              <a:defRPr/>
            </a:pPr>
            <a:fld id="{6E8233F1-2028-471A-A01B-DCA4C237DD6E}" type="slidenum">
              <a:rPr lang="en-US" sz="1200">
                <a:latin typeface="+mn-lt"/>
              </a:rPr>
              <a:pPr algn="r">
                <a:defRPr/>
              </a:pPr>
              <a:t>19</a:t>
            </a:fld>
            <a:endParaRPr lang="en-US" sz="1200" dirty="0">
              <a:latin typeface="+mn-lt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latin typeface="+mn-lt"/>
            </a:endParaRPr>
          </a:p>
        </p:txBody>
      </p:sp>
      <p:sp>
        <p:nvSpPr>
          <p:cNvPr id="23556" name="Slide Number Placeholder 3"/>
          <p:cNvSpPr txBox="1">
            <a:spLocks noGrp="1"/>
          </p:cNvSpPr>
          <p:nvPr/>
        </p:nvSpPr>
        <p:spPr bwMode="auto">
          <a:xfrm>
            <a:off x="3898102" y="8829967"/>
            <a:ext cx="2982119" cy="46482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446" tIns="46223" rIns="92446" bIns="46223" anchor="b"/>
          <a:lstStyle/>
          <a:p>
            <a:pPr algn="r">
              <a:defRPr/>
            </a:pPr>
            <a:fld id="{6E8233F1-2028-471A-A01B-DCA4C237DD6E}" type="slidenum">
              <a:rPr lang="en-US" sz="1200">
                <a:latin typeface="+mn-lt"/>
              </a:rPr>
              <a:pPr algn="r">
                <a:defRPr/>
              </a:pPr>
              <a:t>20</a:t>
            </a:fld>
            <a:endParaRPr lang="en-US" sz="1200" dirty="0">
              <a:latin typeface="+mn-lt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latin typeface="+mn-lt"/>
            </a:endParaRPr>
          </a:p>
        </p:txBody>
      </p:sp>
      <p:sp>
        <p:nvSpPr>
          <p:cNvPr id="23556" name="Slide Number Placeholder 3"/>
          <p:cNvSpPr txBox="1">
            <a:spLocks noGrp="1"/>
          </p:cNvSpPr>
          <p:nvPr/>
        </p:nvSpPr>
        <p:spPr bwMode="auto">
          <a:xfrm>
            <a:off x="3898102" y="8829967"/>
            <a:ext cx="2982119" cy="46482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446" tIns="46223" rIns="92446" bIns="46223" anchor="b"/>
          <a:lstStyle/>
          <a:p>
            <a:pPr algn="r">
              <a:defRPr/>
            </a:pPr>
            <a:fld id="{6E8233F1-2028-471A-A01B-DCA4C237DD6E}" type="slidenum">
              <a:rPr lang="en-US" sz="1200">
                <a:latin typeface="+mn-lt"/>
              </a:rPr>
              <a:pPr algn="r">
                <a:defRPr/>
              </a:pPr>
              <a:t>3</a:t>
            </a:fld>
            <a:endParaRPr lang="en-US" sz="1200" dirty="0">
              <a:latin typeface="+mn-lt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latin typeface="+mn-lt"/>
            </a:endParaRPr>
          </a:p>
        </p:txBody>
      </p:sp>
      <p:sp>
        <p:nvSpPr>
          <p:cNvPr id="23556" name="Slide Number Placeholder 3"/>
          <p:cNvSpPr txBox="1">
            <a:spLocks noGrp="1"/>
          </p:cNvSpPr>
          <p:nvPr/>
        </p:nvSpPr>
        <p:spPr bwMode="auto">
          <a:xfrm>
            <a:off x="3898102" y="8829967"/>
            <a:ext cx="2982119" cy="46482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446" tIns="46223" rIns="92446" bIns="46223" anchor="b"/>
          <a:lstStyle/>
          <a:p>
            <a:pPr algn="r">
              <a:defRPr/>
            </a:pPr>
            <a:fld id="{6E8233F1-2028-471A-A01B-DCA4C237DD6E}" type="slidenum">
              <a:rPr lang="en-US" sz="1200">
                <a:latin typeface="+mn-lt"/>
              </a:rPr>
              <a:pPr algn="r">
                <a:defRPr/>
              </a:pPr>
              <a:t>21</a:t>
            </a:fld>
            <a:endParaRPr lang="en-US" sz="1200" dirty="0">
              <a:latin typeface="+mn-lt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latin typeface="+mn-lt"/>
            </a:endParaRPr>
          </a:p>
        </p:txBody>
      </p:sp>
      <p:sp>
        <p:nvSpPr>
          <p:cNvPr id="23556" name="Slide Number Placeholder 3"/>
          <p:cNvSpPr txBox="1">
            <a:spLocks noGrp="1"/>
          </p:cNvSpPr>
          <p:nvPr/>
        </p:nvSpPr>
        <p:spPr bwMode="auto">
          <a:xfrm>
            <a:off x="3898102" y="8829967"/>
            <a:ext cx="2982119" cy="46482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446" tIns="46223" rIns="92446" bIns="46223" anchor="b"/>
          <a:lstStyle/>
          <a:p>
            <a:pPr algn="r">
              <a:defRPr/>
            </a:pPr>
            <a:fld id="{6E8233F1-2028-471A-A01B-DCA4C237DD6E}" type="slidenum">
              <a:rPr lang="en-US" sz="1200">
                <a:latin typeface="+mn-lt"/>
              </a:rPr>
              <a:pPr algn="r">
                <a:defRPr/>
              </a:pPr>
              <a:t>22</a:t>
            </a:fld>
            <a:endParaRPr lang="en-US" sz="1200" dirty="0">
              <a:latin typeface="+mn-lt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latin typeface="+mn-lt"/>
            </a:endParaRPr>
          </a:p>
        </p:txBody>
      </p:sp>
      <p:sp>
        <p:nvSpPr>
          <p:cNvPr id="23556" name="Slide Number Placeholder 3"/>
          <p:cNvSpPr txBox="1">
            <a:spLocks noGrp="1"/>
          </p:cNvSpPr>
          <p:nvPr/>
        </p:nvSpPr>
        <p:spPr bwMode="auto">
          <a:xfrm>
            <a:off x="3898102" y="8829967"/>
            <a:ext cx="2982119" cy="46482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446" tIns="46223" rIns="92446" bIns="46223" anchor="b"/>
          <a:lstStyle/>
          <a:p>
            <a:pPr algn="r">
              <a:defRPr/>
            </a:pPr>
            <a:fld id="{6E8233F1-2028-471A-A01B-DCA4C237DD6E}" type="slidenum">
              <a:rPr lang="en-US" sz="1200">
                <a:latin typeface="+mn-lt"/>
              </a:rPr>
              <a:pPr algn="r">
                <a:defRPr/>
              </a:pPr>
              <a:t>23</a:t>
            </a:fld>
            <a:endParaRPr lang="en-US" sz="1200" dirty="0">
              <a:latin typeface="+mn-lt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latin typeface="+mn-lt"/>
            </a:endParaRPr>
          </a:p>
        </p:txBody>
      </p:sp>
      <p:sp>
        <p:nvSpPr>
          <p:cNvPr id="23556" name="Slide Number Placeholder 3"/>
          <p:cNvSpPr txBox="1">
            <a:spLocks noGrp="1"/>
          </p:cNvSpPr>
          <p:nvPr/>
        </p:nvSpPr>
        <p:spPr bwMode="auto">
          <a:xfrm>
            <a:off x="3898102" y="8829967"/>
            <a:ext cx="2982119" cy="46482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446" tIns="46223" rIns="92446" bIns="46223" anchor="b"/>
          <a:lstStyle/>
          <a:p>
            <a:pPr algn="r">
              <a:defRPr/>
            </a:pPr>
            <a:fld id="{6E8233F1-2028-471A-A01B-DCA4C237DD6E}" type="slidenum">
              <a:rPr lang="en-US" sz="1200">
                <a:latin typeface="+mn-lt"/>
              </a:rPr>
              <a:pPr algn="r">
                <a:defRPr/>
              </a:pPr>
              <a:t>24</a:t>
            </a:fld>
            <a:endParaRPr lang="en-US" sz="1200" dirty="0">
              <a:latin typeface="+mn-lt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latin typeface="+mn-lt"/>
            </a:endParaRPr>
          </a:p>
        </p:txBody>
      </p:sp>
      <p:sp>
        <p:nvSpPr>
          <p:cNvPr id="23556" name="Slide Number Placeholder 3"/>
          <p:cNvSpPr txBox="1">
            <a:spLocks noGrp="1"/>
          </p:cNvSpPr>
          <p:nvPr/>
        </p:nvSpPr>
        <p:spPr bwMode="auto">
          <a:xfrm>
            <a:off x="3898102" y="8829967"/>
            <a:ext cx="2982119" cy="46482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446" tIns="46223" rIns="92446" bIns="46223" anchor="b"/>
          <a:lstStyle/>
          <a:p>
            <a:pPr algn="r">
              <a:defRPr/>
            </a:pPr>
            <a:fld id="{6E8233F1-2028-471A-A01B-DCA4C237DD6E}" type="slidenum">
              <a:rPr lang="en-US" sz="1200">
                <a:latin typeface="+mn-lt"/>
              </a:rPr>
              <a:pPr algn="r">
                <a:defRPr/>
              </a:pPr>
              <a:t>25</a:t>
            </a:fld>
            <a:endParaRPr lang="en-US" sz="1200" dirty="0">
              <a:latin typeface="+mn-lt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latin typeface="+mn-lt"/>
            </a:endParaRPr>
          </a:p>
        </p:txBody>
      </p:sp>
      <p:sp>
        <p:nvSpPr>
          <p:cNvPr id="23556" name="Slide Number Placeholder 3"/>
          <p:cNvSpPr txBox="1">
            <a:spLocks noGrp="1"/>
          </p:cNvSpPr>
          <p:nvPr/>
        </p:nvSpPr>
        <p:spPr bwMode="auto">
          <a:xfrm>
            <a:off x="3898102" y="8829967"/>
            <a:ext cx="2982119" cy="46482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446" tIns="46223" rIns="92446" bIns="46223" anchor="b"/>
          <a:lstStyle/>
          <a:p>
            <a:pPr algn="r">
              <a:defRPr/>
            </a:pPr>
            <a:fld id="{6E8233F1-2028-471A-A01B-DCA4C237DD6E}" type="slidenum">
              <a:rPr lang="en-US" sz="1200">
                <a:latin typeface="+mn-lt"/>
              </a:rPr>
              <a:pPr algn="r">
                <a:defRPr/>
              </a:pPr>
              <a:t>26</a:t>
            </a:fld>
            <a:endParaRPr lang="en-US" sz="1200" dirty="0">
              <a:latin typeface="+mn-lt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latin typeface="+mn-lt"/>
            </a:endParaRPr>
          </a:p>
        </p:txBody>
      </p:sp>
      <p:sp>
        <p:nvSpPr>
          <p:cNvPr id="23556" name="Slide Number Placeholder 3"/>
          <p:cNvSpPr txBox="1">
            <a:spLocks noGrp="1"/>
          </p:cNvSpPr>
          <p:nvPr/>
        </p:nvSpPr>
        <p:spPr bwMode="auto">
          <a:xfrm>
            <a:off x="3898102" y="8829967"/>
            <a:ext cx="2982119" cy="46482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446" tIns="46223" rIns="92446" bIns="46223" anchor="b"/>
          <a:lstStyle/>
          <a:p>
            <a:pPr algn="r">
              <a:defRPr/>
            </a:pPr>
            <a:fld id="{6E8233F1-2028-471A-A01B-DCA4C237DD6E}" type="slidenum">
              <a:rPr lang="en-US" sz="1200">
                <a:latin typeface="+mn-lt"/>
              </a:rPr>
              <a:pPr algn="r">
                <a:defRPr/>
              </a:pPr>
              <a:t>27</a:t>
            </a:fld>
            <a:endParaRPr lang="en-US" sz="1200" dirty="0">
              <a:latin typeface="+mn-lt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latin typeface="+mn-lt"/>
            </a:endParaRPr>
          </a:p>
        </p:txBody>
      </p:sp>
      <p:sp>
        <p:nvSpPr>
          <p:cNvPr id="23556" name="Slide Number Placeholder 3"/>
          <p:cNvSpPr txBox="1">
            <a:spLocks noGrp="1"/>
          </p:cNvSpPr>
          <p:nvPr/>
        </p:nvSpPr>
        <p:spPr bwMode="auto">
          <a:xfrm>
            <a:off x="3898102" y="8829967"/>
            <a:ext cx="2982119" cy="46482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446" tIns="46223" rIns="92446" bIns="46223" anchor="b"/>
          <a:lstStyle/>
          <a:p>
            <a:pPr algn="r">
              <a:defRPr/>
            </a:pPr>
            <a:fld id="{6E8233F1-2028-471A-A01B-DCA4C237DD6E}" type="slidenum">
              <a:rPr lang="en-US" sz="1200">
                <a:latin typeface="+mn-lt"/>
              </a:rPr>
              <a:pPr algn="r">
                <a:defRPr/>
              </a:pPr>
              <a:t>28</a:t>
            </a:fld>
            <a:endParaRPr lang="en-US" sz="1200" dirty="0">
              <a:latin typeface="+mn-lt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latin typeface="+mn-lt"/>
            </a:endParaRPr>
          </a:p>
        </p:txBody>
      </p:sp>
      <p:sp>
        <p:nvSpPr>
          <p:cNvPr id="23556" name="Slide Number Placeholder 3"/>
          <p:cNvSpPr txBox="1">
            <a:spLocks noGrp="1"/>
          </p:cNvSpPr>
          <p:nvPr/>
        </p:nvSpPr>
        <p:spPr bwMode="auto">
          <a:xfrm>
            <a:off x="3898102" y="8829967"/>
            <a:ext cx="2982119" cy="46482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446" tIns="46223" rIns="92446" bIns="46223" anchor="b"/>
          <a:lstStyle/>
          <a:p>
            <a:pPr algn="r">
              <a:defRPr/>
            </a:pPr>
            <a:fld id="{6E8233F1-2028-471A-A01B-DCA4C237DD6E}" type="slidenum">
              <a:rPr lang="en-US" sz="1200">
                <a:solidFill>
                  <a:prstClr val="black"/>
                </a:solidFill>
                <a:latin typeface="Calibri"/>
              </a:rPr>
              <a:pPr algn="r">
                <a:defRPr/>
              </a:pPr>
              <a:t>29</a:t>
            </a:fld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latin typeface="+mn-lt"/>
            </a:endParaRPr>
          </a:p>
        </p:txBody>
      </p:sp>
      <p:sp>
        <p:nvSpPr>
          <p:cNvPr id="23556" name="Slide Number Placeholder 3"/>
          <p:cNvSpPr txBox="1">
            <a:spLocks noGrp="1"/>
          </p:cNvSpPr>
          <p:nvPr/>
        </p:nvSpPr>
        <p:spPr bwMode="auto">
          <a:xfrm>
            <a:off x="3898102" y="8829967"/>
            <a:ext cx="2982119" cy="46482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446" tIns="46223" rIns="92446" bIns="46223" anchor="b"/>
          <a:lstStyle/>
          <a:p>
            <a:pPr algn="r">
              <a:defRPr/>
            </a:pPr>
            <a:fld id="{6E8233F1-2028-471A-A01B-DCA4C237DD6E}" type="slidenum">
              <a:rPr lang="en-US" sz="1200">
                <a:solidFill>
                  <a:prstClr val="black"/>
                </a:solidFill>
                <a:latin typeface="Calibri"/>
              </a:rPr>
              <a:pPr algn="r">
                <a:defRPr/>
              </a:pPr>
              <a:t>30</a:t>
            </a:fld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latin typeface="+mn-lt"/>
            </a:endParaRPr>
          </a:p>
        </p:txBody>
      </p:sp>
      <p:sp>
        <p:nvSpPr>
          <p:cNvPr id="23556" name="Slide Number Placeholder 3"/>
          <p:cNvSpPr txBox="1">
            <a:spLocks noGrp="1"/>
          </p:cNvSpPr>
          <p:nvPr/>
        </p:nvSpPr>
        <p:spPr bwMode="auto">
          <a:xfrm>
            <a:off x="3898102" y="8829967"/>
            <a:ext cx="2982119" cy="46482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446" tIns="46223" rIns="92446" bIns="46223" anchor="b"/>
          <a:lstStyle/>
          <a:p>
            <a:pPr algn="r">
              <a:defRPr/>
            </a:pPr>
            <a:fld id="{6E8233F1-2028-471A-A01B-DCA4C237DD6E}" type="slidenum">
              <a:rPr lang="en-US" sz="1200">
                <a:latin typeface="+mn-lt"/>
              </a:rPr>
              <a:pPr algn="r">
                <a:defRPr/>
              </a:pPr>
              <a:t>4</a:t>
            </a:fld>
            <a:endParaRPr lang="en-US" sz="1200" dirty="0">
              <a:latin typeface="+mn-lt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latin typeface="+mn-lt"/>
            </a:endParaRPr>
          </a:p>
        </p:txBody>
      </p:sp>
      <p:sp>
        <p:nvSpPr>
          <p:cNvPr id="23556" name="Slide Number Placeholder 3"/>
          <p:cNvSpPr txBox="1">
            <a:spLocks noGrp="1"/>
          </p:cNvSpPr>
          <p:nvPr/>
        </p:nvSpPr>
        <p:spPr bwMode="auto">
          <a:xfrm>
            <a:off x="3898102" y="8829967"/>
            <a:ext cx="2982119" cy="46482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446" tIns="46223" rIns="92446" bIns="46223" anchor="b"/>
          <a:lstStyle/>
          <a:p>
            <a:pPr algn="r">
              <a:defRPr/>
            </a:pPr>
            <a:fld id="{6E8233F1-2028-471A-A01B-DCA4C237DD6E}" type="slidenum">
              <a:rPr lang="en-US" sz="1200">
                <a:solidFill>
                  <a:prstClr val="black"/>
                </a:solidFill>
                <a:latin typeface="Calibri"/>
              </a:rPr>
              <a:pPr algn="r">
                <a:defRPr/>
              </a:pPr>
              <a:t>31</a:t>
            </a:fld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latin typeface="+mn-lt"/>
            </a:endParaRPr>
          </a:p>
        </p:txBody>
      </p:sp>
      <p:sp>
        <p:nvSpPr>
          <p:cNvPr id="23556" name="Slide Number Placeholder 3"/>
          <p:cNvSpPr txBox="1">
            <a:spLocks noGrp="1"/>
          </p:cNvSpPr>
          <p:nvPr/>
        </p:nvSpPr>
        <p:spPr bwMode="auto">
          <a:xfrm>
            <a:off x="3898102" y="8829967"/>
            <a:ext cx="2982119" cy="46482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446" tIns="46223" rIns="92446" bIns="46223" anchor="b"/>
          <a:lstStyle/>
          <a:p>
            <a:pPr algn="r">
              <a:defRPr/>
            </a:pPr>
            <a:fld id="{6E8233F1-2028-471A-A01B-DCA4C237DD6E}" type="slidenum">
              <a:rPr lang="en-US" sz="1200">
                <a:solidFill>
                  <a:prstClr val="black"/>
                </a:solidFill>
                <a:latin typeface="Calibri"/>
              </a:rPr>
              <a:pPr algn="r">
                <a:defRPr/>
              </a:pPr>
              <a:t>32</a:t>
            </a:fld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latin typeface="+mn-lt"/>
            </a:endParaRPr>
          </a:p>
        </p:txBody>
      </p:sp>
      <p:sp>
        <p:nvSpPr>
          <p:cNvPr id="23556" name="Slide Number Placeholder 3"/>
          <p:cNvSpPr txBox="1">
            <a:spLocks noGrp="1"/>
          </p:cNvSpPr>
          <p:nvPr/>
        </p:nvSpPr>
        <p:spPr bwMode="auto">
          <a:xfrm>
            <a:off x="3898102" y="8829967"/>
            <a:ext cx="2982119" cy="46482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446" tIns="46223" rIns="92446" bIns="46223" anchor="b"/>
          <a:lstStyle/>
          <a:p>
            <a:pPr algn="r">
              <a:defRPr/>
            </a:pPr>
            <a:fld id="{6E8233F1-2028-471A-A01B-DCA4C237DD6E}" type="slidenum">
              <a:rPr lang="en-US" sz="1200">
                <a:solidFill>
                  <a:prstClr val="black"/>
                </a:solidFill>
                <a:latin typeface="Calibri"/>
              </a:rPr>
              <a:pPr algn="r">
                <a:defRPr/>
              </a:pPr>
              <a:t>33</a:t>
            </a:fld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latin typeface="+mn-lt"/>
            </a:endParaRPr>
          </a:p>
        </p:txBody>
      </p:sp>
      <p:sp>
        <p:nvSpPr>
          <p:cNvPr id="23556" name="Slide Number Placeholder 3"/>
          <p:cNvSpPr txBox="1">
            <a:spLocks noGrp="1"/>
          </p:cNvSpPr>
          <p:nvPr/>
        </p:nvSpPr>
        <p:spPr bwMode="auto">
          <a:xfrm>
            <a:off x="3898102" y="8829967"/>
            <a:ext cx="2982119" cy="46482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446" tIns="46223" rIns="92446" bIns="46223" anchor="b"/>
          <a:lstStyle/>
          <a:p>
            <a:pPr algn="r">
              <a:defRPr/>
            </a:pPr>
            <a:fld id="{6E8233F1-2028-471A-A01B-DCA4C237DD6E}" type="slidenum">
              <a:rPr lang="en-US" sz="1200">
                <a:solidFill>
                  <a:prstClr val="black"/>
                </a:solidFill>
                <a:latin typeface="Calibri"/>
              </a:rPr>
              <a:pPr algn="r">
                <a:defRPr/>
              </a:pPr>
              <a:t>34</a:t>
            </a:fld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latin typeface="+mn-lt"/>
            </a:endParaRPr>
          </a:p>
        </p:txBody>
      </p:sp>
      <p:sp>
        <p:nvSpPr>
          <p:cNvPr id="23556" name="Slide Number Placeholder 3"/>
          <p:cNvSpPr txBox="1">
            <a:spLocks noGrp="1"/>
          </p:cNvSpPr>
          <p:nvPr/>
        </p:nvSpPr>
        <p:spPr bwMode="auto">
          <a:xfrm>
            <a:off x="3898102" y="8829967"/>
            <a:ext cx="2982119" cy="46482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446" tIns="46223" rIns="92446" bIns="46223" anchor="b"/>
          <a:lstStyle/>
          <a:p>
            <a:pPr algn="r">
              <a:defRPr/>
            </a:pPr>
            <a:fld id="{6E8233F1-2028-471A-A01B-DCA4C237DD6E}" type="slidenum">
              <a:rPr lang="en-US" sz="1200">
                <a:solidFill>
                  <a:prstClr val="black"/>
                </a:solidFill>
                <a:latin typeface="Calibri"/>
              </a:rPr>
              <a:pPr algn="r">
                <a:defRPr/>
              </a:pPr>
              <a:t>35</a:t>
            </a:fld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latin typeface="+mn-lt"/>
            </a:endParaRPr>
          </a:p>
        </p:txBody>
      </p:sp>
      <p:sp>
        <p:nvSpPr>
          <p:cNvPr id="23556" name="Slide Number Placeholder 3"/>
          <p:cNvSpPr txBox="1">
            <a:spLocks noGrp="1"/>
          </p:cNvSpPr>
          <p:nvPr/>
        </p:nvSpPr>
        <p:spPr bwMode="auto">
          <a:xfrm>
            <a:off x="3898102" y="8829967"/>
            <a:ext cx="2982119" cy="46482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446" tIns="46223" rIns="92446" bIns="46223" anchor="b"/>
          <a:lstStyle/>
          <a:p>
            <a:pPr algn="r">
              <a:defRPr/>
            </a:pPr>
            <a:fld id="{6E8233F1-2028-471A-A01B-DCA4C237DD6E}" type="slidenum">
              <a:rPr lang="en-US" sz="1200">
                <a:solidFill>
                  <a:prstClr val="black"/>
                </a:solidFill>
                <a:latin typeface="Calibri"/>
              </a:rPr>
              <a:pPr algn="r">
                <a:defRPr/>
              </a:pPr>
              <a:t>36</a:t>
            </a:fld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latin typeface="+mn-lt"/>
            </a:endParaRPr>
          </a:p>
        </p:txBody>
      </p:sp>
      <p:sp>
        <p:nvSpPr>
          <p:cNvPr id="23556" name="Slide Number Placeholder 3"/>
          <p:cNvSpPr txBox="1">
            <a:spLocks noGrp="1"/>
          </p:cNvSpPr>
          <p:nvPr/>
        </p:nvSpPr>
        <p:spPr bwMode="auto">
          <a:xfrm>
            <a:off x="3898102" y="8829967"/>
            <a:ext cx="2982119" cy="46482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446" tIns="46223" rIns="92446" bIns="46223" anchor="b"/>
          <a:lstStyle/>
          <a:p>
            <a:pPr algn="r">
              <a:defRPr/>
            </a:pPr>
            <a:fld id="{6E8233F1-2028-471A-A01B-DCA4C237DD6E}" type="slidenum">
              <a:rPr lang="en-US" sz="1200">
                <a:solidFill>
                  <a:prstClr val="black"/>
                </a:solidFill>
                <a:latin typeface="Calibri"/>
              </a:rPr>
              <a:pPr algn="r">
                <a:defRPr/>
              </a:pPr>
              <a:t>37</a:t>
            </a:fld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latin typeface="+mn-lt"/>
            </a:endParaRPr>
          </a:p>
        </p:txBody>
      </p:sp>
      <p:sp>
        <p:nvSpPr>
          <p:cNvPr id="23556" name="Slide Number Placeholder 3"/>
          <p:cNvSpPr txBox="1">
            <a:spLocks noGrp="1"/>
          </p:cNvSpPr>
          <p:nvPr/>
        </p:nvSpPr>
        <p:spPr bwMode="auto">
          <a:xfrm>
            <a:off x="3898102" y="8829967"/>
            <a:ext cx="2982119" cy="46482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446" tIns="46223" rIns="92446" bIns="46223" anchor="b"/>
          <a:lstStyle/>
          <a:p>
            <a:pPr algn="r">
              <a:defRPr/>
            </a:pPr>
            <a:fld id="{6E8233F1-2028-471A-A01B-DCA4C237DD6E}" type="slidenum">
              <a:rPr lang="en-US" sz="1200">
                <a:solidFill>
                  <a:prstClr val="black"/>
                </a:solidFill>
                <a:latin typeface="Calibri"/>
              </a:rPr>
              <a:pPr algn="r">
                <a:defRPr/>
              </a:pPr>
              <a:t>38</a:t>
            </a:fld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latin typeface="+mn-lt"/>
            </a:endParaRPr>
          </a:p>
        </p:txBody>
      </p:sp>
      <p:sp>
        <p:nvSpPr>
          <p:cNvPr id="23556" name="Slide Number Placeholder 3"/>
          <p:cNvSpPr txBox="1">
            <a:spLocks noGrp="1"/>
          </p:cNvSpPr>
          <p:nvPr/>
        </p:nvSpPr>
        <p:spPr bwMode="auto">
          <a:xfrm>
            <a:off x="3898102" y="8829967"/>
            <a:ext cx="2982119" cy="46482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446" tIns="46223" rIns="92446" bIns="46223" anchor="b"/>
          <a:lstStyle/>
          <a:p>
            <a:pPr algn="r">
              <a:defRPr/>
            </a:pPr>
            <a:fld id="{6E8233F1-2028-471A-A01B-DCA4C237DD6E}" type="slidenum">
              <a:rPr lang="en-US" sz="1200">
                <a:solidFill>
                  <a:prstClr val="black"/>
                </a:solidFill>
                <a:latin typeface="Calibri"/>
              </a:rPr>
              <a:pPr algn="r">
                <a:defRPr/>
              </a:pPr>
              <a:t>39</a:t>
            </a:fld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latin typeface="+mn-lt"/>
            </a:endParaRPr>
          </a:p>
        </p:txBody>
      </p:sp>
      <p:sp>
        <p:nvSpPr>
          <p:cNvPr id="23556" name="Slide Number Placeholder 3"/>
          <p:cNvSpPr txBox="1">
            <a:spLocks noGrp="1"/>
          </p:cNvSpPr>
          <p:nvPr/>
        </p:nvSpPr>
        <p:spPr bwMode="auto">
          <a:xfrm>
            <a:off x="3898102" y="8829967"/>
            <a:ext cx="2982119" cy="46482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446" tIns="46223" rIns="92446" bIns="46223" anchor="b"/>
          <a:lstStyle/>
          <a:p>
            <a:pPr algn="r">
              <a:defRPr/>
            </a:pPr>
            <a:fld id="{6E8233F1-2028-471A-A01B-DCA4C237DD6E}" type="slidenum">
              <a:rPr lang="en-US" sz="1200">
                <a:solidFill>
                  <a:prstClr val="black"/>
                </a:solidFill>
                <a:latin typeface="Calibri"/>
              </a:rPr>
              <a:pPr algn="r">
                <a:defRPr/>
              </a:pPr>
              <a:t>40</a:t>
            </a:fld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latin typeface="+mn-lt"/>
            </a:endParaRPr>
          </a:p>
        </p:txBody>
      </p:sp>
      <p:sp>
        <p:nvSpPr>
          <p:cNvPr id="23556" name="Slide Number Placeholder 3"/>
          <p:cNvSpPr txBox="1">
            <a:spLocks noGrp="1"/>
          </p:cNvSpPr>
          <p:nvPr/>
        </p:nvSpPr>
        <p:spPr bwMode="auto">
          <a:xfrm>
            <a:off x="3898102" y="8829967"/>
            <a:ext cx="2982119" cy="46482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446" tIns="46223" rIns="92446" bIns="46223" anchor="b"/>
          <a:lstStyle/>
          <a:p>
            <a:pPr algn="r">
              <a:defRPr/>
            </a:pPr>
            <a:fld id="{6E8233F1-2028-471A-A01B-DCA4C237DD6E}" type="slidenum">
              <a:rPr lang="en-US" sz="1200">
                <a:latin typeface="+mn-lt"/>
              </a:rPr>
              <a:pPr algn="r">
                <a:defRPr/>
              </a:pPr>
              <a:t>5</a:t>
            </a:fld>
            <a:endParaRPr lang="en-US" sz="1200" dirty="0">
              <a:latin typeface="+mn-lt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latin typeface="+mn-lt"/>
            </a:endParaRPr>
          </a:p>
        </p:txBody>
      </p:sp>
      <p:sp>
        <p:nvSpPr>
          <p:cNvPr id="23556" name="Slide Number Placeholder 3"/>
          <p:cNvSpPr txBox="1">
            <a:spLocks noGrp="1"/>
          </p:cNvSpPr>
          <p:nvPr/>
        </p:nvSpPr>
        <p:spPr bwMode="auto">
          <a:xfrm>
            <a:off x="3898102" y="8829967"/>
            <a:ext cx="2982119" cy="46482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446" tIns="46223" rIns="92446" bIns="46223" anchor="b"/>
          <a:lstStyle/>
          <a:p>
            <a:pPr algn="r">
              <a:defRPr/>
            </a:pPr>
            <a:fld id="{6E8233F1-2028-471A-A01B-DCA4C237DD6E}" type="slidenum">
              <a:rPr lang="en-US" sz="1200">
                <a:latin typeface="+mn-lt"/>
              </a:rPr>
              <a:pPr algn="r">
                <a:defRPr/>
              </a:pPr>
              <a:t>6</a:t>
            </a:fld>
            <a:endParaRPr lang="en-US" sz="1200" dirty="0">
              <a:latin typeface="+mn-lt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latin typeface="+mn-lt"/>
            </a:endParaRPr>
          </a:p>
        </p:txBody>
      </p:sp>
      <p:sp>
        <p:nvSpPr>
          <p:cNvPr id="23556" name="Slide Number Placeholder 3"/>
          <p:cNvSpPr txBox="1">
            <a:spLocks noGrp="1"/>
          </p:cNvSpPr>
          <p:nvPr/>
        </p:nvSpPr>
        <p:spPr bwMode="auto">
          <a:xfrm>
            <a:off x="3898102" y="8829967"/>
            <a:ext cx="2982119" cy="46482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446" tIns="46223" rIns="92446" bIns="46223" anchor="b"/>
          <a:lstStyle/>
          <a:p>
            <a:pPr algn="r">
              <a:defRPr/>
            </a:pPr>
            <a:fld id="{6E8233F1-2028-471A-A01B-DCA4C237DD6E}" type="slidenum">
              <a:rPr lang="en-US" sz="1200">
                <a:latin typeface="+mn-lt"/>
              </a:rPr>
              <a:pPr algn="r">
                <a:defRPr/>
              </a:pPr>
              <a:t>7</a:t>
            </a:fld>
            <a:endParaRPr lang="en-US" sz="1200" dirty="0">
              <a:latin typeface="+mn-lt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latin typeface="+mn-lt"/>
            </a:endParaRPr>
          </a:p>
        </p:txBody>
      </p:sp>
      <p:sp>
        <p:nvSpPr>
          <p:cNvPr id="23556" name="Slide Number Placeholder 3"/>
          <p:cNvSpPr txBox="1">
            <a:spLocks noGrp="1"/>
          </p:cNvSpPr>
          <p:nvPr/>
        </p:nvSpPr>
        <p:spPr bwMode="auto">
          <a:xfrm>
            <a:off x="3898102" y="8829967"/>
            <a:ext cx="2982119" cy="46482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446" tIns="46223" rIns="92446" bIns="46223" anchor="b"/>
          <a:lstStyle/>
          <a:p>
            <a:pPr algn="r">
              <a:defRPr/>
            </a:pPr>
            <a:fld id="{6E8233F1-2028-471A-A01B-DCA4C237DD6E}" type="slidenum">
              <a:rPr lang="en-US" sz="1200">
                <a:latin typeface="+mn-lt"/>
              </a:rPr>
              <a:pPr algn="r">
                <a:defRPr/>
              </a:pPr>
              <a:t>8</a:t>
            </a:fld>
            <a:endParaRPr lang="en-US" sz="1200" dirty="0">
              <a:latin typeface="+mn-lt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latin typeface="+mn-lt"/>
            </a:endParaRPr>
          </a:p>
        </p:txBody>
      </p:sp>
      <p:sp>
        <p:nvSpPr>
          <p:cNvPr id="23556" name="Slide Number Placeholder 3"/>
          <p:cNvSpPr txBox="1">
            <a:spLocks noGrp="1"/>
          </p:cNvSpPr>
          <p:nvPr/>
        </p:nvSpPr>
        <p:spPr bwMode="auto">
          <a:xfrm>
            <a:off x="3898102" y="8829967"/>
            <a:ext cx="2982119" cy="46482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446" tIns="46223" rIns="92446" bIns="46223" anchor="b"/>
          <a:lstStyle/>
          <a:p>
            <a:pPr algn="r">
              <a:defRPr/>
            </a:pPr>
            <a:fld id="{6E8233F1-2028-471A-A01B-DCA4C237DD6E}" type="slidenum">
              <a:rPr lang="en-US" sz="1200">
                <a:latin typeface="+mn-lt"/>
              </a:rPr>
              <a:pPr algn="r">
                <a:defRPr/>
              </a:pPr>
              <a:t>9</a:t>
            </a:fld>
            <a:endParaRPr lang="en-US" sz="1200" dirty="0">
              <a:latin typeface="+mn-lt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latin typeface="+mn-lt"/>
            </a:endParaRPr>
          </a:p>
        </p:txBody>
      </p:sp>
      <p:sp>
        <p:nvSpPr>
          <p:cNvPr id="23556" name="Slide Number Placeholder 3"/>
          <p:cNvSpPr txBox="1">
            <a:spLocks noGrp="1"/>
          </p:cNvSpPr>
          <p:nvPr/>
        </p:nvSpPr>
        <p:spPr bwMode="auto">
          <a:xfrm>
            <a:off x="3898102" y="8829967"/>
            <a:ext cx="2982119" cy="46482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446" tIns="46223" rIns="92446" bIns="46223" anchor="b"/>
          <a:lstStyle/>
          <a:p>
            <a:pPr algn="r">
              <a:defRPr/>
            </a:pPr>
            <a:fld id="{6E8233F1-2028-471A-A01B-DCA4C237DD6E}" type="slidenum">
              <a:rPr lang="en-US" sz="1200">
                <a:latin typeface="+mn-lt"/>
              </a:rPr>
              <a:pPr algn="r">
                <a:defRPr/>
              </a:pPr>
              <a:t>10</a:t>
            </a:fld>
            <a:endParaRPr lang="en-US" sz="1200" dirty="0">
              <a:latin typeface="+mn-lt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C01F51-A791-45F9-B937-6FCD639DD43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981A72-98D8-416F-A9E1-2271A1716C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8B797F-D3CC-43D0-86C9-CC34B0642E4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276BB4-C7B3-40A8-A93D-115487D90A3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76200" y="76200"/>
            <a:ext cx="2667000" cy="441960"/>
          </a:xfrm>
        </p:spPr>
        <p:txBody>
          <a:bodyPr/>
          <a:lstStyle>
            <a:lvl2pPr marL="457200" indent="0">
              <a:buNone/>
              <a:defRPr/>
            </a:lvl2pPr>
          </a:lstStyle>
          <a:p>
            <a:pPr lvl="1"/>
            <a:r>
              <a:rPr lang="en-US" dirty="0" err="1" smtClean="0"/>
              <a:t>Wordmark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96A973-F3B4-48DC-B40A-EE55E95A6A5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9F6A0E-0A5C-4D3C-A70F-C17D36C1127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4A2309-1370-4A4A-AC85-656B0B3820D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1B9872-BD58-4A03-951C-59BB4F8D839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E56B30-D742-4D6F-A979-68739F7BCD5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DF7615-3BF2-4CFC-920B-B7288450FEA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C83137-1E0F-4189-9A15-A6F11C78FB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5938EA21-BB3A-42D0-9E4B-9FF7548A13F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04800" y="1295400"/>
            <a:ext cx="8534400" cy="7602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400" b="1" dirty="0" smtClean="0">
                <a:latin typeface="Verdana" pitchFamily="34" charset="0"/>
              </a:rPr>
              <a:t>Detecting Occlusions of Automobile Parts Being Inspected By a Camera System During Manufacturing Assembly</a:t>
            </a:r>
          </a:p>
          <a:p>
            <a:pPr algn="ctr" eaLnBrk="0" hangingPunct="0"/>
            <a:endParaRPr lang="en-US" sz="2400" dirty="0">
              <a:latin typeface="Verdana" pitchFamily="34" charset="0"/>
            </a:endParaRPr>
          </a:p>
          <a:p>
            <a:pPr algn="ctr" eaLnBrk="0" hangingPunct="0"/>
            <a:r>
              <a:rPr lang="en-US" sz="2000" dirty="0" smtClean="0">
                <a:latin typeface="Verdana" pitchFamily="34" charset="0"/>
              </a:rPr>
              <a:t>MS Thesis Defense</a:t>
            </a:r>
          </a:p>
          <a:p>
            <a:pPr algn="ctr" eaLnBrk="0" hangingPunct="0"/>
            <a:endParaRPr lang="en-US" sz="2400" dirty="0" smtClean="0">
              <a:solidFill>
                <a:srgbClr val="F4702F"/>
              </a:solidFill>
              <a:latin typeface="Verdana" pitchFamily="34" charset="0"/>
            </a:endParaRPr>
          </a:p>
          <a:p>
            <a:pPr algn="ctr" eaLnBrk="0" hangingPunct="0"/>
            <a:r>
              <a:rPr lang="en-US" sz="2000" b="1" dirty="0" smtClean="0">
                <a:latin typeface="Verdana" pitchFamily="34" charset="0"/>
              </a:rPr>
              <a:t>Jayadevan Puthumanappilly</a:t>
            </a:r>
          </a:p>
          <a:p>
            <a:pPr algn="ctr" eaLnBrk="0" hangingPunct="0"/>
            <a:endParaRPr lang="en-US" sz="2000" dirty="0">
              <a:latin typeface="Verdana" pitchFamily="34" charset="0"/>
            </a:endParaRPr>
          </a:p>
          <a:p>
            <a:pPr algn="ctr" eaLnBrk="0" hangingPunct="0"/>
            <a:r>
              <a:rPr lang="en-US" sz="2000" dirty="0" smtClean="0">
                <a:latin typeface="Verdana" pitchFamily="34" charset="0"/>
              </a:rPr>
              <a:t>Committee Members:</a:t>
            </a:r>
          </a:p>
          <a:p>
            <a:pPr algn="ctr" eaLnBrk="0" hangingPunct="0"/>
            <a:r>
              <a:rPr lang="en-US" sz="2000" dirty="0" smtClean="0">
                <a:latin typeface="Verdana" pitchFamily="34" charset="0"/>
              </a:rPr>
              <a:t>Dr. Adam Hoover (chair)</a:t>
            </a:r>
          </a:p>
          <a:p>
            <a:pPr algn="ctr" eaLnBrk="0" hangingPunct="0"/>
            <a:r>
              <a:rPr lang="en-US" sz="2000" dirty="0" smtClean="0">
                <a:latin typeface="Verdana" pitchFamily="34" charset="0"/>
              </a:rPr>
              <a:t>Dr. Richard Brooks</a:t>
            </a:r>
          </a:p>
          <a:p>
            <a:pPr algn="ctr" eaLnBrk="0" hangingPunct="0"/>
            <a:r>
              <a:rPr lang="en-US" sz="2000" dirty="0" smtClean="0">
                <a:latin typeface="Verdana" pitchFamily="34" charset="0"/>
              </a:rPr>
              <a:t>Dr. Yongqiang Wang</a:t>
            </a:r>
          </a:p>
          <a:p>
            <a:pPr algn="ctr" eaLnBrk="0" hangingPunct="0"/>
            <a:endParaRPr lang="en-US" sz="2000" dirty="0">
              <a:latin typeface="Verdana" pitchFamily="34" charset="0"/>
            </a:endParaRPr>
          </a:p>
          <a:p>
            <a:pPr algn="ctr" eaLnBrk="0" hangingPunct="0"/>
            <a:r>
              <a:rPr lang="en-US" sz="2000" dirty="0" smtClean="0">
                <a:latin typeface="Verdana" pitchFamily="34" charset="0"/>
              </a:rPr>
              <a:t>August 13, 2015</a:t>
            </a:r>
          </a:p>
          <a:p>
            <a:pPr algn="ctr" eaLnBrk="0" hangingPunct="0"/>
            <a:r>
              <a:rPr lang="en-US" sz="2000" dirty="0" smtClean="0">
                <a:latin typeface="Verdana" pitchFamily="34" charset="0"/>
              </a:rPr>
              <a:t>Department of Electrical and Computer Engineering</a:t>
            </a:r>
          </a:p>
          <a:p>
            <a:pPr algn="ctr" eaLnBrk="0" hangingPunct="0"/>
            <a:endParaRPr lang="en-US" sz="2400" dirty="0">
              <a:solidFill>
                <a:srgbClr val="F4702F"/>
              </a:solidFill>
              <a:latin typeface="Verdana" pitchFamily="34" charset="0"/>
            </a:endParaRPr>
          </a:p>
          <a:p>
            <a:pPr algn="ctr" eaLnBrk="0" hangingPunct="0"/>
            <a:endParaRPr lang="en-US" sz="2400" dirty="0" smtClean="0">
              <a:solidFill>
                <a:srgbClr val="F4702F"/>
              </a:solidFill>
              <a:latin typeface="Verdana" pitchFamily="34" charset="0"/>
            </a:endParaRPr>
          </a:p>
          <a:p>
            <a:pPr algn="ctr" eaLnBrk="0" hangingPunct="0"/>
            <a:endParaRPr lang="en-US" sz="2400" dirty="0">
              <a:solidFill>
                <a:srgbClr val="F4702F"/>
              </a:solidFill>
              <a:latin typeface="Verdana" pitchFamily="34" charset="0"/>
            </a:endParaRPr>
          </a:p>
          <a:p>
            <a:pPr algn="ctr" eaLnBrk="0" hangingPunct="0"/>
            <a:endParaRPr lang="en-US" sz="2400" dirty="0" smtClean="0">
              <a:solidFill>
                <a:srgbClr val="F4702F"/>
              </a:solidFill>
              <a:latin typeface="Verdana" pitchFamily="34" charset="0"/>
            </a:endParaRPr>
          </a:p>
          <a:p>
            <a:pPr algn="ctr" eaLnBrk="0" hangingPunct="0"/>
            <a:endParaRPr lang="en-US" sz="2400" dirty="0">
              <a:solidFill>
                <a:srgbClr val="F4702F"/>
              </a:solidFill>
              <a:latin typeface="Verdana" pitchFamily="34" charset="0"/>
            </a:endParaRPr>
          </a:p>
          <a:p>
            <a:pPr algn="ctr" eaLnBrk="0" hangingPunct="0"/>
            <a:endParaRPr lang="en-US" sz="2400" dirty="0" smtClean="0">
              <a:solidFill>
                <a:srgbClr val="F4702F"/>
              </a:solidFill>
              <a:latin typeface="Verdana" pitchFamily="34" charset="0"/>
            </a:endParaRPr>
          </a:p>
          <a:p>
            <a:pPr algn="ctr" eaLnBrk="0" hangingPunct="0"/>
            <a:endParaRPr lang="en-US" sz="2400" dirty="0">
              <a:solidFill>
                <a:srgbClr val="F4702F"/>
              </a:solidFill>
              <a:latin typeface="Verdana" pitchFamily="34" charset="0"/>
            </a:endParaRPr>
          </a:p>
        </p:txBody>
      </p:sp>
      <p:pic>
        <p:nvPicPr>
          <p:cNvPr id="5" name="Picture 4" descr="wordmark_rev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55626"/>
            <a:ext cx="2362200" cy="5874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457200" y="1371600"/>
            <a:ext cx="8382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dirty="0" smtClean="0">
                <a:solidFill>
                  <a:srgbClr val="F4702F"/>
                </a:solidFill>
                <a:latin typeface="Verdana" pitchFamily="34" charset="0"/>
              </a:rPr>
              <a:t>Novelty</a:t>
            </a:r>
            <a:endParaRPr lang="en-US" sz="2400" dirty="0">
              <a:solidFill>
                <a:srgbClr val="F4702F"/>
              </a:solidFill>
              <a:latin typeface="Verdana" pitchFamily="34" charset="0"/>
            </a:endParaRPr>
          </a:p>
        </p:txBody>
      </p:sp>
      <p:pic>
        <p:nvPicPr>
          <p:cNvPr id="4" name="Picture 3" descr="wordmark_rev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55626"/>
            <a:ext cx="2362200" cy="587426"/>
          </a:xfrm>
          <a:prstGeom prst="rect">
            <a:avLst/>
          </a:prstGeom>
        </p:spPr>
      </p:pic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457200" y="2057400"/>
            <a:ext cx="8305800" cy="5293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r>
              <a:rPr lang="en-US" sz="2000" dirty="0" smtClean="0">
                <a:latin typeface="Verdana" pitchFamily="34" charset="0"/>
              </a:rPr>
              <a:t>Goal of this work is simpler – detect occlusions within the easier constraints of:</a:t>
            </a: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sz="2000" dirty="0">
              <a:latin typeface="Verdana" pitchFamily="34" charset="0"/>
            </a:endParaRPr>
          </a:p>
          <a:p>
            <a:pPr lvl="1" indent="119063" eaLnBrk="0" hangingPunct="0">
              <a:buSzPct val="75000"/>
              <a:buFont typeface="Arial" pitchFamily="34" charset="0"/>
              <a:buChar char="•"/>
              <a:defRPr/>
            </a:pPr>
            <a:r>
              <a:rPr lang="en-US" sz="2000" dirty="0" smtClean="0">
                <a:latin typeface="Verdana" pitchFamily="34" charset="0"/>
              </a:rPr>
              <a:t>1. An assembly line (movement in one direction, predictable trajectory, consistent distance between part and camera, controllable lighting conditions)</a:t>
            </a:r>
          </a:p>
          <a:p>
            <a:pPr lvl="1"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sz="2000" dirty="0">
              <a:latin typeface="Verdana" pitchFamily="34" charset="0"/>
            </a:endParaRPr>
          </a:p>
          <a:p>
            <a:pPr lvl="1" indent="119063" eaLnBrk="0" hangingPunct="0">
              <a:buSzPct val="75000"/>
              <a:buFont typeface="Arial" pitchFamily="34" charset="0"/>
              <a:buChar char="•"/>
              <a:defRPr/>
            </a:pPr>
            <a:r>
              <a:rPr lang="en-US" sz="2000" dirty="0" smtClean="0">
                <a:latin typeface="Verdana" pitchFamily="34" charset="0"/>
              </a:rPr>
              <a:t>2. Limited set of parts to be tracked (all parts known beforehand)</a:t>
            </a:r>
          </a:p>
          <a:p>
            <a:pPr lvl="1"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sz="2000" dirty="0">
              <a:latin typeface="Verdana" pitchFamily="34" charset="0"/>
            </a:endParaRPr>
          </a:p>
          <a:p>
            <a:pPr lvl="1" indent="119063" eaLnBrk="0" hangingPunct="0">
              <a:buSzPct val="75000"/>
              <a:buFont typeface="Arial" pitchFamily="34" charset="0"/>
              <a:buChar char="•"/>
              <a:defRPr/>
            </a:pPr>
            <a:r>
              <a:rPr lang="en-US" sz="2000" dirty="0" smtClean="0">
                <a:latin typeface="Verdana" pitchFamily="34" charset="0"/>
              </a:rPr>
              <a:t>3. Occlusion to be detected in a consistent spot (point of interest is a small window being inspected)</a:t>
            </a: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sz="2000" dirty="0">
              <a:latin typeface="Verdana" pitchFamily="34" charset="0"/>
            </a:endParaRP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r>
              <a:rPr lang="en-US" sz="1900" dirty="0" smtClean="0">
                <a:latin typeface="Verdana" pitchFamily="34" charset="0"/>
              </a:rPr>
              <a:t>A simpler system works best within such constraints – easier to setup, more accurate and </a:t>
            </a:r>
            <a:r>
              <a:rPr lang="en-US" sz="1900" b="1" dirty="0" smtClean="0">
                <a:latin typeface="Verdana" pitchFamily="34" charset="0"/>
              </a:rPr>
              <a:t>robust</a:t>
            </a:r>
            <a:r>
              <a:rPr lang="en-US" sz="1900" dirty="0" smtClean="0">
                <a:latin typeface="Verdana" pitchFamily="34" charset="0"/>
              </a:rPr>
              <a:t>, works with low-cost equipment</a:t>
            </a: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sz="2000" i="1" dirty="0">
              <a:latin typeface="Verdana" pitchFamily="34" charset="0"/>
            </a:endParaRP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sz="2000" dirty="0" smtClean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7791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6"/>
          <p:cNvSpPr>
            <a:spLocks noChangeArrowheads="1"/>
          </p:cNvSpPr>
          <p:nvPr/>
        </p:nvSpPr>
        <p:spPr bwMode="auto">
          <a:xfrm>
            <a:off x="457200" y="2209800"/>
            <a:ext cx="83058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r>
              <a:rPr lang="en-US" sz="2400" dirty="0" smtClean="0">
                <a:latin typeface="Verdana" pitchFamily="34" charset="0"/>
              </a:rPr>
              <a:t>Motivation and Background</a:t>
            </a: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sz="2400" dirty="0">
              <a:latin typeface="Verdana" pitchFamily="34" charset="0"/>
            </a:endParaRP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r>
              <a:rPr lang="en-US" sz="2400" b="1" i="1" dirty="0" smtClean="0">
                <a:latin typeface="Verdana" pitchFamily="34" charset="0"/>
              </a:rPr>
              <a:t>Design and Methods</a:t>
            </a: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sz="2400" dirty="0">
              <a:latin typeface="Verdana" pitchFamily="34" charset="0"/>
            </a:endParaRP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r>
              <a:rPr lang="en-US" sz="2400" dirty="0" smtClean="0">
                <a:latin typeface="Verdana" pitchFamily="34" charset="0"/>
              </a:rPr>
              <a:t>Results</a:t>
            </a: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sz="2400" dirty="0">
              <a:latin typeface="Verdana" pitchFamily="34" charset="0"/>
            </a:endParaRP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r>
              <a:rPr lang="en-US" sz="2400" dirty="0" smtClean="0">
                <a:latin typeface="Verdana" pitchFamily="34" charset="0"/>
              </a:rPr>
              <a:t>Conclusion</a:t>
            </a:r>
            <a:endParaRPr lang="en-US" sz="2400" dirty="0">
              <a:latin typeface="Verdana" pitchFamily="34" charset="0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457200" y="1371600"/>
            <a:ext cx="8382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dirty="0" smtClean="0">
                <a:solidFill>
                  <a:srgbClr val="F4702F"/>
                </a:solidFill>
                <a:latin typeface="Verdana" pitchFamily="34" charset="0"/>
              </a:rPr>
              <a:t>Outline</a:t>
            </a:r>
            <a:endParaRPr lang="en-US" sz="2400" dirty="0">
              <a:solidFill>
                <a:srgbClr val="F4702F"/>
              </a:solidFill>
              <a:latin typeface="Verdana" pitchFamily="34" charset="0"/>
            </a:endParaRPr>
          </a:p>
        </p:txBody>
      </p:sp>
      <p:pic>
        <p:nvPicPr>
          <p:cNvPr id="4" name="Picture 3" descr="wordmark_rev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55626"/>
            <a:ext cx="2362200" cy="58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179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6"/>
          <p:cNvSpPr>
            <a:spLocks noChangeArrowheads="1"/>
          </p:cNvSpPr>
          <p:nvPr/>
        </p:nvSpPr>
        <p:spPr bwMode="auto">
          <a:xfrm>
            <a:off x="457200" y="2209800"/>
            <a:ext cx="83058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r>
              <a:rPr lang="en-US" sz="2400" dirty="0" smtClean="0">
                <a:latin typeface="Verdana" pitchFamily="34" charset="0"/>
              </a:rPr>
              <a:t>Simulation testbed created, scenarios simulated</a:t>
            </a: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sz="2400" dirty="0">
              <a:latin typeface="Verdana" pitchFamily="34" charset="0"/>
            </a:endParaRP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r>
              <a:rPr lang="en-US" sz="2400" dirty="0" smtClean="0">
                <a:latin typeface="Verdana" pitchFamily="34" charset="0"/>
              </a:rPr>
              <a:t>Simulation results analyzed</a:t>
            </a: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sz="2400" dirty="0">
              <a:latin typeface="Verdana" pitchFamily="34" charset="0"/>
            </a:endParaRP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r>
              <a:rPr lang="en-US" sz="2400" dirty="0" smtClean="0">
                <a:latin typeface="Verdana" pitchFamily="34" charset="0"/>
              </a:rPr>
              <a:t>New algorithm proposed, based on analysis</a:t>
            </a: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sz="2400" dirty="0">
              <a:latin typeface="Verdana" pitchFamily="34" charset="0"/>
            </a:endParaRP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r>
              <a:rPr lang="en-US" sz="2400" dirty="0" smtClean="0">
                <a:latin typeface="Verdana" pitchFamily="34" charset="0"/>
              </a:rPr>
              <a:t>New algorithm verified</a:t>
            </a: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sz="2400" dirty="0">
              <a:latin typeface="Verdana" pitchFamily="34" charset="0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457200" y="1371600"/>
            <a:ext cx="8382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dirty="0" smtClean="0">
                <a:solidFill>
                  <a:srgbClr val="F4702F"/>
                </a:solidFill>
                <a:latin typeface="Verdana" pitchFamily="34" charset="0"/>
              </a:rPr>
              <a:t>Overview of Design and Methods</a:t>
            </a:r>
            <a:endParaRPr lang="en-US" sz="2400" dirty="0">
              <a:solidFill>
                <a:srgbClr val="F4702F"/>
              </a:solidFill>
              <a:latin typeface="Verdana" pitchFamily="34" charset="0"/>
            </a:endParaRPr>
          </a:p>
        </p:txBody>
      </p:sp>
      <p:pic>
        <p:nvPicPr>
          <p:cNvPr id="4" name="Picture 3" descr="wordmark_rev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55626"/>
            <a:ext cx="2362200" cy="58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7280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457200" y="1371600"/>
            <a:ext cx="8382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dirty="0" smtClean="0">
                <a:solidFill>
                  <a:srgbClr val="F4702F"/>
                </a:solidFill>
                <a:latin typeface="Verdana" pitchFamily="34" charset="0"/>
              </a:rPr>
              <a:t>Simulation testbed</a:t>
            </a:r>
            <a:endParaRPr lang="en-US" sz="3200" dirty="0">
              <a:solidFill>
                <a:srgbClr val="F4702F"/>
              </a:solidFill>
              <a:latin typeface="Verdana" pitchFamily="34" charset="0"/>
            </a:endParaRPr>
          </a:p>
        </p:txBody>
      </p:sp>
      <p:pic>
        <p:nvPicPr>
          <p:cNvPr id="4" name="Picture 3" descr="wordmark_rev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155626"/>
            <a:ext cx="2362200" cy="587426"/>
          </a:xfrm>
          <a:prstGeom prst="rect">
            <a:avLst/>
          </a:prstGeom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457200" y="2057400"/>
            <a:ext cx="478155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r>
              <a:rPr lang="en-US" sz="2000" dirty="0" smtClean="0">
                <a:latin typeface="Verdana" pitchFamily="34" charset="0"/>
              </a:rPr>
              <a:t>Testbed constructed to simulate movement of cars in assembly line</a:t>
            </a:r>
            <a:endParaRPr lang="en-US" sz="2000" i="1" dirty="0" smtClean="0">
              <a:latin typeface="Verdana" pitchFamily="34" charset="0"/>
            </a:endParaRP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sz="2000" dirty="0" smtClean="0">
              <a:latin typeface="Verdana" pitchFamily="34" charset="0"/>
            </a:endParaRP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r>
              <a:rPr lang="en-US" sz="2000" dirty="0" smtClean="0">
                <a:latin typeface="Verdana" pitchFamily="34" charset="0"/>
              </a:rPr>
              <a:t>3 classes</a:t>
            </a: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r>
              <a:rPr lang="en-US" sz="2000" dirty="0" smtClean="0">
                <a:latin typeface="Verdana" pitchFamily="34" charset="0"/>
              </a:rPr>
              <a:t>1 inspection area</a:t>
            </a:r>
          </a:p>
        </p:txBody>
      </p:sp>
      <p:pic>
        <p:nvPicPr>
          <p:cNvPr id="8" name="Testbe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0" y="2968929"/>
            <a:ext cx="4572000" cy="25717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82" y="3996392"/>
            <a:ext cx="4553586" cy="26768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945250"/>
            <a:ext cx="4933950" cy="277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6788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 mute="1">
                <p:cTn id="2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457200" y="1371600"/>
            <a:ext cx="8382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dirty="0" smtClean="0">
                <a:solidFill>
                  <a:srgbClr val="F4702F"/>
                </a:solidFill>
                <a:latin typeface="Verdana" pitchFamily="34" charset="0"/>
              </a:rPr>
              <a:t>Scenarios simulated</a:t>
            </a:r>
            <a:endParaRPr lang="en-US" sz="2400" dirty="0">
              <a:solidFill>
                <a:srgbClr val="F4702F"/>
              </a:solidFill>
              <a:latin typeface="Verdana" pitchFamily="34" charset="0"/>
            </a:endParaRPr>
          </a:p>
        </p:txBody>
      </p:sp>
      <p:pic>
        <p:nvPicPr>
          <p:cNvPr id="4" name="Picture 3" descr="wordmark_rev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55626"/>
            <a:ext cx="2362200" cy="587426"/>
          </a:xfrm>
          <a:prstGeom prst="rect">
            <a:avLst/>
          </a:prstGeom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457200" y="2057400"/>
            <a:ext cx="83058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r>
              <a:rPr lang="en-US" sz="2000" dirty="0" smtClean="0">
                <a:latin typeface="Verdana" pitchFamily="34" charset="0"/>
              </a:rPr>
              <a:t>Four types of cases:</a:t>
            </a: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sz="2000" dirty="0">
              <a:latin typeface="Verdana" pitchFamily="34" charset="0"/>
            </a:endParaRP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r>
              <a:rPr lang="en-US" sz="2000" dirty="0" smtClean="0">
                <a:latin typeface="Verdana" pitchFamily="34" charset="0"/>
              </a:rPr>
              <a:t>No occlusion</a:t>
            </a: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sz="2000" dirty="0">
              <a:latin typeface="Verdana" pitchFamily="34" charset="0"/>
            </a:endParaRP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r>
              <a:rPr lang="en-US" sz="2000" dirty="0" smtClean="0">
                <a:latin typeface="Verdana" pitchFamily="34" charset="0"/>
              </a:rPr>
              <a:t>Brief occlusion</a:t>
            </a: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sz="2000" dirty="0">
              <a:latin typeface="Verdana" pitchFamily="34" charset="0"/>
            </a:endParaRP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r>
              <a:rPr lang="en-US" sz="2000" dirty="0" smtClean="0">
                <a:latin typeface="Verdana" pitchFamily="34" charset="0"/>
              </a:rPr>
              <a:t>Partial occlusion</a:t>
            </a: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sz="2000" dirty="0">
              <a:latin typeface="Verdana" pitchFamily="34" charset="0"/>
            </a:endParaRP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r>
              <a:rPr lang="en-US" sz="2000" dirty="0" smtClean="0">
                <a:latin typeface="Verdana" pitchFamily="34" charset="0"/>
              </a:rPr>
              <a:t>Intermittent occlusion</a:t>
            </a:r>
          </a:p>
          <a:p>
            <a:pPr lvl="1"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sz="2000" dirty="0" smtClean="0">
              <a:latin typeface="Verdana" pitchFamily="34" charset="0"/>
            </a:endParaRP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sz="2000" dirty="0">
              <a:latin typeface="Verdana" pitchFamily="34" charset="0"/>
            </a:endParaRP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sz="2000" dirty="0" smtClean="0">
              <a:latin typeface="Verdana" pitchFamily="34" charset="0"/>
            </a:endParaRP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sz="2000" dirty="0">
              <a:latin typeface="Verdana" pitchFamily="34" charset="0"/>
            </a:endParaRP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sz="2000" dirty="0" smtClean="0">
              <a:latin typeface="Verdan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214" y="2438400"/>
            <a:ext cx="5388386" cy="30176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090" y="2438400"/>
            <a:ext cx="5402510" cy="30176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215" y="2438400"/>
            <a:ext cx="5388386" cy="30452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090" y="2438399"/>
            <a:ext cx="5402512" cy="305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5165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6"/>
          <p:cNvSpPr>
            <a:spLocks noChangeArrowheads="1"/>
          </p:cNvSpPr>
          <p:nvPr/>
        </p:nvSpPr>
        <p:spPr bwMode="auto">
          <a:xfrm>
            <a:off x="457200" y="2057400"/>
            <a:ext cx="85344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r>
              <a:rPr lang="en-US" sz="2000" b="1" dirty="0" smtClean="0">
                <a:latin typeface="Verdana" pitchFamily="34" charset="0"/>
              </a:rPr>
              <a:t>No occlusion </a:t>
            </a:r>
            <a:r>
              <a:rPr lang="en-US" sz="2000" dirty="0" smtClean="0">
                <a:latin typeface="Verdana" pitchFamily="34" charset="0"/>
              </a:rPr>
              <a:t>(output correlation values for each image frame)</a:t>
            </a:r>
          </a:p>
          <a:p>
            <a:pPr eaLnBrk="0" hangingPunct="0">
              <a:buSzPct val="75000"/>
              <a:defRPr/>
            </a:pPr>
            <a:endParaRPr lang="en-US" sz="2000" dirty="0">
              <a:latin typeface="Verdana" pitchFamily="34" charset="0"/>
            </a:endParaRPr>
          </a:p>
          <a:p>
            <a:pPr eaLnBrk="0" hangingPunct="0">
              <a:buSzPct val="75000"/>
              <a:defRPr/>
            </a:pPr>
            <a:endParaRPr lang="en-US" sz="2000" dirty="0" smtClean="0">
              <a:latin typeface="Verdana" pitchFamily="34" charset="0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457200" y="1371600"/>
            <a:ext cx="8382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dirty="0" smtClean="0">
                <a:solidFill>
                  <a:srgbClr val="F4702F"/>
                </a:solidFill>
                <a:latin typeface="Verdana" pitchFamily="34" charset="0"/>
              </a:rPr>
              <a:t>Analysis of simulation results</a:t>
            </a:r>
            <a:endParaRPr lang="en-US" sz="3200" dirty="0">
              <a:solidFill>
                <a:srgbClr val="F4702F"/>
              </a:solidFill>
              <a:latin typeface="Verdana" pitchFamily="34" charset="0"/>
            </a:endParaRPr>
          </a:p>
        </p:txBody>
      </p:sp>
      <p:pic>
        <p:nvPicPr>
          <p:cNvPr id="4" name="Picture 3" descr="wordmark_rev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55626"/>
            <a:ext cx="2362200" cy="5874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695" y="2471051"/>
            <a:ext cx="6606105" cy="41722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728" y="2535734"/>
            <a:ext cx="591072" cy="371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8617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6"/>
          <p:cNvSpPr>
            <a:spLocks noChangeArrowheads="1"/>
          </p:cNvSpPr>
          <p:nvPr/>
        </p:nvSpPr>
        <p:spPr bwMode="auto">
          <a:xfrm>
            <a:off x="457200" y="2057400"/>
            <a:ext cx="83058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r>
              <a:rPr lang="en-US" sz="2000" b="1" dirty="0" smtClean="0">
                <a:latin typeface="Verdana" pitchFamily="34" charset="0"/>
              </a:rPr>
              <a:t>Brief occlusion </a:t>
            </a:r>
            <a:r>
              <a:rPr lang="en-US" sz="2000" dirty="0" smtClean="0">
                <a:latin typeface="Verdana" pitchFamily="34" charset="0"/>
              </a:rPr>
              <a:t>(output correlation values for each image frame)</a:t>
            </a:r>
          </a:p>
          <a:p>
            <a:pPr eaLnBrk="0" hangingPunct="0">
              <a:buSzPct val="75000"/>
              <a:defRPr/>
            </a:pPr>
            <a:endParaRPr lang="en-US" sz="2000" dirty="0">
              <a:latin typeface="Verdana" pitchFamily="34" charset="0"/>
            </a:endParaRPr>
          </a:p>
          <a:p>
            <a:pPr eaLnBrk="0" hangingPunct="0">
              <a:buSzPct val="75000"/>
              <a:defRPr/>
            </a:pPr>
            <a:endParaRPr lang="en-US" sz="2000" dirty="0" smtClean="0">
              <a:latin typeface="Verdana" pitchFamily="34" charset="0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457200" y="1371600"/>
            <a:ext cx="8382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dirty="0" smtClean="0">
                <a:solidFill>
                  <a:srgbClr val="F4702F"/>
                </a:solidFill>
                <a:latin typeface="Verdana" pitchFamily="34" charset="0"/>
              </a:rPr>
              <a:t>Analysis of simulation results (cont.)</a:t>
            </a:r>
            <a:endParaRPr lang="en-US" sz="3200" dirty="0">
              <a:solidFill>
                <a:srgbClr val="F4702F"/>
              </a:solidFill>
              <a:latin typeface="Verdana" pitchFamily="34" charset="0"/>
            </a:endParaRPr>
          </a:p>
        </p:txBody>
      </p:sp>
      <p:pic>
        <p:nvPicPr>
          <p:cNvPr id="4" name="Picture 3" descr="wordmark_rev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55626"/>
            <a:ext cx="2362200" cy="5874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009" y="2475471"/>
            <a:ext cx="6516791" cy="41539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728" y="2535734"/>
            <a:ext cx="591072" cy="371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1676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6"/>
          <p:cNvSpPr>
            <a:spLocks noChangeArrowheads="1"/>
          </p:cNvSpPr>
          <p:nvPr/>
        </p:nvSpPr>
        <p:spPr bwMode="auto">
          <a:xfrm>
            <a:off x="457200" y="2057400"/>
            <a:ext cx="83058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r>
              <a:rPr lang="en-US" sz="2000" b="1" dirty="0" smtClean="0">
                <a:latin typeface="Verdana" pitchFamily="34" charset="0"/>
              </a:rPr>
              <a:t>Partial occlusion </a:t>
            </a:r>
            <a:r>
              <a:rPr lang="en-US" sz="2000" dirty="0" smtClean="0">
                <a:latin typeface="Verdana" pitchFamily="34" charset="0"/>
              </a:rPr>
              <a:t>(output correlation values for each image frame)</a:t>
            </a:r>
          </a:p>
          <a:p>
            <a:pPr eaLnBrk="0" hangingPunct="0">
              <a:buSzPct val="75000"/>
              <a:defRPr/>
            </a:pPr>
            <a:endParaRPr lang="en-US" sz="2000" dirty="0">
              <a:latin typeface="Verdana" pitchFamily="34" charset="0"/>
            </a:endParaRPr>
          </a:p>
          <a:p>
            <a:pPr eaLnBrk="0" hangingPunct="0">
              <a:buSzPct val="75000"/>
              <a:defRPr/>
            </a:pPr>
            <a:endParaRPr lang="en-US" sz="2000" dirty="0" smtClean="0">
              <a:latin typeface="Verdana" pitchFamily="34" charset="0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457200" y="1371600"/>
            <a:ext cx="8382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dirty="0" smtClean="0">
                <a:solidFill>
                  <a:srgbClr val="F4702F"/>
                </a:solidFill>
                <a:latin typeface="Verdana" pitchFamily="34" charset="0"/>
              </a:rPr>
              <a:t>Analysis of simulation results (cont.)</a:t>
            </a:r>
            <a:endParaRPr lang="en-US" sz="3200" dirty="0">
              <a:solidFill>
                <a:srgbClr val="F4702F"/>
              </a:solidFill>
              <a:latin typeface="Verdana" pitchFamily="34" charset="0"/>
            </a:endParaRPr>
          </a:p>
        </p:txBody>
      </p:sp>
      <p:pic>
        <p:nvPicPr>
          <p:cNvPr id="4" name="Picture 3" descr="wordmark_rev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55626"/>
            <a:ext cx="2362200" cy="5874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525673"/>
            <a:ext cx="6569307" cy="41037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728" y="2535734"/>
            <a:ext cx="591072" cy="371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2780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6"/>
          <p:cNvSpPr>
            <a:spLocks noChangeArrowheads="1"/>
          </p:cNvSpPr>
          <p:nvPr/>
        </p:nvSpPr>
        <p:spPr bwMode="auto">
          <a:xfrm>
            <a:off x="457200" y="2057400"/>
            <a:ext cx="83058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r>
              <a:rPr lang="en-US" sz="2000" b="1" dirty="0" smtClean="0">
                <a:latin typeface="Verdana" pitchFamily="34" charset="0"/>
              </a:rPr>
              <a:t>Intermittent occlusion </a:t>
            </a:r>
            <a:r>
              <a:rPr lang="en-US" sz="2000" dirty="0" smtClean="0">
                <a:latin typeface="Verdana" pitchFamily="34" charset="0"/>
              </a:rPr>
              <a:t>(output correlation values for each frame)</a:t>
            </a:r>
          </a:p>
          <a:p>
            <a:pPr eaLnBrk="0" hangingPunct="0">
              <a:buSzPct val="75000"/>
              <a:defRPr/>
            </a:pPr>
            <a:endParaRPr lang="en-US" sz="2000" dirty="0">
              <a:latin typeface="Verdana" pitchFamily="34" charset="0"/>
            </a:endParaRPr>
          </a:p>
          <a:p>
            <a:pPr eaLnBrk="0" hangingPunct="0">
              <a:buSzPct val="75000"/>
              <a:defRPr/>
            </a:pPr>
            <a:endParaRPr lang="en-US" sz="2000" dirty="0" smtClean="0">
              <a:latin typeface="Verdana" pitchFamily="34" charset="0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457200" y="1371600"/>
            <a:ext cx="8382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dirty="0" smtClean="0">
                <a:solidFill>
                  <a:srgbClr val="F4702F"/>
                </a:solidFill>
                <a:latin typeface="Verdana" pitchFamily="34" charset="0"/>
              </a:rPr>
              <a:t>Analysis of simulation results (cont.)</a:t>
            </a:r>
            <a:endParaRPr lang="en-US" sz="3200" dirty="0">
              <a:solidFill>
                <a:srgbClr val="F4702F"/>
              </a:solidFill>
              <a:latin typeface="Verdana" pitchFamily="34" charset="0"/>
            </a:endParaRPr>
          </a:p>
        </p:txBody>
      </p:sp>
      <p:pic>
        <p:nvPicPr>
          <p:cNvPr id="4" name="Picture 3" descr="wordmark_rev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55626"/>
            <a:ext cx="2362200" cy="5874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962" y="2438400"/>
            <a:ext cx="6620934" cy="4191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728" y="2535734"/>
            <a:ext cx="591072" cy="371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0129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6"/>
          <p:cNvSpPr>
            <a:spLocks noChangeArrowheads="1"/>
          </p:cNvSpPr>
          <p:nvPr/>
        </p:nvSpPr>
        <p:spPr bwMode="auto">
          <a:xfrm>
            <a:off x="457200" y="2057400"/>
            <a:ext cx="8305800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r>
              <a:rPr lang="en-US" sz="2000" dirty="0" smtClean="0">
                <a:latin typeface="Verdana" pitchFamily="34" charset="0"/>
              </a:rPr>
              <a:t>Average standard deviation of correlation values is a good indicator of brief, intermittent, and no occlusions</a:t>
            </a: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sz="2000" dirty="0">
              <a:latin typeface="Verdana" pitchFamily="34" charset="0"/>
            </a:endParaRP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sz="2000" dirty="0" smtClean="0">
              <a:latin typeface="Verdana" pitchFamily="34" charset="0"/>
            </a:endParaRP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sz="2000" dirty="0">
              <a:latin typeface="Verdana" pitchFamily="34" charset="0"/>
            </a:endParaRP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sz="2000" dirty="0" smtClean="0">
              <a:latin typeface="Verdana" pitchFamily="34" charset="0"/>
            </a:endParaRP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sz="2000" dirty="0">
              <a:latin typeface="Verdana" pitchFamily="34" charset="0"/>
            </a:endParaRP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sz="2000" dirty="0" smtClean="0">
              <a:latin typeface="Verdana" pitchFamily="34" charset="0"/>
            </a:endParaRP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sz="2000" dirty="0">
              <a:latin typeface="Verdana" pitchFamily="34" charset="0"/>
            </a:endParaRP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sz="2000" dirty="0" smtClean="0">
              <a:latin typeface="Verdana" pitchFamily="34" charset="0"/>
            </a:endParaRP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sz="2000" dirty="0">
              <a:latin typeface="Verdana" pitchFamily="34" charset="0"/>
            </a:endParaRP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sz="2000" dirty="0" smtClean="0">
              <a:latin typeface="Verdana" pitchFamily="34" charset="0"/>
            </a:endParaRP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r>
              <a:rPr lang="en-US" sz="2000" dirty="0" smtClean="0">
                <a:latin typeface="Verdana" pitchFamily="34" charset="0"/>
              </a:rPr>
              <a:t>Cannot detect partial occlusions</a:t>
            </a: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457200" y="1371600"/>
            <a:ext cx="8382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dirty="0" smtClean="0">
                <a:solidFill>
                  <a:srgbClr val="F4702F"/>
                </a:solidFill>
                <a:latin typeface="Verdana" pitchFamily="34" charset="0"/>
              </a:rPr>
              <a:t>Analysis of simulation results (cont.)</a:t>
            </a:r>
            <a:endParaRPr lang="en-US" sz="3200" dirty="0">
              <a:solidFill>
                <a:srgbClr val="F4702F"/>
              </a:solidFill>
              <a:latin typeface="Verdana" pitchFamily="34" charset="0"/>
            </a:endParaRPr>
          </a:p>
        </p:txBody>
      </p:sp>
      <p:pic>
        <p:nvPicPr>
          <p:cNvPr id="4" name="Picture 3" descr="wordmark_rev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55626"/>
            <a:ext cx="2362200" cy="5874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454" y="3200400"/>
            <a:ext cx="5601292" cy="211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8948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6"/>
          <p:cNvSpPr>
            <a:spLocks noChangeArrowheads="1"/>
          </p:cNvSpPr>
          <p:nvPr/>
        </p:nvSpPr>
        <p:spPr bwMode="auto">
          <a:xfrm>
            <a:off x="457200" y="2209800"/>
            <a:ext cx="83058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r>
              <a:rPr lang="en-US" sz="2400" dirty="0" smtClean="0">
                <a:latin typeface="Verdana" pitchFamily="34" charset="0"/>
              </a:rPr>
              <a:t>Motivation and Background</a:t>
            </a: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sz="2400" dirty="0">
              <a:latin typeface="Verdana" pitchFamily="34" charset="0"/>
            </a:endParaRP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r>
              <a:rPr lang="en-US" sz="2400" dirty="0" smtClean="0">
                <a:latin typeface="Verdana" pitchFamily="34" charset="0"/>
              </a:rPr>
              <a:t>Design and Methods</a:t>
            </a: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sz="2400" dirty="0">
              <a:latin typeface="Verdana" pitchFamily="34" charset="0"/>
            </a:endParaRP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r>
              <a:rPr lang="en-US" sz="2400" dirty="0" smtClean="0">
                <a:latin typeface="Verdana" pitchFamily="34" charset="0"/>
              </a:rPr>
              <a:t>Results</a:t>
            </a: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sz="2400" dirty="0">
              <a:latin typeface="Verdana" pitchFamily="34" charset="0"/>
            </a:endParaRP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r>
              <a:rPr lang="en-US" sz="2400" dirty="0" smtClean="0">
                <a:latin typeface="Verdana" pitchFamily="34" charset="0"/>
              </a:rPr>
              <a:t>Conclusion</a:t>
            </a:r>
            <a:endParaRPr lang="en-US" sz="2400" dirty="0">
              <a:latin typeface="Verdana" pitchFamily="34" charset="0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457200" y="1371600"/>
            <a:ext cx="8382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dirty="0" smtClean="0">
                <a:solidFill>
                  <a:srgbClr val="F4702F"/>
                </a:solidFill>
                <a:latin typeface="Verdana" pitchFamily="34" charset="0"/>
              </a:rPr>
              <a:t>Outline</a:t>
            </a:r>
            <a:endParaRPr lang="en-US" sz="2400" dirty="0">
              <a:solidFill>
                <a:srgbClr val="F4702F"/>
              </a:solidFill>
              <a:latin typeface="Verdana" pitchFamily="34" charset="0"/>
            </a:endParaRPr>
          </a:p>
        </p:txBody>
      </p:sp>
      <p:pic>
        <p:nvPicPr>
          <p:cNvPr id="4" name="Picture 3" descr="wordmark_rev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55626"/>
            <a:ext cx="2362200" cy="58742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6"/>
          <p:cNvSpPr>
            <a:spLocks noChangeArrowheads="1"/>
          </p:cNvSpPr>
          <p:nvPr/>
        </p:nvSpPr>
        <p:spPr bwMode="auto">
          <a:xfrm>
            <a:off x="457200" y="2057400"/>
            <a:ext cx="8305800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r>
              <a:rPr lang="en-US" sz="2000" dirty="0" smtClean="0">
                <a:latin typeface="Verdana" pitchFamily="34" charset="0"/>
              </a:rPr>
              <a:t>Set of class correlation values for each class within an inspection area </a:t>
            </a:r>
            <a:r>
              <a:rPr lang="en-US" sz="2000" dirty="0">
                <a:latin typeface="Verdana" pitchFamily="34" charset="0"/>
              </a:rPr>
              <a:t>defined </a:t>
            </a:r>
            <a:r>
              <a:rPr lang="en-US" sz="2000" dirty="0" smtClean="0">
                <a:latin typeface="Verdana" pitchFamily="34" charset="0"/>
              </a:rPr>
              <a:t>as:</a:t>
            </a: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sz="2000" dirty="0">
              <a:latin typeface="Verdana" pitchFamily="34" charset="0"/>
            </a:endParaRP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sz="2000" dirty="0" smtClean="0">
              <a:latin typeface="Verdana" pitchFamily="34" charset="0"/>
            </a:endParaRP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sz="2000" dirty="0">
              <a:latin typeface="Verdana" pitchFamily="34" charset="0"/>
            </a:endParaRPr>
          </a:p>
          <a:p>
            <a:pPr eaLnBrk="0" hangingPunct="0">
              <a:buSzPct val="75000"/>
              <a:defRPr/>
            </a:pPr>
            <a:r>
              <a:rPr lang="en-US" sz="2000" dirty="0" smtClean="0">
                <a:latin typeface="Verdana" pitchFamily="34" charset="0"/>
              </a:rPr>
              <a:t>where 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000" dirty="0" smtClean="0">
                <a:latin typeface="Verdana" pitchFamily="34" charset="0"/>
              </a:rPr>
              <a:t>is the number of frames that have been triggered,</a:t>
            </a:r>
          </a:p>
          <a:p>
            <a:pPr eaLnBrk="0" hangingPunct="0">
              <a:buSzPct val="75000"/>
              <a:defRPr/>
            </a:pPr>
            <a:r>
              <a:rPr lang="en-US" sz="2000" dirty="0" smtClean="0">
                <a:latin typeface="Verdana" pitchFamily="34" charset="0"/>
              </a:rPr>
              <a:t>and 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000" dirty="0" smtClean="0">
                <a:latin typeface="Verdana" pitchFamily="34" charset="0"/>
              </a:rPr>
              <a:t> is the number of classes in this inspection area</a:t>
            </a:r>
          </a:p>
          <a:p>
            <a:pPr eaLnBrk="0" hangingPunct="0">
              <a:buSzPct val="75000"/>
              <a:defRPr/>
            </a:pPr>
            <a:endParaRPr lang="en-US" sz="2000" i="1" dirty="0">
              <a:latin typeface="Verdana" pitchFamily="34" charset="0"/>
            </a:endParaRPr>
          </a:p>
          <a:p>
            <a:pPr marL="3175" indent="119063" eaLnBrk="0" hangingPunct="0">
              <a:buSzPct val="75000"/>
              <a:buFont typeface="Arial" pitchFamily="34" charset="0"/>
              <a:buChar char="•"/>
              <a:defRPr/>
            </a:pPr>
            <a:r>
              <a:rPr lang="en-US" sz="2000" dirty="0" smtClean="0">
                <a:latin typeface="Verdana" pitchFamily="34" charset="0"/>
              </a:rPr>
              <a:t>For each class 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dirty="0" smtClean="0">
                <a:latin typeface="Verdana" pitchFamily="34" charset="0"/>
              </a:rPr>
              <a:t>, standard deviation of correlation values 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dirty="0" smtClean="0">
                <a:latin typeface="Verdana" pitchFamily="34" charset="0"/>
              </a:rPr>
              <a:t> computed as:</a:t>
            </a:r>
          </a:p>
          <a:p>
            <a:pPr marL="3175" eaLnBrk="0" hangingPunct="0">
              <a:buSzPct val="75000"/>
              <a:defRPr/>
            </a:pPr>
            <a:endParaRPr lang="en-US" sz="2000" dirty="0">
              <a:latin typeface="Verdana" pitchFamily="34" charset="0"/>
            </a:endParaRPr>
          </a:p>
          <a:p>
            <a:pPr marL="3175" eaLnBrk="0" hangingPunct="0">
              <a:buSzPct val="75000"/>
              <a:defRPr/>
            </a:pPr>
            <a:endParaRPr lang="en-US" sz="2000" dirty="0">
              <a:latin typeface="Verdana" pitchFamily="34" charset="0"/>
            </a:endParaRP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sz="2000" dirty="0">
              <a:latin typeface="Verdana" pitchFamily="34" charset="0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457200" y="1371600"/>
            <a:ext cx="8382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dirty="0" smtClean="0">
                <a:solidFill>
                  <a:srgbClr val="F4702F"/>
                </a:solidFill>
                <a:latin typeface="Verdana" pitchFamily="34" charset="0"/>
              </a:rPr>
              <a:t>Statistics used in new algorithm</a:t>
            </a:r>
            <a:endParaRPr lang="en-US" sz="3200" dirty="0">
              <a:solidFill>
                <a:srgbClr val="F4702F"/>
              </a:solidFill>
              <a:latin typeface="Verdana" pitchFamily="34" charset="0"/>
            </a:endParaRPr>
          </a:p>
        </p:txBody>
      </p:sp>
      <p:pic>
        <p:nvPicPr>
          <p:cNvPr id="4" name="Picture 3" descr="wordmark_rev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55626"/>
            <a:ext cx="2362200" cy="5874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904288"/>
            <a:ext cx="4472517" cy="3375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484" y="5257800"/>
            <a:ext cx="2824747" cy="107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837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6"/>
          <p:cNvSpPr>
            <a:spLocks noChangeArrowheads="1"/>
          </p:cNvSpPr>
          <p:nvPr/>
        </p:nvSpPr>
        <p:spPr bwMode="auto">
          <a:xfrm>
            <a:off x="457200" y="2057400"/>
            <a:ext cx="8305800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r>
              <a:rPr lang="en-US" sz="2000" dirty="0" smtClean="0">
                <a:latin typeface="Verdana" pitchFamily="34" charset="0"/>
              </a:rPr>
              <a:t>Average value of standard deviation across all classes computed as:</a:t>
            </a: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sz="2000" dirty="0">
              <a:latin typeface="Verdana" pitchFamily="34" charset="0"/>
            </a:endParaRP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sz="2000" dirty="0" smtClean="0">
              <a:latin typeface="Verdana" pitchFamily="34" charset="0"/>
            </a:endParaRP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sz="2000" dirty="0">
              <a:latin typeface="Verdana" pitchFamily="34" charset="0"/>
            </a:endParaRP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sz="2000" dirty="0" smtClean="0">
              <a:latin typeface="Verdana" pitchFamily="34" charset="0"/>
            </a:endParaRP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sz="2000" dirty="0">
              <a:latin typeface="Verdana" pitchFamily="34" charset="0"/>
            </a:endParaRP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r>
              <a:rPr lang="en-US" sz="2000" dirty="0" smtClean="0">
                <a:latin typeface="Verdana" pitchFamily="34" charset="0"/>
              </a:rPr>
              <a:t>Occlusion detected, if </a:t>
            </a:r>
            <a:r>
              <a:rPr lang="el-GR" sz="2000" i="1" dirty="0" smtClean="0">
                <a:latin typeface="Verdana" pitchFamily="34" charset="0"/>
              </a:rPr>
              <a:t>σ</a:t>
            </a:r>
            <a:r>
              <a:rPr lang="en-US" sz="2000" i="1" baseline="-25000" dirty="0" smtClean="0">
                <a:latin typeface="Verdana" pitchFamily="34" charset="0"/>
              </a:rPr>
              <a:t>I</a:t>
            </a:r>
            <a:r>
              <a:rPr lang="en-US" sz="2000" dirty="0" smtClean="0">
                <a:latin typeface="Verdana" pitchFamily="34" charset="0"/>
              </a:rPr>
              <a:t> &gt; pre-defined threshold for this use case</a:t>
            </a:r>
          </a:p>
          <a:p>
            <a:pPr eaLnBrk="0" hangingPunct="0">
              <a:buSzPct val="75000"/>
              <a:defRPr/>
            </a:pPr>
            <a:r>
              <a:rPr lang="en-US" sz="2000" dirty="0" smtClean="0">
                <a:latin typeface="Verdana" pitchFamily="34" charset="0"/>
              </a:rPr>
              <a:t> </a:t>
            </a:r>
          </a:p>
          <a:p>
            <a:pPr marL="3175" eaLnBrk="0" hangingPunct="0">
              <a:buSzPct val="75000"/>
              <a:defRPr/>
            </a:pPr>
            <a:endParaRPr lang="en-US" sz="2000" dirty="0">
              <a:latin typeface="Verdana" pitchFamily="34" charset="0"/>
            </a:endParaRPr>
          </a:p>
          <a:p>
            <a:pPr marL="3175" eaLnBrk="0" hangingPunct="0">
              <a:buSzPct val="75000"/>
              <a:defRPr/>
            </a:pPr>
            <a:endParaRPr lang="en-US" sz="2000" dirty="0">
              <a:latin typeface="Verdana" pitchFamily="34" charset="0"/>
            </a:endParaRP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sz="2000" dirty="0">
              <a:latin typeface="Verdana" pitchFamily="34" charset="0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457200" y="1371600"/>
            <a:ext cx="8382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dirty="0" smtClean="0">
                <a:solidFill>
                  <a:srgbClr val="F4702F"/>
                </a:solidFill>
                <a:latin typeface="Verdana" pitchFamily="34" charset="0"/>
              </a:rPr>
              <a:t>Statistics used in new algorithm (cont.)</a:t>
            </a:r>
            <a:endParaRPr lang="en-US" sz="3200" dirty="0">
              <a:solidFill>
                <a:srgbClr val="F4702F"/>
              </a:solidFill>
              <a:latin typeface="Verdana" pitchFamily="34" charset="0"/>
            </a:endParaRPr>
          </a:p>
        </p:txBody>
      </p:sp>
      <p:pic>
        <p:nvPicPr>
          <p:cNvPr id="4" name="Picture 3" descr="wordmark_rev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55626"/>
            <a:ext cx="2362200" cy="5874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726733"/>
            <a:ext cx="1795660" cy="126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4131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6"/>
          <p:cNvSpPr>
            <a:spLocks noChangeArrowheads="1"/>
          </p:cNvSpPr>
          <p:nvPr/>
        </p:nvSpPr>
        <p:spPr bwMode="auto">
          <a:xfrm>
            <a:off x="457200" y="2057400"/>
            <a:ext cx="83058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sz="2000" dirty="0" smtClean="0">
              <a:latin typeface="Verdana" pitchFamily="34" charset="0"/>
            </a:endParaRP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sz="2000" dirty="0">
              <a:latin typeface="Verdana" pitchFamily="34" charset="0"/>
            </a:endParaRP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sz="2000" dirty="0" smtClean="0">
              <a:latin typeface="Verdana" pitchFamily="34" charset="0"/>
            </a:endParaRP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sz="2000" dirty="0">
              <a:latin typeface="Verdana" pitchFamily="34" charset="0"/>
            </a:endParaRP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sz="2000" dirty="0" smtClean="0">
              <a:latin typeface="Verdana" pitchFamily="34" charset="0"/>
            </a:endParaRP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sz="2000" dirty="0">
              <a:latin typeface="Verdana" pitchFamily="34" charset="0"/>
            </a:endParaRP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sz="2000" dirty="0" smtClean="0">
              <a:latin typeface="Verdana" pitchFamily="34" charset="0"/>
            </a:endParaRP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sz="2000" dirty="0">
              <a:latin typeface="Verdana" pitchFamily="34" charset="0"/>
            </a:endParaRP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sz="2000" dirty="0">
              <a:latin typeface="Verdana" pitchFamily="34" charset="0"/>
            </a:endParaRP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r>
              <a:rPr lang="en-US" sz="2000" dirty="0" smtClean="0">
                <a:latin typeface="Verdana" pitchFamily="34" charset="0"/>
              </a:rPr>
              <a:t>Currently a stand-alone application</a:t>
            </a: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sz="2000" dirty="0" smtClean="0">
              <a:latin typeface="Verdana" pitchFamily="34" charset="0"/>
            </a:endParaRP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r>
              <a:rPr lang="en-US" sz="2000" dirty="0" smtClean="0">
                <a:latin typeface="Verdana" pitchFamily="34" charset="0"/>
              </a:rPr>
              <a:t>Ultimately integrate with VI during the classification process</a:t>
            </a: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sz="2000" dirty="0" smtClean="0">
              <a:latin typeface="Verdana" pitchFamily="34" charset="0"/>
            </a:endParaRP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r>
              <a:rPr lang="en-US" sz="2000" dirty="0" smtClean="0">
                <a:latin typeface="Verdana" pitchFamily="34" charset="0"/>
              </a:rPr>
              <a:t>Help VI make the OK/ not OK decision</a:t>
            </a:r>
            <a:endParaRPr lang="en-US" sz="2000" dirty="0">
              <a:latin typeface="Verdana" pitchFamily="34" charset="0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457200" y="1371600"/>
            <a:ext cx="8382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dirty="0" smtClean="0">
                <a:solidFill>
                  <a:srgbClr val="F4702F"/>
                </a:solidFill>
                <a:latin typeface="Verdana" pitchFamily="34" charset="0"/>
              </a:rPr>
              <a:t>Where does the new algorithm fit in? </a:t>
            </a:r>
            <a:endParaRPr lang="en-US" sz="3200" dirty="0">
              <a:solidFill>
                <a:srgbClr val="F4702F"/>
              </a:solidFill>
              <a:latin typeface="Verdana" pitchFamily="34" charset="0"/>
            </a:endParaRPr>
          </a:p>
        </p:txBody>
      </p:sp>
      <p:pic>
        <p:nvPicPr>
          <p:cNvPr id="4" name="Picture 3" descr="wordmark_rev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55626"/>
            <a:ext cx="2362200" cy="5874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133600"/>
            <a:ext cx="8382000" cy="205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8617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6"/>
          <p:cNvSpPr>
            <a:spLocks noChangeArrowheads="1"/>
          </p:cNvSpPr>
          <p:nvPr/>
        </p:nvSpPr>
        <p:spPr bwMode="auto">
          <a:xfrm>
            <a:off x="457200" y="2057400"/>
            <a:ext cx="83058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r>
              <a:rPr lang="en-US" sz="2000" dirty="0" smtClean="0">
                <a:latin typeface="Verdana" pitchFamily="34" charset="0"/>
              </a:rPr>
              <a:t>First step – record ground-truth data for all six use cases</a:t>
            </a: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sz="2000" dirty="0">
              <a:latin typeface="Verdana" pitchFamily="34" charset="0"/>
            </a:endParaRP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r>
              <a:rPr lang="en-US" sz="2000" i="1" dirty="0" smtClean="0">
                <a:latin typeface="Verdana" pitchFamily="34" charset="0"/>
              </a:rPr>
              <a:t>Demo of the ground truth generation process using the setup program, for the Spring coil use case</a:t>
            </a:r>
          </a:p>
          <a:p>
            <a:pPr eaLnBrk="0" hangingPunct="0">
              <a:buSzPct val="75000"/>
              <a:defRPr/>
            </a:pPr>
            <a:endParaRPr lang="en-US" sz="2000" dirty="0">
              <a:latin typeface="Verdana" pitchFamily="34" charset="0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457200" y="1371600"/>
            <a:ext cx="8382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dirty="0" smtClean="0">
                <a:solidFill>
                  <a:srgbClr val="F4702F"/>
                </a:solidFill>
                <a:latin typeface="Verdana" pitchFamily="34" charset="0"/>
              </a:rPr>
              <a:t>Verification of the new algorithm</a:t>
            </a:r>
            <a:endParaRPr lang="en-US" sz="3200" dirty="0">
              <a:solidFill>
                <a:srgbClr val="F4702F"/>
              </a:solidFill>
              <a:latin typeface="Verdana" pitchFamily="34" charset="0"/>
            </a:endParaRPr>
          </a:p>
        </p:txBody>
      </p:sp>
      <p:pic>
        <p:nvPicPr>
          <p:cNvPr id="4" name="Picture 3" descr="wordmark_rev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55626"/>
            <a:ext cx="2362200" cy="5874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429000"/>
            <a:ext cx="4876800" cy="320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7807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6"/>
          <p:cNvSpPr>
            <a:spLocks noChangeArrowheads="1"/>
          </p:cNvSpPr>
          <p:nvPr/>
        </p:nvSpPr>
        <p:spPr bwMode="auto">
          <a:xfrm>
            <a:off x="457200" y="2057400"/>
            <a:ext cx="8305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r>
              <a:rPr lang="en-US" sz="2000" dirty="0" smtClean="0">
                <a:latin typeface="Verdana" pitchFamily="34" charset="0"/>
              </a:rPr>
              <a:t>Net occlusions ground-truth information collected:</a:t>
            </a:r>
            <a:endParaRPr lang="en-US" sz="2000" dirty="0">
              <a:latin typeface="Verdana" pitchFamily="34" charset="0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457200" y="1371600"/>
            <a:ext cx="8382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dirty="0" smtClean="0">
                <a:solidFill>
                  <a:srgbClr val="F4702F"/>
                </a:solidFill>
                <a:latin typeface="Verdana" pitchFamily="34" charset="0"/>
              </a:rPr>
              <a:t>Verification of the new algorithm (cont.)</a:t>
            </a:r>
            <a:endParaRPr lang="en-US" sz="2800" dirty="0">
              <a:solidFill>
                <a:srgbClr val="F4702F"/>
              </a:solidFill>
              <a:latin typeface="Verdana" pitchFamily="34" charset="0"/>
            </a:endParaRPr>
          </a:p>
        </p:txBody>
      </p:sp>
      <p:pic>
        <p:nvPicPr>
          <p:cNvPr id="4" name="Picture 3" descr="wordmark_rev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55626"/>
            <a:ext cx="2362200" cy="5874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2667000"/>
            <a:ext cx="8590681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8847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6"/>
          <p:cNvSpPr>
            <a:spLocks noChangeArrowheads="1"/>
          </p:cNvSpPr>
          <p:nvPr/>
        </p:nvSpPr>
        <p:spPr bwMode="auto">
          <a:xfrm>
            <a:off x="457200" y="2057400"/>
            <a:ext cx="8305800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r>
              <a:rPr lang="en-US" sz="2000" dirty="0" smtClean="0">
                <a:latin typeface="Verdana" pitchFamily="34" charset="0"/>
              </a:rPr>
              <a:t>Second step – select the threshold standard deviation value for each use case.</a:t>
            </a: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sz="2000" dirty="0" smtClean="0">
              <a:latin typeface="Verdana" pitchFamily="34" charset="0"/>
            </a:endParaRP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r>
              <a:rPr lang="en-US" sz="2000" dirty="0" smtClean="0">
                <a:latin typeface="Verdana" pitchFamily="34" charset="0"/>
              </a:rPr>
              <a:t>Find a threshold such that any value above threshold – occlusion; any value equal or below – no occlusion</a:t>
            </a:r>
          </a:p>
          <a:p>
            <a:pPr marL="0" lvl="1" indent="119063" eaLnBrk="0" hangingPunct="0">
              <a:buSzPct val="75000"/>
              <a:buFont typeface="Arial" pitchFamily="34" charset="0"/>
              <a:buChar char="•"/>
              <a:defRPr/>
            </a:pPr>
            <a:r>
              <a:rPr lang="en-US" sz="2000" dirty="0" smtClean="0">
                <a:latin typeface="Verdana" pitchFamily="34" charset="0"/>
              </a:rPr>
              <a:t>1. Inspect live data for each use case</a:t>
            </a:r>
          </a:p>
          <a:p>
            <a:pPr marL="0" lvl="1"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sz="2000" dirty="0" smtClean="0">
              <a:latin typeface="Verdana" pitchFamily="34" charset="0"/>
            </a:endParaRPr>
          </a:p>
          <a:p>
            <a:pPr marL="0" lvl="1" indent="119063" eaLnBrk="0" hangingPunct="0">
              <a:buSzPct val="75000"/>
              <a:buFont typeface="Arial" pitchFamily="34" charset="0"/>
              <a:buChar char="•"/>
              <a:defRPr/>
            </a:pPr>
            <a:r>
              <a:rPr lang="en-US" sz="2000" dirty="0" smtClean="0">
                <a:latin typeface="Verdana" pitchFamily="34" charset="0"/>
              </a:rPr>
              <a:t>2. Compute average standard deviation values</a:t>
            </a:r>
          </a:p>
          <a:p>
            <a:pPr marL="0" lvl="1"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sz="2000" dirty="0" smtClean="0">
              <a:latin typeface="Verdana" pitchFamily="34" charset="0"/>
            </a:endParaRPr>
          </a:p>
          <a:p>
            <a:pPr marL="0" lvl="1" indent="119063" eaLnBrk="0" hangingPunct="0">
              <a:buSzPct val="75000"/>
              <a:buFont typeface="Arial" pitchFamily="34" charset="0"/>
              <a:buChar char="•"/>
              <a:defRPr/>
            </a:pPr>
            <a:r>
              <a:rPr lang="en-US" sz="2000" dirty="0" smtClean="0">
                <a:latin typeface="Verdana" pitchFamily="34" charset="0"/>
              </a:rPr>
              <a:t>3. Match the standard deviation values with ground truth information</a:t>
            </a:r>
          </a:p>
          <a:p>
            <a:pPr marL="0" lvl="1"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sz="2000" dirty="0" smtClean="0">
              <a:latin typeface="Verdana" pitchFamily="34" charset="0"/>
            </a:endParaRPr>
          </a:p>
          <a:p>
            <a:pPr marL="0" lvl="1" indent="119063" eaLnBrk="0" hangingPunct="0">
              <a:buSzPct val="75000"/>
              <a:buFont typeface="Arial" pitchFamily="34" charset="0"/>
              <a:buChar char="•"/>
              <a:defRPr/>
            </a:pPr>
            <a:r>
              <a:rPr lang="en-US" sz="2000" dirty="0" smtClean="0">
                <a:latin typeface="Verdana" pitchFamily="34" charset="0"/>
              </a:rPr>
              <a:t>4. Generate histogram of standard deviation values</a:t>
            </a:r>
          </a:p>
          <a:p>
            <a:pPr marL="0" lvl="1"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sz="2000" dirty="0" smtClean="0">
              <a:latin typeface="Verdana" pitchFamily="34" charset="0"/>
            </a:endParaRPr>
          </a:p>
          <a:p>
            <a:pPr marL="0" lvl="1" indent="119063" eaLnBrk="0" hangingPunct="0">
              <a:buSzPct val="75000"/>
              <a:buFont typeface="Arial" pitchFamily="34" charset="0"/>
              <a:buChar char="•"/>
              <a:defRPr/>
            </a:pPr>
            <a:r>
              <a:rPr lang="en-US" sz="2000" dirty="0" smtClean="0">
                <a:latin typeface="Verdana" pitchFamily="34" charset="0"/>
              </a:rPr>
              <a:t>5. Figure out where to draw the threshold</a:t>
            </a:r>
            <a:endParaRPr lang="en-US" sz="2000" dirty="0">
              <a:latin typeface="Verdana" pitchFamily="34" charset="0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457200" y="1371600"/>
            <a:ext cx="8382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dirty="0" smtClean="0">
                <a:solidFill>
                  <a:srgbClr val="F4702F"/>
                </a:solidFill>
                <a:latin typeface="Verdana" pitchFamily="34" charset="0"/>
              </a:rPr>
              <a:t>Verification of the new algorithm (cont.)</a:t>
            </a:r>
            <a:endParaRPr lang="en-US" sz="2800" dirty="0">
              <a:solidFill>
                <a:srgbClr val="F4702F"/>
              </a:solidFill>
              <a:latin typeface="Verdana" pitchFamily="34" charset="0"/>
            </a:endParaRPr>
          </a:p>
        </p:txBody>
      </p:sp>
      <p:pic>
        <p:nvPicPr>
          <p:cNvPr id="4" name="Picture 3" descr="wordmark_rev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55626"/>
            <a:ext cx="2362200" cy="58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7220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6"/>
          <p:cNvSpPr>
            <a:spLocks noChangeArrowheads="1"/>
          </p:cNvSpPr>
          <p:nvPr/>
        </p:nvSpPr>
        <p:spPr bwMode="auto">
          <a:xfrm>
            <a:off x="457200" y="2057400"/>
            <a:ext cx="83058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r>
              <a:rPr lang="en-US" sz="2000" dirty="0" smtClean="0">
                <a:latin typeface="Verdana" pitchFamily="34" charset="0"/>
              </a:rPr>
              <a:t>Third (and final) step – run the live data through the new algorithm, with the new threshold standard deviation values obtained from the 2</a:t>
            </a:r>
            <a:r>
              <a:rPr lang="en-US" sz="2000" baseline="30000" dirty="0" smtClean="0">
                <a:latin typeface="Verdana" pitchFamily="34" charset="0"/>
              </a:rPr>
              <a:t>nd</a:t>
            </a:r>
            <a:r>
              <a:rPr lang="en-US" sz="2000" dirty="0" smtClean="0">
                <a:latin typeface="Verdana" pitchFamily="34" charset="0"/>
              </a:rPr>
              <a:t> step.</a:t>
            </a: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sz="2000" dirty="0">
              <a:latin typeface="Verdana" pitchFamily="34" charset="0"/>
            </a:endParaRP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r>
              <a:rPr lang="en-US" sz="2000" dirty="0" smtClean="0">
                <a:latin typeface="Verdana" pitchFamily="34" charset="0"/>
              </a:rPr>
              <a:t>Examine the results of occlusion detection, compare with the ground-truth information</a:t>
            </a:r>
            <a:endParaRPr lang="en-US" sz="2000" dirty="0">
              <a:latin typeface="Verdana" pitchFamily="34" charset="0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457200" y="1371600"/>
            <a:ext cx="8382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dirty="0" smtClean="0">
                <a:solidFill>
                  <a:srgbClr val="F4702F"/>
                </a:solidFill>
                <a:latin typeface="Verdana" pitchFamily="34" charset="0"/>
              </a:rPr>
              <a:t>Verification of the new algorithm (cont.)</a:t>
            </a:r>
            <a:endParaRPr lang="en-US" sz="2800" dirty="0">
              <a:solidFill>
                <a:srgbClr val="F4702F"/>
              </a:solidFill>
              <a:latin typeface="Verdana" pitchFamily="34" charset="0"/>
            </a:endParaRPr>
          </a:p>
        </p:txBody>
      </p:sp>
      <p:pic>
        <p:nvPicPr>
          <p:cNvPr id="4" name="Picture 3" descr="wordmark_rev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55626"/>
            <a:ext cx="2362200" cy="58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7621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6"/>
          <p:cNvSpPr>
            <a:spLocks noChangeArrowheads="1"/>
          </p:cNvSpPr>
          <p:nvPr/>
        </p:nvSpPr>
        <p:spPr bwMode="auto">
          <a:xfrm>
            <a:off x="457200" y="2209800"/>
            <a:ext cx="83058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r>
              <a:rPr lang="en-US" sz="2400" dirty="0" smtClean="0">
                <a:latin typeface="Verdana" pitchFamily="34" charset="0"/>
              </a:rPr>
              <a:t>Motivation and Background</a:t>
            </a: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sz="2400" dirty="0">
              <a:latin typeface="Verdana" pitchFamily="34" charset="0"/>
            </a:endParaRP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r>
              <a:rPr lang="en-US" sz="2400" dirty="0" smtClean="0">
                <a:latin typeface="Verdana" pitchFamily="34" charset="0"/>
              </a:rPr>
              <a:t>Design and Methods</a:t>
            </a: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sz="2400" dirty="0">
              <a:latin typeface="Verdana" pitchFamily="34" charset="0"/>
            </a:endParaRP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r>
              <a:rPr lang="en-US" sz="2400" b="1" i="1" dirty="0" smtClean="0">
                <a:latin typeface="Verdana" pitchFamily="34" charset="0"/>
              </a:rPr>
              <a:t>Results</a:t>
            </a: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sz="2400" dirty="0">
              <a:latin typeface="Verdana" pitchFamily="34" charset="0"/>
            </a:endParaRP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r>
              <a:rPr lang="en-US" sz="2400" dirty="0" smtClean="0">
                <a:latin typeface="Verdana" pitchFamily="34" charset="0"/>
              </a:rPr>
              <a:t>Conclusion</a:t>
            </a:r>
            <a:endParaRPr lang="en-US" sz="2400" dirty="0">
              <a:latin typeface="Verdana" pitchFamily="34" charset="0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457200" y="1371600"/>
            <a:ext cx="8382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dirty="0" smtClean="0">
                <a:solidFill>
                  <a:srgbClr val="F4702F"/>
                </a:solidFill>
                <a:latin typeface="Verdana" pitchFamily="34" charset="0"/>
              </a:rPr>
              <a:t>Outline</a:t>
            </a:r>
            <a:endParaRPr lang="en-US" sz="2400" dirty="0">
              <a:solidFill>
                <a:srgbClr val="F4702F"/>
              </a:solidFill>
              <a:latin typeface="Verdana" pitchFamily="34" charset="0"/>
            </a:endParaRPr>
          </a:p>
        </p:txBody>
      </p:sp>
      <p:pic>
        <p:nvPicPr>
          <p:cNvPr id="4" name="Picture 3" descr="wordmark_rev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55626"/>
            <a:ext cx="2362200" cy="58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8096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6"/>
          <p:cNvSpPr>
            <a:spLocks noChangeArrowheads="1"/>
          </p:cNvSpPr>
          <p:nvPr/>
        </p:nvSpPr>
        <p:spPr bwMode="auto">
          <a:xfrm>
            <a:off x="457200" y="2057400"/>
            <a:ext cx="86868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r>
              <a:rPr lang="en-US" sz="2000" dirty="0" smtClean="0">
                <a:latin typeface="Verdana" pitchFamily="34" charset="0"/>
              </a:rPr>
              <a:t>16 inspections with occlusion, 4 inspections with no occlusion</a:t>
            </a: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r>
              <a:rPr lang="en-US" sz="2000" dirty="0">
                <a:latin typeface="Verdana" pitchFamily="34" charset="0"/>
              </a:rPr>
              <a:t>Threshold of 0.04 chosen – good separation between TPs and TNs</a:t>
            </a:r>
            <a:endParaRPr lang="en-US" sz="2000" dirty="0" smtClean="0">
              <a:latin typeface="Verdana" pitchFamily="34" charset="0"/>
            </a:endParaRP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sz="2000" dirty="0" smtClean="0">
              <a:latin typeface="Verdana" pitchFamily="34" charset="0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152400" y="1371600"/>
            <a:ext cx="8915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F4702F"/>
                </a:solidFill>
                <a:latin typeface="Verdana" pitchFamily="34" charset="0"/>
              </a:rPr>
              <a:t>Selection of threshold for the Testbed simulation</a:t>
            </a:r>
            <a:endParaRPr lang="en-US" sz="2800" dirty="0">
              <a:solidFill>
                <a:srgbClr val="F4702F"/>
              </a:solidFill>
              <a:latin typeface="Verdana" pitchFamily="34" charset="0"/>
            </a:endParaRPr>
          </a:p>
        </p:txBody>
      </p:sp>
      <p:pic>
        <p:nvPicPr>
          <p:cNvPr id="4" name="Picture 3" descr="wordmark_rev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55626"/>
            <a:ext cx="2362200" cy="5874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802" y="2719119"/>
            <a:ext cx="5538796" cy="413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9432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6"/>
          <p:cNvSpPr>
            <a:spLocks noChangeArrowheads="1"/>
          </p:cNvSpPr>
          <p:nvPr/>
        </p:nvSpPr>
        <p:spPr bwMode="auto">
          <a:xfrm>
            <a:off x="457200" y="2057400"/>
            <a:ext cx="86868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  <a:latin typeface="Verdana" pitchFamily="34" charset="0"/>
              </a:rPr>
              <a:t>124 inspections with no occlusion, 26 inspections with occlusion</a:t>
            </a: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Verdana" pitchFamily="34" charset="0"/>
              </a:rPr>
              <a:t>Threshold of 0.02 chosen – captures all TNs, all TPs (except 4  </a:t>
            </a:r>
            <a:r>
              <a:rPr lang="en-US" sz="2000" dirty="0" smtClean="0">
                <a:solidFill>
                  <a:srgbClr val="000000"/>
                </a:solidFill>
                <a:latin typeface="Verdana" pitchFamily="34" charset="0"/>
              </a:rPr>
              <a:t>partials)</a:t>
            </a: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sz="2000" dirty="0" smtClean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457200" y="1371600"/>
            <a:ext cx="8382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dirty="0" smtClean="0">
                <a:solidFill>
                  <a:srgbClr val="F4702F"/>
                </a:solidFill>
                <a:latin typeface="Verdana" pitchFamily="34" charset="0"/>
              </a:rPr>
              <a:t>Selection of threshold for Spring Coil</a:t>
            </a:r>
            <a:endParaRPr lang="en-US" sz="3200" dirty="0">
              <a:solidFill>
                <a:srgbClr val="F4702F"/>
              </a:solidFill>
              <a:latin typeface="Verdana" pitchFamily="34" charset="0"/>
            </a:endParaRPr>
          </a:p>
        </p:txBody>
      </p:sp>
      <p:pic>
        <p:nvPicPr>
          <p:cNvPr id="4" name="Picture 3" descr="wordmark_rev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55626"/>
            <a:ext cx="2362200" cy="5874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828" y="2719119"/>
            <a:ext cx="5469543" cy="413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9714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6"/>
          <p:cNvSpPr>
            <a:spLocks noChangeArrowheads="1"/>
          </p:cNvSpPr>
          <p:nvPr/>
        </p:nvSpPr>
        <p:spPr bwMode="auto">
          <a:xfrm>
            <a:off x="457200" y="2209800"/>
            <a:ext cx="83058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r>
              <a:rPr lang="en-US" sz="2400" b="1" i="1" dirty="0" smtClean="0">
                <a:latin typeface="Verdana" pitchFamily="34" charset="0"/>
              </a:rPr>
              <a:t>Motivation and Background</a:t>
            </a: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sz="2400" dirty="0">
              <a:latin typeface="Verdana" pitchFamily="34" charset="0"/>
            </a:endParaRP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r>
              <a:rPr lang="en-US" sz="2400" dirty="0" smtClean="0">
                <a:latin typeface="Verdana" pitchFamily="34" charset="0"/>
              </a:rPr>
              <a:t>Design and Methods</a:t>
            </a: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sz="2400" dirty="0">
              <a:latin typeface="Verdana" pitchFamily="34" charset="0"/>
            </a:endParaRP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r>
              <a:rPr lang="en-US" sz="2400" dirty="0" smtClean="0">
                <a:latin typeface="Verdana" pitchFamily="34" charset="0"/>
              </a:rPr>
              <a:t>Results</a:t>
            </a: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sz="2400" dirty="0">
              <a:latin typeface="Verdana" pitchFamily="34" charset="0"/>
            </a:endParaRP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r>
              <a:rPr lang="en-US" sz="2400" dirty="0" smtClean="0">
                <a:latin typeface="Verdana" pitchFamily="34" charset="0"/>
              </a:rPr>
              <a:t>Conclusion</a:t>
            </a:r>
            <a:endParaRPr lang="en-US" sz="2400" dirty="0">
              <a:latin typeface="Verdana" pitchFamily="34" charset="0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457200" y="1371600"/>
            <a:ext cx="8382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dirty="0" smtClean="0">
                <a:solidFill>
                  <a:srgbClr val="F4702F"/>
                </a:solidFill>
                <a:latin typeface="Verdana" pitchFamily="34" charset="0"/>
              </a:rPr>
              <a:t>Outline</a:t>
            </a:r>
            <a:endParaRPr lang="en-US" sz="2400" dirty="0">
              <a:solidFill>
                <a:srgbClr val="F4702F"/>
              </a:solidFill>
              <a:latin typeface="Verdana" pitchFamily="34" charset="0"/>
            </a:endParaRPr>
          </a:p>
        </p:txBody>
      </p:sp>
      <p:pic>
        <p:nvPicPr>
          <p:cNvPr id="4" name="Picture 3" descr="wordmark_rev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55626"/>
            <a:ext cx="2362200" cy="58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5824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6"/>
          <p:cNvSpPr>
            <a:spLocks noChangeArrowheads="1"/>
          </p:cNvSpPr>
          <p:nvPr/>
        </p:nvSpPr>
        <p:spPr bwMode="auto">
          <a:xfrm>
            <a:off x="457200" y="2057400"/>
            <a:ext cx="86868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  <a:latin typeface="Verdana" pitchFamily="34" charset="0"/>
              </a:rPr>
              <a:t>154 inspections, all with no occlusion</a:t>
            </a: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Verdana" pitchFamily="34" charset="0"/>
              </a:rPr>
              <a:t>Threshold of 0.050 chosen – captures all TNs</a:t>
            </a: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sz="2000" dirty="0" smtClean="0">
              <a:solidFill>
                <a:srgbClr val="000000"/>
              </a:solidFill>
              <a:latin typeface="Verdana" pitchFamily="34" charset="0"/>
            </a:endParaRP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sz="2000" dirty="0" smtClean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457200" y="1371600"/>
            <a:ext cx="8382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dirty="0" smtClean="0">
                <a:solidFill>
                  <a:srgbClr val="F4702F"/>
                </a:solidFill>
                <a:latin typeface="Verdana" pitchFamily="34" charset="0"/>
              </a:rPr>
              <a:t>Selection of threshold for Door-line emblem</a:t>
            </a:r>
            <a:endParaRPr lang="en-US" sz="2800" dirty="0">
              <a:solidFill>
                <a:srgbClr val="F4702F"/>
              </a:solidFill>
              <a:latin typeface="Verdana" pitchFamily="34" charset="0"/>
            </a:endParaRPr>
          </a:p>
        </p:txBody>
      </p:sp>
      <p:pic>
        <p:nvPicPr>
          <p:cNvPr id="4" name="Picture 3" descr="wordmark_rev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55626"/>
            <a:ext cx="2362200" cy="5874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591" y="2721577"/>
            <a:ext cx="5484018" cy="413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5347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6"/>
          <p:cNvSpPr>
            <a:spLocks noChangeArrowheads="1"/>
          </p:cNvSpPr>
          <p:nvPr/>
        </p:nvSpPr>
        <p:spPr bwMode="auto">
          <a:xfrm>
            <a:off x="457200" y="2057400"/>
            <a:ext cx="8686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  <a:latin typeface="Verdana" pitchFamily="34" charset="0"/>
              </a:rPr>
              <a:t> 125 inspections, all with no occlusion</a:t>
            </a: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Verdana" pitchFamily="34" charset="0"/>
              </a:rPr>
              <a:t> Threshold of 0.075 chosen – captures all TNs</a:t>
            </a:r>
            <a:endParaRPr lang="en-US" sz="2000" dirty="0" smtClean="0">
              <a:solidFill>
                <a:srgbClr val="000000"/>
              </a:solidFill>
              <a:latin typeface="Verdana" pitchFamily="34" charset="0"/>
            </a:endParaRP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sz="2000" dirty="0" smtClean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457200" y="1371600"/>
            <a:ext cx="8382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dirty="0" smtClean="0">
                <a:solidFill>
                  <a:srgbClr val="F4702F"/>
                </a:solidFill>
                <a:latin typeface="Verdana" pitchFamily="34" charset="0"/>
              </a:rPr>
              <a:t>Selection of threshold for Child safety lock</a:t>
            </a:r>
            <a:endParaRPr lang="en-US" sz="2800" dirty="0">
              <a:solidFill>
                <a:srgbClr val="F4702F"/>
              </a:solidFill>
              <a:latin typeface="Verdana" pitchFamily="34" charset="0"/>
            </a:endParaRPr>
          </a:p>
        </p:txBody>
      </p:sp>
      <p:pic>
        <p:nvPicPr>
          <p:cNvPr id="4" name="Picture 3" descr="wordmark_rev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55626"/>
            <a:ext cx="2362200" cy="5874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686757"/>
            <a:ext cx="5638800" cy="417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4409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6"/>
          <p:cNvSpPr>
            <a:spLocks noChangeArrowheads="1"/>
          </p:cNvSpPr>
          <p:nvPr/>
        </p:nvSpPr>
        <p:spPr bwMode="auto">
          <a:xfrm>
            <a:off x="457200" y="2057400"/>
            <a:ext cx="8305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  <a:latin typeface="Verdana" pitchFamily="34" charset="0"/>
              </a:rPr>
              <a:t>204 inspections with no occlusion, 60 with occlusions</a:t>
            </a: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  <a:latin typeface="Verdana" pitchFamily="34" charset="0"/>
              </a:rPr>
              <a:t>Threshold of 0.02 chosen – hard separation</a:t>
            </a: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sz="2000" dirty="0" smtClean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457200" y="1371600"/>
            <a:ext cx="8382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dirty="0" smtClean="0">
                <a:solidFill>
                  <a:srgbClr val="F4702F"/>
                </a:solidFill>
                <a:latin typeface="Verdana" pitchFamily="34" charset="0"/>
              </a:rPr>
              <a:t>Selection of threshold for Underbody</a:t>
            </a:r>
            <a:endParaRPr lang="en-US" sz="3200" dirty="0">
              <a:solidFill>
                <a:srgbClr val="F4702F"/>
              </a:solidFill>
              <a:latin typeface="Verdana" pitchFamily="34" charset="0"/>
            </a:endParaRPr>
          </a:p>
        </p:txBody>
      </p:sp>
      <p:pic>
        <p:nvPicPr>
          <p:cNvPr id="4" name="Picture 3" descr="wordmark_rev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55626"/>
            <a:ext cx="2362200" cy="5874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944" y="2743200"/>
            <a:ext cx="541195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1419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6"/>
          <p:cNvSpPr>
            <a:spLocks noChangeArrowheads="1"/>
          </p:cNvSpPr>
          <p:nvPr/>
        </p:nvSpPr>
        <p:spPr bwMode="auto">
          <a:xfrm>
            <a:off x="457200" y="2057400"/>
            <a:ext cx="83058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  <a:latin typeface="Verdana" pitchFamily="34" charset="0"/>
              </a:rPr>
              <a:t>19 inspections, no occlusions</a:t>
            </a: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Verdana" pitchFamily="34" charset="0"/>
              </a:rPr>
              <a:t>Threshold value of 0.040 chosen to capture all TNs</a:t>
            </a: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sz="2000" dirty="0" smtClean="0">
              <a:solidFill>
                <a:srgbClr val="000000"/>
              </a:solidFill>
              <a:latin typeface="Verdana" pitchFamily="34" charset="0"/>
            </a:endParaRP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sz="2000" dirty="0" smtClean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457200" y="1371600"/>
            <a:ext cx="8382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dirty="0" smtClean="0">
                <a:solidFill>
                  <a:srgbClr val="F4702F"/>
                </a:solidFill>
                <a:latin typeface="Verdana" pitchFamily="34" charset="0"/>
              </a:rPr>
              <a:t>Selection of threshold for Wheel lock</a:t>
            </a:r>
            <a:endParaRPr lang="en-US" sz="3200" dirty="0">
              <a:solidFill>
                <a:srgbClr val="F4702F"/>
              </a:solidFill>
              <a:latin typeface="Verdana" pitchFamily="34" charset="0"/>
            </a:endParaRPr>
          </a:p>
        </p:txBody>
      </p:sp>
      <p:pic>
        <p:nvPicPr>
          <p:cNvPr id="4" name="Picture 3" descr="wordmark_rev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55626"/>
            <a:ext cx="2362200" cy="5874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00" y="2681634"/>
            <a:ext cx="5562600" cy="41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8220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6"/>
          <p:cNvSpPr>
            <a:spLocks noChangeArrowheads="1"/>
          </p:cNvSpPr>
          <p:nvPr/>
        </p:nvSpPr>
        <p:spPr bwMode="auto">
          <a:xfrm>
            <a:off x="457200" y="2057400"/>
            <a:ext cx="8305800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  <a:latin typeface="Verdana" pitchFamily="34" charset="0"/>
              </a:rPr>
              <a:t> Varies from use case to use case:</a:t>
            </a: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sz="2000" dirty="0">
              <a:solidFill>
                <a:srgbClr val="000000"/>
              </a:solidFill>
              <a:latin typeface="Verdana" pitchFamily="34" charset="0"/>
            </a:endParaRP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sz="2000" dirty="0" smtClean="0">
              <a:solidFill>
                <a:srgbClr val="000000"/>
              </a:solidFill>
              <a:latin typeface="Verdana" pitchFamily="34" charset="0"/>
            </a:endParaRP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sz="2000" dirty="0">
              <a:solidFill>
                <a:srgbClr val="000000"/>
              </a:solidFill>
              <a:latin typeface="Verdana" pitchFamily="34" charset="0"/>
            </a:endParaRP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sz="2000" dirty="0" smtClean="0">
              <a:solidFill>
                <a:srgbClr val="000000"/>
              </a:solidFill>
              <a:latin typeface="Verdana" pitchFamily="34" charset="0"/>
            </a:endParaRP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sz="2000" dirty="0">
              <a:solidFill>
                <a:srgbClr val="000000"/>
              </a:solidFill>
              <a:latin typeface="Verdana" pitchFamily="34" charset="0"/>
            </a:endParaRP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sz="2000" dirty="0" smtClean="0">
              <a:solidFill>
                <a:srgbClr val="000000"/>
              </a:solidFill>
              <a:latin typeface="Verdana" pitchFamily="34" charset="0"/>
            </a:endParaRP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sz="2000" dirty="0">
              <a:solidFill>
                <a:srgbClr val="000000"/>
              </a:solidFill>
              <a:latin typeface="Verdana" pitchFamily="34" charset="0"/>
            </a:endParaRP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sz="2000" dirty="0" smtClean="0">
              <a:solidFill>
                <a:srgbClr val="000000"/>
              </a:solidFill>
              <a:latin typeface="Verdana" pitchFamily="34" charset="0"/>
            </a:endParaRP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sz="2000" dirty="0">
              <a:solidFill>
                <a:srgbClr val="000000"/>
              </a:solidFill>
              <a:latin typeface="Verdana" pitchFamily="34" charset="0"/>
            </a:endParaRP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sz="2000" dirty="0" smtClean="0">
              <a:solidFill>
                <a:srgbClr val="000000"/>
              </a:solidFill>
              <a:latin typeface="Verdana" pitchFamily="34" charset="0"/>
            </a:endParaRP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  <a:latin typeface="Verdana" pitchFamily="34" charset="0"/>
              </a:rPr>
              <a:t>Dependent on: lighting conditions (shadows), level of zoom of camera, amount of movement or jitter in the assembly</a:t>
            </a: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sz="2000" dirty="0" smtClean="0">
              <a:solidFill>
                <a:srgbClr val="000000"/>
              </a:solidFill>
              <a:latin typeface="Verdana" pitchFamily="34" charset="0"/>
            </a:endParaRP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  <a:latin typeface="Verdana" pitchFamily="34" charset="0"/>
              </a:rPr>
              <a:t>Threshold has to be adjusted individually for each use case</a:t>
            </a: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457200" y="1371600"/>
            <a:ext cx="8382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dirty="0" smtClean="0">
                <a:solidFill>
                  <a:srgbClr val="F4702F"/>
                </a:solidFill>
                <a:latin typeface="Verdana" pitchFamily="34" charset="0"/>
              </a:rPr>
              <a:t>Summary of threshold values chosen</a:t>
            </a:r>
            <a:endParaRPr lang="en-US" sz="3200" dirty="0">
              <a:solidFill>
                <a:srgbClr val="F4702F"/>
              </a:solidFill>
              <a:latin typeface="Verdana" pitchFamily="34" charset="0"/>
            </a:endParaRPr>
          </a:p>
        </p:txBody>
      </p:sp>
      <p:pic>
        <p:nvPicPr>
          <p:cNvPr id="4" name="Picture 3" descr="wordmark_rev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55626"/>
            <a:ext cx="2362200" cy="5874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557" y="2525958"/>
            <a:ext cx="6025085" cy="265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0473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6"/>
          <p:cNvSpPr>
            <a:spLocks noChangeArrowheads="1"/>
          </p:cNvSpPr>
          <p:nvPr/>
        </p:nvSpPr>
        <p:spPr bwMode="auto">
          <a:xfrm>
            <a:off x="457200" y="2057400"/>
            <a:ext cx="8534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  <a:latin typeface="Verdana" pitchFamily="34" charset="0"/>
              </a:rPr>
              <a:t> 3 partial occlusions from the Spring Coil use case</a:t>
            </a: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sz="2000" dirty="0" smtClean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457200" y="1371600"/>
            <a:ext cx="8382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dirty="0" smtClean="0">
                <a:solidFill>
                  <a:srgbClr val="F4702F"/>
                </a:solidFill>
                <a:latin typeface="Verdana" pitchFamily="34" charset="0"/>
              </a:rPr>
              <a:t>Partial occlusions during inspection</a:t>
            </a:r>
            <a:endParaRPr lang="en-US" sz="2800" dirty="0">
              <a:solidFill>
                <a:srgbClr val="F4702F"/>
              </a:solidFill>
              <a:latin typeface="Verdana" pitchFamily="34" charset="0"/>
            </a:endParaRPr>
          </a:p>
        </p:txBody>
      </p:sp>
      <p:pic>
        <p:nvPicPr>
          <p:cNvPr id="4" name="Picture 3" descr="wordmark_rev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55626"/>
            <a:ext cx="2362200" cy="5874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895600"/>
            <a:ext cx="91440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2022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6"/>
          <p:cNvSpPr>
            <a:spLocks noChangeArrowheads="1"/>
          </p:cNvSpPr>
          <p:nvPr/>
        </p:nvSpPr>
        <p:spPr bwMode="auto">
          <a:xfrm>
            <a:off x="457200" y="2057400"/>
            <a:ext cx="85344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  <a:latin typeface="Verdana" pitchFamily="34" charset="0"/>
              </a:rPr>
              <a:t>Case in Door-line emblem with excessive shaking of assembly during inspection; no occlusion, but high std. deviation</a:t>
            </a: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sz="2000" dirty="0" smtClean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457200" y="1371600"/>
            <a:ext cx="838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 smtClean="0">
                <a:solidFill>
                  <a:srgbClr val="F4702F"/>
                </a:solidFill>
                <a:latin typeface="Verdana" pitchFamily="34" charset="0"/>
              </a:rPr>
              <a:t>Assembly movement during inspection</a:t>
            </a:r>
            <a:endParaRPr lang="en-US" sz="2400" dirty="0">
              <a:solidFill>
                <a:srgbClr val="F4702F"/>
              </a:solidFill>
              <a:latin typeface="Verdana" pitchFamily="34" charset="0"/>
            </a:endParaRPr>
          </a:p>
        </p:txBody>
      </p:sp>
      <p:pic>
        <p:nvPicPr>
          <p:cNvPr id="4" name="Picture 3" descr="wordmark_rev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55626"/>
            <a:ext cx="2362200" cy="5874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743199"/>
            <a:ext cx="6768549" cy="411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6903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6"/>
          <p:cNvSpPr>
            <a:spLocks noChangeArrowheads="1"/>
          </p:cNvSpPr>
          <p:nvPr/>
        </p:nvSpPr>
        <p:spPr bwMode="auto">
          <a:xfrm>
            <a:off x="457200" y="2057400"/>
            <a:ext cx="8686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  <a:latin typeface="Verdana" pitchFamily="34" charset="0"/>
              </a:rPr>
              <a:t>4 cases </a:t>
            </a:r>
            <a:r>
              <a:rPr lang="en-US" sz="2000" dirty="0">
                <a:solidFill>
                  <a:srgbClr val="000000"/>
                </a:solidFill>
                <a:latin typeface="Verdana" pitchFamily="34" charset="0"/>
              </a:rPr>
              <a:t>in </a:t>
            </a:r>
            <a:r>
              <a:rPr lang="en-US" sz="2000" dirty="0" smtClean="0">
                <a:solidFill>
                  <a:srgbClr val="000000"/>
                </a:solidFill>
                <a:latin typeface="Verdana" pitchFamily="34" charset="0"/>
              </a:rPr>
              <a:t>Child safety lock with </a:t>
            </a:r>
            <a:r>
              <a:rPr lang="en-US" sz="2000" dirty="0">
                <a:solidFill>
                  <a:srgbClr val="000000"/>
                </a:solidFill>
                <a:latin typeface="Verdana" pitchFamily="34" charset="0"/>
              </a:rPr>
              <a:t>excessive shaking of assembly during inspection; no occlusion, but high std. deviation</a:t>
            </a:r>
            <a:endParaRPr lang="en-US" sz="2000" dirty="0" smtClean="0">
              <a:solidFill>
                <a:srgbClr val="000000"/>
              </a:solidFill>
              <a:latin typeface="Verdana" pitchFamily="34" charset="0"/>
            </a:endParaRP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sz="2000" dirty="0" smtClean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457200" y="1371600"/>
            <a:ext cx="838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 smtClean="0">
                <a:solidFill>
                  <a:srgbClr val="F4702F"/>
                </a:solidFill>
                <a:latin typeface="Verdana" pitchFamily="34" charset="0"/>
              </a:rPr>
              <a:t>Assembly movement during inspection (cont.)</a:t>
            </a:r>
            <a:endParaRPr lang="en-US" sz="2400" dirty="0">
              <a:solidFill>
                <a:srgbClr val="F4702F"/>
              </a:solidFill>
              <a:latin typeface="Verdana" pitchFamily="34" charset="0"/>
            </a:endParaRPr>
          </a:p>
        </p:txBody>
      </p:sp>
      <p:pic>
        <p:nvPicPr>
          <p:cNvPr id="4" name="Picture 3" descr="wordmark_rev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55626"/>
            <a:ext cx="2362200" cy="5874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164" y="2743200"/>
            <a:ext cx="621242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4017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6"/>
          <p:cNvSpPr>
            <a:spLocks noChangeArrowheads="1"/>
          </p:cNvSpPr>
          <p:nvPr/>
        </p:nvSpPr>
        <p:spPr bwMode="auto">
          <a:xfrm>
            <a:off x="457200" y="2057400"/>
            <a:ext cx="83058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buSzPct val="75000"/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  <a:latin typeface="Verdana" pitchFamily="34" charset="0"/>
              </a:rPr>
              <a:t> 740 inspections in total; 102 occlusions, 94 detected</a:t>
            </a: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  <a:latin typeface="Verdana" pitchFamily="34" charset="0"/>
              </a:rPr>
              <a:t>No false positives</a:t>
            </a: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  <a:latin typeface="Verdana" pitchFamily="34" charset="0"/>
              </a:rPr>
              <a:t>Overall occlusion detection accuracy of 98.9% (732/740)</a:t>
            </a: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sz="2000" dirty="0" smtClean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457200" y="1371600"/>
            <a:ext cx="8382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dirty="0" smtClean="0">
                <a:solidFill>
                  <a:srgbClr val="F4702F"/>
                </a:solidFill>
                <a:latin typeface="Verdana" pitchFamily="34" charset="0"/>
              </a:rPr>
              <a:t>Net occlusions detected</a:t>
            </a:r>
            <a:endParaRPr lang="en-US" sz="3200" dirty="0">
              <a:solidFill>
                <a:srgbClr val="F4702F"/>
              </a:solidFill>
              <a:latin typeface="Verdana" pitchFamily="34" charset="0"/>
            </a:endParaRPr>
          </a:p>
        </p:txBody>
      </p:sp>
      <p:pic>
        <p:nvPicPr>
          <p:cNvPr id="4" name="Picture 3" descr="wordmark_rev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55626"/>
            <a:ext cx="2362200" cy="5874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864" y="3047999"/>
            <a:ext cx="8724472" cy="381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1879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6"/>
          <p:cNvSpPr>
            <a:spLocks noChangeArrowheads="1"/>
          </p:cNvSpPr>
          <p:nvPr/>
        </p:nvSpPr>
        <p:spPr bwMode="auto">
          <a:xfrm>
            <a:off x="457200" y="1981200"/>
            <a:ext cx="8305800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latin typeface="Verdana" pitchFamily="34" charset="0"/>
              </a:rPr>
              <a:t>Developed a fast and simple method by which occlusions can be detected</a:t>
            </a: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dirty="0" smtClean="0">
              <a:solidFill>
                <a:srgbClr val="000000"/>
              </a:solidFill>
              <a:latin typeface="Verdana" pitchFamily="34" charset="0"/>
            </a:endParaRP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latin typeface="Verdana" pitchFamily="34" charset="0"/>
              </a:rPr>
              <a:t>Analyze standard deviation of correlation values output from template matching process to detect occlusions</a:t>
            </a: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dirty="0" smtClean="0">
              <a:solidFill>
                <a:srgbClr val="000000"/>
              </a:solidFill>
              <a:latin typeface="Verdana" pitchFamily="34" charset="0"/>
            </a:endParaRP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latin typeface="Verdana" pitchFamily="34" charset="0"/>
              </a:rPr>
              <a:t>Achieved an occlusion detection accuracy of 98.9%</a:t>
            </a: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dirty="0" smtClean="0">
              <a:solidFill>
                <a:srgbClr val="000000"/>
              </a:solidFill>
              <a:latin typeface="Verdana" pitchFamily="34" charset="0"/>
            </a:endParaRP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latin typeface="Verdana" pitchFamily="34" charset="0"/>
              </a:rPr>
              <a:t>Works well to detect brief and intermittent occlusions – the most common type of occlusions within our context</a:t>
            </a: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dirty="0" smtClean="0">
              <a:solidFill>
                <a:srgbClr val="000000"/>
              </a:solidFill>
              <a:latin typeface="Verdana" pitchFamily="34" charset="0"/>
            </a:endParaRP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latin typeface="Verdana" pitchFamily="34" charset="0"/>
              </a:rPr>
              <a:t>Does not detect partial occlusions, and cases where the trigger itself is also occluded</a:t>
            </a: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dirty="0" smtClean="0">
              <a:solidFill>
                <a:srgbClr val="000000"/>
              </a:solidFill>
              <a:latin typeface="Verdana" pitchFamily="34" charset="0"/>
            </a:endParaRP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latin typeface="Verdana" pitchFamily="34" charset="0"/>
              </a:rPr>
              <a:t>Algorithm is sensitive to level of light on the inspection window, shaking of the assembly during inspection, camera zoom level (distance from the part being inspected)</a:t>
            </a: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457200" y="1371600"/>
            <a:ext cx="8382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dirty="0" smtClean="0">
                <a:solidFill>
                  <a:srgbClr val="F4702F"/>
                </a:solidFill>
                <a:latin typeface="Verdana" pitchFamily="34" charset="0"/>
              </a:rPr>
              <a:t>Conclusion</a:t>
            </a:r>
            <a:endParaRPr lang="en-US" sz="3200" dirty="0">
              <a:solidFill>
                <a:srgbClr val="F4702F"/>
              </a:solidFill>
              <a:latin typeface="Verdana" pitchFamily="34" charset="0"/>
            </a:endParaRPr>
          </a:p>
        </p:txBody>
      </p:sp>
      <p:pic>
        <p:nvPicPr>
          <p:cNvPr id="4" name="Picture 3" descr="wordmark_rev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55626"/>
            <a:ext cx="2362200" cy="58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9572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6"/>
          <p:cNvSpPr>
            <a:spLocks noChangeArrowheads="1"/>
          </p:cNvSpPr>
          <p:nvPr/>
        </p:nvSpPr>
        <p:spPr bwMode="auto">
          <a:xfrm>
            <a:off x="457200" y="2057400"/>
            <a:ext cx="83058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r>
              <a:rPr lang="en-US" i="1" dirty="0" smtClean="0">
                <a:latin typeface="Verdana" pitchFamily="34" charset="0"/>
              </a:rPr>
              <a:t>Demo of the setup program running the Spring coil use case</a:t>
            </a:r>
            <a:endParaRPr lang="en-US" i="1" dirty="0">
              <a:latin typeface="Verdana" pitchFamily="34" charset="0"/>
            </a:endParaRP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dirty="0" smtClean="0">
              <a:latin typeface="Verdana" pitchFamily="34" charset="0"/>
            </a:endParaRP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dirty="0" smtClean="0">
              <a:latin typeface="Verdana" pitchFamily="34" charset="0"/>
            </a:endParaRP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dirty="0">
              <a:latin typeface="Verdana" pitchFamily="34" charset="0"/>
            </a:endParaRP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r>
              <a:rPr lang="en-US" dirty="0" smtClean="0">
                <a:latin typeface="Verdana" pitchFamily="34" charset="0"/>
              </a:rPr>
              <a:t>Existing system deployed at the BMW Spartanburg manufacturing plant</a:t>
            </a: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dirty="0" smtClean="0">
              <a:latin typeface="Verdana" pitchFamily="34" charset="0"/>
            </a:endParaRP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dirty="0">
              <a:latin typeface="Verdana" pitchFamily="34" charset="0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457200" y="1371600"/>
            <a:ext cx="8382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dirty="0" smtClean="0">
                <a:solidFill>
                  <a:srgbClr val="F4702F"/>
                </a:solidFill>
                <a:latin typeface="Verdana" pitchFamily="34" charset="0"/>
              </a:rPr>
              <a:t>Motivation</a:t>
            </a:r>
            <a:endParaRPr lang="en-US" sz="2400" dirty="0">
              <a:solidFill>
                <a:srgbClr val="F4702F"/>
              </a:solidFill>
              <a:latin typeface="Verdana" pitchFamily="34" charset="0"/>
            </a:endParaRPr>
          </a:p>
        </p:txBody>
      </p:sp>
      <p:pic>
        <p:nvPicPr>
          <p:cNvPr id="4" name="Picture 3" descr="wordmark_rev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55626"/>
            <a:ext cx="2362200" cy="58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8617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6"/>
          <p:cNvSpPr>
            <a:spLocks noChangeArrowheads="1"/>
          </p:cNvSpPr>
          <p:nvPr/>
        </p:nvSpPr>
        <p:spPr bwMode="auto">
          <a:xfrm>
            <a:off x="457200" y="1981200"/>
            <a:ext cx="8305800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buSzPct val="75000"/>
              <a:defRPr/>
            </a:pPr>
            <a:endParaRPr lang="en-US" dirty="0" smtClean="0">
              <a:solidFill>
                <a:srgbClr val="000000"/>
              </a:solidFill>
              <a:latin typeface="Verdana" pitchFamily="34" charset="0"/>
            </a:endParaRPr>
          </a:p>
          <a:p>
            <a:pPr eaLnBrk="0" hangingPunct="0">
              <a:buSzPct val="75000"/>
              <a:defRPr/>
            </a:pPr>
            <a:endParaRPr lang="en-US" dirty="0">
              <a:solidFill>
                <a:srgbClr val="000000"/>
              </a:solidFill>
              <a:latin typeface="Verdana" pitchFamily="34" charset="0"/>
            </a:endParaRPr>
          </a:p>
          <a:p>
            <a:pPr eaLnBrk="0" hangingPunct="0">
              <a:buSzPct val="75000"/>
              <a:defRPr/>
            </a:pPr>
            <a:endParaRPr lang="en-US" dirty="0" smtClean="0">
              <a:solidFill>
                <a:srgbClr val="000000"/>
              </a:solidFill>
              <a:latin typeface="Verdana" pitchFamily="34" charset="0"/>
            </a:endParaRPr>
          </a:p>
          <a:p>
            <a:pPr eaLnBrk="0" hangingPunct="0">
              <a:buSzPct val="75000"/>
              <a:defRPr/>
            </a:pPr>
            <a:r>
              <a:rPr lang="en-US" sz="2800" dirty="0" smtClean="0">
                <a:solidFill>
                  <a:srgbClr val="000000"/>
                </a:solidFill>
                <a:latin typeface="Verdana" pitchFamily="34" charset="0"/>
              </a:rPr>
              <a:t>Questions?</a:t>
            </a: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457200" y="1371600"/>
            <a:ext cx="8382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dirty="0" smtClean="0">
                <a:solidFill>
                  <a:srgbClr val="F4702F"/>
                </a:solidFill>
                <a:latin typeface="Verdana" pitchFamily="34" charset="0"/>
              </a:rPr>
              <a:t>Thank you!</a:t>
            </a:r>
            <a:endParaRPr lang="en-US" sz="3200" dirty="0">
              <a:solidFill>
                <a:srgbClr val="F4702F"/>
              </a:solidFill>
              <a:latin typeface="Verdana" pitchFamily="34" charset="0"/>
            </a:endParaRPr>
          </a:p>
        </p:txBody>
      </p:sp>
      <p:pic>
        <p:nvPicPr>
          <p:cNvPr id="4" name="Picture 3" descr="wordmark_rev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55626"/>
            <a:ext cx="2362200" cy="58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3905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6"/>
          <p:cNvSpPr>
            <a:spLocks noChangeArrowheads="1"/>
          </p:cNvSpPr>
          <p:nvPr/>
        </p:nvSpPr>
        <p:spPr bwMode="auto">
          <a:xfrm>
            <a:off x="457200" y="2057400"/>
            <a:ext cx="83058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r>
              <a:rPr lang="en-US" dirty="0" smtClean="0">
                <a:latin typeface="Verdana" pitchFamily="34" charset="0"/>
              </a:rPr>
              <a:t>Why is this a problem?</a:t>
            </a: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dirty="0">
              <a:latin typeface="Verdana" pitchFamily="34" charset="0"/>
            </a:endParaRPr>
          </a:p>
          <a:p>
            <a:pPr lvl="1" indent="119063" eaLnBrk="0" hangingPunct="0">
              <a:buSzPct val="75000"/>
              <a:buFont typeface="Arial" pitchFamily="34" charset="0"/>
              <a:buChar char="•"/>
              <a:defRPr/>
            </a:pPr>
            <a:r>
              <a:rPr lang="en-US" dirty="0" smtClean="0">
                <a:latin typeface="Verdana" pitchFamily="34" charset="0"/>
              </a:rPr>
              <a:t>‘NOK’ inspection result</a:t>
            </a:r>
          </a:p>
          <a:p>
            <a:pPr lvl="1"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dirty="0" smtClean="0">
              <a:latin typeface="Verdana" pitchFamily="34" charset="0"/>
            </a:endParaRPr>
          </a:p>
          <a:p>
            <a:pPr lvl="1" indent="119063" eaLnBrk="0" hangingPunct="0">
              <a:buSzPct val="75000"/>
              <a:buFont typeface="Arial" pitchFamily="34" charset="0"/>
              <a:buChar char="•"/>
              <a:defRPr/>
            </a:pPr>
            <a:r>
              <a:rPr lang="en-US" dirty="0" smtClean="0">
                <a:latin typeface="Verdana" pitchFamily="34" charset="0"/>
              </a:rPr>
              <a:t>Audio-visual feedback</a:t>
            </a:r>
            <a:endParaRPr lang="en-US" dirty="0">
              <a:latin typeface="Verdana" pitchFamily="34" charset="0"/>
            </a:endParaRPr>
          </a:p>
          <a:p>
            <a:pPr lvl="1"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dirty="0" smtClean="0">
              <a:latin typeface="Verdana" pitchFamily="34" charset="0"/>
            </a:endParaRPr>
          </a:p>
          <a:p>
            <a:pPr lvl="1" indent="119063" eaLnBrk="0" hangingPunct="0">
              <a:buSzPct val="75000"/>
              <a:buFont typeface="Arial" pitchFamily="34" charset="0"/>
              <a:buChar char="•"/>
              <a:defRPr/>
            </a:pPr>
            <a:r>
              <a:rPr lang="en-US" dirty="0" smtClean="0">
                <a:latin typeface="Verdana" pitchFamily="34" charset="0"/>
              </a:rPr>
              <a:t>Human operator has to acknowledge the not-ok result</a:t>
            </a:r>
          </a:p>
          <a:p>
            <a:pPr eaLnBrk="0" hangingPunct="0">
              <a:buSzPct val="75000"/>
              <a:defRPr/>
            </a:pPr>
            <a:endParaRPr lang="en-US" dirty="0" smtClean="0">
              <a:latin typeface="Verdana" pitchFamily="34" charset="0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457200" y="1371600"/>
            <a:ext cx="8382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dirty="0" smtClean="0">
                <a:solidFill>
                  <a:srgbClr val="F4702F"/>
                </a:solidFill>
                <a:latin typeface="Verdana" pitchFamily="34" charset="0"/>
              </a:rPr>
              <a:t>Motivation (continued)</a:t>
            </a:r>
            <a:endParaRPr lang="en-US" sz="2400" dirty="0">
              <a:solidFill>
                <a:srgbClr val="F4702F"/>
              </a:solidFill>
              <a:latin typeface="Verdana" pitchFamily="34" charset="0"/>
            </a:endParaRPr>
          </a:p>
        </p:txBody>
      </p:sp>
      <p:pic>
        <p:nvPicPr>
          <p:cNvPr id="4" name="Picture 3" descr="wordmark_rev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55626"/>
            <a:ext cx="2362200" cy="5874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142796"/>
            <a:ext cx="2105319" cy="24866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4319298"/>
            <a:ext cx="2133600" cy="2133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481096"/>
            <a:ext cx="3905795" cy="181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4909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6"/>
          <p:cNvSpPr>
            <a:spLocks noChangeArrowheads="1"/>
          </p:cNvSpPr>
          <p:nvPr/>
        </p:nvSpPr>
        <p:spPr bwMode="auto">
          <a:xfrm>
            <a:off x="457200" y="2057400"/>
            <a:ext cx="83058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r>
              <a:rPr lang="en-US" dirty="0" smtClean="0">
                <a:latin typeface="Verdana" pitchFamily="34" charset="0"/>
              </a:rPr>
              <a:t>Ultimately, some way to let the operator know that an occlusion has happened</a:t>
            </a: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dirty="0">
              <a:latin typeface="Verdana" pitchFamily="34" charset="0"/>
            </a:endParaRP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dirty="0" smtClean="0">
              <a:latin typeface="Verdana" pitchFamily="34" charset="0"/>
            </a:endParaRP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dirty="0">
              <a:latin typeface="Verdana" pitchFamily="34" charset="0"/>
            </a:endParaRP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r>
              <a:rPr lang="en-US" dirty="0" smtClean="0">
                <a:latin typeface="Verdana" pitchFamily="34" charset="0"/>
              </a:rPr>
              <a:t>This thesis addresses the first step in achieving that objective</a:t>
            </a:r>
            <a:endParaRPr lang="en-US" dirty="0">
              <a:latin typeface="Verdana" pitchFamily="34" charset="0"/>
            </a:endParaRP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dirty="0">
              <a:latin typeface="Verdana" pitchFamily="34" charset="0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457200" y="1371600"/>
            <a:ext cx="8382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dirty="0" smtClean="0">
                <a:solidFill>
                  <a:srgbClr val="F4702F"/>
                </a:solidFill>
                <a:latin typeface="Verdana" pitchFamily="34" charset="0"/>
              </a:rPr>
              <a:t>Motivation (continued)</a:t>
            </a:r>
            <a:endParaRPr lang="en-US" sz="2400" dirty="0">
              <a:solidFill>
                <a:srgbClr val="F4702F"/>
              </a:solidFill>
              <a:latin typeface="Verdana" pitchFamily="34" charset="0"/>
            </a:endParaRPr>
          </a:p>
        </p:txBody>
      </p:sp>
      <p:pic>
        <p:nvPicPr>
          <p:cNvPr id="4" name="Picture 3" descr="wordmark_rev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55626"/>
            <a:ext cx="2362200" cy="58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0692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457200" y="1371600"/>
            <a:ext cx="8382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dirty="0" smtClean="0">
                <a:solidFill>
                  <a:srgbClr val="F4702F"/>
                </a:solidFill>
                <a:latin typeface="Verdana" pitchFamily="34" charset="0"/>
              </a:rPr>
              <a:t>Background of VI</a:t>
            </a:r>
            <a:endParaRPr lang="en-US" sz="2400" dirty="0">
              <a:solidFill>
                <a:srgbClr val="F4702F"/>
              </a:solidFill>
              <a:latin typeface="Verdana" pitchFamily="34" charset="0"/>
            </a:endParaRPr>
          </a:p>
        </p:txBody>
      </p:sp>
      <p:pic>
        <p:nvPicPr>
          <p:cNvPr id="4" name="Picture 3" descr="wordmark_rev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55626"/>
            <a:ext cx="2362200" cy="587426"/>
          </a:xfrm>
          <a:prstGeom prst="rect">
            <a:avLst/>
          </a:prstGeom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457200" y="2057400"/>
            <a:ext cx="83058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r>
              <a:rPr lang="en-US" sz="2000" dirty="0" smtClean="0">
                <a:latin typeface="Verdana" pitchFamily="34" charset="0"/>
              </a:rPr>
              <a:t>VI operates on an assembly line, inspects each car as it passes by</a:t>
            </a: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sz="2000" dirty="0" smtClean="0">
              <a:latin typeface="Verdana" pitchFamily="34" charset="0"/>
            </a:endParaRP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r>
              <a:rPr lang="en-US" sz="2000" dirty="0" smtClean="0">
                <a:latin typeface="Verdana" pitchFamily="34" charset="0"/>
              </a:rPr>
              <a:t>“Use case” – a specific installation where VI is set up to monitor a particular part (or set of parts) of a car</a:t>
            </a: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sz="2000" dirty="0">
              <a:latin typeface="Verdana" pitchFamily="34" charset="0"/>
            </a:endParaRP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r>
              <a:rPr lang="en-US" sz="2000" i="1" dirty="0" smtClean="0">
                <a:latin typeface="Verdana" pitchFamily="34" charset="0"/>
              </a:rPr>
              <a:t>Demo of the setup program running the Underbody use case</a:t>
            </a:r>
            <a:endParaRPr lang="en-US" sz="2000" i="1" dirty="0">
              <a:latin typeface="Verdana" pitchFamily="34" charset="0"/>
            </a:endParaRP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sz="2000" dirty="0" smtClean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2696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457200" y="1371600"/>
            <a:ext cx="8382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dirty="0" smtClean="0">
                <a:solidFill>
                  <a:srgbClr val="F4702F"/>
                </a:solidFill>
                <a:latin typeface="Verdana" pitchFamily="34" charset="0"/>
              </a:rPr>
              <a:t>Occlusions during inspection</a:t>
            </a:r>
            <a:endParaRPr lang="en-US" sz="2400" dirty="0">
              <a:solidFill>
                <a:srgbClr val="F4702F"/>
              </a:solidFill>
              <a:latin typeface="Verdana" pitchFamily="34" charset="0"/>
            </a:endParaRPr>
          </a:p>
        </p:txBody>
      </p:sp>
      <p:pic>
        <p:nvPicPr>
          <p:cNvPr id="4" name="Picture 3" descr="wordmark_rev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55626"/>
            <a:ext cx="2362200" cy="587426"/>
          </a:xfrm>
          <a:prstGeom prst="rect">
            <a:avLst/>
          </a:prstGeom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457200" y="2057400"/>
            <a:ext cx="83058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r>
              <a:rPr lang="en-US" sz="2000" dirty="0" smtClean="0">
                <a:latin typeface="Verdana" pitchFamily="34" charset="0"/>
              </a:rPr>
              <a:t>When do occlusions occur?</a:t>
            </a: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endParaRPr lang="en-US" sz="2000" i="1" dirty="0">
              <a:latin typeface="Verdana" pitchFamily="34" charset="0"/>
            </a:endParaRP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r>
              <a:rPr lang="en-US" sz="2000" dirty="0" smtClean="0">
                <a:latin typeface="Verdana" pitchFamily="34" charset="0"/>
              </a:rPr>
              <a:t>1. Line of sight blocked</a:t>
            </a: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r>
              <a:rPr lang="en-US" sz="2000" dirty="0" smtClean="0">
                <a:latin typeface="Verdana" pitchFamily="34" charset="0"/>
              </a:rPr>
              <a:t>2. Light blocked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396079"/>
            <a:ext cx="5857875" cy="3293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399" y="3380839"/>
            <a:ext cx="5873991" cy="330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7653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457200" y="1371600"/>
            <a:ext cx="8382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dirty="0" smtClean="0">
                <a:solidFill>
                  <a:srgbClr val="F4702F"/>
                </a:solidFill>
                <a:latin typeface="Verdana" pitchFamily="34" charset="0"/>
              </a:rPr>
              <a:t>Related work</a:t>
            </a:r>
            <a:endParaRPr lang="en-US" sz="2400" dirty="0">
              <a:solidFill>
                <a:srgbClr val="F4702F"/>
              </a:solidFill>
              <a:latin typeface="Verdana" pitchFamily="34" charset="0"/>
            </a:endParaRPr>
          </a:p>
        </p:txBody>
      </p:sp>
      <p:pic>
        <p:nvPicPr>
          <p:cNvPr id="4" name="Picture 3" descr="wordmark_rev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55626"/>
            <a:ext cx="2362200" cy="587426"/>
          </a:xfrm>
          <a:prstGeom prst="rect">
            <a:avLst/>
          </a:prstGeom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457200" y="2057400"/>
            <a:ext cx="83058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r>
              <a:rPr lang="en-US" sz="2000" dirty="0" smtClean="0">
                <a:latin typeface="Verdana" pitchFamily="34" charset="0"/>
              </a:rPr>
              <a:t>Vehicle tracking – changes in speed, direction, occluded areas, lighting</a:t>
            </a:r>
          </a:p>
          <a:p>
            <a:pPr indent="119063" eaLnBrk="0" hangingPunct="0">
              <a:buSzPct val="75000"/>
              <a:buFont typeface="Arial" pitchFamily="34" charset="0"/>
              <a:buChar char="•"/>
              <a:defRPr/>
            </a:pPr>
            <a:r>
              <a:rPr lang="en-US" sz="2000" dirty="0" smtClean="0">
                <a:latin typeface="Verdana" pitchFamily="34" charset="0"/>
              </a:rPr>
              <a:t>People tracking – changes in posture, trajectory, occlusion frequency, locations</a:t>
            </a:r>
            <a:endParaRPr lang="en-US" sz="2000" dirty="0">
              <a:latin typeface="Verdan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365" y="4295896"/>
            <a:ext cx="4439270" cy="17337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3380839"/>
            <a:ext cx="4429435" cy="33327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3352800"/>
            <a:ext cx="4429435" cy="33372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858" y="3301553"/>
            <a:ext cx="3110283" cy="34397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10" y="4380352"/>
            <a:ext cx="8869013" cy="133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2831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14130</TotalTime>
  <Words>1239</Words>
  <Application>Microsoft Office PowerPoint</Application>
  <PresentationFormat>On-screen Show (4:3)</PresentationFormat>
  <Paragraphs>298</Paragraphs>
  <Slides>40</Slides>
  <Notes>39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Clemson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Detecting Occlusions of Automobile Parts Being Inspected by a Camera System During Manufacturing Assembly</dc:title>
  <dc:creator>Student Affairs;jputhum</dc:creator>
  <cp:lastModifiedBy>Adam Hoover</cp:lastModifiedBy>
  <cp:revision>450</cp:revision>
  <cp:lastPrinted>2014-08-25T20:57:16Z</cp:lastPrinted>
  <dcterms:created xsi:type="dcterms:W3CDTF">2011-11-14T16:54:31Z</dcterms:created>
  <dcterms:modified xsi:type="dcterms:W3CDTF">2015-08-14T21:16:03Z</dcterms:modified>
</cp:coreProperties>
</file>