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46" r:id="rId2"/>
    <p:sldId id="332" r:id="rId3"/>
    <p:sldId id="347" r:id="rId4"/>
    <p:sldId id="348" r:id="rId5"/>
    <p:sldId id="349" r:id="rId6"/>
    <p:sldId id="350" r:id="rId7"/>
    <p:sldId id="401" r:id="rId8"/>
    <p:sldId id="351" r:id="rId9"/>
    <p:sldId id="352" r:id="rId10"/>
    <p:sldId id="353" r:id="rId11"/>
    <p:sldId id="354" r:id="rId12"/>
    <p:sldId id="355" r:id="rId13"/>
    <p:sldId id="356" r:id="rId14"/>
    <p:sldId id="402" r:id="rId15"/>
    <p:sldId id="357" r:id="rId16"/>
    <p:sldId id="360" r:id="rId17"/>
    <p:sldId id="416" r:id="rId18"/>
    <p:sldId id="403" r:id="rId19"/>
    <p:sldId id="362" r:id="rId20"/>
    <p:sldId id="363" r:id="rId21"/>
    <p:sldId id="364" r:id="rId22"/>
    <p:sldId id="365" r:id="rId23"/>
    <p:sldId id="418" r:id="rId24"/>
    <p:sldId id="413" r:id="rId25"/>
    <p:sldId id="366" r:id="rId26"/>
    <p:sldId id="367" r:id="rId27"/>
    <p:sldId id="368" r:id="rId28"/>
    <p:sldId id="414" r:id="rId29"/>
    <p:sldId id="369" r:id="rId30"/>
    <p:sldId id="370" r:id="rId31"/>
    <p:sldId id="371" r:id="rId32"/>
    <p:sldId id="375" r:id="rId33"/>
    <p:sldId id="377" r:id="rId34"/>
    <p:sldId id="378" r:id="rId35"/>
    <p:sldId id="404" r:id="rId36"/>
    <p:sldId id="381" r:id="rId37"/>
    <p:sldId id="380" r:id="rId38"/>
    <p:sldId id="382" r:id="rId39"/>
    <p:sldId id="384" r:id="rId40"/>
    <p:sldId id="385" r:id="rId41"/>
    <p:sldId id="383" r:id="rId42"/>
    <p:sldId id="386" r:id="rId43"/>
    <p:sldId id="387" r:id="rId44"/>
    <p:sldId id="388" r:id="rId45"/>
    <p:sldId id="389" r:id="rId46"/>
    <p:sldId id="390" r:id="rId47"/>
    <p:sldId id="391" r:id="rId48"/>
    <p:sldId id="392" r:id="rId49"/>
    <p:sldId id="393" r:id="rId50"/>
    <p:sldId id="394" r:id="rId51"/>
    <p:sldId id="395" r:id="rId52"/>
    <p:sldId id="396" r:id="rId53"/>
    <p:sldId id="397" r:id="rId54"/>
    <p:sldId id="398" r:id="rId55"/>
    <p:sldId id="399" r:id="rId56"/>
    <p:sldId id="406" r:id="rId57"/>
    <p:sldId id="405" r:id="rId58"/>
    <p:sldId id="400" r:id="rId59"/>
    <p:sldId id="359" r:id="rId60"/>
    <p:sldId id="415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n Karthik Ramaraj" initials="MKR" lastIdx="1" clrIdx="0">
    <p:extLst>
      <p:ext uri="{19B8F6BF-5375-455C-9EA6-DF929625EA0E}">
        <p15:presenceInfo xmlns:p15="http://schemas.microsoft.com/office/powerpoint/2012/main" userId="c41337277717c58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512"/>
    <a:srgbClr val="F1C60F"/>
    <a:srgbClr val="F4702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1" autoAdjust="0"/>
    <p:restoredTop sz="79354" autoAdjust="0"/>
  </p:normalViewPr>
  <p:slideViewPr>
    <p:cSldViewPr>
      <p:cViewPr>
        <p:scale>
          <a:sx n="75" d="100"/>
          <a:sy n="75" d="100"/>
        </p:scale>
        <p:origin x="1098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863B7EB-2BD9-48E9-940D-EFDE81AB9CDA}" type="datetimeFigureOut">
              <a:rPr lang="en-US"/>
              <a:pPr>
                <a:defRPr/>
              </a:pPr>
              <a:t>12/6/2015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F24B53-728C-4A1E-9167-E705E1984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68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</a:t>
            </a:r>
            <a:r>
              <a:rPr lang="en-US" baseline="0" dirty="0" smtClean="0"/>
              <a:t> everyone for coming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62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Cross-correlation is used for matching a template to an image.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score is highest where the template matches the image the best.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Drawback is that high intensity areas produce high cross-correlation irrespective of the similarity.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Solution is to use normalized cross-correlation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8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template is always rectangular shaped which might include background artifacts adversely affecting the cross-correlation score.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NCC, it is not possible to specify which pixels are important.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overcome this problem, a weight image is used to specify which pixels needs to be given more importance.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02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Gaussian image is nothing but a Gaussian kernel which is the same size as the template.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Object</a:t>
            </a:r>
            <a:r>
              <a:rPr lang="en-US" baseline="0" dirty="0" smtClean="0"/>
              <a:t> is centered in the template so center is weighed more.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Standard deviation chosen based on dimension of image.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81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Average image of a class is calculated by taking the first two images in the class and aligning them and averaging the pixel intensities of the overlapping area to create a new image which is the average of the first two images.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new image is then coupled with the third image to create the average of the first three images and this continues till a single average image of all the images in the class is obtained.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The difference between the two average images is calculated to create a difference image.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02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While average difference image would give a precise shape of the object, this method would result in a image giving importance to the area where the object would occur.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Sum of all difference images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8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Will be explained</a:t>
            </a:r>
            <a:r>
              <a:rPr lang="en-US" baseline="0" dirty="0" smtClean="0"/>
              <a:t> on upcoming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16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a template, the highest cross-correlation score among all the comparisons is saved.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Hence each template has one cross-correlation score corresponding to it called the CC-within score.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5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the maximum CC scores were found to vary between 0 to 1 the X and Y axes are set to that range.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54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some cases the user may not be able to select a metric by looking at the plots as the points may have moved just slightly or just few points might have moved.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96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17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 – intro to how VI works</a:t>
            </a:r>
          </a:p>
          <a:p>
            <a:r>
              <a:rPr lang="en-US" dirty="0" smtClean="0"/>
              <a:t>PD</a:t>
            </a:r>
            <a:r>
              <a:rPr lang="en-US" baseline="0" dirty="0" smtClean="0"/>
              <a:t> – What is the problem VI is facing</a:t>
            </a:r>
          </a:p>
          <a:p>
            <a:r>
              <a:rPr lang="en-US" baseline="0" dirty="0" smtClean="0"/>
              <a:t>RW – Different problem domains</a:t>
            </a:r>
          </a:p>
          <a:p>
            <a:r>
              <a:rPr lang="en-US" baseline="0" dirty="0" smtClean="0"/>
              <a:t>M – similarity metrics and two tools</a:t>
            </a:r>
          </a:p>
          <a:p>
            <a:r>
              <a:rPr lang="en-US" baseline="0" dirty="0" smtClean="0"/>
              <a:t>R – Output of tool</a:t>
            </a:r>
          </a:p>
          <a:p>
            <a:r>
              <a:rPr lang="en-US" baseline="0" dirty="0" smtClean="0"/>
              <a:t>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2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 edges</a:t>
            </a:r>
          </a:p>
          <a:p>
            <a:r>
              <a:rPr lang="en-US" dirty="0" smtClean="0"/>
              <a:t>Springs angled</a:t>
            </a:r>
            <a:r>
              <a:rPr lang="en-US" baseline="0" dirty="0" smtClean="0"/>
              <a:t> and not aligned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83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case. </a:t>
            </a:r>
          </a:p>
          <a:p>
            <a:r>
              <a:rPr lang="en-US" dirty="0" smtClean="0"/>
              <a:t>Solid</a:t>
            </a:r>
            <a:r>
              <a:rPr lang="en-US" baseline="0" dirty="0" smtClean="0"/>
              <a:t> object covering most of template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36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small object with no strong edges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39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not clear</a:t>
            </a:r>
          </a:p>
          <a:p>
            <a:r>
              <a:rPr lang="en-US" dirty="0" smtClean="0"/>
              <a:t>Lock</a:t>
            </a:r>
            <a:r>
              <a:rPr lang="en-US" baseline="0" dirty="0" smtClean="0"/>
              <a:t> position varies</a:t>
            </a:r>
          </a:p>
          <a:p>
            <a:r>
              <a:rPr lang="en-US" dirty="0" smtClean="0"/>
              <a:t>Angle varies</a:t>
            </a:r>
          </a:p>
          <a:p>
            <a:r>
              <a:rPr lang="en-US" dirty="0" smtClean="0"/>
              <a:t>Reflection causes</a:t>
            </a:r>
            <a:r>
              <a:rPr lang="en-US" baseline="0" dirty="0" smtClean="0"/>
              <a:t> match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64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not clear</a:t>
            </a:r>
          </a:p>
          <a:p>
            <a:r>
              <a:rPr lang="en-US" dirty="0" smtClean="0"/>
              <a:t>Lock</a:t>
            </a:r>
            <a:r>
              <a:rPr lang="en-US" baseline="0" dirty="0" smtClean="0"/>
              <a:t> position varies</a:t>
            </a:r>
          </a:p>
          <a:p>
            <a:r>
              <a:rPr lang="en-US" dirty="0" smtClean="0"/>
              <a:t>Angle varies</a:t>
            </a:r>
          </a:p>
          <a:p>
            <a:r>
              <a:rPr lang="en-US" dirty="0" smtClean="0"/>
              <a:t>Reflection causes</a:t>
            </a:r>
            <a:r>
              <a:rPr lang="en-US" baseline="0" dirty="0" smtClean="0"/>
              <a:t> match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23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66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similar area so high cc across</a:t>
            </a:r>
          </a:p>
          <a:p>
            <a:r>
              <a:rPr lang="en-US" dirty="0" smtClean="0"/>
              <a:t>Small difference</a:t>
            </a:r>
            <a:r>
              <a:rPr lang="en-US" baseline="0" dirty="0" smtClean="0"/>
              <a:t> between s and x</a:t>
            </a:r>
          </a:p>
          <a:p>
            <a:r>
              <a:rPr lang="en-US" baseline="0" dirty="0" smtClean="0"/>
              <a:t>Edges not clear in white bg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84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similar area so high cc across</a:t>
            </a:r>
          </a:p>
          <a:p>
            <a:r>
              <a:rPr lang="en-US" dirty="0" smtClean="0"/>
              <a:t>Small difference</a:t>
            </a:r>
            <a:r>
              <a:rPr lang="en-US" baseline="0" dirty="0" smtClean="0"/>
              <a:t> between s and x</a:t>
            </a:r>
          </a:p>
          <a:p>
            <a:r>
              <a:rPr lang="en-US" baseline="0" dirty="0" smtClean="0"/>
              <a:t>Edges not clear in white bg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507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difference</a:t>
            </a:r>
            <a:r>
              <a:rPr lang="en-US" baseline="0" dirty="0" smtClean="0"/>
              <a:t> between classes.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11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Small difference</a:t>
            </a:r>
            <a:r>
              <a:rPr lang="en-US" baseline="0" dirty="0" smtClean="0"/>
              <a:t> between classes.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Tell wha</a:t>
            </a:r>
            <a:r>
              <a:rPr lang="en-US" baseline="0" dirty="0" smtClean="0"/>
              <a:t>t VI is and what it does( camera based system to monitor correct installation)</a:t>
            </a:r>
          </a:p>
          <a:p>
            <a:r>
              <a:rPr lang="en-US" baseline="0" dirty="0" smtClean="0"/>
              <a:t>Explain installation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821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was observed that it was difficult to narrow down a single metric that would work for all the cases as each use case comprised of different parts varying in shape and size.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was possible to conclude why an inspection problem would not work with a metric by looking at the plots and templates.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11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 meant for spotting problems.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29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41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Setup used to train data</a:t>
            </a:r>
          </a:p>
          <a:p>
            <a:r>
              <a:rPr lang="en-US" dirty="0" smtClean="0"/>
              <a:t>User should have pre recorded</a:t>
            </a:r>
            <a:r>
              <a:rPr lang="en-US" baseline="0" dirty="0" smtClean="0"/>
              <a:t> video(30 </a:t>
            </a:r>
            <a:r>
              <a:rPr lang="en-US" baseline="0" dirty="0" err="1" smtClean="0"/>
              <a:t>mins</a:t>
            </a:r>
            <a:r>
              <a:rPr lang="en-US" baseline="0" dirty="0" smtClean="0"/>
              <a:t>; 90-120secs; 15-20 cars)</a:t>
            </a:r>
          </a:p>
          <a:p>
            <a:r>
              <a:rPr lang="en-US" baseline="0" dirty="0" smtClean="0"/>
              <a:t>Outlines the windows and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49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Rectangle area so similar bg appears</a:t>
            </a:r>
          </a:p>
          <a:p>
            <a:r>
              <a:rPr lang="en-US" dirty="0" smtClean="0"/>
              <a:t>Small size matches with bg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24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Depends</a:t>
            </a:r>
            <a:r>
              <a:rPr lang="en-US" baseline="0" dirty="0" smtClean="0"/>
              <a:t> on appearance of part</a:t>
            </a:r>
          </a:p>
          <a:p>
            <a:r>
              <a:rPr lang="en-US" baseline="0" dirty="0" smtClean="0"/>
              <a:t>Small template affects ability to localize</a:t>
            </a:r>
            <a:endParaRPr lang="en-US" dirty="0" smtClean="0"/>
          </a:p>
          <a:p>
            <a:r>
              <a:rPr lang="en-US" dirty="0" smtClean="0"/>
              <a:t>User does</a:t>
            </a:r>
            <a:r>
              <a:rPr lang="en-US" baseline="0" dirty="0" smtClean="0"/>
              <a:t> not understand how any of template matching works so needs assistant.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683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Unconstrained</a:t>
            </a:r>
            <a:r>
              <a:rPr lang="en-US" baseline="0" dirty="0" smtClean="0"/>
              <a:t> data (related work)</a:t>
            </a:r>
          </a:p>
          <a:p>
            <a:r>
              <a:rPr lang="en-US" baseline="0" dirty="0" smtClean="0"/>
              <a:t>Constrained data where we can modify window and template sizes.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19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01F51-A791-45F9-B937-6FCD639DD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81A72-98D8-416F-A9E1-2271A1716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B797F-D3CC-43D0-86C9-CC34B0642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76BB4-C7B3-40A8-A93D-115487D90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6200" y="76200"/>
            <a:ext cx="2667000" cy="441960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 dirty="0" err="1" smtClean="0"/>
              <a:t>Wordmark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6A973-F3B4-48DC-B40A-EE55E95A6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F6A0E-0A5C-4D3C-A70F-C17D36C11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A2309-1370-4A4A-AC85-656B0B382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B9872-BD58-4A03-951C-59BB4F8D8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56B30-D742-4D6F-A979-68739F7BC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F7615-3BF2-4CFC-920B-B7288450F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83137-1E0F-4189-9A15-A6F11C78F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938EA21-BB3A-42D0-9E4B-9FF7548A1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12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jpg"/><Relationship Id="rId3" Type="http://schemas.openxmlformats.org/officeDocument/2006/relationships/image" Target="../media/image8.jpg"/><Relationship Id="rId7" Type="http://schemas.openxmlformats.org/officeDocument/2006/relationships/image" Target="../media/image9.jpg"/><Relationship Id="rId12" Type="http://schemas.openxmlformats.org/officeDocument/2006/relationships/image" Target="../media/image5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11" Type="http://schemas.openxmlformats.org/officeDocument/2006/relationships/image" Target="../media/image54.jpg"/><Relationship Id="rId5" Type="http://schemas.openxmlformats.org/officeDocument/2006/relationships/image" Target="../media/image49.jpg"/><Relationship Id="rId10" Type="http://schemas.openxmlformats.org/officeDocument/2006/relationships/image" Target="../media/image53.jpg"/><Relationship Id="rId4" Type="http://schemas.openxmlformats.org/officeDocument/2006/relationships/image" Target="../media/image48.jpg"/><Relationship Id="rId9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8.jpg"/><Relationship Id="rId7" Type="http://schemas.openxmlformats.org/officeDocument/2006/relationships/image" Target="../media/image9.jpg"/><Relationship Id="rId12" Type="http://schemas.openxmlformats.org/officeDocument/2006/relationships/image" Target="../media/image5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11" Type="http://schemas.openxmlformats.org/officeDocument/2006/relationships/image" Target="../media/image54.jpg"/><Relationship Id="rId5" Type="http://schemas.openxmlformats.org/officeDocument/2006/relationships/image" Target="../media/image49.jpg"/><Relationship Id="rId10" Type="http://schemas.openxmlformats.org/officeDocument/2006/relationships/image" Target="../media/image53.jpg"/><Relationship Id="rId4" Type="http://schemas.openxmlformats.org/officeDocument/2006/relationships/image" Target="../media/image48.jpg"/><Relationship Id="rId9" Type="http://schemas.openxmlformats.org/officeDocument/2006/relationships/image" Target="../media/image5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3.jp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12" Type="http://schemas.openxmlformats.org/officeDocument/2006/relationships/image" Target="../media/image82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11" Type="http://schemas.openxmlformats.org/officeDocument/2006/relationships/image" Target="../media/image81.jpg"/><Relationship Id="rId5" Type="http://schemas.openxmlformats.org/officeDocument/2006/relationships/image" Target="../media/image75.jpg"/><Relationship Id="rId15" Type="http://schemas.openxmlformats.org/officeDocument/2006/relationships/image" Target="../media/image85.jpg"/><Relationship Id="rId10" Type="http://schemas.openxmlformats.org/officeDocument/2006/relationships/image" Target="../media/image80.jpg"/><Relationship Id="rId4" Type="http://schemas.openxmlformats.org/officeDocument/2006/relationships/image" Target="../media/image74.jpg"/><Relationship Id="rId9" Type="http://schemas.openxmlformats.org/officeDocument/2006/relationships/image" Target="../media/image79.jpg"/><Relationship Id="rId14" Type="http://schemas.openxmlformats.org/officeDocument/2006/relationships/image" Target="../media/image8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jpg"/><Relationship Id="rId7" Type="http://schemas.openxmlformats.org/officeDocument/2006/relationships/image" Target="../media/image95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10" Type="http://schemas.openxmlformats.org/officeDocument/2006/relationships/image" Target="../media/image98.jpg"/><Relationship Id="rId4" Type="http://schemas.openxmlformats.org/officeDocument/2006/relationships/image" Target="../media/image92.jpg"/><Relationship Id="rId9" Type="http://schemas.openxmlformats.org/officeDocument/2006/relationships/image" Target="../media/image9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104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12" Type="http://schemas.openxmlformats.org/officeDocument/2006/relationships/image" Target="../media/image103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13" Type="http://schemas.openxmlformats.org/officeDocument/2006/relationships/image" Target="../media/image120.jpg"/><Relationship Id="rId3" Type="http://schemas.openxmlformats.org/officeDocument/2006/relationships/image" Target="../media/image110.jpg"/><Relationship Id="rId7" Type="http://schemas.openxmlformats.org/officeDocument/2006/relationships/image" Target="../media/image114.jpg"/><Relationship Id="rId12" Type="http://schemas.openxmlformats.org/officeDocument/2006/relationships/image" Target="../media/image119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g"/><Relationship Id="rId11" Type="http://schemas.openxmlformats.org/officeDocument/2006/relationships/image" Target="../media/image118.jpg"/><Relationship Id="rId5" Type="http://schemas.openxmlformats.org/officeDocument/2006/relationships/image" Target="../media/image112.jpg"/><Relationship Id="rId10" Type="http://schemas.openxmlformats.org/officeDocument/2006/relationships/image" Target="../media/image117.jpg"/><Relationship Id="rId4" Type="http://schemas.openxmlformats.org/officeDocument/2006/relationships/image" Target="../media/image111.jpg"/><Relationship Id="rId9" Type="http://schemas.openxmlformats.org/officeDocument/2006/relationships/image" Target="../media/image11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25.jpg"/><Relationship Id="rId7" Type="http://schemas.openxmlformats.org/officeDocument/2006/relationships/image" Target="../media/image1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131.jpg"/><Relationship Id="rId5" Type="http://schemas.openxmlformats.org/officeDocument/2006/relationships/image" Target="../media/image16.jpg"/><Relationship Id="rId10" Type="http://schemas.openxmlformats.org/officeDocument/2006/relationships/image" Target="../media/image130.jpg"/><Relationship Id="rId4" Type="http://schemas.openxmlformats.org/officeDocument/2006/relationships/image" Target="../media/image126.jpg"/><Relationship Id="rId9" Type="http://schemas.openxmlformats.org/officeDocument/2006/relationships/image" Target="../media/image12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g"/><Relationship Id="rId3" Type="http://schemas.openxmlformats.org/officeDocument/2006/relationships/image" Target="../media/image136.jpg"/><Relationship Id="rId7" Type="http://schemas.openxmlformats.org/officeDocument/2006/relationships/image" Target="../media/image140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g"/><Relationship Id="rId11" Type="http://schemas.openxmlformats.org/officeDocument/2006/relationships/image" Target="../media/image144.jpg"/><Relationship Id="rId5" Type="http://schemas.openxmlformats.org/officeDocument/2006/relationships/image" Target="../media/image138.jpg"/><Relationship Id="rId10" Type="http://schemas.openxmlformats.org/officeDocument/2006/relationships/image" Target="../media/image143.jpg"/><Relationship Id="rId4" Type="http://schemas.openxmlformats.org/officeDocument/2006/relationships/image" Target="../media/image137.jpg"/><Relationship Id="rId9" Type="http://schemas.openxmlformats.org/officeDocument/2006/relationships/image" Target="../media/image14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57.jpg"/><Relationship Id="rId18" Type="http://schemas.openxmlformats.org/officeDocument/2006/relationships/image" Target="../media/image13.jpg"/><Relationship Id="rId3" Type="http://schemas.openxmlformats.org/officeDocument/2006/relationships/image" Target="../media/image10.jpg"/><Relationship Id="rId21" Type="http://schemas.openxmlformats.org/officeDocument/2006/relationships/image" Target="../media/image164.jpg"/><Relationship Id="rId7" Type="http://schemas.openxmlformats.org/officeDocument/2006/relationships/image" Target="../media/image152.jpg"/><Relationship Id="rId12" Type="http://schemas.openxmlformats.org/officeDocument/2006/relationships/image" Target="../media/image156.jpg"/><Relationship Id="rId17" Type="http://schemas.openxmlformats.org/officeDocument/2006/relationships/image" Target="../media/image161.jpg"/><Relationship Id="rId2" Type="http://schemas.openxmlformats.org/officeDocument/2006/relationships/image" Target="../media/image148.jpg"/><Relationship Id="rId16" Type="http://schemas.openxmlformats.org/officeDocument/2006/relationships/image" Target="../media/image160.jpg"/><Relationship Id="rId20" Type="http://schemas.openxmlformats.org/officeDocument/2006/relationships/image" Target="../media/image1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g"/><Relationship Id="rId11" Type="http://schemas.openxmlformats.org/officeDocument/2006/relationships/image" Target="../media/image155.jpg"/><Relationship Id="rId5" Type="http://schemas.openxmlformats.org/officeDocument/2006/relationships/image" Target="../media/image150.jpg"/><Relationship Id="rId15" Type="http://schemas.openxmlformats.org/officeDocument/2006/relationships/image" Target="../media/image159.jpg"/><Relationship Id="rId10" Type="http://schemas.openxmlformats.org/officeDocument/2006/relationships/image" Target="../media/image154.jpg"/><Relationship Id="rId19" Type="http://schemas.openxmlformats.org/officeDocument/2006/relationships/image" Target="../media/image162.jpg"/><Relationship Id="rId4" Type="http://schemas.openxmlformats.org/officeDocument/2006/relationships/image" Target="../media/image149.jpg"/><Relationship Id="rId9" Type="http://schemas.openxmlformats.org/officeDocument/2006/relationships/image" Target="../media/image153.jpg"/><Relationship Id="rId14" Type="http://schemas.openxmlformats.org/officeDocument/2006/relationships/image" Target="../media/image158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g"/><Relationship Id="rId13" Type="http://schemas.openxmlformats.org/officeDocument/2006/relationships/image" Target="../media/image174.jpg"/><Relationship Id="rId3" Type="http://schemas.openxmlformats.org/officeDocument/2006/relationships/image" Target="../media/image166.jpg"/><Relationship Id="rId7" Type="http://schemas.openxmlformats.org/officeDocument/2006/relationships/image" Target="../media/image15.jpg"/><Relationship Id="rId12" Type="http://schemas.openxmlformats.org/officeDocument/2006/relationships/image" Target="../media/image173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g"/><Relationship Id="rId11" Type="http://schemas.openxmlformats.org/officeDocument/2006/relationships/image" Target="../media/image172.jpg"/><Relationship Id="rId5" Type="http://schemas.openxmlformats.org/officeDocument/2006/relationships/image" Target="../media/image14.jpg"/><Relationship Id="rId15" Type="http://schemas.openxmlformats.org/officeDocument/2006/relationships/image" Target="../media/image176.jpg"/><Relationship Id="rId10" Type="http://schemas.openxmlformats.org/officeDocument/2006/relationships/image" Target="../media/image171.jpg"/><Relationship Id="rId4" Type="http://schemas.openxmlformats.org/officeDocument/2006/relationships/image" Target="../media/image167.jpg"/><Relationship Id="rId9" Type="http://schemas.openxmlformats.org/officeDocument/2006/relationships/image" Target="../media/image170.jpg"/><Relationship Id="rId14" Type="http://schemas.openxmlformats.org/officeDocument/2006/relationships/image" Target="../media/image17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g"/><Relationship Id="rId13" Type="http://schemas.openxmlformats.org/officeDocument/2006/relationships/image" Target="../media/image191.jpg"/><Relationship Id="rId18" Type="http://schemas.openxmlformats.org/officeDocument/2006/relationships/image" Target="../media/image196.jpg"/><Relationship Id="rId3" Type="http://schemas.openxmlformats.org/officeDocument/2006/relationships/image" Target="../media/image181.jpg"/><Relationship Id="rId21" Type="http://schemas.openxmlformats.org/officeDocument/2006/relationships/image" Target="../media/image199.jpg"/><Relationship Id="rId7" Type="http://schemas.openxmlformats.org/officeDocument/2006/relationships/image" Target="../media/image185.jpg"/><Relationship Id="rId12" Type="http://schemas.openxmlformats.org/officeDocument/2006/relationships/image" Target="../media/image190.jpg"/><Relationship Id="rId17" Type="http://schemas.openxmlformats.org/officeDocument/2006/relationships/image" Target="../media/image195.jpg"/><Relationship Id="rId2" Type="http://schemas.openxmlformats.org/officeDocument/2006/relationships/image" Target="../media/image180.jpg"/><Relationship Id="rId16" Type="http://schemas.openxmlformats.org/officeDocument/2006/relationships/image" Target="../media/image194.jpg"/><Relationship Id="rId20" Type="http://schemas.openxmlformats.org/officeDocument/2006/relationships/image" Target="../media/image19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g"/><Relationship Id="rId11" Type="http://schemas.openxmlformats.org/officeDocument/2006/relationships/image" Target="../media/image189.jpg"/><Relationship Id="rId5" Type="http://schemas.openxmlformats.org/officeDocument/2006/relationships/image" Target="../media/image183.jpg"/><Relationship Id="rId15" Type="http://schemas.openxmlformats.org/officeDocument/2006/relationships/image" Target="../media/image193.jpg"/><Relationship Id="rId10" Type="http://schemas.openxmlformats.org/officeDocument/2006/relationships/image" Target="../media/image188.jpg"/><Relationship Id="rId19" Type="http://schemas.openxmlformats.org/officeDocument/2006/relationships/image" Target="../media/image197.jpg"/><Relationship Id="rId4" Type="http://schemas.openxmlformats.org/officeDocument/2006/relationships/image" Target="../media/image182.jpg"/><Relationship Id="rId9" Type="http://schemas.openxmlformats.org/officeDocument/2006/relationships/image" Target="../media/image187.jpg"/><Relationship Id="rId14" Type="http://schemas.openxmlformats.org/officeDocument/2006/relationships/image" Target="../media/image192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g"/><Relationship Id="rId13" Type="http://schemas.openxmlformats.org/officeDocument/2006/relationships/image" Target="../media/image211.jpg"/><Relationship Id="rId3" Type="http://schemas.openxmlformats.org/officeDocument/2006/relationships/image" Target="../media/image201.jpg"/><Relationship Id="rId7" Type="http://schemas.openxmlformats.org/officeDocument/2006/relationships/image" Target="../media/image205.jpg"/><Relationship Id="rId12" Type="http://schemas.openxmlformats.org/officeDocument/2006/relationships/image" Target="../media/image210.jpg"/><Relationship Id="rId2" Type="http://schemas.openxmlformats.org/officeDocument/2006/relationships/image" Target="../media/image200.jpg"/><Relationship Id="rId16" Type="http://schemas.openxmlformats.org/officeDocument/2006/relationships/image" Target="../media/image2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jpg"/><Relationship Id="rId11" Type="http://schemas.openxmlformats.org/officeDocument/2006/relationships/image" Target="../media/image209.jpg"/><Relationship Id="rId5" Type="http://schemas.openxmlformats.org/officeDocument/2006/relationships/image" Target="../media/image203.jpg"/><Relationship Id="rId15" Type="http://schemas.openxmlformats.org/officeDocument/2006/relationships/image" Target="../media/image213.jpg"/><Relationship Id="rId10" Type="http://schemas.openxmlformats.org/officeDocument/2006/relationships/image" Target="../media/image208.jpg"/><Relationship Id="rId4" Type="http://schemas.openxmlformats.org/officeDocument/2006/relationships/image" Target="../media/image202.jpg"/><Relationship Id="rId9" Type="http://schemas.openxmlformats.org/officeDocument/2006/relationships/image" Target="../media/image207.jpg"/><Relationship Id="rId14" Type="http://schemas.openxmlformats.org/officeDocument/2006/relationships/image" Target="../media/image21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hubpages.com/technology/Global-and-Local-Color-Histogram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dmark_re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50484"/>
            <a:ext cx="8686800" cy="95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2020" y="1268899"/>
            <a:ext cx="60323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 Training Assistant Tool for </a:t>
            </a:r>
            <a:r>
              <a:rPr lang="en-US" sz="2800" dirty="0" smtClean="0"/>
              <a:t>the </a:t>
            </a:r>
          </a:p>
          <a:p>
            <a:pPr algn="ctr"/>
            <a:r>
              <a:rPr lang="en-US" sz="2800" dirty="0" smtClean="0"/>
              <a:t>Automated </a:t>
            </a:r>
            <a:r>
              <a:rPr lang="en-US" sz="2800" dirty="0"/>
              <a:t>Visual Inspection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2346" y="2522640"/>
            <a:ext cx="2877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Mohan Karthik Ramaraj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487144" y="2922270"/>
            <a:ext cx="232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M.S. Thesis Defense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42357" y="3291602"/>
            <a:ext cx="521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Electrical and Computer Engineering Department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62003" y="366045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Clemson University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52999" y="4260202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Committee Members:</a:t>
            </a:r>
          </a:p>
          <a:p>
            <a:pPr algn="ctr"/>
            <a:r>
              <a:rPr lang="en-US" dirty="0" smtClean="0"/>
              <a:t>Dr. Adam Hoover</a:t>
            </a:r>
          </a:p>
          <a:p>
            <a:pPr algn="ctr"/>
            <a:r>
              <a:rPr lang="en-US" dirty="0" smtClean="0"/>
              <a:t>Dr. Richard Groff</a:t>
            </a:r>
          </a:p>
          <a:p>
            <a:pPr algn="ctr"/>
            <a:r>
              <a:rPr lang="en-US" dirty="0" smtClean="0"/>
              <a:t>Dr. Yongqiang 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9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/>
          <p:cNvSpPr txBox="1">
            <a:spLocks/>
          </p:cNvSpPr>
          <p:nvPr/>
        </p:nvSpPr>
        <p:spPr>
          <a:xfrm>
            <a:off x="381000" y="1305957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Inspection Window</a:t>
            </a:r>
            <a:endParaRPr lang="en-GB" sz="2400" b="1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07" y="4413913"/>
            <a:ext cx="3074248" cy="2141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081" y="2865667"/>
            <a:ext cx="1647825" cy="98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1" y="2637068"/>
            <a:ext cx="2428875" cy="1438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631" y="2156733"/>
            <a:ext cx="247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a) </a:t>
            </a:r>
            <a:r>
              <a:rPr lang="en-US" dirty="0" smtClean="0"/>
              <a:t>Typical </a:t>
            </a:r>
            <a:r>
              <a:rPr lang="en-US" dirty="0" smtClean="0"/>
              <a:t>window size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82442" y="2156733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b) Small window size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20242" y="4075343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c) Large window size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29200" y="762000"/>
            <a:ext cx="630144" cy="381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029200" y="1305957"/>
            <a:ext cx="653242" cy="3704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750361" y="952500"/>
            <a:ext cx="3456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750361" y="1491178"/>
            <a:ext cx="3456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50775" y="773668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Inspection Window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50775" y="1307068"/>
            <a:ext cx="223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Inspection Template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7" name="Textplatzhalter 2"/>
          <p:cNvSpPr txBox="1">
            <a:spLocks/>
          </p:cNvSpPr>
          <p:nvPr/>
        </p:nvSpPr>
        <p:spPr>
          <a:xfrm>
            <a:off x="-228600" y="127229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Problem Definition</a:t>
            </a:r>
          </a:p>
        </p:txBody>
      </p:sp>
    </p:spTree>
    <p:extLst>
      <p:ext uri="{BB962C8B-B14F-4D97-AF65-F5344CB8AC3E}">
        <p14:creationId xmlns:p14="http://schemas.microsoft.com/office/powerpoint/2010/main" val="7517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/>
          <p:cNvSpPr txBox="1">
            <a:spLocks/>
          </p:cNvSpPr>
          <p:nvPr/>
        </p:nvSpPr>
        <p:spPr>
          <a:xfrm>
            <a:off x="381000" y="1305957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Inspection Template</a:t>
            </a:r>
            <a:endParaRPr lang="en-GB" sz="2400" b="1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63" y="3162299"/>
            <a:ext cx="2790825" cy="504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81" y="4572000"/>
            <a:ext cx="5838825" cy="1895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17837"/>
            <a:ext cx="3228975" cy="638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2514600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a) Including similar background area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12886" y="2514600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) Excluding similar background area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60758" y="4153456"/>
            <a:ext cx="605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) Small template size matching with background artifacts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10200" y="8382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930900" y="7620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0200" y="12954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918200" y="1200625"/>
            <a:ext cx="177800" cy="3233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324600" y="914400"/>
            <a:ext cx="381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324600" y="1371600"/>
            <a:ext cx="381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56400" y="73108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61046" y="117820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2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9" name="Textplatzhalter 2"/>
          <p:cNvSpPr txBox="1">
            <a:spLocks/>
          </p:cNvSpPr>
          <p:nvPr/>
        </p:nvSpPr>
        <p:spPr>
          <a:xfrm>
            <a:off x="-228600" y="127229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Problem Definition</a:t>
            </a:r>
          </a:p>
        </p:txBody>
      </p:sp>
    </p:spTree>
    <p:extLst>
      <p:ext uri="{BB962C8B-B14F-4D97-AF65-F5344CB8AC3E}">
        <p14:creationId xmlns:p14="http://schemas.microsoft.com/office/powerpoint/2010/main" val="118436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2" y="2478603"/>
            <a:ext cx="3686175" cy="2171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478603"/>
            <a:ext cx="3305175" cy="2066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526603"/>
            <a:ext cx="2276475" cy="542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612" y="1828800"/>
            <a:ext cx="3685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a)Template outlined around entire </a:t>
            </a:r>
          </a:p>
          <a:p>
            <a:r>
              <a:rPr lang="en-US" dirty="0" smtClean="0"/>
              <a:t>    minion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1855272"/>
            <a:ext cx="3429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)Template outlined around the </a:t>
            </a:r>
          </a:p>
          <a:p>
            <a:r>
              <a:rPr lang="en-US" dirty="0"/>
              <a:t> </a:t>
            </a:r>
            <a:r>
              <a:rPr lang="en-US" dirty="0" smtClean="0"/>
              <a:t>   varying parts</a:t>
            </a:r>
            <a:endParaRPr lang="en-US" dirty="0"/>
          </a:p>
        </p:txBody>
      </p:sp>
      <p:cxnSp>
        <p:nvCxnSpPr>
          <p:cNvPr id="8" name="Elbow Connector 7"/>
          <p:cNvCxnSpPr/>
          <p:nvPr/>
        </p:nvCxnSpPr>
        <p:spPr>
          <a:xfrm rot="5400000">
            <a:off x="3981346" y="4097749"/>
            <a:ext cx="2505075" cy="352632"/>
          </a:xfrm>
          <a:prstGeom prst="bentConnector3">
            <a:avLst>
              <a:gd name="adj1" fmla="val 317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rot="16200000" flipH="1">
            <a:off x="5780988" y="4554157"/>
            <a:ext cx="1590673" cy="354218"/>
          </a:xfrm>
          <a:prstGeom prst="bentConnector3">
            <a:avLst>
              <a:gd name="adj1" fmla="val -29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-228600" y="127229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Problem Definition</a:t>
            </a:r>
          </a:p>
        </p:txBody>
      </p:sp>
    </p:spTree>
    <p:extLst>
      <p:ext uri="{BB962C8B-B14F-4D97-AF65-F5344CB8AC3E}">
        <p14:creationId xmlns:p14="http://schemas.microsoft.com/office/powerpoint/2010/main" val="160032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3379232"/>
            <a:ext cx="2886075" cy="80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06" y="1630362"/>
            <a:ext cx="1943100" cy="733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4478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a) Global Dissimilarity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3528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) Local Dissimilarity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997075"/>
            <a:ext cx="4361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inspection templates are sufficient.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3810000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Requires part to be completely outlined.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Textplatzhalter 2"/>
          <p:cNvSpPr txBox="1">
            <a:spLocks/>
          </p:cNvSpPr>
          <p:nvPr/>
        </p:nvSpPr>
        <p:spPr>
          <a:xfrm>
            <a:off x="-228600" y="127229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Problem Definition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5141694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challenge in outlining the window and template is in optimizing the size while considering all the above the problems.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30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 txBox="1">
            <a:spLocks/>
          </p:cNvSpPr>
          <p:nvPr/>
        </p:nvSpPr>
        <p:spPr>
          <a:xfrm>
            <a:off x="391886" y="1393825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Outline</a:t>
            </a:r>
            <a:endParaRPr lang="en-GB" sz="2400" b="1" dirty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4586" y="1981200"/>
            <a:ext cx="81298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Visual Inspector (VI)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Problem Definition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Related Work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Method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Image Similarity Metrics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Localization Viewer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Image Similarity Viewer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Results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19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extplatzhalter 2"/>
          <p:cNvSpPr txBox="1">
            <a:spLocks/>
          </p:cNvSpPr>
          <p:nvPr/>
        </p:nvSpPr>
        <p:spPr>
          <a:xfrm>
            <a:off x="-457200" y="153569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Related Work</a:t>
            </a:r>
          </a:p>
        </p:txBody>
      </p:sp>
      <p:sp>
        <p:nvSpPr>
          <p:cNvPr id="4" name="Textplatzhalter 3"/>
          <p:cNvSpPr txBox="1">
            <a:spLocks/>
          </p:cNvSpPr>
          <p:nvPr/>
        </p:nvSpPr>
        <p:spPr>
          <a:xfrm>
            <a:off x="381000" y="1305957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Content-Based Image Retrieval (CBIR)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41" y="2971800"/>
            <a:ext cx="3059759" cy="2549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2" y="3154339"/>
            <a:ext cx="5060698" cy="2367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4344" y="5652080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representation of working of CBIR.</a:t>
            </a:r>
          </a:p>
          <a:p>
            <a:r>
              <a:rPr lang="en-US" dirty="0" smtClean="0"/>
              <a:t>Image borrowed from [1].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55783" y="5652080"/>
            <a:ext cx="3788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query images and results.</a:t>
            </a:r>
          </a:p>
          <a:p>
            <a:r>
              <a:rPr lang="en-US" dirty="0" smtClean="0"/>
              <a:t>Image borrowed from [2].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1" y="1817132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problem of searching </a:t>
            </a:r>
            <a:r>
              <a:rPr lang="en-US" dirty="0" smtClean="0"/>
              <a:t>for digital </a:t>
            </a:r>
            <a:r>
              <a:rPr lang="en-US" dirty="0"/>
              <a:t>images in large </a:t>
            </a:r>
            <a:r>
              <a:rPr lang="en-US" dirty="0" smtClean="0"/>
              <a:t>databases based on the image content.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101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extplatzhalter 3"/>
          <p:cNvSpPr txBox="1">
            <a:spLocks/>
          </p:cNvSpPr>
          <p:nvPr/>
        </p:nvSpPr>
        <p:spPr>
          <a:xfrm>
            <a:off x="381000" y="1305957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Face Recognition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817132"/>
            <a:ext cx="591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process of identifying a person from a digital image.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976274"/>
            <a:ext cx="4876800" cy="22435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237264"/>
            <a:ext cx="4572001" cy="1530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2362200"/>
            <a:ext cx="3077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(a) Grids for different faces.</a:t>
            </a:r>
          </a:p>
          <a:p>
            <a:r>
              <a:rPr lang="en-US" dirty="0" smtClean="0"/>
              <a:t>     Image borrowed from </a:t>
            </a:r>
            <a:r>
              <a:rPr lang="en-US" dirty="0" smtClean="0"/>
              <a:t>[3].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4451718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(b) Face verification.</a:t>
            </a:r>
          </a:p>
          <a:p>
            <a:r>
              <a:rPr lang="en-US" dirty="0"/>
              <a:t> </a:t>
            </a:r>
            <a:r>
              <a:rPr lang="en-US" dirty="0" smtClean="0"/>
              <a:t>    Image borrowed from </a:t>
            </a:r>
            <a:r>
              <a:rPr lang="en-US" dirty="0" smtClean="0"/>
              <a:t>[4].</a:t>
            </a:r>
            <a:endParaRPr lang="en-US" dirty="0"/>
          </a:p>
        </p:txBody>
      </p:sp>
      <p:sp>
        <p:nvSpPr>
          <p:cNvPr id="12" name="Textplatzhalter 2"/>
          <p:cNvSpPr txBox="1">
            <a:spLocks/>
          </p:cNvSpPr>
          <p:nvPr/>
        </p:nvSpPr>
        <p:spPr>
          <a:xfrm>
            <a:off x="-457200" y="153569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Related Work</a:t>
            </a:r>
          </a:p>
        </p:txBody>
      </p:sp>
    </p:spTree>
    <p:extLst>
      <p:ext uri="{BB962C8B-B14F-4D97-AF65-F5344CB8AC3E}">
        <p14:creationId xmlns:p14="http://schemas.microsoft.com/office/powerpoint/2010/main" val="21217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Textplatzhalter 2"/>
          <p:cNvSpPr txBox="1">
            <a:spLocks/>
          </p:cNvSpPr>
          <p:nvPr/>
        </p:nvSpPr>
        <p:spPr>
          <a:xfrm>
            <a:off x="-457200" y="153569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Novelty</a:t>
            </a:r>
            <a:endParaRPr lang="en-GB" sz="2400" b="1" kern="0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124200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1 - Absent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489110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2 - Present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78263" y="3609858"/>
            <a:ext cx="6442021" cy="1145577"/>
            <a:chOff x="208000" y="2659631"/>
            <a:chExt cx="6442021" cy="11455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00" y="2659631"/>
              <a:ext cx="1165616" cy="112623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871" y="2678971"/>
              <a:ext cx="1165616" cy="112623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6121" y="2678971"/>
              <a:ext cx="1165616" cy="112623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263" y="2678971"/>
              <a:ext cx="1165616" cy="112623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4405" y="2665223"/>
              <a:ext cx="1165616" cy="112623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74341" y="5370612"/>
            <a:ext cx="6442021" cy="1151638"/>
            <a:chOff x="195300" y="4652118"/>
            <a:chExt cx="6442021" cy="1151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00" y="4677519"/>
              <a:ext cx="1165616" cy="112623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171" y="4677519"/>
              <a:ext cx="1165616" cy="112623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421" y="4652118"/>
              <a:ext cx="1165616" cy="112623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2564" y="4652118"/>
              <a:ext cx="1165616" cy="112623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1705" y="4652119"/>
              <a:ext cx="1165616" cy="1126237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228599" y="1473094"/>
            <a:ext cx="8458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Problem domain: automobile assembly inspection.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Seek to assist user during problem setup to try to </a:t>
            </a:r>
            <a:r>
              <a:rPr lang="en-US" dirty="0" smtClean="0"/>
              <a:t>maximize classification accuracy.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8599" y="275486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safety lock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098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 txBox="1">
            <a:spLocks/>
          </p:cNvSpPr>
          <p:nvPr/>
        </p:nvSpPr>
        <p:spPr>
          <a:xfrm>
            <a:off x="391886" y="1393825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Outline</a:t>
            </a:r>
            <a:endParaRPr lang="en-GB" sz="2400" b="1" dirty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4586" y="1981200"/>
            <a:ext cx="812981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Visual Inspector (VI)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Problem Definition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Related Work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Method</a:t>
            </a:r>
            <a:endParaRPr lang="en-US" dirty="0" smtClean="0">
              <a:solidFill>
                <a:srgbClr val="FFC000"/>
              </a:solidFill>
            </a:endParaRP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Image Similarity Metrics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Localization Viewer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Image Similarity Viewer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Results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6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381000" y="1305957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Normalized Cross-correlation (NCC)</a:t>
            </a:r>
          </a:p>
        </p:txBody>
      </p:sp>
      <p:sp>
        <p:nvSpPr>
          <p:cNvPr id="4" name="Textplatzhalter 2"/>
          <p:cNvSpPr txBox="1">
            <a:spLocks/>
          </p:cNvSpPr>
          <p:nvPr/>
        </p:nvSpPr>
        <p:spPr>
          <a:xfrm>
            <a:off x="0" y="137770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Image Similarity Metrics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1905000"/>
            <a:ext cx="5153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Cross-correlation: image to template similarity.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Normalized </a:t>
            </a:r>
            <a:r>
              <a:rPr lang="en-US" dirty="0" smtClean="0"/>
              <a:t>cross-correlation is defined as,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51" y="2879547"/>
            <a:ext cx="4152900" cy="971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1" y="4179313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I=image; T=template; (</a:t>
            </a:r>
            <a:r>
              <a:rPr lang="en-US" dirty="0" err="1" smtClean="0"/>
              <a:t>x,y</a:t>
            </a:r>
            <a:r>
              <a:rPr lang="en-US" dirty="0" smtClean="0"/>
              <a:t>)=image location; (</a:t>
            </a:r>
            <a:r>
              <a:rPr lang="en-US" dirty="0" err="1" smtClean="0"/>
              <a:t>x’,y</a:t>
            </a:r>
            <a:r>
              <a:rPr lang="en-US" dirty="0" smtClean="0"/>
              <a:t>’)=template coordinates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5085684"/>
            <a:ext cx="6026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Normalized cross-correlation: illumination independent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81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 txBox="1">
            <a:spLocks/>
          </p:cNvSpPr>
          <p:nvPr/>
        </p:nvSpPr>
        <p:spPr>
          <a:xfrm>
            <a:off x="391886" y="1393825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Outline</a:t>
            </a:r>
            <a:endParaRPr lang="en-GB" sz="2400" b="1" dirty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4586" y="1981200"/>
            <a:ext cx="81298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Visual Inspector (VI)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Problem Definition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Related Work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Method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Image Similarity Metrics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Localization Viewer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Image Similarity Viewer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Results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381000" y="1305957"/>
            <a:ext cx="8458200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Weighted Normalized Cross-correlation (WNCC)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19050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Background </a:t>
            </a:r>
            <a:r>
              <a:rPr lang="en-US" dirty="0" smtClean="0"/>
              <a:t>artifacts adversely </a:t>
            </a:r>
            <a:r>
              <a:rPr lang="en-US" dirty="0" smtClean="0"/>
              <a:t>affect cross-correlation </a:t>
            </a:r>
            <a:r>
              <a:rPr lang="en-US" dirty="0" smtClean="0"/>
              <a:t>score.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Weight image (w): specifies important pixels.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551331"/>
            <a:ext cx="5486400" cy="3042569"/>
          </a:xfrm>
          <a:prstGeom prst="rect">
            <a:avLst/>
          </a:prstGeom>
        </p:spPr>
      </p:pic>
      <p:sp>
        <p:nvSpPr>
          <p:cNvPr id="7" name="Textplatzhalter 2"/>
          <p:cNvSpPr txBox="1">
            <a:spLocks/>
          </p:cNvSpPr>
          <p:nvPr/>
        </p:nvSpPr>
        <p:spPr>
          <a:xfrm>
            <a:off x="0" y="137770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Image Similarity Metrics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5875893"/>
            <a:ext cx="3976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</a:t>
            </a:r>
            <a:r>
              <a:rPr lang="en-US" dirty="0" smtClean="0"/>
              <a:t>, y, w = 1-D </a:t>
            </a:r>
            <a:r>
              <a:rPr lang="en-US" dirty="0"/>
              <a:t>vectors with length n.</a:t>
            </a:r>
          </a:p>
        </p:txBody>
      </p:sp>
    </p:spTree>
    <p:extLst>
      <p:ext uri="{BB962C8B-B14F-4D97-AF65-F5344CB8AC3E}">
        <p14:creationId xmlns:p14="http://schemas.microsoft.com/office/powerpoint/2010/main" val="97288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1295400"/>
            <a:ext cx="838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Gaussian Weighted Normalized Cross-correlation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Weight image = Gaussian image.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Object centered hence center weighed more.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620240"/>
            <a:ext cx="3543300" cy="2657475"/>
          </a:xfrm>
          <a:prstGeom prst="rect">
            <a:avLst/>
          </a:prstGeom>
        </p:spPr>
      </p:pic>
      <p:sp>
        <p:nvSpPr>
          <p:cNvPr id="5" name="Textplatzhalter 2"/>
          <p:cNvSpPr txBox="1">
            <a:spLocks/>
          </p:cNvSpPr>
          <p:nvPr/>
        </p:nvSpPr>
        <p:spPr>
          <a:xfrm>
            <a:off x="0" y="137770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Image Similarity Metrics</a:t>
            </a:r>
          </a:p>
        </p:txBody>
      </p:sp>
    </p:spTree>
    <p:extLst>
      <p:ext uri="{BB962C8B-B14F-4D97-AF65-F5344CB8AC3E}">
        <p14:creationId xmlns:p14="http://schemas.microsoft.com/office/powerpoint/2010/main" val="27478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5274" y="1295400"/>
            <a:ext cx="83715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Average Difference Weighted Normalized Cross-correlation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Weight image = Average difference image.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Average image is average of class templates.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Applicable </a:t>
            </a:r>
            <a:r>
              <a:rPr lang="en-US" dirty="0" smtClean="0"/>
              <a:t>to only 2-class cases.</a:t>
            </a:r>
            <a:endParaRPr lang="en-US" dirty="0"/>
          </a:p>
        </p:txBody>
      </p:sp>
      <p:sp>
        <p:nvSpPr>
          <p:cNvPr id="5" name="Textplatzhalter 2"/>
          <p:cNvSpPr txBox="1">
            <a:spLocks/>
          </p:cNvSpPr>
          <p:nvPr/>
        </p:nvSpPr>
        <p:spPr>
          <a:xfrm>
            <a:off x="0" y="137770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Image Similarity Metrics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15274" y="3485626"/>
            <a:ext cx="3962400" cy="1458383"/>
            <a:chOff x="1728588" y="1806575"/>
            <a:chExt cx="6096000" cy="20193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588" y="1806575"/>
              <a:ext cx="1371600" cy="20193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88" y="1806575"/>
              <a:ext cx="1371600" cy="20193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8188" y="1806575"/>
              <a:ext cx="1371600" cy="20193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2988" y="1806575"/>
              <a:ext cx="1371600" cy="20193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15274" y="5301433"/>
            <a:ext cx="3962400" cy="1302548"/>
            <a:chOff x="2376633" y="4111310"/>
            <a:chExt cx="4607097" cy="15144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6633" y="4111310"/>
              <a:ext cx="1028700" cy="151447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432" y="4111311"/>
              <a:ext cx="1028700" cy="151447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231" y="4111312"/>
              <a:ext cx="1028700" cy="151447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030" y="4111311"/>
              <a:ext cx="1028700" cy="1514475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315274" y="3076497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1 - Absent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15274" y="4884669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2 - Present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31" y="3485625"/>
            <a:ext cx="950294" cy="13990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31757" y="2482576"/>
            <a:ext cx="1296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Average </a:t>
            </a:r>
            <a:endParaRPr lang="en-US" dirty="0" smtClean="0"/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276" y="3485625"/>
            <a:ext cx="990600" cy="14583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20" y="5141538"/>
            <a:ext cx="993356" cy="14624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05662" y="2759575"/>
            <a:ext cx="1103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Average </a:t>
            </a:r>
          </a:p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5274" y="2708303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spring coil use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76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5274" y="1371600"/>
            <a:ext cx="8371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Cumulative Difference Weighted Normalized Cross-correlation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Weight image = Cumulative difference image.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Covers more area.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21" y="3206747"/>
            <a:ext cx="1028700" cy="1514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2743200"/>
            <a:ext cx="315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Cumulative Difference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941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 txBox="1">
            <a:spLocks/>
          </p:cNvSpPr>
          <p:nvPr/>
        </p:nvSpPr>
        <p:spPr>
          <a:xfrm>
            <a:off x="391886" y="1393825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Outline</a:t>
            </a:r>
            <a:endParaRPr lang="en-GB" sz="2400" b="1" dirty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4586" y="1981200"/>
            <a:ext cx="812981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Visual Inspector (VI)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Problem Definition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Related Work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Method</a:t>
            </a:r>
            <a:endParaRPr lang="en-US" dirty="0" smtClean="0">
              <a:solidFill>
                <a:srgbClr val="FFC000"/>
              </a:solidFill>
            </a:endParaRP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Image Similarity Metrics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Localization Viewer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Image Similarity Viewer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Results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90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Textplatzhalter 2"/>
          <p:cNvSpPr txBox="1">
            <a:spLocks/>
          </p:cNvSpPr>
          <p:nvPr/>
        </p:nvSpPr>
        <p:spPr>
          <a:xfrm>
            <a:off x="18197" y="152400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Localization Viewer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5240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Assists the user in outlining the trigger search window, trigger template, inspection search window and inspection template.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Guides the user in best practices to delineate training data.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60992"/>
            <a:ext cx="6858000" cy="368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77" y="1829862"/>
            <a:ext cx="8307023" cy="4415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477" y="1383268"/>
            <a:ext cx="627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bad localization because of small template size.</a:t>
            </a:r>
            <a:endParaRPr lang="en-US" dirty="0"/>
          </a:p>
        </p:txBody>
      </p:sp>
      <p:sp>
        <p:nvSpPr>
          <p:cNvPr id="5" name="Textplatzhalter 2"/>
          <p:cNvSpPr txBox="1">
            <a:spLocks/>
          </p:cNvSpPr>
          <p:nvPr/>
        </p:nvSpPr>
        <p:spPr>
          <a:xfrm>
            <a:off x="18197" y="152400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Localization Viewer</a:t>
            </a:r>
          </a:p>
        </p:txBody>
      </p:sp>
    </p:spTree>
    <p:extLst>
      <p:ext uri="{BB962C8B-B14F-4D97-AF65-F5344CB8AC3E}">
        <p14:creationId xmlns:p14="http://schemas.microsoft.com/office/powerpoint/2010/main" val="14222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19" y="1746994"/>
            <a:ext cx="8364181" cy="44982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619" y="1270744"/>
            <a:ext cx="778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Increasing template size improves localization but still has partial matches.</a:t>
            </a:r>
            <a:endParaRPr lang="en-US" dirty="0"/>
          </a:p>
        </p:txBody>
      </p:sp>
      <p:sp>
        <p:nvSpPr>
          <p:cNvPr id="5" name="Textplatzhalter 2"/>
          <p:cNvSpPr txBox="1">
            <a:spLocks/>
          </p:cNvSpPr>
          <p:nvPr/>
        </p:nvSpPr>
        <p:spPr>
          <a:xfrm>
            <a:off x="18197" y="152400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Localization Viewer</a:t>
            </a:r>
          </a:p>
        </p:txBody>
      </p:sp>
    </p:spTree>
    <p:extLst>
      <p:ext uri="{BB962C8B-B14F-4D97-AF65-F5344CB8AC3E}">
        <p14:creationId xmlns:p14="http://schemas.microsoft.com/office/powerpoint/2010/main" val="40020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 txBox="1">
            <a:spLocks/>
          </p:cNvSpPr>
          <p:nvPr/>
        </p:nvSpPr>
        <p:spPr>
          <a:xfrm>
            <a:off x="391886" y="1393825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Outline</a:t>
            </a:r>
            <a:endParaRPr lang="en-GB" sz="2400" b="1" dirty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4586" y="1981200"/>
            <a:ext cx="812981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Visual Inspector (VI)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Problem Definition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Related Work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Method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Image Similarity Metrics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Localization Viewer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Image Similarity Viewer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Results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48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" name="Textplatzhalter 2"/>
          <p:cNvSpPr txBox="1">
            <a:spLocks/>
          </p:cNvSpPr>
          <p:nvPr/>
        </p:nvSpPr>
        <p:spPr>
          <a:xfrm>
            <a:off x="-152400" y="175939"/>
            <a:ext cx="40386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Image Similarity Viewer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1" y="1600200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Used to ascertain if the training data that has been developed is suitable for the inspection problem.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the data was found to be not suitable, the results can be observed to find the problem and redraw the templates.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steps to operate the tool are as follows.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0" b="12459"/>
          <a:stretch/>
        </p:blipFill>
        <p:spPr>
          <a:xfrm>
            <a:off x="4876800" y="3077528"/>
            <a:ext cx="3810000" cy="3399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3505200"/>
            <a:ext cx="419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1: Load the inspection folder containing the classes.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73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2"/>
          <p:cNvSpPr txBox="1">
            <a:spLocks/>
          </p:cNvSpPr>
          <p:nvPr/>
        </p:nvSpPr>
        <p:spPr>
          <a:xfrm>
            <a:off x="-152400" y="144537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Visual Inspector (VI)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09800"/>
            <a:ext cx="2229723" cy="3981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67640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Installation of the VI system in the plant.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029200" y="4648200"/>
            <a:ext cx="12954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872305" y="2819400"/>
            <a:ext cx="14522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24600" y="263473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Display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446353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Computer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740952" y="3810000"/>
            <a:ext cx="9166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53557" y="362533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4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0999" y="1186934"/>
            <a:ext cx="576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2: Compute the gradient of all the images loaded.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4" b="9929"/>
          <a:stretch/>
        </p:blipFill>
        <p:spPr>
          <a:xfrm>
            <a:off x="2286695" y="1556266"/>
            <a:ext cx="3759910" cy="3415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998" y="4842708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3: Choose one of the 4 similarity metrics to be used for calculations.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0" b="12822"/>
          <a:stretch/>
        </p:blipFill>
        <p:spPr>
          <a:xfrm>
            <a:off x="2484262" y="5283755"/>
            <a:ext cx="3364774" cy="1247220"/>
          </a:xfrm>
          <a:prstGeom prst="rect">
            <a:avLst/>
          </a:prstGeom>
        </p:spPr>
      </p:pic>
      <p:sp>
        <p:nvSpPr>
          <p:cNvPr id="7" name="Textplatzhalter 2"/>
          <p:cNvSpPr txBox="1">
            <a:spLocks/>
          </p:cNvSpPr>
          <p:nvPr/>
        </p:nvSpPr>
        <p:spPr>
          <a:xfrm>
            <a:off x="-152400" y="175939"/>
            <a:ext cx="40386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Image Similarity Viewer</a:t>
            </a:r>
          </a:p>
        </p:txBody>
      </p:sp>
    </p:spTree>
    <p:extLst>
      <p:ext uri="{BB962C8B-B14F-4D97-AF65-F5344CB8AC3E}">
        <p14:creationId xmlns:p14="http://schemas.microsoft.com/office/powerpoint/2010/main" val="126279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76400"/>
            <a:ext cx="5866546" cy="4675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307068"/>
            <a:ext cx="492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Plot similarity within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smtClean="0"/>
              <a:t>across for templates</a:t>
            </a:r>
            <a:endParaRPr lang="en-US" dirty="0"/>
          </a:p>
        </p:txBody>
      </p:sp>
      <p:sp>
        <p:nvSpPr>
          <p:cNvPr id="7" name="Textplatzhalter 2"/>
          <p:cNvSpPr txBox="1">
            <a:spLocks/>
          </p:cNvSpPr>
          <p:nvPr/>
        </p:nvSpPr>
        <p:spPr>
          <a:xfrm>
            <a:off x="-152400" y="175939"/>
            <a:ext cx="40386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Image Similarity Viewer</a:t>
            </a:r>
          </a:p>
        </p:txBody>
      </p:sp>
    </p:spTree>
    <p:extLst>
      <p:ext uri="{BB962C8B-B14F-4D97-AF65-F5344CB8AC3E}">
        <p14:creationId xmlns:p14="http://schemas.microsoft.com/office/powerpoint/2010/main" val="397370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381000" y="1371600"/>
            <a:ext cx="8305800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b="1" dirty="0" smtClean="0">
                <a:solidFill>
                  <a:srgbClr val="F4702F"/>
                </a:solidFill>
                <a:latin typeface="Verdana" pitchFamily="34" charset="0"/>
              </a:rPr>
              <a:t>Cross-correlation within </a:t>
            </a:r>
            <a:r>
              <a:rPr lang="en-GB" sz="2000" b="1" dirty="0" err="1" smtClean="0">
                <a:solidFill>
                  <a:srgbClr val="F4702F"/>
                </a:solidFill>
                <a:latin typeface="Verdana" pitchFamily="34" charset="0"/>
              </a:rPr>
              <a:t>vs</a:t>
            </a:r>
            <a:r>
              <a:rPr lang="en-GB" sz="2000" b="1" dirty="0" smtClean="0">
                <a:solidFill>
                  <a:srgbClr val="F4702F"/>
                </a:solidFill>
                <a:latin typeface="Verdana" pitchFamily="34" charset="0"/>
              </a:rPr>
              <a:t> cross-correlation across plot</a:t>
            </a:r>
          </a:p>
          <a:p>
            <a:pPr marL="0" indent="0">
              <a:buNone/>
            </a:pPr>
            <a:endParaRPr lang="en-GB" sz="2400" b="1" dirty="0" smtClean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882775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Cross-correlation (CC) within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Intra-class comparisons.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Sliding window implemented by zero padding reference image.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Maximum CC score(CC-within) recorded.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1" y="3406346"/>
            <a:ext cx="8153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Cross-correlation across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Inter-class comparisons.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Maximum CC score(CC-across) recorded.</a:t>
            </a:r>
            <a:endParaRPr lang="en-US" dirty="0"/>
          </a:p>
        </p:txBody>
      </p:sp>
      <p:sp>
        <p:nvSpPr>
          <p:cNvPr id="6" name="Textplatzhalter 2"/>
          <p:cNvSpPr txBox="1">
            <a:spLocks/>
          </p:cNvSpPr>
          <p:nvPr/>
        </p:nvSpPr>
        <p:spPr>
          <a:xfrm>
            <a:off x="-152400" y="175939"/>
            <a:ext cx="40386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Image Similarity Viewer</a:t>
            </a:r>
          </a:p>
        </p:txBody>
      </p:sp>
    </p:spTree>
    <p:extLst>
      <p:ext uri="{BB962C8B-B14F-4D97-AF65-F5344CB8AC3E}">
        <p14:creationId xmlns:p14="http://schemas.microsoft.com/office/powerpoint/2010/main" val="6796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381000" y="1371600"/>
            <a:ext cx="8305800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b="1" dirty="0" smtClean="0">
                <a:solidFill>
                  <a:srgbClr val="F4702F"/>
                </a:solidFill>
                <a:latin typeface="Verdana" pitchFamily="34" charset="0"/>
              </a:rPr>
              <a:t>Image Metric Selection</a:t>
            </a:r>
          </a:p>
          <a:p>
            <a:pPr marL="0" indent="0">
              <a:buNone/>
            </a:pPr>
            <a:endParaRPr lang="en-GB" sz="2400" b="1" dirty="0" smtClean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1" y="17526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Good discrimination = High ratio of CC-within/CC-across.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Best metric if points towards bottom right.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65" y="2952929"/>
            <a:ext cx="5954670" cy="29402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053" y="5875893"/>
            <a:ext cx="767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NCC (left) </a:t>
            </a:r>
            <a:r>
              <a:rPr lang="en-US" dirty="0" err="1" smtClean="0"/>
              <a:t>vs</a:t>
            </a:r>
            <a:r>
              <a:rPr lang="en-US" dirty="0" smtClean="0"/>
              <a:t> Gaussian WNCC (right) for wheel lock use case</a:t>
            </a:r>
            <a:endParaRPr lang="en-US" dirty="0"/>
          </a:p>
        </p:txBody>
      </p:sp>
      <p:sp>
        <p:nvSpPr>
          <p:cNvPr id="8" name="Textplatzhalter 2"/>
          <p:cNvSpPr txBox="1">
            <a:spLocks/>
          </p:cNvSpPr>
          <p:nvPr/>
        </p:nvSpPr>
        <p:spPr>
          <a:xfrm>
            <a:off x="-152400" y="175939"/>
            <a:ext cx="40386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Image Similarity Viewer</a:t>
            </a:r>
          </a:p>
        </p:txBody>
      </p:sp>
    </p:spTree>
    <p:extLst>
      <p:ext uri="{BB962C8B-B14F-4D97-AF65-F5344CB8AC3E}">
        <p14:creationId xmlns:p14="http://schemas.microsoft.com/office/powerpoint/2010/main" val="309153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381000" y="1371600"/>
            <a:ext cx="8305800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b="1" dirty="0" smtClean="0">
                <a:solidFill>
                  <a:srgbClr val="F4702F"/>
                </a:solidFill>
                <a:latin typeface="Verdana" pitchFamily="34" charset="0"/>
              </a:rPr>
              <a:t>Evaluation Metric</a:t>
            </a:r>
            <a:endParaRPr lang="en-GB" sz="2400" b="1" dirty="0" smtClean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7526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Plot insufficient in some cases.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Average </a:t>
            </a:r>
            <a:r>
              <a:rPr lang="en-US" dirty="0"/>
              <a:t>perpendicular distance of </a:t>
            </a:r>
            <a:r>
              <a:rPr lang="en-US" dirty="0" smtClean="0"/>
              <a:t>points </a:t>
            </a:r>
            <a:r>
              <a:rPr lang="en-US" dirty="0"/>
              <a:t>to the line </a:t>
            </a:r>
            <a:r>
              <a:rPr lang="en-US" dirty="0" smtClean="0"/>
              <a:t>are </a:t>
            </a:r>
            <a:r>
              <a:rPr lang="en-US" dirty="0"/>
              <a:t>calculated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(</a:t>
            </a:r>
            <a:r>
              <a:rPr lang="en-US" dirty="0" err="1" smtClean="0"/>
              <a:t>Cx,Cy</a:t>
            </a:r>
            <a:r>
              <a:rPr lang="en-US" dirty="0" smtClean="0"/>
              <a:t>) = template point; (</a:t>
            </a:r>
            <a:r>
              <a:rPr lang="en-US" dirty="0" err="1" smtClean="0"/>
              <a:t>x,y</a:t>
            </a:r>
            <a:r>
              <a:rPr lang="en-US" dirty="0" smtClean="0"/>
              <a:t>) = perpendicular point on line; d=distance between points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210878"/>
            <a:ext cx="1487060" cy="708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64890"/>
            <a:ext cx="3123467" cy="800100"/>
          </a:xfrm>
          <a:prstGeom prst="rect">
            <a:avLst/>
          </a:prstGeom>
        </p:spPr>
      </p:pic>
      <p:sp>
        <p:nvSpPr>
          <p:cNvPr id="8" name="Textplatzhalter 2"/>
          <p:cNvSpPr txBox="1">
            <a:spLocks/>
          </p:cNvSpPr>
          <p:nvPr/>
        </p:nvSpPr>
        <p:spPr>
          <a:xfrm>
            <a:off x="-152400" y="175939"/>
            <a:ext cx="40386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Image Similarity Viewer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4275185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</a:t>
            </a:r>
            <a:r>
              <a:rPr lang="en-US" dirty="0" err="1" smtClean="0"/>
              <a:t>Cx</a:t>
            </a:r>
            <a:r>
              <a:rPr lang="en-US" dirty="0" smtClean="0"/>
              <a:t> </a:t>
            </a:r>
            <a:r>
              <a:rPr lang="en-US" dirty="0" smtClean="0"/>
              <a:t>&lt; x, d is negative.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Best metric selected based on plot and quantified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23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 txBox="1">
            <a:spLocks/>
          </p:cNvSpPr>
          <p:nvPr/>
        </p:nvSpPr>
        <p:spPr>
          <a:xfrm>
            <a:off x="391886" y="1393825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Outline</a:t>
            </a:r>
            <a:endParaRPr lang="en-GB" sz="2400" b="1" dirty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4586" y="1981200"/>
            <a:ext cx="81298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Visual Inspector (VI)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Problem Definition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Related Work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Method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Image Similarity Metrics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Localization Viewer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Image Similarity Viewer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Results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8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381000" y="1295400"/>
            <a:ext cx="1806176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b="1" dirty="0" smtClean="0">
                <a:solidFill>
                  <a:srgbClr val="F4702F"/>
                </a:solidFill>
                <a:latin typeface="Verdana" pitchFamily="34" charset="0"/>
              </a:rPr>
              <a:t>Spring Coil</a:t>
            </a:r>
            <a:endParaRPr lang="en-GB" sz="2400" b="1" dirty="0" smtClean="0">
              <a:solidFill>
                <a:srgbClr val="F4702F"/>
              </a:solidFill>
              <a:latin typeface="Verdan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14400" y="2209800"/>
            <a:ext cx="4607097" cy="1695667"/>
            <a:chOff x="1728588" y="1806575"/>
            <a:chExt cx="6096000" cy="20193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588" y="1806575"/>
              <a:ext cx="1371600" cy="20193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88" y="1806575"/>
              <a:ext cx="1371600" cy="20193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8188" y="1806575"/>
              <a:ext cx="1371600" cy="20193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2988" y="1806575"/>
              <a:ext cx="1371600" cy="20193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914400" y="4730748"/>
            <a:ext cx="4607097" cy="1514477"/>
            <a:chOff x="2376633" y="4111310"/>
            <a:chExt cx="4607097" cy="15144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6633" y="4111310"/>
              <a:ext cx="1028700" cy="15144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432" y="4111311"/>
              <a:ext cx="1028700" cy="15144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231" y="4111312"/>
              <a:ext cx="1028700" cy="15144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030" y="4111311"/>
              <a:ext cx="1028700" cy="1514475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914400" y="1806575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1 - Absent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14400" y="426720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2 - Present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401" y="2300396"/>
            <a:ext cx="1028700" cy="15144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730748"/>
            <a:ext cx="1028700" cy="15144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70475" y="1918217"/>
            <a:ext cx="285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Difference Image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817879" y="4267201"/>
            <a:ext cx="315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Cumulative Difference Image</a:t>
            </a:r>
            <a:endParaRPr lang="en-US" dirty="0"/>
          </a:p>
        </p:txBody>
      </p:sp>
      <p:sp>
        <p:nvSpPr>
          <p:cNvPr id="20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5679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08" y="1219200"/>
            <a:ext cx="2684078" cy="2684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930394"/>
            <a:ext cx="2596638" cy="2596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94" y="3930394"/>
            <a:ext cx="2596638" cy="2596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94" y="1219200"/>
            <a:ext cx="2684078" cy="26840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961" y="2099573"/>
            <a:ext cx="889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NCC</a:t>
            </a:r>
          </a:p>
          <a:p>
            <a:pPr algn="ctr"/>
            <a:r>
              <a:rPr lang="en-US" dirty="0"/>
              <a:t>0.1242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02331" y="4628548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Cumulative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/>
              <a:t>0.2692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4956" y="4628548"/>
            <a:ext cx="1159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Gaussian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b="1" dirty="0"/>
              <a:t>0.3127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11" y="1961074"/>
            <a:ext cx="12961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Average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 smtClean="0"/>
              <a:t>0.2487</a:t>
            </a:r>
            <a:endParaRPr lang="en-US" dirty="0"/>
          </a:p>
        </p:txBody>
      </p:sp>
      <p:sp>
        <p:nvSpPr>
          <p:cNvPr id="13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35381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195300" y="1234296"/>
            <a:ext cx="1905000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b="1" dirty="0" smtClean="0">
                <a:solidFill>
                  <a:srgbClr val="F4702F"/>
                </a:solidFill>
                <a:latin typeface="Verdana" pitchFamily="34" charset="0"/>
              </a:rPr>
              <a:t>Wheel Lock</a:t>
            </a:r>
            <a:endParaRPr lang="en-GB" sz="2400" b="1" dirty="0" smtClean="0">
              <a:solidFill>
                <a:srgbClr val="F4702F"/>
              </a:solidFill>
              <a:latin typeface="Verdana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95300" y="2209800"/>
            <a:ext cx="6526950" cy="951781"/>
            <a:chOff x="223950" y="1757437"/>
            <a:chExt cx="6526950" cy="9517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50" y="1785292"/>
              <a:ext cx="1028700" cy="92392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350" y="1785293"/>
              <a:ext cx="1028700" cy="92392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4000" y="1757437"/>
              <a:ext cx="1028700" cy="9239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800" y="1757438"/>
              <a:ext cx="1028700" cy="9239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400" y="1757437"/>
              <a:ext cx="1028700" cy="9239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200" y="1757438"/>
              <a:ext cx="1028700" cy="923925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0" y="4657798"/>
            <a:ext cx="1028700" cy="9239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75" y="4657798"/>
            <a:ext cx="1028700" cy="9239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50" y="4657798"/>
            <a:ext cx="1028700" cy="9239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50" y="4657799"/>
            <a:ext cx="1028700" cy="9239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50" y="4657799"/>
            <a:ext cx="1028700" cy="9239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50" y="4657800"/>
            <a:ext cx="1028700" cy="9239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2237654"/>
            <a:ext cx="1028700" cy="9239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00" y="4657798"/>
            <a:ext cx="1028700" cy="92392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95300" y="1804926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1 - Absent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95300" y="426555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2 - Present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524355" y="1301055"/>
            <a:ext cx="1296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Average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556476" y="3707929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Cumulative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23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1324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44" y="1295400"/>
            <a:ext cx="2687568" cy="2687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44" y="3991490"/>
            <a:ext cx="2687568" cy="2687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991490"/>
            <a:ext cx="2687568" cy="2687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5400"/>
            <a:ext cx="2687568" cy="2687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109" y="2316018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NCC</a:t>
            </a:r>
          </a:p>
          <a:p>
            <a:pPr algn="ctr"/>
            <a:r>
              <a:rPr lang="en-US" dirty="0" smtClean="0"/>
              <a:t>0.1606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02698" y="4873608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Cumulative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 smtClean="0"/>
              <a:t>0.2947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1332" y="5012108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Gaussian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b="1" dirty="0" smtClean="0"/>
              <a:t>0.3052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61788" y="2085200"/>
            <a:ext cx="12961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Average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/>
              <a:t>0.2089</a:t>
            </a:r>
            <a:endParaRPr lang="en-US" dirty="0"/>
          </a:p>
        </p:txBody>
      </p:sp>
      <p:sp>
        <p:nvSpPr>
          <p:cNvPr id="16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4705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17132"/>
            <a:ext cx="8535591" cy="4801270"/>
          </a:xfrm>
          <a:prstGeom prst="rect">
            <a:avLst/>
          </a:prstGeom>
        </p:spPr>
      </p:pic>
      <p:sp>
        <p:nvSpPr>
          <p:cNvPr id="5" name="Textplatzhalter 3"/>
          <p:cNvSpPr txBox="1">
            <a:spLocks/>
          </p:cNvSpPr>
          <p:nvPr/>
        </p:nvSpPr>
        <p:spPr>
          <a:xfrm>
            <a:off x="381000" y="1305957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Inspection</a:t>
            </a:r>
            <a:endParaRPr lang="en-GB" sz="2400" b="1" dirty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platzhalter 2"/>
          <p:cNvSpPr txBox="1">
            <a:spLocks/>
          </p:cNvSpPr>
          <p:nvPr/>
        </p:nvSpPr>
        <p:spPr>
          <a:xfrm>
            <a:off x="-152400" y="152400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Visual Inspector (VI)</a:t>
            </a:r>
          </a:p>
        </p:txBody>
      </p:sp>
    </p:spTree>
    <p:extLst>
      <p:ext uri="{BB962C8B-B14F-4D97-AF65-F5344CB8AC3E}">
        <p14:creationId xmlns:p14="http://schemas.microsoft.com/office/powerpoint/2010/main" val="85027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195300" y="1234296"/>
            <a:ext cx="2776500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b="1" dirty="0" smtClean="0">
                <a:solidFill>
                  <a:srgbClr val="F4702F"/>
                </a:solidFill>
                <a:latin typeface="Verdana" pitchFamily="34" charset="0"/>
              </a:rPr>
              <a:t>Under Body Bolts</a:t>
            </a:r>
            <a:endParaRPr lang="en-GB" sz="2400" b="1" dirty="0" smtClean="0">
              <a:solidFill>
                <a:srgbClr val="F4702F"/>
              </a:solidFill>
              <a:latin typeface="Verdana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5300" y="2667000"/>
            <a:ext cx="2406171" cy="700163"/>
            <a:chOff x="215462" y="2338312"/>
            <a:chExt cx="2406171" cy="7001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166" y="2338312"/>
              <a:ext cx="1174467" cy="70016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62" y="2338312"/>
              <a:ext cx="1174467" cy="700163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95300" y="4572000"/>
            <a:ext cx="6101283" cy="700163"/>
            <a:chOff x="215462" y="3801344"/>
            <a:chExt cx="6101283" cy="7001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62" y="3801344"/>
              <a:ext cx="1174467" cy="70016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166" y="3801344"/>
              <a:ext cx="1174467" cy="70016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8870" y="3801344"/>
              <a:ext cx="1174467" cy="70016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574" y="3801344"/>
              <a:ext cx="1174467" cy="7001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2278" y="3801344"/>
              <a:ext cx="1174467" cy="700163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748" y="2632878"/>
            <a:ext cx="1231704" cy="7342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748" y="4572000"/>
            <a:ext cx="1231704" cy="7342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9559" y="2263546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1 - Absent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49559" y="417260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2 - Present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288263" y="1583891"/>
            <a:ext cx="1296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Average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234883" y="3649530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Cumulative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24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999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00" y="1371599"/>
            <a:ext cx="2717213" cy="2717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00" y="4004261"/>
            <a:ext cx="2717213" cy="2717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2717213" cy="2717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4004262"/>
            <a:ext cx="2717213" cy="2717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147" y="2402864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NCC</a:t>
            </a:r>
          </a:p>
          <a:p>
            <a:pPr algn="ctr"/>
            <a:r>
              <a:rPr lang="en-US" dirty="0"/>
              <a:t>0.0223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93033" y="4607327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Cumulative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b="1" dirty="0" smtClean="0"/>
              <a:t>0.0396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6494" y="4745827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Gaussian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 smtClean="0"/>
              <a:t>0.0287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46413" y="2125866"/>
            <a:ext cx="12961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Average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/>
              <a:t>0.0192</a:t>
            </a:r>
            <a:endParaRPr lang="en-US" dirty="0"/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34031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195300" y="1234296"/>
            <a:ext cx="2776500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b="1" dirty="0" smtClean="0">
                <a:solidFill>
                  <a:srgbClr val="F4702F"/>
                </a:solidFill>
                <a:latin typeface="Verdana" pitchFamily="34" charset="0"/>
              </a:rPr>
              <a:t>Safety Lock Cam0</a:t>
            </a:r>
            <a:endParaRPr lang="en-GB" sz="2400" b="1" dirty="0" smtClean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559" y="1995135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1 - Absent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9559" y="417260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2 - Present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18546" y="1367249"/>
            <a:ext cx="1296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Average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60052" y="3665102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Cumulative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95300" y="2364467"/>
            <a:ext cx="6442021" cy="1145577"/>
            <a:chOff x="208000" y="2659631"/>
            <a:chExt cx="6442021" cy="11455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00" y="2659631"/>
              <a:ext cx="1165616" cy="112623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871" y="2678971"/>
              <a:ext cx="1165616" cy="112623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6121" y="2678971"/>
              <a:ext cx="1165616" cy="112623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263" y="2678971"/>
              <a:ext cx="1165616" cy="112623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4405" y="2665223"/>
              <a:ext cx="1165616" cy="112623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95300" y="4652118"/>
            <a:ext cx="6442021" cy="1151638"/>
            <a:chOff x="195300" y="4652118"/>
            <a:chExt cx="6442021" cy="115163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00" y="4677519"/>
              <a:ext cx="1165616" cy="112623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171" y="4677519"/>
              <a:ext cx="1165616" cy="112623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421" y="4652118"/>
              <a:ext cx="1165616" cy="112623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2564" y="4652118"/>
              <a:ext cx="1165616" cy="112623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1705" y="4652119"/>
              <a:ext cx="1165616" cy="1126237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8" y="2364467"/>
            <a:ext cx="1165616" cy="11262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91" y="4650030"/>
            <a:ext cx="1169937" cy="1130412"/>
          </a:xfrm>
          <a:prstGeom prst="rect">
            <a:avLst/>
          </a:prstGeom>
        </p:spPr>
      </p:pic>
      <p:sp>
        <p:nvSpPr>
          <p:cNvPr id="23" name="Textplatzhalter 2"/>
          <p:cNvSpPr txBox="1">
            <a:spLocks/>
          </p:cNvSpPr>
          <p:nvPr/>
        </p:nvSpPr>
        <p:spPr>
          <a:xfrm>
            <a:off x="-624059" y="152400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9849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19200"/>
            <a:ext cx="2664939" cy="2664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3939062"/>
            <a:ext cx="2664939" cy="2664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93" y="3964463"/>
            <a:ext cx="2664939" cy="2664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93" y="1219201"/>
            <a:ext cx="2664939" cy="26649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1283" y="2367001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NCC</a:t>
            </a:r>
          </a:p>
          <a:p>
            <a:pPr algn="ctr"/>
            <a:r>
              <a:rPr lang="en-US" dirty="0"/>
              <a:t>0.1526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87395" y="4671366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Cumulative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/>
              <a:t>0.1619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6631" y="4835267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Gaussian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b="1" dirty="0"/>
              <a:t>0.1936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90612" y="2090003"/>
            <a:ext cx="12961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Average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/>
              <a:t>0.0322</a:t>
            </a:r>
            <a:endParaRPr lang="en-US" dirty="0"/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30207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195300" y="1234296"/>
            <a:ext cx="2776500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b="1" dirty="0" smtClean="0">
                <a:solidFill>
                  <a:srgbClr val="F4702F"/>
                </a:solidFill>
                <a:latin typeface="Verdana" pitchFamily="34" charset="0"/>
              </a:rPr>
              <a:t>Safety Lock Cam1</a:t>
            </a:r>
            <a:endParaRPr lang="en-GB" sz="2400" b="1" dirty="0" smtClean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559" y="1995135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1 - Absent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9559" y="417260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2 - Present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29195" y="1419479"/>
            <a:ext cx="1296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Average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07791" y="3665102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Cumulative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0" y="2364466"/>
            <a:ext cx="1232238" cy="1207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18" y="2364466"/>
            <a:ext cx="1232238" cy="1207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36" y="2370381"/>
            <a:ext cx="1232238" cy="12075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54" y="2364466"/>
            <a:ext cx="1232238" cy="12075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572" y="2364466"/>
            <a:ext cx="1232238" cy="120759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95300" y="4588432"/>
            <a:ext cx="6689251" cy="1219370"/>
            <a:chOff x="149559" y="4588432"/>
            <a:chExt cx="6689251" cy="121937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59" y="4588432"/>
              <a:ext cx="1244256" cy="12193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118" y="4588432"/>
              <a:ext cx="1232238" cy="120759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937" y="4588432"/>
              <a:ext cx="1240588" cy="121577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3754" y="4588432"/>
              <a:ext cx="1240588" cy="121577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572" y="4588432"/>
              <a:ext cx="1232238" cy="1207593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46" y="2359860"/>
            <a:ext cx="1232238" cy="12075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622" y="4588432"/>
            <a:ext cx="1232238" cy="1207593"/>
          </a:xfrm>
          <a:prstGeom prst="rect">
            <a:avLst/>
          </a:prstGeom>
        </p:spPr>
      </p:pic>
      <p:sp>
        <p:nvSpPr>
          <p:cNvPr id="21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86653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1372862"/>
            <a:ext cx="2591617" cy="2611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3973988"/>
            <a:ext cx="259080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973988"/>
            <a:ext cx="25908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83188"/>
            <a:ext cx="2590800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854" y="2355421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NCC</a:t>
            </a:r>
          </a:p>
          <a:p>
            <a:pPr algn="ctr"/>
            <a:r>
              <a:rPr lang="en-US" dirty="0"/>
              <a:t>0.1457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37627" y="4509442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Cumulative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/>
              <a:t>0.194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6630" y="4680804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Gaussian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b="1" dirty="0"/>
              <a:t>0.2219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37627" y="2078421"/>
            <a:ext cx="12961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Average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/>
              <a:t>0.1091</a:t>
            </a:r>
            <a:endParaRPr lang="en-US" dirty="0"/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-624059" y="152400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40176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195300" y="1234296"/>
            <a:ext cx="2776500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b="1" dirty="0" smtClean="0">
                <a:solidFill>
                  <a:srgbClr val="F4702F"/>
                </a:solidFill>
                <a:latin typeface="Verdana" pitchFamily="34" charset="0"/>
              </a:rPr>
              <a:t>Door Badge Cam0</a:t>
            </a:r>
            <a:endParaRPr lang="en-GB" sz="2400" b="1" dirty="0" smtClean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559" y="1995135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1 - </a:t>
            </a:r>
            <a:r>
              <a:rPr lang="en-US" dirty="0" err="1" smtClean="0"/>
              <a:t>SDrive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5300" y="319491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2 - </a:t>
            </a:r>
            <a:r>
              <a:rPr lang="en-US" dirty="0" err="1" smtClean="0"/>
              <a:t>XDrive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45752" y="2198507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Cumulative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174" y="2411416"/>
            <a:ext cx="1714500" cy="47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237" y="2422047"/>
            <a:ext cx="1714500" cy="476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0" y="2411416"/>
            <a:ext cx="1714500" cy="476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0" y="3635932"/>
            <a:ext cx="1714500" cy="476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89" y="3633361"/>
            <a:ext cx="1714500" cy="476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878" y="3640268"/>
            <a:ext cx="1714500" cy="4762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5300" y="4394685"/>
            <a:ext cx="165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3 - Tape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0" y="4808395"/>
            <a:ext cx="1714500" cy="4762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89" y="4808395"/>
            <a:ext cx="1714500" cy="476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76" y="3633361"/>
            <a:ext cx="1714500" cy="476250"/>
          </a:xfrm>
          <a:prstGeom prst="rect">
            <a:avLst/>
          </a:prstGeom>
        </p:spPr>
      </p:pic>
      <p:sp>
        <p:nvSpPr>
          <p:cNvPr id="18" name="Textplatzhalter 2"/>
          <p:cNvSpPr txBox="1">
            <a:spLocks/>
          </p:cNvSpPr>
          <p:nvPr/>
        </p:nvSpPr>
        <p:spPr>
          <a:xfrm>
            <a:off x="-624059" y="152400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54874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85" y="3925586"/>
            <a:ext cx="2795889" cy="2795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92" y="3925587"/>
            <a:ext cx="2795889" cy="2795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39" y="1219200"/>
            <a:ext cx="2795889" cy="2795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3052" y="2249228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NCC</a:t>
            </a:r>
          </a:p>
          <a:p>
            <a:pPr algn="ctr"/>
            <a:r>
              <a:rPr lang="en-US" b="1" dirty="0"/>
              <a:t>0.0364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58404" y="4723365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Cumulative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/>
              <a:t>0.0155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4861864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Gaussian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/>
              <a:t>0.0322</a:t>
            </a:r>
            <a:endParaRPr lang="en-US" dirty="0"/>
          </a:p>
        </p:txBody>
      </p:sp>
      <p:sp>
        <p:nvSpPr>
          <p:cNvPr id="9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47380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195300" y="1234296"/>
            <a:ext cx="2776500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b="1" dirty="0" smtClean="0">
                <a:solidFill>
                  <a:srgbClr val="F4702F"/>
                </a:solidFill>
                <a:latin typeface="Verdana" pitchFamily="34" charset="0"/>
              </a:rPr>
              <a:t>Door Badge Cam1</a:t>
            </a:r>
            <a:endParaRPr lang="en-GB" sz="2400" b="1" dirty="0" smtClean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559" y="1995135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1 - </a:t>
            </a:r>
            <a:r>
              <a:rPr lang="en-US" dirty="0" err="1" smtClean="0"/>
              <a:t>SDrive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5300" y="319491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2 - </a:t>
            </a:r>
            <a:r>
              <a:rPr lang="en-US" dirty="0" err="1" smtClean="0"/>
              <a:t>XDrive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45752" y="2198507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Cumulative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5300" y="4394685"/>
            <a:ext cx="165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3 - Tape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0" y="2364467"/>
            <a:ext cx="1714500" cy="428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88" y="2364467"/>
            <a:ext cx="1714500" cy="428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76" y="2364467"/>
            <a:ext cx="1714500" cy="428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0" y="3564242"/>
            <a:ext cx="1714500" cy="428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88" y="3565102"/>
            <a:ext cx="1714500" cy="4286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76" y="3564242"/>
            <a:ext cx="1714500" cy="428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0" y="4764017"/>
            <a:ext cx="1714500" cy="428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88" y="4764017"/>
            <a:ext cx="1714500" cy="428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76" y="4764017"/>
            <a:ext cx="1714500" cy="428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76" y="3564242"/>
            <a:ext cx="1714500" cy="428625"/>
          </a:xfrm>
          <a:prstGeom prst="rect">
            <a:avLst/>
          </a:prstGeom>
        </p:spPr>
      </p:pic>
      <p:sp>
        <p:nvSpPr>
          <p:cNvPr id="18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24530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06" y="3862688"/>
            <a:ext cx="2706988" cy="2706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49988"/>
            <a:ext cx="2706988" cy="2706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53" y="1143000"/>
            <a:ext cx="2706988" cy="2706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09322" y="2076804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NCC</a:t>
            </a:r>
          </a:p>
          <a:p>
            <a:pPr algn="ctr"/>
            <a:r>
              <a:rPr lang="en-US" b="1" dirty="0"/>
              <a:t>-0.0098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59006" y="4777599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Cumulative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/>
              <a:t>-</a:t>
            </a:r>
            <a:r>
              <a:rPr lang="en-US" dirty="0" smtClean="0"/>
              <a:t>0.0733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414" y="4884697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Gaussian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/>
              <a:t>-0.0486</a:t>
            </a:r>
            <a:endParaRPr lang="en-US" dirty="0"/>
          </a:p>
        </p:txBody>
      </p:sp>
      <p:sp>
        <p:nvSpPr>
          <p:cNvPr id="9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99877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38600"/>
            <a:ext cx="4274823" cy="2404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38600"/>
            <a:ext cx="4297120" cy="2404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61" y="2234253"/>
            <a:ext cx="1028700" cy="1514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10" y="2234253"/>
            <a:ext cx="1028700" cy="1514475"/>
          </a:xfrm>
          <a:prstGeom prst="rect">
            <a:avLst/>
          </a:prstGeom>
        </p:spPr>
      </p:pic>
      <p:sp>
        <p:nvSpPr>
          <p:cNvPr id="9" name="Textplatzhalter 3"/>
          <p:cNvSpPr txBox="1">
            <a:spLocks/>
          </p:cNvSpPr>
          <p:nvPr/>
        </p:nvSpPr>
        <p:spPr>
          <a:xfrm>
            <a:off x="381000" y="1305957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Detection</a:t>
            </a:r>
            <a:endParaRPr lang="en-GB" sz="2400" b="1" dirty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7282" y="188084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188084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Absent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3" name="Textplatzhalter 2"/>
          <p:cNvSpPr txBox="1">
            <a:spLocks/>
          </p:cNvSpPr>
          <p:nvPr/>
        </p:nvSpPr>
        <p:spPr>
          <a:xfrm>
            <a:off x="-152400" y="144537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Visual Inspector (VI)</a:t>
            </a:r>
          </a:p>
        </p:txBody>
      </p:sp>
    </p:spTree>
    <p:extLst>
      <p:ext uri="{BB962C8B-B14F-4D97-AF65-F5344CB8AC3E}">
        <p14:creationId xmlns:p14="http://schemas.microsoft.com/office/powerpoint/2010/main" val="332278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195300" y="1234296"/>
            <a:ext cx="3005100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b="1" dirty="0" smtClean="0">
                <a:solidFill>
                  <a:srgbClr val="F4702F"/>
                </a:solidFill>
                <a:latin typeface="Verdana" pitchFamily="34" charset="0"/>
              </a:rPr>
              <a:t>Door Emblem Cam0</a:t>
            </a:r>
            <a:endParaRPr lang="en-GB" sz="2400" b="1" dirty="0" smtClean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300" y="1745471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1 - 25d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8000" y="277396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2 - 30d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5300" y="3802455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3 - 35d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0" y="2114803"/>
            <a:ext cx="1714500" cy="523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2114803"/>
            <a:ext cx="1714500" cy="523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00" y="2114803"/>
            <a:ext cx="1714500" cy="523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0" y="3143295"/>
            <a:ext cx="1714500" cy="523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00" y="3143295"/>
            <a:ext cx="1714500" cy="523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00" y="3143295"/>
            <a:ext cx="1714500" cy="523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00" y="4167186"/>
            <a:ext cx="1714500" cy="5238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00" y="4167185"/>
            <a:ext cx="1714500" cy="5238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00" y="4167185"/>
            <a:ext cx="1714500" cy="5238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500" y="4167185"/>
            <a:ext cx="1714500" cy="5238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00" y="4167184"/>
            <a:ext cx="1714500" cy="5238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00" y="3143295"/>
            <a:ext cx="1714500" cy="5238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00" y="3143295"/>
            <a:ext cx="1714500" cy="5238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00" y="2114802"/>
            <a:ext cx="1714500" cy="5238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00" y="2114802"/>
            <a:ext cx="1714500" cy="52387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8000" y="482174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4 - 35i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3" y="5191077"/>
            <a:ext cx="1714500" cy="5238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00" y="5191075"/>
            <a:ext cx="1714500" cy="5238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00" y="5191074"/>
            <a:ext cx="1714500" cy="5238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00" y="5191073"/>
            <a:ext cx="1714500" cy="5238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00" y="5191072"/>
            <a:ext cx="1714500" cy="523875"/>
          </a:xfrm>
          <a:prstGeom prst="rect">
            <a:avLst/>
          </a:prstGeom>
        </p:spPr>
      </p:pic>
      <p:sp>
        <p:nvSpPr>
          <p:cNvPr id="30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9821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0700" y="14478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5 - 40d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0" y="1817131"/>
            <a:ext cx="1714500" cy="523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12" y="1817131"/>
            <a:ext cx="1714500" cy="523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148" y="1817131"/>
            <a:ext cx="1714500" cy="523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24" y="1817131"/>
            <a:ext cx="1714500" cy="523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036" y="1817131"/>
            <a:ext cx="1714500" cy="523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700" y="251460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6 - 50i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924" y="2883931"/>
            <a:ext cx="1714500" cy="523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36" y="2867758"/>
            <a:ext cx="1714500" cy="523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148" y="2867757"/>
            <a:ext cx="1714500" cy="523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12" y="2883931"/>
            <a:ext cx="1714500" cy="523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0" y="2883932"/>
            <a:ext cx="1714500" cy="523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0700" y="3581401"/>
            <a:ext cx="165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7 - Tape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0" y="3950733"/>
            <a:ext cx="1714500" cy="5238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12" y="3950731"/>
            <a:ext cx="1714500" cy="5238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924" y="3950730"/>
            <a:ext cx="1714500" cy="5238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0700" y="5017531"/>
            <a:ext cx="315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Cumulative Difference Image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0" y="5405911"/>
            <a:ext cx="1714500" cy="523875"/>
          </a:xfrm>
          <a:prstGeom prst="rect">
            <a:avLst/>
          </a:prstGeom>
        </p:spPr>
      </p:pic>
      <p:sp>
        <p:nvSpPr>
          <p:cNvPr id="21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98698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87" y="3823987"/>
            <a:ext cx="2805413" cy="2805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79" y="3823987"/>
            <a:ext cx="2805413" cy="2805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33" y="1043974"/>
            <a:ext cx="2805413" cy="28054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1347" y="2123514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NCC</a:t>
            </a:r>
          </a:p>
          <a:p>
            <a:pPr algn="ctr"/>
            <a:r>
              <a:rPr lang="en-US" b="1" dirty="0"/>
              <a:t>0.0064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94600" y="4746196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Cumulative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/>
              <a:t>0.0023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3787" y="4884695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Gaussian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/>
              <a:t>-0.0041</a:t>
            </a:r>
            <a:endParaRPr lang="en-US" dirty="0"/>
          </a:p>
        </p:txBody>
      </p:sp>
      <p:sp>
        <p:nvSpPr>
          <p:cNvPr id="9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2541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195300" y="1234296"/>
            <a:ext cx="3005100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b="1" dirty="0" smtClean="0">
                <a:solidFill>
                  <a:srgbClr val="F4702F"/>
                </a:solidFill>
                <a:latin typeface="Verdana" pitchFamily="34" charset="0"/>
              </a:rPr>
              <a:t>Door Emblem Cam1</a:t>
            </a:r>
            <a:endParaRPr lang="en-GB" sz="2400" b="1" dirty="0" smtClean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300" y="1745471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1 - 25d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8000" y="277396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2 - 30d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5300" y="3802455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3 - 35d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8000" y="482174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4 - 35i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50" y="2114800"/>
            <a:ext cx="1619250" cy="523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00" y="2114801"/>
            <a:ext cx="1619250" cy="523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50" y="2114802"/>
            <a:ext cx="1619250" cy="523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00" y="2114803"/>
            <a:ext cx="1619250" cy="523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0" y="2114803"/>
            <a:ext cx="1619250" cy="523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50" y="3143295"/>
            <a:ext cx="1619250" cy="523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50" y="3158605"/>
            <a:ext cx="1619250" cy="5238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50" y="3158605"/>
            <a:ext cx="1619250" cy="5238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00" y="3158606"/>
            <a:ext cx="1619250" cy="5238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0" y="3143295"/>
            <a:ext cx="1619250" cy="5238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00" y="4170385"/>
            <a:ext cx="1619250" cy="5238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50" y="4163846"/>
            <a:ext cx="1619250" cy="5238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50" y="4170385"/>
            <a:ext cx="1619250" cy="5238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00" y="4163847"/>
            <a:ext cx="1619250" cy="5238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0" y="4171787"/>
            <a:ext cx="1619250" cy="5238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50" y="5191077"/>
            <a:ext cx="1619250" cy="5238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300" y="5200279"/>
            <a:ext cx="1619250" cy="5238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50" y="5200279"/>
            <a:ext cx="1619250" cy="5238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00" y="5201495"/>
            <a:ext cx="1619250" cy="5238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0" y="5200279"/>
            <a:ext cx="1619250" cy="523875"/>
          </a:xfrm>
          <a:prstGeom prst="rect">
            <a:avLst/>
          </a:prstGeom>
        </p:spPr>
      </p:pic>
      <p:sp>
        <p:nvSpPr>
          <p:cNvPr id="29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08722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0700" y="14478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5 - 40d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700" y="251460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6 - 50i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0700" y="3581401"/>
            <a:ext cx="165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7 - Tape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700" y="5017531"/>
            <a:ext cx="315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Cumulative Difference Image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700" y="1806534"/>
            <a:ext cx="1619250" cy="523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00" y="1806535"/>
            <a:ext cx="1619250" cy="523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00" y="1811298"/>
            <a:ext cx="1619250" cy="523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17131"/>
            <a:ext cx="1619250" cy="523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0" y="1817131"/>
            <a:ext cx="1619250" cy="523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700" y="2868168"/>
            <a:ext cx="1619250" cy="523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00" y="2868169"/>
            <a:ext cx="1619250" cy="523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00" y="2883928"/>
            <a:ext cx="1619250" cy="523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883929"/>
            <a:ext cx="1619250" cy="5238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5" y="2883930"/>
            <a:ext cx="1619250" cy="5238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00" y="3929803"/>
            <a:ext cx="1619250" cy="5238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175" y="3950727"/>
            <a:ext cx="1619250" cy="5238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950727"/>
            <a:ext cx="1619250" cy="5238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5" y="3950729"/>
            <a:ext cx="1619250" cy="5238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5" y="5405915"/>
            <a:ext cx="1619250" cy="523875"/>
          </a:xfrm>
          <a:prstGeom prst="rect">
            <a:avLst/>
          </a:prstGeom>
        </p:spPr>
      </p:pic>
      <p:sp>
        <p:nvSpPr>
          <p:cNvPr id="22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66600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00"/>
            <a:ext cx="27432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10000"/>
            <a:ext cx="27432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066800"/>
            <a:ext cx="27432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1347" y="2115234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NCC</a:t>
            </a:r>
          </a:p>
          <a:p>
            <a:pPr algn="ctr"/>
            <a:r>
              <a:rPr lang="en-US" dirty="0"/>
              <a:t>0.0122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80300" y="4581435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Cumulative </a:t>
            </a:r>
          </a:p>
          <a:p>
            <a:pPr algn="ctr"/>
            <a:r>
              <a:rPr lang="en-US" dirty="0" smtClean="0"/>
              <a:t>Difference 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b="1" dirty="0"/>
              <a:t>0.0168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9749" y="4719934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Gaussian</a:t>
            </a:r>
          </a:p>
          <a:p>
            <a:pPr algn="ctr"/>
            <a:r>
              <a:rPr lang="en-US" dirty="0" smtClean="0"/>
              <a:t>WNCC</a:t>
            </a:r>
          </a:p>
          <a:p>
            <a:pPr algn="ctr"/>
            <a:r>
              <a:rPr lang="en-US" dirty="0"/>
              <a:t>0.0118</a:t>
            </a:r>
            <a:endParaRPr lang="en-US" dirty="0"/>
          </a:p>
        </p:txBody>
      </p:sp>
      <p:sp>
        <p:nvSpPr>
          <p:cNvPr id="9" name="Textplatzhalter 2"/>
          <p:cNvSpPr txBox="1">
            <a:spLocks/>
          </p:cNvSpPr>
          <p:nvPr/>
        </p:nvSpPr>
        <p:spPr>
          <a:xfrm>
            <a:off x="-624059" y="152400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22949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228600" y="1371600"/>
            <a:ext cx="3005100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b="1" dirty="0" smtClean="0">
                <a:solidFill>
                  <a:srgbClr val="F4702F"/>
                </a:solidFill>
                <a:latin typeface="Verdana" pitchFamily="34" charset="0"/>
              </a:rPr>
              <a:t>Summary</a:t>
            </a:r>
            <a:endParaRPr lang="en-GB" sz="2400" b="1" dirty="0" smtClean="0">
              <a:solidFill>
                <a:srgbClr val="F4702F"/>
              </a:solidFill>
              <a:latin typeface="Verdana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385084"/>
              </p:ext>
            </p:extLst>
          </p:nvPr>
        </p:nvGraphicFramePr>
        <p:xfrm>
          <a:off x="304801" y="2133600"/>
          <a:ext cx="8534399" cy="3048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71448"/>
                <a:gridCol w="913847"/>
                <a:gridCol w="1719271"/>
                <a:gridCol w="1486937"/>
                <a:gridCol w="1223625"/>
                <a:gridCol w="1719271"/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Use case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# of Classes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NCC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Average Diff WNCC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Gaussian WNCC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Cumulative Diff WNCC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Spring Coil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0.1242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0.2487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0.3127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0.2692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Wheel Lock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0.1606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0.2089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0.3052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0.2947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Underbody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0.0223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0.0192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0.0287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0.0396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Safety Lock(Cam0)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0.1526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0.0322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0.1936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0.1619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Safety Lock(Cam1)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0.1457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0.1091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0.2219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X/S Drive(Cam0)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0.0364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n.a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0.0322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0.0155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X/S Drive(Cam1)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-0.0098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n.a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-0.0486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-0.0733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Door Model(Cam0)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0.0064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n.a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-0.0041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0.0023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Door Model(Cam1)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0.0122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n.a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0.0118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0.0168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Textplatzhalter 2"/>
          <p:cNvSpPr txBox="1">
            <a:spLocks/>
          </p:cNvSpPr>
          <p:nvPr/>
        </p:nvSpPr>
        <p:spPr>
          <a:xfrm>
            <a:off x="-624059" y="143002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9065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 txBox="1">
            <a:spLocks/>
          </p:cNvSpPr>
          <p:nvPr/>
        </p:nvSpPr>
        <p:spPr>
          <a:xfrm>
            <a:off x="391886" y="1393825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Outline</a:t>
            </a:r>
            <a:endParaRPr lang="en-GB" sz="2400" b="1" dirty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4586" y="1981200"/>
            <a:ext cx="81298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Visual Inspector (VI)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Problem Definition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Related Work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Method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Image Similarity Metrics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Localization Viewer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Image Similarity Viewer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Results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Conclusion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98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3" name="Textplatzhalter 2"/>
          <p:cNvSpPr txBox="1">
            <a:spLocks/>
          </p:cNvSpPr>
          <p:nvPr/>
        </p:nvSpPr>
        <p:spPr>
          <a:xfrm>
            <a:off x="-304800" y="152400"/>
            <a:ext cx="32004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Conclusion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1447800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Image </a:t>
            </a:r>
            <a:r>
              <a:rPr lang="en-US" dirty="0"/>
              <a:t>Similarity Viewer </a:t>
            </a:r>
            <a:r>
              <a:rPr lang="en-US" dirty="0" smtClean="0"/>
              <a:t>tested </a:t>
            </a:r>
            <a:r>
              <a:rPr lang="en-US" dirty="0"/>
              <a:t>on 9 </a:t>
            </a:r>
            <a:r>
              <a:rPr lang="en-US" dirty="0" smtClean="0"/>
              <a:t>use </a:t>
            </a:r>
            <a:r>
              <a:rPr lang="en-US" dirty="0"/>
              <a:t>cases.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Difficult </a:t>
            </a:r>
            <a:r>
              <a:rPr lang="en-US" dirty="0"/>
              <a:t>to narrow down a single </a:t>
            </a:r>
            <a:r>
              <a:rPr lang="en-US" dirty="0" smtClean="0"/>
              <a:t>metric.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Possible </a:t>
            </a:r>
            <a:r>
              <a:rPr lang="en-US" dirty="0"/>
              <a:t>to conclude </a:t>
            </a:r>
            <a:r>
              <a:rPr lang="en-US" dirty="0" smtClean="0"/>
              <a:t>a metric failed </a:t>
            </a:r>
            <a:r>
              <a:rPr lang="en-US" dirty="0" smtClean="0"/>
              <a:t>by looking </a:t>
            </a:r>
            <a:r>
              <a:rPr lang="en-US" dirty="0"/>
              <a:t>at the plots and templates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Promising </a:t>
            </a:r>
            <a:r>
              <a:rPr lang="en-US" dirty="0"/>
              <a:t>results </a:t>
            </a:r>
            <a:r>
              <a:rPr lang="en-US" dirty="0" smtClean="0"/>
              <a:t>in the </a:t>
            </a:r>
            <a:r>
              <a:rPr lang="en-US" dirty="0" smtClean="0"/>
              <a:t>lab; needs </a:t>
            </a:r>
            <a:r>
              <a:rPr lang="en-US" dirty="0"/>
              <a:t>further testing and development.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5600" y="3413578"/>
            <a:ext cx="830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Future work </a:t>
            </a:r>
            <a:r>
              <a:rPr lang="en-US" dirty="0" smtClean="0"/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Preprocessing </a:t>
            </a:r>
            <a:r>
              <a:rPr lang="en-US" dirty="0"/>
              <a:t>steps </a:t>
            </a:r>
            <a:r>
              <a:rPr lang="en-US" dirty="0" smtClean="0"/>
              <a:t>to </a:t>
            </a:r>
            <a:r>
              <a:rPr lang="en-US" dirty="0"/>
              <a:t>isolate the object and eliminate background details</a:t>
            </a:r>
            <a:r>
              <a:rPr lang="en-US" dirty="0" smtClean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Metrics with use </a:t>
            </a:r>
            <a:r>
              <a:rPr lang="en-US" dirty="0"/>
              <a:t>of wavelets to </a:t>
            </a:r>
            <a:r>
              <a:rPr lang="en-US" dirty="0" smtClean="0"/>
              <a:t>detect variations </a:t>
            </a:r>
            <a:r>
              <a:rPr lang="en-US" dirty="0"/>
              <a:t>in rotation, scaling and </a:t>
            </a:r>
            <a:r>
              <a:rPr lang="en-US" dirty="0" smtClean="0"/>
              <a:t>translation.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3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381000" y="1305957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References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1" y="1829832"/>
            <a:ext cx="82175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[1</a:t>
            </a:r>
            <a:r>
              <a:rPr lang="en-US" dirty="0"/>
              <a:t>] </a:t>
            </a:r>
            <a:r>
              <a:rPr lang="en-US" dirty="0">
                <a:hlinkClick r:id="rId2"/>
              </a:rPr>
              <a:t>http://hubpages.com/technology/Global-and-Local-Color-Histogram</a:t>
            </a:r>
            <a:r>
              <a:rPr lang="en-US" dirty="0" smtClean="0">
                <a:hlinkClick r:id="rId2"/>
              </a:rPr>
              <a:t>#</a:t>
            </a:r>
            <a:endParaRPr lang="en-US" dirty="0" smtClean="0"/>
          </a:p>
          <a:p>
            <a:r>
              <a:rPr lang="en-US" dirty="0" smtClean="0"/>
              <a:t>[2] </a:t>
            </a:r>
            <a:r>
              <a:rPr lang="en-US" dirty="0"/>
              <a:t>A. </a:t>
            </a:r>
            <a:r>
              <a:rPr lang="en-US" dirty="0" err="1"/>
              <a:t>Smeulders</a:t>
            </a:r>
            <a:r>
              <a:rPr lang="en-US" dirty="0"/>
              <a:t>, M. </a:t>
            </a:r>
            <a:r>
              <a:rPr lang="en-US" dirty="0" err="1"/>
              <a:t>Worring</a:t>
            </a:r>
            <a:r>
              <a:rPr lang="en-US" dirty="0"/>
              <a:t>, S. </a:t>
            </a:r>
            <a:r>
              <a:rPr lang="en-US" dirty="0" err="1"/>
              <a:t>Santini</a:t>
            </a:r>
            <a:r>
              <a:rPr lang="en-US" dirty="0"/>
              <a:t>, A. Gupta, and R. Jain, </a:t>
            </a:r>
            <a:r>
              <a:rPr lang="en-US" dirty="0" smtClean="0"/>
              <a:t>Content-based</a:t>
            </a:r>
          </a:p>
          <a:p>
            <a:r>
              <a:rPr lang="en-US" dirty="0"/>
              <a:t> </a:t>
            </a:r>
            <a:r>
              <a:rPr lang="en-US" dirty="0" smtClean="0"/>
              <a:t>    image </a:t>
            </a:r>
            <a:r>
              <a:rPr lang="en-US" dirty="0"/>
              <a:t>retrieval at the end of the early years," Pattern Analysis and </a:t>
            </a:r>
            <a:r>
              <a:rPr lang="en-US" dirty="0" smtClean="0"/>
              <a:t>Machine</a:t>
            </a:r>
          </a:p>
          <a:p>
            <a:r>
              <a:rPr lang="en-US" dirty="0"/>
              <a:t> </a:t>
            </a:r>
            <a:r>
              <a:rPr lang="en-US" dirty="0" smtClean="0"/>
              <a:t>    Intelligence</a:t>
            </a:r>
            <a:r>
              <a:rPr lang="en-US" dirty="0"/>
              <a:t>, IEEE Transactions on, vol. 22, no. 12, pp. 1349-1380, 2000.</a:t>
            </a:r>
            <a:endParaRPr lang="en-US" dirty="0" smtClean="0"/>
          </a:p>
          <a:p>
            <a:r>
              <a:rPr lang="en-US" dirty="0" smtClean="0"/>
              <a:t>[</a:t>
            </a:r>
            <a:r>
              <a:rPr lang="en-US" dirty="0"/>
              <a:t>3</a:t>
            </a:r>
            <a:r>
              <a:rPr lang="en-US" dirty="0" smtClean="0"/>
              <a:t>] </a:t>
            </a:r>
            <a:r>
              <a:rPr lang="en-US" dirty="0" err="1"/>
              <a:t>Wiskott</a:t>
            </a:r>
            <a:r>
              <a:rPr lang="en-US" dirty="0"/>
              <a:t>, </a:t>
            </a:r>
            <a:r>
              <a:rPr lang="en-US" dirty="0" err="1"/>
              <a:t>Laurenz</a:t>
            </a:r>
            <a:r>
              <a:rPr lang="en-US" dirty="0"/>
              <a:t>, et al. "Face recognition by elastic bunch </a:t>
            </a:r>
            <a:r>
              <a:rPr lang="en-US" dirty="0" smtClean="0"/>
              <a:t>graph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matching</a:t>
            </a:r>
            <a:r>
              <a:rPr lang="en-US" dirty="0" err="1"/>
              <a:t>."</a:t>
            </a:r>
            <a:r>
              <a:rPr lang="en-US" i="1" dirty="0" err="1"/>
              <a:t>Pattern</a:t>
            </a:r>
            <a:r>
              <a:rPr lang="en-US" i="1" dirty="0"/>
              <a:t> Analysis and Machine Intelligence, IEEE </a:t>
            </a:r>
            <a:r>
              <a:rPr lang="en-US" i="1" dirty="0" smtClean="0"/>
              <a:t>Transactions</a:t>
            </a:r>
          </a:p>
          <a:p>
            <a:r>
              <a:rPr lang="en-US" i="1" dirty="0"/>
              <a:t> </a:t>
            </a:r>
            <a:r>
              <a:rPr lang="en-US" i="1" dirty="0" smtClean="0"/>
              <a:t>    on</a:t>
            </a:r>
            <a:r>
              <a:rPr lang="en-US" dirty="0"/>
              <a:t> 19.7 (1997): 775-779</a:t>
            </a:r>
            <a:r>
              <a:rPr lang="en-US" dirty="0" smtClean="0"/>
              <a:t>.</a:t>
            </a:r>
          </a:p>
          <a:p>
            <a:r>
              <a:rPr lang="en-US" dirty="0" smtClean="0"/>
              <a:t>[4] </a:t>
            </a:r>
            <a:r>
              <a:rPr lang="en-US" dirty="0"/>
              <a:t>Nguyen, </a:t>
            </a:r>
            <a:r>
              <a:rPr lang="en-US" dirty="0" err="1"/>
              <a:t>Hieu</a:t>
            </a:r>
            <a:r>
              <a:rPr lang="en-US" dirty="0"/>
              <a:t> V., and Li </a:t>
            </a:r>
            <a:r>
              <a:rPr lang="en-US" dirty="0" err="1"/>
              <a:t>Bai</a:t>
            </a:r>
            <a:r>
              <a:rPr lang="en-US" dirty="0"/>
              <a:t>. "Cosine similarity metric learning for </a:t>
            </a:r>
            <a:r>
              <a:rPr lang="en-US" dirty="0" smtClean="0"/>
              <a:t>face</a:t>
            </a:r>
          </a:p>
          <a:p>
            <a:r>
              <a:rPr lang="en-US" dirty="0"/>
              <a:t> </a:t>
            </a:r>
            <a:r>
              <a:rPr lang="en-US" dirty="0" smtClean="0"/>
              <a:t>    verification</a:t>
            </a:r>
            <a:r>
              <a:rPr lang="en-US" dirty="0"/>
              <a:t>." </a:t>
            </a:r>
            <a:r>
              <a:rPr lang="en-US" i="1" dirty="0"/>
              <a:t>Computer Vision–ACCV 2010</a:t>
            </a:r>
            <a:r>
              <a:rPr lang="en-US" dirty="0"/>
              <a:t>. Springer Berlin Heidelberg,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2011</a:t>
            </a:r>
            <a:r>
              <a:rPr lang="en-US" dirty="0"/>
              <a:t>. 709-720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84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/>
          <p:cNvSpPr txBox="1">
            <a:spLocks/>
          </p:cNvSpPr>
          <p:nvPr/>
        </p:nvSpPr>
        <p:spPr>
          <a:xfrm>
            <a:off x="381000" y="1305957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Classification</a:t>
            </a:r>
            <a:endParaRPr lang="en-GB" sz="2400" b="1" dirty="0">
              <a:solidFill>
                <a:srgbClr val="F4702F"/>
              </a:solidFill>
              <a:latin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27630"/>
            <a:ext cx="1714500" cy="523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06373"/>
            <a:ext cx="1714500" cy="523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44" y="3142119"/>
            <a:ext cx="1714500" cy="523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04" y="3149129"/>
            <a:ext cx="1714500" cy="523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76492"/>
            <a:ext cx="1714500" cy="523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091885"/>
            <a:ext cx="1714500" cy="523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04" y="5715000"/>
            <a:ext cx="1714500" cy="476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44" y="5715000"/>
            <a:ext cx="1714500" cy="4762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92139" y="178749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Door Emblem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92139" y="519326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Door Badge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5" name="Textplatzhalter 2"/>
          <p:cNvSpPr txBox="1">
            <a:spLocks/>
          </p:cNvSpPr>
          <p:nvPr/>
        </p:nvSpPr>
        <p:spPr>
          <a:xfrm>
            <a:off x="-152400" y="144537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Visual Inspector (VI)</a:t>
            </a:r>
          </a:p>
        </p:txBody>
      </p:sp>
    </p:spTree>
    <p:extLst>
      <p:ext uri="{BB962C8B-B14F-4D97-AF65-F5344CB8AC3E}">
        <p14:creationId xmlns:p14="http://schemas.microsoft.com/office/powerpoint/2010/main" val="327511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3581400" y="2667000"/>
            <a:ext cx="2133600" cy="99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4400" b="1" dirty="0" smtClean="0">
                <a:solidFill>
                  <a:srgbClr val="F4702F"/>
                </a:solidFill>
                <a:latin typeface="Verdana" pitchFamily="34" charset="0"/>
              </a:rPr>
              <a:t>Thank </a:t>
            </a:r>
          </a:p>
          <a:p>
            <a:pPr marL="0" indent="0" algn="ctr">
              <a:buNone/>
            </a:pPr>
            <a:r>
              <a:rPr lang="en-GB" sz="4400" b="1" dirty="0" smtClean="0">
                <a:solidFill>
                  <a:srgbClr val="F4702F"/>
                </a:solidFill>
                <a:latin typeface="Verdana" pitchFamily="34" charset="0"/>
              </a:rPr>
              <a:t>You!</a:t>
            </a:r>
            <a:endParaRPr lang="en-GB" sz="4400" b="1" dirty="0" smtClean="0">
              <a:solidFill>
                <a:srgbClr val="F4702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77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 txBox="1">
            <a:spLocks/>
          </p:cNvSpPr>
          <p:nvPr/>
        </p:nvSpPr>
        <p:spPr>
          <a:xfrm>
            <a:off x="391886" y="1393825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Outline</a:t>
            </a:r>
            <a:endParaRPr lang="en-GB" sz="2400" b="1" dirty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4586" y="1981200"/>
            <a:ext cx="81298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Visual Inspector (VI)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Problem Definition</a:t>
            </a:r>
            <a:endParaRPr lang="en-US" dirty="0" smtClean="0">
              <a:solidFill>
                <a:srgbClr val="FFC000"/>
              </a:solidFill>
            </a:endParaRP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Related Work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Method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Image Similarity Metrics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Localization Viewer</a:t>
            </a:r>
          </a:p>
          <a:p>
            <a:pPr marL="1348740" lvl="2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Image Similarity Viewer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Results</a:t>
            </a:r>
          </a:p>
          <a:p>
            <a:pPr marL="89154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extplatzhalter 2"/>
          <p:cNvSpPr txBox="1">
            <a:spLocks/>
          </p:cNvSpPr>
          <p:nvPr/>
        </p:nvSpPr>
        <p:spPr>
          <a:xfrm>
            <a:off x="-152400" y="144537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Visual Inspector (VI)</a:t>
            </a:r>
          </a:p>
        </p:txBody>
      </p:sp>
    </p:spTree>
    <p:extLst>
      <p:ext uri="{BB962C8B-B14F-4D97-AF65-F5344CB8AC3E}">
        <p14:creationId xmlns:p14="http://schemas.microsoft.com/office/powerpoint/2010/main" val="105722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2"/>
          <p:cNvSpPr txBox="1">
            <a:spLocks/>
          </p:cNvSpPr>
          <p:nvPr/>
        </p:nvSpPr>
        <p:spPr>
          <a:xfrm>
            <a:off x="-228600" y="127229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Problem Definition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873230"/>
          </a:xfrm>
          <a:prstGeom prst="rect">
            <a:avLst/>
          </a:prstGeom>
        </p:spPr>
      </p:pic>
      <p:sp>
        <p:nvSpPr>
          <p:cNvPr id="4" name="Textplatzhalter 3"/>
          <p:cNvSpPr txBox="1">
            <a:spLocks/>
          </p:cNvSpPr>
          <p:nvPr/>
        </p:nvSpPr>
        <p:spPr>
          <a:xfrm>
            <a:off x="381000" y="1305957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Setup Program</a:t>
            </a:r>
            <a:endParaRPr lang="en-GB" sz="2400" b="1" dirty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04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/>
          <p:cNvSpPr txBox="1">
            <a:spLocks/>
          </p:cNvSpPr>
          <p:nvPr/>
        </p:nvSpPr>
        <p:spPr>
          <a:xfrm>
            <a:off x="381000" y="1305957"/>
            <a:ext cx="8217588" cy="51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F4702F"/>
                </a:solidFill>
                <a:latin typeface="Verdana" pitchFamily="34" charset="0"/>
              </a:rPr>
              <a:t>Video of setup</a:t>
            </a:r>
            <a:endParaRPr lang="en-GB" sz="2400" b="1" dirty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6B30-D742-4D6F-A979-68739F7BCD5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4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" y="1842532"/>
            <a:ext cx="8458200" cy="4757738"/>
          </a:xfrm>
          <a:prstGeom prst="rect">
            <a:avLst/>
          </a:prstGeom>
        </p:spPr>
      </p:pic>
      <p:sp>
        <p:nvSpPr>
          <p:cNvPr id="5" name="Textplatzhalter 2"/>
          <p:cNvSpPr txBox="1">
            <a:spLocks/>
          </p:cNvSpPr>
          <p:nvPr/>
        </p:nvSpPr>
        <p:spPr>
          <a:xfrm>
            <a:off x="-228600" y="127229"/>
            <a:ext cx="3810000" cy="806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400" b="1" kern="0" dirty="0" smtClean="0">
                <a:solidFill>
                  <a:schemeClr val="accent2"/>
                </a:solidFill>
              </a:rPr>
              <a:t>Problem Definition</a:t>
            </a:r>
          </a:p>
        </p:txBody>
      </p:sp>
    </p:spTree>
    <p:extLst>
      <p:ext uri="{BB962C8B-B14F-4D97-AF65-F5344CB8AC3E}">
        <p14:creationId xmlns:p14="http://schemas.microsoft.com/office/powerpoint/2010/main" val="360308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11991</TotalTime>
  <Words>2281</Words>
  <Application>Microsoft Office PowerPoint</Application>
  <PresentationFormat>On-screen Show (4:3)</PresentationFormat>
  <Paragraphs>657</Paragraphs>
  <Slides>60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Clemson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Affairs Plan</dc:title>
  <dc:creator>Student Affairs</dc:creator>
  <cp:lastModifiedBy>Mohan Karthik Ramaraj</cp:lastModifiedBy>
  <cp:revision>270</cp:revision>
  <dcterms:created xsi:type="dcterms:W3CDTF">2011-11-14T16:54:31Z</dcterms:created>
  <dcterms:modified xsi:type="dcterms:W3CDTF">2015-12-07T06:55:22Z</dcterms:modified>
</cp:coreProperties>
</file>