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6" r:id="rId2"/>
    <p:sldId id="307" r:id="rId3"/>
    <p:sldId id="308" r:id="rId4"/>
    <p:sldId id="312" r:id="rId5"/>
    <p:sldId id="309" r:id="rId6"/>
    <p:sldId id="310" r:id="rId7"/>
    <p:sldId id="311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1" r:id="rId16"/>
    <p:sldId id="320" r:id="rId17"/>
    <p:sldId id="322" r:id="rId18"/>
    <p:sldId id="323" r:id="rId19"/>
    <p:sldId id="324" r:id="rId20"/>
    <p:sldId id="327" r:id="rId21"/>
    <p:sldId id="326" r:id="rId22"/>
    <p:sldId id="325" r:id="rId23"/>
    <p:sldId id="329" r:id="rId24"/>
    <p:sldId id="331" r:id="rId25"/>
    <p:sldId id="332" r:id="rId26"/>
    <p:sldId id="330" r:id="rId27"/>
    <p:sldId id="334" r:id="rId28"/>
    <p:sldId id="336" r:id="rId29"/>
    <p:sldId id="338" r:id="rId30"/>
    <p:sldId id="335" r:id="rId31"/>
    <p:sldId id="340" r:id="rId32"/>
    <p:sldId id="337" r:id="rId33"/>
    <p:sldId id="339" r:id="rId34"/>
    <p:sldId id="343" r:id="rId35"/>
    <p:sldId id="349" r:id="rId36"/>
    <p:sldId id="350" r:id="rId37"/>
    <p:sldId id="344" r:id="rId38"/>
    <p:sldId id="345" r:id="rId39"/>
    <p:sldId id="341" r:id="rId40"/>
    <p:sldId id="347" r:id="rId41"/>
    <p:sldId id="348" r:id="rId42"/>
    <p:sldId id="346" r:id="rId43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02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0" autoAdjust="0"/>
    <p:restoredTop sz="67204" autoAdjust="0"/>
  </p:normalViewPr>
  <p:slideViewPr>
    <p:cSldViewPr>
      <p:cViewPr>
        <p:scale>
          <a:sx n="61" d="100"/>
          <a:sy n="61" d="100"/>
        </p:scale>
        <p:origin x="-1397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CD534-B00C-F145-8EFE-D5B97FB6955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332F4-AFC4-A84F-9871-3280BA9C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48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3B7EB-2BD9-48E9-940D-EFDE81AB9CDA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4B53-728C-4A1E-9167-E705E1984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 and</a:t>
            </a:r>
            <a:r>
              <a:rPr lang="en-US" baseline="0" dirty="0" smtClean="0"/>
              <a:t> welcome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Titled “A device to record natural daily wrist motion”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Grab some snacks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0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02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data is recorded the</a:t>
            </a:r>
            <a:r>
              <a:rPr lang="en-US" baseline="0" dirty="0" smtClean="0"/>
              <a:t> entire day, has to be transferred to a computer.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Computers lack serial ports, replaced by the newer USB standard.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FT232 creates a virtual serial port on the computer through the USB connection.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not wireless.</a:t>
            </a:r>
          </a:p>
          <a:p>
            <a:r>
              <a:rPr lang="en-US" baseline="0" dirty="0" smtClean="0"/>
              <a:t>18 mA wireless, 30 minutes time, need battery power.</a:t>
            </a:r>
          </a:p>
          <a:p>
            <a:r>
              <a:rPr lang="en-US" baseline="0" dirty="0" smtClean="0"/>
              <a:t>Wired lets us source this from host.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5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6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55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5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90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53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83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45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going to discuss</a:t>
            </a:r>
          </a:p>
          <a:p>
            <a:endParaRPr lang="en-US" dirty="0" smtClean="0"/>
          </a:p>
          <a:p>
            <a:r>
              <a:rPr lang="en-US" dirty="0" smtClean="0"/>
              <a:t>Why</a:t>
            </a:r>
          </a:p>
          <a:p>
            <a:endParaRPr lang="en-US" dirty="0" smtClean="0"/>
          </a:p>
          <a:p>
            <a:r>
              <a:rPr lang="en-US" dirty="0" smtClean="0"/>
              <a:t>How</a:t>
            </a:r>
          </a:p>
          <a:p>
            <a:endParaRPr lang="en-US" dirty="0" smtClean="0"/>
          </a:p>
          <a:p>
            <a:r>
              <a:rPr lang="en-US" dirty="0" smtClean="0"/>
              <a:t>What were</a:t>
            </a:r>
            <a:r>
              <a:rPr lang="en-US" baseline="0" dirty="0" smtClean="0"/>
              <a:t> the results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did we learn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29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36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4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32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6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3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8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9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15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92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</a:t>
            </a:r>
            <a:r>
              <a:rPr lang="en-US" baseline="0" dirty="0" smtClean="0"/>
              <a:t> wrist worn eating activity monitor</a:t>
            </a:r>
          </a:p>
          <a:p>
            <a:endParaRPr lang="en-US" baseline="0" dirty="0" smtClean="0"/>
          </a:p>
          <a:p>
            <a:r>
              <a:rPr lang="en-US" baseline="0" dirty="0" smtClean="0"/>
              <a:t>Work done by our group previously attained 81% accuracy when trying to detect periods of eating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Further they could count the number of bites during these meals with 86% accuracy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group now needs more data to improve these algorithms, for which we plan to create a device to record wrist movement across a large number of subjects for a long period of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87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devices already exist.</a:t>
            </a:r>
          </a:p>
          <a:p>
            <a:endParaRPr lang="en-US" dirty="0" smtClean="0"/>
          </a:p>
          <a:p>
            <a:r>
              <a:rPr lang="en-US" dirty="0" smtClean="0"/>
              <a:t>They</a:t>
            </a:r>
            <a:r>
              <a:rPr lang="en-US" baseline="0" dirty="0" smtClean="0"/>
              <a:t> process movement data and record some other quantity (steps)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devices missing gyroscope.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Unneeded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7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Prev</a:t>
            </a:r>
            <a:r>
              <a:rPr lang="en-US" baseline="0" dirty="0" smtClean="0"/>
              <a:t> work: 3 components, 1 </a:t>
            </a:r>
            <a:r>
              <a:rPr lang="en-US" baseline="0" dirty="0" err="1" smtClean="0"/>
              <a:t>acc</a:t>
            </a:r>
            <a:r>
              <a:rPr lang="en-US" baseline="0" dirty="0" smtClean="0"/>
              <a:t>, 2 gyro.</a:t>
            </a:r>
          </a:p>
          <a:p>
            <a:r>
              <a:rPr lang="en-US" baseline="0" dirty="0" smtClean="0"/>
              <a:t>Each gyro 6.1 mA</a:t>
            </a:r>
          </a:p>
          <a:p>
            <a:endParaRPr lang="en-US" dirty="0" smtClean="0"/>
          </a:p>
          <a:p>
            <a:r>
              <a:rPr lang="en-US" dirty="0" smtClean="0"/>
              <a:t>Gyro + </a:t>
            </a:r>
            <a:r>
              <a:rPr lang="en-US" dirty="0" err="1" smtClean="0"/>
              <a:t>Acc</a:t>
            </a:r>
            <a:r>
              <a:rPr lang="en-US" dirty="0" smtClean="0"/>
              <a:t> 3.8 mA</a:t>
            </a:r>
          </a:p>
          <a:p>
            <a:endParaRPr lang="en-US" dirty="0" smtClean="0"/>
          </a:p>
          <a:p>
            <a:r>
              <a:rPr lang="en-US" dirty="0" smtClean="0"/>
              <a:t>St Micro 6.1 mA</a:t>
            </a:r>
          </a:p>
          <a:p>
            <a:endParaRPr lang="en-US" dirty="0" smtClean="0"/>
          </a:p>
          <a:p>
            <a:r>
              <a:rPr lang="en-US" dirty="0" smtClean="0"/>
              <a:t>33%</a:t>
            </a:r>
            <a:r>
              <a:rPr lang="en-US" baseline="0" dirty="0" smtClean="0"/>
              <a:t> power savings just by using the right component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Breakout Board</a:t>
            </a:r>
          </a:p>
          <a:p>
            <a:r>
              <a:rPr lang="en-US" baseline="0" dirty="0" smtClean="0"/>
              <a:t>Not meant to be used in prototypes. Meant for small handheld devices like phones.</a:t>
            </a:r>
          </a:p>
          <a:p>
            <a:r>
              <a:rPr lang="en-US" baseline="0" dirty="0" smtClean="0"/>
              <a:t>Smaller and smaller.</a:t>
            </a:r>
          </a:p>
          <a:p>
            <a:r>
              <a:rPr lang="en-US" dirty="0" smtClean="0"/>
              <a:t>Hard to connect to these.</a:t>
            </a:r>
          </a:p>
          <a:p>
            <a:r>
              <a:rPr lang="en-US" dirty="0" smtClean="0"/>
              <a:t>Breakout boards breaks the pads</a:t>
            </a:r>
            <a:r>
              <a:rPr lang="en-US" baseline="0" dirty="0" smtClean="0"/>
              <a:t> on the chips to bigger holes to connect to.</a:t>
            </a:r>
          </a:p>
          <a:p>
            <a:r>
              <a:rPr lang="en-US" baseline="0" dirty="0" smtClean="0"/>
              <a:t>BB was imported from Germany b/c none available here.</a:t>
            </a:r>
          </a:p>
          <a:p>
            <a:r>
              <a:rPr lang="en-US" baseline="0" dirty="0" smtClean="0"/>
              <a:t>BB for sister component was available, but that chip lacks SPI.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4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Looked at previous work / competitors</a:t>
            </a:r>
            <a:r>
              <a:rPr lang="en-US" baseline="0" dirty="0" smtClean="0"/>
              <a:t> and selected the MSP430 fam.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400 devices.</a:t>
            </a:r>
          </a:p>
          <a:p>
            <a:r>
              <a:rPr lang="en-US" baseline="0" dirty="0" smtClean="0"/>
              <a:t>We knew it would need to support the memory and the sensor.</a:t>
            </a:r>
          </a:p>
          <a:p>
            <a:r>
              <a:rPr lang="en-US" baseline="0" dirty="0" smtClean="0"/>
              <a:t>SPI</a:t>
            </a:r>
          </a:p>
          <a:p>
            <a:r>
              <a:rPr lang="en-US" baseline="0" dirty="0" smtClean="0"/>
              <a:t>Timer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7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write</a:t>
            </a:r>
            <a:r>
              <a:rPr lang="en-US" baseline="0" dirty="0" smtClean="0"/>
              <a:t> current</a:t>
            </a:r>
            <a:endParaRPr lang="en-US" dirty="0" smtClean="0"/>
          </a:p>
          <a:p>
            <a:r>
              <a:rPr lang="en-US" dirty="0" smtClean="0"/>
              <a:t>Writes once every 11 seconds,</a:t>
            </a:r>
            <a:r>
              <a:rPr lang="en-US" baseline="0" dirty="0" smtClean="0"/>
              <a:t> takes about 64 </a:t>
            </a:r>
            <a:r>
              <a:rPr lang="en-US" baseline="0" dirty="0" err="1" smtClean="0"/>
              <a:t>milli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01F51-A791-45F9-B937-6FCD639DD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1A72-98D8-416F-A9E1-2271A1716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797F-D3CC-43D0-86C9-CC34B0642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76BB4-C7B3-40A8-A93D-115487D90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6200" y="76200"/>
            <a:ext cx="2667000" cy="44196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 dirty="0" err="1" smtClean="0"/>
              <a:t>Wordmark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A973-F3B4-48DC-B40A-EE55E95A6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F6A0E-0A5C-4D3C-A70F-C17D36C11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2309-1370-4A4A-AC85-656B0B382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9872-BD58-4A03-951C-59BB4F8D8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56B30-D742-4D6F-A979-68739F7BC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7615-3BF2-4CFC-920B-B7288450F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3137-1E0F-4189-9A15-A6F11C78F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38EA21-BB3A-42D0-9E4B-9FF7548A1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hyperlink" Target="http://www.snowcap.fi/uploads/2011/12/mpu6000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i.com/graphics/folders/partimages/MSP430F248.jpg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parkfun.com/products/11234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afruit.com/product/1656" TargetMode="Externa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P7Fa-WZHxb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arkfun.com/tutorials/59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55" y="1371600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A device to </a:t>
            </a:r>
            <a:r>
              <a:rPr lang="en-US" dirty="0" smtClean="0">
                <a:latin typeface="Cambria" panose="02040503050406030204" pitchFamily="18" charset="0"/>
              </a:rPr>
              <a:t>record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natural </a:t>
            </a:r>
            <a:r>
              <a:rPr lang="en-US" dirty="0">
                <a:latin typeface="Cambria" panose="02040503050406030204" pitchFamily="18" charset="0"/>
              </a:rPr>
              <a:t>daily wrist motion</a:t>
            </a:r>
          </a:p>
        </p:txBody>
      </p:sp>
      <p:pic>
        <p:nvPicPr>
          <p:cNvPr id="5" name="Content Placeholder 4" descr="wordmark_rev.png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22355" y="76200"/>
            <a:ext cx="1774690" cy="441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1116" y="2819400"/>
            <a:ext cx="3027239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MS Thesis </a:t>
            </a:r>
            <a:r>
              <a:rPr lang="en-US" sz="2800" dirty="0" smtClean="0">
                <a:latin typeface="Cambria" panose="02040503050406030204" pitchFamily="18" charset="0"/>
              </a:rPr>
              <a:t>Defense</a:t>
            </a:r>
          </a:p>
          <a:p>
            <a:pPr algn="ctr"/>
            <a:endParaRPr lang="en-US" dirty="0" smtClean="0">
              <a:latin typeface="Cambria" panose="02040503050406030204" pitchFamily="18" charset="0"/>
            </a:endParaRP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Surya </a:t>
            </a:r>
            <a:r>
              <a:rPr lang="en-US" b="1" dirty="0">
                <a:latin typeface="Cambria" panose="02040503050406030204" pitchFamily="18" charset="0"/>
              </a:rPr>
              <a:t>Prakash </a:t>
            </a:r>
            <a:r>
              <a:rPr lang="en-US" b="1" dirty="0" smtClean="0">
                <a:latin typeface="Cambria" panose="02040503050406030204" pitchFamily="18" charset="0"/>
              </a:rPr>
              <a:t>Sharma</a:t>
            </a:r>
          </a:p>
          <a:p>
            <a:pPr algn="ctr"/>
            <a:endParaRPr lang="en-US" b="1" dirty="0">
              <a:latin typeface="Cambria" panose="02040503050406030204" pitchFamily="18" charset="0"/>
            </a:endParaRP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Committee Members:</a:t>
            </a: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Dr. Adam Hoover (Chair)</a:t>
            </a: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Dr. Ian Walker</a:t>
            </a: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Dr. Jason </a:t>
            </a:r>
            <a:r>
              <a:rPr lang="en-US" b="1" dirty="0" err="1" smtClean="0">
                <a:latin typeface="Cambria" panose="02040503050406030204" pitchFamily="18" charset="0"/>
              </a:rPr>
              <a:t>Hallstrom</a:t>
            </a:r>
            <a:endParaRPr lang="en-US" b="1" dirty="0" smtClean="0">
              <a:latin typeface="Cambria" panose="02040503050406030204" pitchFamily="18" charset="0"/>
            </a:endParaRPr>
          </a:p>
          <a:p>
            <a:pPr algn="ctr"/>
            <a:endParaRPr lang="en-US" b="1" dirty="0">
              <a:latin typeface="Cambria" panose="02040503050406030204" pitchFamily="18" charset="0"/>
            </a:endParaRPr>
          </a:p>
          <a:p>
            <a:pPr algn="ctr"/>
            <a:endParaRPr lang="en-US" b="1" dirty="0" smtClean="0">
              <a:latin typeface="Cambria" panose="02040503050406030204" pitchFamily="18" charset="0"/>
            </a:endParaRPr>
          </a:p>
          <a:p>
            <a:pPr algn="ctr"/>
            <a:r>
              <a:rPr lang="en-US" b="1" dirty="0" smtClean="0">
                <a:latin typeface="Cambria" panose="02040503050406030204" pitchFamily="18" charset="0"/>
              </a:rPr>
              <a:t>November 24, 2014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Summary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99220"/>
              </p:ext>
            </p:extLst>
          </p:nvPr>
        </p:nvGraphicFramePr>
        <p:xfrm>
          <a:off x="5697" y="1600200"/>
          <a:ext cx="9138302" cy="3386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440"/>
                <a:gridCol w="1373732"/>
                <a:gridCol w="1215453"/>
                <a:gridCol w="592298"/>
                <a:gridCol w="846139"/>
                <a:gridCol w="2030734"/>
                <a:gridCol w="1861506"/>
              </a:tblGrid>
              <a:tr h="325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Name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Market Segments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Both Sensors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Size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Weight (g)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Active Battery Life (hours)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Extra components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iPhone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Mobile Phone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Large</a:t>
                      </a:r>
                      <a:endParaRPr lang="en-US" sz="900" b="0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GSM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MetaWatch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SmartWatch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Bluetooth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455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Samsung Gear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SmartWatch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Bluetooth Module, Media Player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Zip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 mo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Flex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Jawbone Up Move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Jawbone Up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29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Nike FuelBand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SHIMMER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Medium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SD Card, Bluetooth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260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Thalmic Labs Myo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Medium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EMG Sensors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762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Note: Sizes are </a:t>
            </a:r>
            <a:r>
              <a:rPr lang="en-US" sz="1200" dirty="0" smtClean="0"/>
              <a:t>as </a:t>
            </a:r>
            <a:r>
              <a:rPr lang="en-US" sz="1200" dirty="0"/>
              <a:t>follows:</a:t>
            </a:r>
          </a:p>
          <a:p>
            <a:r>
              <a:rPr lang="en-US" sz="1200" dirty="0"/>
              <a:t>Small : Wrist watch or similar</a:t>
            </a:r>
          </a:p>
          <a:p>
            <a:r>
              <a:rPr lang="en-US" sz="1200" dirty="0"/>
              <a:t>Medium: Larger than wrist watch, smaller than a smartphone.</a:t>
            </a:r>
          </a:p>
          <a:p>
            <a:r>
              <a:rPr lang="en-US" sz="1200" dirty="0"/>
              <a:t>Large: Smartphone</a:t>
            </a:r>
          </a:p>
        </p:txBody>
      </p:sp>
    </p:spTree>
    <p:extLst>
      <p:ext uri="{BB962C8B-B14F-4D97-AF65-F5344CB8AC3E}">
        <p14:creationId xmlns:p14="http://schemas.microsoft.com/office/powerpoint/2010/main" val="581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Novelty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New Wrist mounted device to log motion data</a:t>
            </a:r>
            <a:endParaRPr lang="en-US" sz="2800" dirty="0">
              <a:latin typeface="Raleway" panose="020B0003030101060003" pitchFamily="34" charset="0"/>
            </a:endParaRPr>
          </a:p>
          <a:p>
            <a:pPr lvl="1"/>
            <a:endParaRPr lang="en-US" sz="2400" dirty="0">
              <a:solidFill>
                <a:srgbClr val="92D050"/>
              </a:solidFill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Good Battery Life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High customizability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Economical Cost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High Comfort</a:t>
            </a:r>
          </a:p>
          <a:p>
            <a:pPr lvl="1"/>
            <a:endParaRPr lang="en-US" sz="2400" dirty="0">
              <a:solidFill>
                <a:srgbClr val="92D050"/>
              </a:solidFill>
              <a:latin typeface="Raleway" panose="020B0003030101060003" pitchFamily="34" charset="0"/>
            </a:endParaRPr>
          </a:p>
          <a:p>
            <a:r>
              <a:rPr lang="en-US" dirty="0" smtClean="0">
                <a:latin typeface="Raleway" panose="020B0003030101060003" pitchFamily="34" charset="0"/>
              </a:rPr>
              <a:t>Smaller size leads to more comfort, and the user can wear it longer</a:t>
            </a:r>
            <a:endParaRPr lang="en-US" sz="2400" dirty="0" smtClean="0">
              <a:solidFill>
                <a:srgbClr val="FF0000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537" y="989079"/>
            <a:ext cx="2013414" cy="1333886"/>
          </a:xfrm>
          <a:prstGeom prst="rect">
            <a:avLst/>
          </a:prstGeom>
        </p:spPr>
      </p:pic>
      <p:pic>
        <p:nvPicPr>
          <p:cNvPr id="4104" name="Picture 8" descr="http://electronics-diy.com/img/FT232RL_ch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2090"/>
            <a:ext cx="796196" cy="6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Methods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4098" name="Picture 2" descr="http://www.ti.com/graphics/folders/partimages/MSP430F2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05" y="3818405"/>
            <a:ext cx="1703014" cy="11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947" y="6080595"/>
            <a:ext cx="8627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www.ti.com/graphics/folders/partimages/MSP430F248.jpg</a:t>
            </a:r>
            <a:r>
              <a:rPr lang="en-US" sz="1200" dirty="0"/>
              <a:t> https://www.flickr.com/photos/40875537@N04/5659910644</a:t>
            </a:r>
            <a:endParaRPr lang="en-US" sz="1200" dirty="0" smtClean="0"/>
          </a:p>
          <a:p>
            <a:r>
              <a:rPr lang="en-US" sz="1200" dirty="0">
                <a:hlinkClick r:id="rId7"/>
              </a:rPr>
              <a:t>http://www.snowcap.fi/uploads//</a:t>
            </a:r>
            <a:r>
              <a:rPr lang="en-US" sz="1200" dirty="0" smtClean="0">
                <a:hlinkClick r:id="rId7"/>
              </a:rPr>
              <a:t>2011/12/mpu6000.png</a:t>
            </a:r>
            <a:r>
              <a:rPr lang="en-US" sz="1200" dirty="0"/>
              <a:t>	http://electronics-diy.com/img/FT232RL_chip.jpg</a:t>
            </a:r>
            <a:endParaRPr lang="en-US" sz="1200" dirty="0" smtClean="0"/>
          </a:p>
          <a:p>
            <a:r>
              <a:rPr lang="en-US" sz="1200" dirty="0"/>
              <a:t>http://www.mouser.com/images/adestotechnologies/images/cason8.jpg</a:t>
            </a:r>
          </a:p>
        </p:txBody>
      </p:sp>
      <p:pic>
        <p:nvPicPr>
          <p:cNvPr id="4100" name="Picture 4" descr="http://www.snowcap.fi/uploads/2011/12/mpu60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2" y="3834637"/>
            <a:ext cx="1310664" cy="11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user.com/images/adestotechnologies/images/cason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66" y="3881229"/>
            <a:ext cx="1258384" cy="9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582357" y="4357528"/>
            <a:ext cx="742448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55504" y="4392449"/>
            <a:ext cx="667994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046358" y="5063087"/>
            <a:ext cx="109060" cy="56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2683791" y="5879417"/>
            <a:ext cx="3695454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0800000">
            <a:off x="1765935" y="5063087"/>
            <a:ext cx="109058" cy="56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 rot="10800000">
            <a:off x="4292597" y="2431692"/>
            <a:ext cx="144714" cy="163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4285476" y="3465736"/>
            <a:ext cx="144716" cy="163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9153" y="345854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aleway" panose="020B0003030101060003" pitchFamily="34" charset="0"/>
              </a:rPr>
              <a:t>Sensors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2050" y="5080660"/>
            <a:ext cx="1803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Microcontroller</a:t>
            </a:r>
            <a:endParaRPr lang="en-US" dirty="0">
              <a:latin typeface="Raleway" panose="020B00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91774" y="3547507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Memory</a:t>
            </a:r>
            <a:endParaRPr lang="en-US" dirty="0">
              <a:latin typeface="Raleway" panose="020B00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9978" y="2765196"/>
            <a:ext cx="1603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USB to UART</a:t>
            </a:r>
            <a:endParaRPr lang="en-US" dirty="0">
              <a:latin typeface="Raleway" panose="020B00030301010600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6621" y="1509344"/>
            <a:ext cx="126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Computer</a:t>
            </a:r>
            <a:endParaRPr lang="en-US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Components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28600" y="1447800"/>
            <a:ext cx="5105400" cy="4525963"/>
          </a:xfrm>
        </p:spPr>
        <p:txBody>
          <a:bodyPr/>
          <a:lstStyle/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Sensor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Memory chip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Microcontroller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USB to UART bridge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Battery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Battery charger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LED</a:t>
            </a: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Button</a:t>
            </a:r>
          </a:p>
          <a:p>
            <a:pPr lvl="2"/>
            <a:r>
              <a:rPr lang="en-US" sz="2800" dirty="0">
                <a:latin typeface="Raleway" panose="020B0003030101060003" pitchFamily="34" charset="0"/>
              </a:rPr>
              <a:t>Case</a:t>
            </a: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Procedure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28600" y="1447801"/>
            <a:ext cx="8686800" cy="2438400"/>
          </a:xfrm>
        </p:spPr>
        <p:txBody>
          <a:bodyPr/>
          <a:lstStyle/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Part selection</a:t>
            </a: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Circuit design / </a:t>
            </a:r>
            <a:r>
              <a:rPr lang="en-US" sz="2800" dirty="0">
                <a:latin typeface="Raleway" panose="020B0003030101060003" pitchFamily="34" charset="0"/>
              </a:rPr>
              <a:t>Prototype / Programming</a:t>
            </a:r>
          </a:p>
          <a:p>
            <a:pPr marL="914400" lvl="2" indent="0">
              <a:buNone/>
            </a:pPr>
            <a:endParaRPr lang="en-US" sz="2800" dirty="0" smtClean="0">
              <a:latin typeface="Raleway" panose="020B0003030101060003" pitchFamily="34" charset="0"/>
            </a:endParaRP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PCB design</a:t>
            </a: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  <a:p>
            <a:pPr lvl="2"/>
            <a:r>
              <a:rPr lang="en-US" sz="2800" dirty="0" smtClean="0">
                <a:latin typeface="Raleway" panose="020B0003030101060003" pitchFamily="34" charset="0"/>
              </a:rPr>
              <a:t>Soldering</a:t>
            </a: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  <a:p>
            <a:pPr lvl="2"/>
            <a:endParaRPr lang="en-US" sz="2800" dirty="0" smtClean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ebayimg.com/00/s/MTEwMVgxMTAx/z/EVQAAOxyAc1STYpD/$T2eC16NHJIQFHH0tPR5YBSTYpCW8Ow~~60_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93" y="2121249"/>
            <a:ext cx="4739266" cy="47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3371399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Sensor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4098" name="Picture 2" descr="MPU-6000 - Motion Processing Un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" y="129540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2869" y="762000"/>
            <a:ext cx="464820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aleway" panose="020B0003030101060003" pitchFamily="34" charset="0"/>
              </a:rPr>
              <a:t>MPU-6000: MEMS 6 axis sensor</a:t>
            </a: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2.375 – 3.46 V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Current Consumption: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Accelerometer : 200 </a:t>
            </a:r>
            <a:r>
              <a:rPr lang="en-US" dirty="0" err="1" smtClean="0">
                <a:latin typeface="Raleway" panose="020B0003030101060003" pitchFamily="34" charset="0"/>
              </a:rPr>
              <a:t>uA</a:t>
            </a: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Gyro + </a:t>
            </a:r>
            <a:r>
              <a:rPr lang="en-US" dirty="0" err="1" smtClean="0">
                <a:latin typeface="Raleway" panose="020B0003030101060003" pitchFamily="34" charset="0"/>
              </a:rPr>
              <a:t>Acc</a:t>
            </a:r>
            <a:r>
              <a:rPr lang="en-US" dirty="0" smtClean="0">
                <a:latin typeface="Raleway" panose="020B0003030101060003" pitchFamily="34" charset="0"/>
              </a:rPr>
              <a:t>: 3.8 mA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Digital Communication over SPI / I</a:t>
            </a:r>
            <a:r>
              <a:rPr lang="en-US" baseline="30000" dirty="0" smtClean="0">
                <a:latin typeface="Raleway" panose="020B0003030101060003" pitchFamily="34" charset="0"/>
              </a:rPr>
              <a:t>2</a:t>
            </a:r>
            <a:r>
              <a:rPr lang="en-US" dirty="0" smtClean="0">
                <a:latin typeface="Raleway" panose="020B0003030101060003" pitchFamily="34" charset="0"/>
              </a:rPr>
              <a:t>C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8 KHz internal clock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Measurement Range: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003030101060003" pitchFamily="34" charset="0"/>
              </a:rPr>
              <a:t>Accelerometer: ±</a:t>
            </a:r>
            <a:r>
              <a:rPr lang="en-US" dirty="0" smtClean="0">
                <a:latin typeface="Raleway" panose="020B0003030101060003" pitchFamily="34" charset="0"/>
              </a:rPr>
              <a:t>2, </a:t>
            </a:r>
            <a:r>
              <a:rPr lang="en-US" dirty="0">
                <a:latin typeface="Raleway" panose="020B0003030101060003" pitchFamily="34" charset="0"/>
              </a:rPr>
              <a:t>±</a:t>
            </a:r>
            <a:r>
              <a:rPr lang="en-US" dirty="0" smtClean="0">
                <a:latin typeface="Raleway" panose="020B0003030101060003" pitchFamily="34" charset="0"/>
              </a:rPr>
              <a:t>4,±8,±16 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003030101060003" pitchFamily="34" charset="0"/>
              </a:rPr>
              <a:t>Gyro: ±250/±500/±1000/±</a:t>
            </a:r>
            <a:r>
              <a:rPr lang="en-US" dirty="0" smtClean="0">
                <a:latin typeface="Raleway" panose="020B0003030101060003" pitchFamily="34" charset="0"/>
              </a:rPr>
              <a:t>2000 </a:t>
            </a:r>
            <a:r>
              <a:rPr lang="en-US" b="1" dirty="0">
                <a:latin typeface="Raleway" panose="020B0003030101060003" pitchFamily="34" charset="0"/>
              </a:rPr>
              <a:t>°</a:t>
            </a:r>
            <a:r>
              <a:rPr lang="en-US" dirty="0" smtClean="0">
                <a:latin typeface="Raleway" panose="020B0003030101060003" pitchFamily="34" charset="0"/>
              </a:rPr>
              <a:t>/sec</a:t>
            </a:r>
          </a:p>
          <a:p>
            <a:endParaRPr lang="en-US" dirty="0">
              <a:latin typeface="Raleway" panose="020B0003030101060003" pitchFamily="34" charset="0"/>
            </a:endParaRPr>
          </a:p>
          <a:p>
            <a:endParaRPr lang="en-US" b="1" dirty="0" smtClean="0">
              <a:latin typeface="Raleway" panose="020B0003030101060003" pitchFamily="34" charset="0"/>
            </a:endParaRPr>
          </a:p>
          <a:p>
            <a:endParaRPr lang="en-US" b="1" dirty="0">
              <a:latin typeface="Raleway" panose="020B0003030101060003" pitchFamily="34" charset="0"/>
            </a:endParaRPr>
          </a:p>
          <a:p>
            <a:endParaRPr lang="en-US" b="1" dirty="0" smtClean="0">
              <a:latin typeface="Raleway" panose="020B0003030101060003" pitchFamily="34" charset="0"/>
            </a:endParaRPr>
          </a:p>
          <a:p>
            <a:endParaRPr lang="en-US" b="1" dirty="0">
              <a:latin typeface="Raleway" panose="020B0003030101060003" pitchFamily="34" charset="0"/>
            </a:endParaRPr>
          </a:p>
          <a:p>
            <a:endParaRPr lang="en-US" b="1" dirty="0" smtClean="0">
              <a:latin typeface="Raleway" panose="020B0003030101060003" pitchFamily="34" charset="0"/>
            </a:endParaRPr>
          </a:p>
          <a:p>
            <a:endParaRPr lang="en-US" b="1" dirty="0" smtClean="0">
              <a:latin typeface="Raleway" panose="020B0003030101060003" pitchFamily="34" charset="0"/>
            </a:endParaRPr>
          </a:p>
          <a:p>
            <a:pPr algn="ctr"/>
            <a:r>
              <a:rPr lang="en-US" dirty="0">
                <a:latin typeface="Raleway" panose="020B0003030101060003" pitchFamily="34" charset="0"/>
              </a:rPr>
              <a:t>Breakout Board</a:t>
            </a:r>
          </a:p>
          <a:p>
            <a:endParaRPr lang="en-US" b="1" dirty="0">
              <a:latin typeface="Raleway" panose="020B0003030101060003" pitchFamily="34" charset="0"/>
            </a:endParaRPr>
          </a:p>
          <a:p>
            <a:r>
              <a:rPr lang="en-US" b="1" dirty="0" smtClean="0">
                <a:latin typeface="Raleway" panose="020B0003030101060003" pitchFamily="34" charset="0"/>
              </a:rPr>
              <a:t>Current Consumption for </a:t>
            </a:r>
            <a:r>
              <a:rPr lang="en-US" b="1" dirty="0" err="1" smtClean="0">
                <a:latin typeface="Raleway" panose="020B0003030101060003" pitchFamily="34" charset="0"/>
              </a:rPr>
              <a:t>STMicro</a:t>
            </a:r>
            <a:r>
              <a:rPr lang="en-US" b="1" dirty="0" smtClean="0">
                <a:latin typeface="Raleway" panose="020B0003030101060003" pitchFamily="34" charset="0"/>
              </a:rPr>
              <a:t> LSM330: 6.1 mA</a:t>
            </a:r>
          </a:p>
          <a:p>
            <a:endParaRPr lang="en-US" dirty="0" smtClean="0">
              <a:latin typeface="Raleway" panose="020B000303010106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715000"/>
            <a:ext cx="266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Raleway" panose="020B0003030101060003" pitchFamily="34" charset="0"/>
              </a:rPr>
              <a:t>InvenSense</a:t>
            </a:r>
            <a:r>
              <a:rPr lang="en-US" dirty="0" smtClean="0">
                <a:latin typeface="Raleway" panose="020B0003030101060003" pitchFamily="34" charset="0"/>
              </a:rPr>
              <a:t> MPU-6000</a:t>
            </a:r>
            <a:endParaRPr lang="en-US" dirty="0">
              <a:latin typeface="Raleway" panose="020B00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43591"/>
            <a:ext cx="39050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</a:t>
            </a:r>
            <a:r>
              <a:rPr lang="en-US" sz="1100" dirty="0" smtClean="0">
                <a:hlinkClick r:id="rId5"/>
              </a:rPr>
              <a:t>www.sparkfun.com/products/11234</a:t>
            </a:r>
            <a:endParaRPr lang="en-US" sz="1100" dirty="0" smtClean="0"/>
          </a:p>
          <a:p>
            <a:r>
              <a:rPr lang="en-US" sz="1100" dirty="0"/>
              <a:t>http://www.ebay.com/itm/261417344740</a:t>
            </a:r>
          </a:p>
        </p:txBody>
      </p:sp>
    </p:spTree>
    <p:extLst>
      <p:ext uri="{BB962C8B-B14F-4D97-AF65-F5344CB8AC3E}">
        <p14:creationId xmlns:p14="http://schemas.microsoft.com/office/powerpoint/2010/main" val="34449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52600"/>
            <a:ext cx="4088224" cy="353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432630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Microcontroller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865" y="2286000"/>
            <a:ext cx="4648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aleway" panose="020B0003030101060003" pitchFamily="34" charset="0"/>
              </a:rPr>
              <a:t>MSP430F248</a:t>
            </a:r>
          </a:p>
          <a:p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1.8 – 3.46 V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Current Consumption : 270 </a:t>
            </a:r>
            <a:r>
              <a:rPr lang="en-US" dirty="0" err="1" smtClean="0">
                <a:latin typeface="Raleway" panose="020B0003030101060003" pitchFamily="34" charset="0"/>
              </a:rPr>
              <a:t>uA</a:t>
            </a:r>
            <a:r>
              <a:rPr lang="en-US" dirty="0" smtClean="0">
                <a:latin typeface="Raleway" panose="020B0003030101060003" pitchFamily="34" charset="0"/>
              </a:rPr>
              <a:t> @ 1 MHz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SPI and UART modules</a:t>
            </a: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Two 16 bit timers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Raleway" panose="020B0003030101060003" pitchFamily="34" charset="0"/>
              </a:rPr>
              <a:t>4 KB 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348" y="5272000"/>
            <a:ext cx="372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The MSP430F248 microcontroller</a:t>
            </a:r>
            <a:endParaRPr lang="en-US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2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Memory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2971800"/>
            <a:ext cx="4648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aleway" panose="020B0003030101060003" pitchFamily="34" charset="0"/>
              </a:rPr>
              <a:t>AT45DB642D</a:t>
            </a:r>
          </a:p>
          <a:p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2.7 – 3.6 V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Current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Read : 15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Write / Erase : 25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Standby : 25 </a:t>
            </a:r>
            <a:r>
              <a:rPr lang="en-US" dirty="0" err="1" smtClean="0">
                <a:latin typeface="Raleway" panose="020B0003030101060003" pitchFamily="34" charset="0"/>
              </a:rPr>
              <a:t>uA</a:t>
            </a: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SPI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Package : CASON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Write duty cycle: 0.56%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Raleway" panose="020B0003030101060003" pitchFamily="34" charset="0"/>
              </a:rPr>
              <a:t>Average current: 140 </a:t>
            </a:r>
            <a:r>
              <a:rPr lang="el-GR" b="1" dirty="0">
                <a:latin typeface="Raleway" panose="020B0003030101060003" pitchFamily="34" charset="0"/>
              </a:rPr>
              <a:t>μ</a:t>
            </a:r>
            <a:r>
              <a:rPr lang="en-US" b="1" dirty="0" smtClean="0">
                <a:latin typeface="Raleway" panose="020B0003030101060003" pitchFamily="34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067550" cy="1533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57546"/>
            <a:ext cx="2743200" cy="2863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480060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Memory chip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70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427"/>
            <a:ext cx="25608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SPI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219200"/>
            <a:ext cx="8382002" cy="4218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79120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 master with two slaves on the same bus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29400" y="3143756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525297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360199"/>
            <a:ext cx="571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http://en.wikipedia.org/wiki/Serial_Peripheral_Interface_Bus</a:t>
            </a:r>
          </a:p>
        </p:txBody>
      </p:sp>
    </p:spTree>
    <p:extLst>
      <p:ext uri="{BB962C8B-B14F-4D97-AF65-F5344CB8AC3E}">
        <p14:creationId xmlns:p14="http://schemas.microsoft.com/office/powerpoint/2010/main" val="41777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SB to UART Bridge - FT232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0" y="14478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2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Data Transfer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447800"/>
            <a:ext cx="4648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aleway" panose="020B0003030101060003" pitchFamily="34" charset="0"/>
              </a:rPr>
              <a:t>FT232RL USB to UART bridge</a:t>
            </a:r>
            <a:endParaRPr lang="en-US" b="1" dirty="0">
              <a:latin typeface="Raleway" panose="020B0003030101060003" pitchFamily="34" charset="0"/>
            </a:endParaRPr>
          </a:p>
          <a:p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5 V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Integrated 3.3 V level converter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Data transfer technology would require 18 mA of current over 30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Using a wired connection allows this power to be sourced from the host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Battery can be charged with the same connector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Allows us to get data off the device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385798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FT232RL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2699" y="6407355"/>
            <a:ext cx="3308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https://www.sparkfun.com/products/650</a:t>
            </a:r>
          </a:p>
        </p:txBody>
      </p:sp>
    </p:spTree>
    <p:extLst>
      <p:ext uri="{BB962C8B-B14F-4D97-AF65-F5344CB8AC3E}">
        <p14:creationId xmlns:p14="http://schemas.microsoft.com/office/powerpoint/2010/main" val="14516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714"/>
            <a:ext cx="23622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Outline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aleway" panose="020B0003030101060003" pitchFamily="34" charset="0"/>
              </a:rPr>
              <a:t>Motivation and Background</a:t>
            </a:r>
          </a:p>
          <a:p>
            <a:endParaRPr lang="en-US" dirty="0" smtClean="0">
              <a:latin typeface="Raleway" panose="020B0003030101060003" pitchFamily="34" charset="0"/>
            </a:endParaRPr>
          </a:p>
          <a:p>
            <a:r>
              <a:rPr lang="en-US" dirty="0" smtClean="0">
                <a:latin typeface="Raleway" panose="020B0003030101060003" pitchFamily="34" charset="0"/>
              </a:rPr>
              <a:t>Methods</a:t>
            </a:r>
          </a:p>
          <a:p>
            <a:endParaRPr lang="en-US" dirty="0" smtClean="0">
              <a:latin typeface="Raleway" panose="020B0003030101060003" pitchFamily="34" charset="0"/>
            </a:endParaRPr>
          </a:p>
          <a:p>
            <a:r>
              <a:rPr lang="en-US" dirty="0" smtClean="0">
                <a:latin typeface="Raleway" panose="020B0003030101060003" pitchFamily="34" charset="0"/>
              </a:rPr>
              <a:t>Results</a:t>
            </a:r>
          </a:p>
          <a:p>
            <a:endParaRPr lang="en-US" dirty="0" smtClean="0">
              <a:latin typeface="Raleway" panose="020B0003030101060003" pitchFamily="34" charset="0"/>
            </a:endParaRPr>
          </a:p>
          <a:p>
            <a:r>
              <a:rPr lang="en-US" dirty="0" smtClean="0">
                <a:latin typeface="Raleway" panose="020B0003030101060003" pitchFamily="34" charset="0"/>
              </a:rPr>
              <a:t>Conclusion</a:t>
            </a:r>
            <a:endParaRPr lang="en-US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LED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2216741"/>
            <a:ext cx="4648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Typical current draw of 20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Duty cycle: 0.56%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Raleway" panose="020B0003030101060003" pitchFamily="34" charset="0"/>
              </a:rPr>
              <a:t>Average current: 110 </a:t>
            </a:r>
            <a:r>
              <a:rPr lang="el-GR" b="1" dirty="0">
                <a:latin typeface="Raleway" panose="020B0003030101060003" pitchFamily="34" charset="0"/>
              </a:rPr>
              <a:t>μ</a:t>
            </a:r>
            <a:r>
              <a:rPr lang="en-US" b="1" dirty="0" smtClean="0">
                <a:latin typeface="Raleway" panose="020B0003030101060003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Off the shelf 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0849" y="5281404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Photo of a LED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072128" cy="38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654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Case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1371600"/>
            <a:ext cx="4648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Ergo </a:t>
            </a:r>
            <a:r>
              <a:rPr lang="en-US" b="1" dirty="0" err="1" smtClean="0"/>
              <a:t>Minitec</a:t>
            </a:r>
            <a:r>
              <a:rPr lang="en-US" b="1" dirty="0" smtClean="0"/>
              <a:t> Series</a:t>
            </a:r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Largest case used for previous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Smallest case measures</a:t>
            </a:r>
            <a:r>
              <a:rPr lang="en-US" dirty="0"/>
              <a:t> </a:t>
            </a:r>
            <a:r>
              <a:rPr lang="en-US" dirty="0" smtClean="0"/>
              <a:t>52 mm x 32 mm x 15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Intermediate ring allows a strap to pass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48768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Ergo </a:t>
            </a:r>
            <a:r>
              <a:rPr lang="en-US" b="1" dirty="0" err="1" smtClean="0"/>
              <a:t>Minitec</a:t>
            </a:r>
            <a:r>
              <a:rPr lang="en-US" b="1" dirty="0" smtClean="0"/>
              <a:t> Series Cases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2699" y="6407355"/>
            <a:ext cx="4475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http://www.okw.com/en/Plastic-enclosures/Minitec.htm</a:t>
            </a:r>
          </a:p>
        </p:txBody>
      </p:sp>
      <p:pic>
        <p:nvPicPr>
          <p:cNvPr id="2050" name="Picture 2" descr="http://www.okw.com/en/Minitec/Minitec-Design-E-Edge_TitleImageSwap500x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7107"/>
            <a:ext cx="3906410" cy="31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Battery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225" y="5715000"/>
            <a:ext cx="4060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Top view profiles of different batteries considered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3075672" cy="4267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7200" y="1443842"/>
            <a:ext cx="46482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Raleway" panose="020B0003030101060003" pitchFamily="34" charset="0"/>
              </a:rPr>
              <a:t>Turnigy</a:t>
            </a:r>
            <a:r>
              <a:rPr lang="en-US" b="1" dirty="0" smtClean="0">
                <a:latin typeface="Raleway" panose="020B0003030101060003" pitchFamily="34" charset="0"/>
              </a:rPr>
              <a:t> </a:t>
            </a:r>
            <a:r>
              <a:rPr lang="en-US" b="1" dirty="0" err="1" smtClean="0">
                <a:latin typeface="Raleway" panose="020B0003030101060003" pitchFamily="34" charset="0"/>
              </a:rPr>
              <a:t>Nano</a:t>
            </a:r>
            <a:r>
              <a:rPr lang="en-US" b="1" dirty="0" smtClean="0">
                <a:latin typeface="Raleway" panose="020B0003030101060003" pitchFamily="34" charset="0"/>
              </a:rPr>
              <a:t>-tech 160 </a:t>
            </a:r>
            <a:r>
              <a:rPr lang="en-US" b="1" dirty="0" err="1" smtClean="0">
                <a:latin typeface="Raleway" panose="020B0003030101060003" pitchFamily="34" charset="0"/>
              </a:rPr>
              <a:t>mAh</a:t>
            </a:r>
            <a:endParaRPr lang="en-US" b="1" dirty="0">
              <a:latin typeface="Raleway" panose="020B0003030101060003" pitchFamily="34" charset="0"/>
            </a:endParaRPr>
          </a:p>
          <a:p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Most batteries would fit in 52 mm x 32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Case is limiting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Raleway" panose="020B0003030101060003" pitchFamily="34" charset="0"/>
              </a:rPr>
              <a:t>Case is curved so the Duracell AAA 800 </a:t>
            </a:r>
            <a:r>
              <a:rPr lang="en-US" dirty="0" err="1" smtClean="0">
                <a:latin typeface="Raleway" panose="020B0003030101060003" pitchFamily="34" charset="0"/>
              </a:rPr>
              <a:t>mAh</a:t>
            </a:r>
            <a:r>
              <a:rPr lang="en-US" dirty="0" smtClean="0">
                <a:latin typeface="Raleway" panose="020B0003030101060003" pitchFamily="34" charset="0"/>
              </a:rPr>
              <a:t>, </a:t>
            </a:r>
            <a:r>
              <a:rPr lang="en-US" dirty="0" err="1" smtClean="0">
                <a:latin typeface="Raleway" panose="020B0003030101060003" pitchFamily="34" charset="0"/>
              </a:rPr>
              <a:t>Nano</a:t>
            </a:r>
            <a:r>
              <a:rPr lang="en-US" dirty="0" smtClean="0">
                <a:latin typeface="Raleway" panose="020B0003030101060003" pitchFamily="34" charset="0"/>
              </a:rPr>
              <a:t>-tech 300 </a:t>
            </a:r>
            <a:r>
              <a:rPr lang="en-US" dirty="0" err="1" smtClean="0">
                <a:latin typeface="Raleway" panose="020B0003030101060003" pitchFamily="34" charset="0"/>
              </a:rPr>
              <a:t>mAh</a:t>
            </a:r>
            <a:r>
              <a:rPr lang="en-US" dirty="0" smtClean="0">
                <a:latin typeface="Raleway" panose="020B0003030101060003" pitchFamily="34" charset="0"/>
              </a:rPr>
              <a:t> and LIR2450 90 </a:t>
            </a:r>
            <a:r>
              <a:rPr lang="en-US" dirty="0" err="1" smtClean="0">
                <a:latin typeface="Raleway" panose="020B0003030101060003" pitchFamily="34" charset="0"/>
              </a:rPr>
              <a:t>mAh</a:t>
            </a:r>
            <a:r>
              <a:rPr lang="en-US" dirty="0" smtClean="0">
                <a:latin typeface="Raleway" panose="020B0003030101060003" pitchFamily="34" charset="0"/>
              </a:rPr>
              <a:t> batteries wouldn’t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Raleway" panose="020B0003030101060003" pitchFamily="34" charset="0"/>
              </a:rPr>
              <a:t>Nano</a:t>
            </a:r>
            <a:r>
              <a:rPr lang="en-US" dirty="0" smtClean="0">
                <a:latin typeface="Raleway" panose="020B0003030101060003" pitchFamily="34" charset="0"/>
              </a:rPr>
              <a:t>-tech 160 </a:t>
            </a:r>
            <a:r>
              <a:rPr lang="en-US" dirty="0" err="1" smtClean="0">
                <a:latin typeface="Raleway" panose="020B0003030101060003" pitchFamily="34" charset="0"/>
              </a:rPr>
              <a:t>mAh</a:t>
            </a:r>
            <a:r>
              <a:rPr lang="en-US" dirty="0" smtClean="0">
                <a:latin typeface="Raleway" panose="020B0003030101060003" pitchFamily="34" charset="0"/>
              </a:rPr>
              <a:t> provides the highest battery capacity</a:t>
            </a:r>
          </a:p>
        </p:txBody>
      </p:sp>
    </p:spTree>
    <p:extLst>
      <p:ext uri="{BB962C8B-B14F-4D97-AF65-F5344CB8AC3E}">
        <p14:creationId xmlns:p14="http://schemas.microsoft.com/office/powerpoint/2010/main" val="15637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2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Prototype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Programming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76" y="1664732"/>
            <a:ext cx="4495800" cy="4907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12954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Simplified algorithm for the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5486400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Programming (</a:t>
            </a:r>
            <a:r>
              <a:rPr lang="en-US" sz="3600" dirty="0" err="1" smtClean="0">
                <a:solidFill>
                  <a:schemeClr val="tx1"/>
                </a:solidFill>
              </a:rPr>
              <a:t>cont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6762" y="1295400"/>
            <a:ext cx="218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MSP430 JTAG Tool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7620000" cy="4552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80599"/>
            <a:ext cx="278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Texas Instruments</a:t>
            </a:r>
          </a:p>
        </p:txBody>
      </p:sp>
    </p:spTree>
    <p:extLst>
      <p:ext uri="{BB962C8B-B14F-4D97-AF65-F5344CB8AC3E}">
        <p14:creationId xmlns:p14="http://schemas.microsoft.com/office/powerpoint/2010/main" val="18368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2" y="0"/>
            <a:ext cx="4008626" cy="762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PCB Layout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096000" cy="5138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18472" y="635805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Parts placed before routing</a:t>
            </a:r>
          </a:p>
        </p:txBody>
      </p:sp>
    </p:spTree>
    <p:extLst>
      <p:ext uri="{BB962C8B-B14F-4D97-AF65-F5344CB8AC3E}">
        <p14:creationId xmlns:p14="http://schemas.microsoft.com/office/powerpoint/2010/main" val="26939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2" y="0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PCB Layout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096000" cy="5138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18472" y="6358054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PCB layout after routing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219200"/>
            <a:ext cx="6057900" cy="51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</a:rPr>
              <a:t>Soldering (Mounting Parts)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9400" y="5715000"/>
            <a:ext cx="4117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 : Soldering </a:t>
            </a:r>
            <a:r>
              <a:rPr lang="en-US" dirty="0" smtClean="0"/>
              <a:t>Crystal (41 seconds)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51" y="1524157"/>
            <a:ext cx="6772097" cy="38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aleway" panose="020B0003030101060003" pitchFamily="34" charset="0"/>
              </a:rPr>
              <a:t>Soldering (</a:t>
            </a:r>
            <a:r>
              <a:rPr lang="en-US" sz="3600" dirty="0" err="1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8400" y="6324600"/>
            <a:ext cx="482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 : Soldering </a:t>
            </a:r>
            <a:r>
              <a:rPr lang="en-US" dirty="0" smtClean="0"/>
              <a:t>SMD Resistor (44 seconds)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1" y="1265098"/>
            <a:ext cx="7692517" cy="43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350"/>
            <a:ext cx="33528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Motivation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Our </a:t>
            </a:r>
            <a:r>
              <a:rPr lang="en-US" sz="2800" dirty="0">
                <a:latin typeface="Raleway" panose="020B0003030101060003" pitchFamily="34" charset="0"/>
              </a:rPr>
              <a:t>vision:  </a:t>
            </a:r>
            <a:r>
              <a:rPr lang="en-US" sz="2800" dirty="0" smtClean="0">
                <a:latin typeface="Raleway" panose="020B0003030101060003" pitchFamily="34" charset="0"/>
              </a:rPr>
              <a:t>Wrist-worn </a:t>
            </a:r>
            <a:r>
              <a:rPr lang="en-US" sz="2800" dirty="0">
                <a:latin typeface="Raleway" panose="020B0003030101060003" pitchFamily="34" charset="0"/>
              </a:rPr>
              <a:t>eating </a:t>
            </a:r>
            <a:r>
              <a:rPr lang="en-US" sz="2800" dirty="0" smtClean="0">
                <a:latin typeface="Raleway" panose="020B0003030101060003" pitchFamily="34" charset="0"/>
              </a:rPr>
              <a:t>activity monitor</a:t>
            </a:r>
          </a:p>
          <a:p>
            <a:r>
              <a:rPr lang="en-US" sz="2800" dirty="0" smtClean="0">
                <a:latin typeface="Raleway" panose="020B0003030101060003" pitchFamily="34" charset="0"/>
              </a:rPr>
              <a:t>Previous </a:t>
            </a:r>
            <a:r>
              <a:rPr lang="en-US" sz="2800" dirty="0">
                <a:latin typeface="Raleway" panose="020B0003030101060003" pitchFamily="34" charset="0"/>
              </a:rPr>
              <a:t>work:  </a:t>
            </a:r>
            <a:r>
              <a:rPr lang="en-US" sz="2800" b="1" dirty="0">
                <a:latin typeface="Raleway" panose="020B0003030101060003" pitchFamily="34" charset="0"/>
              </a:rPr>
              <a:t>81%</a:t>
            </a:r>
            <a:r>
              <a:rPr lang="en-US" sz="2800" dirty="0">
                <a:latin typeface="Raleway" panose="020B0003030101060003" pitchFamily="34" charset="0"/>
              </a:rPr>
              <a:t> accuracy detecting periods of eating (44 subjects, 1 day)</a:t>
            </a:r>
            <a:br>
              <a:rPr lang="en-US" sz="2800" dirty="0">
                <a:latin typeface="Raleway" panose="020B0003030101060003" pitchFamily="34" charset="0"/>
              </a:rPr>
            </a:br>
            <a:r>
              <a:rPr lang="en-US" sz="2800" b="1" dirty="0" smtClean="0">
                <a:latin typeface="Raleway" panose="020B0003030101060003" pitchFamily="34" charset="0"/>
              </a:rPr>
              <a:t>86</a:t>
            </a:r>
            <a:r>
              <a:rPr lang="en-US" sz="2800" b="1" dirty="0">
                <a:latin typeface="Raleway" panose="020B0003030101060003" pitchFamily="34" charset="0"/>
              </a:rPr>
              <a:t>%</a:t>
            </a:r>
            <a:r>
              <a:rPr lang="en-US" sz="2800" dirty="0">
                <a:latin typeface="Raleway" panose="020B0003030101060003" pitchFamily="34" charset="0"/>
              </a:rPr>
              <a:t> accuracy counting bites during eating (</a:t>
            </a:r>
            <a:r>
              <a:rPr lang="en-US" sz="2800" dirty="0" smtClean="0">
                <a:latin typeface="Raleway" panose="020B0003030101060003" pitchFamily="34" charset="0"/>
              </a:rPr>
              <a:t>49 subjects</a:t>
            </a:r>
            <a:r>
              <a:rPr lang="en-US" sz="2800" dirty="0">
                <a:latin typeface="Raleway" panose="020B0003030101060003" pitchFamily="34" charset="0"/>
              </a:rPr>
              <a:t>, 1 </a:t>
            </a:r>
            <a:r>
              <a:rPr lang="en-US" sz="2800" dirty="0" smtClean="0">
                <a:latin typeface="Raleway" panose="020B0003030101060003" pitchFamily="34" charset="0"/>
              </a:rPr>
              <a:t>meal)</a:t>
            </a:r>
          </a:p>
          <a:p>
            <a:r>
              <a:rPr lang="en-US" sz="2800" dirty="0" smtClean="0">
                <a:latin typeface="Raleway" panose="020B0003030101060003" pitchFamily="34" charset="0"/>
              </a:rPr>
              <a:t>Need</a:t>
            </a:r>
            <a:r>
              <a:rPr lang="en-US" sz="2800" dirty="0">
                <a:latin typeface="Raleway" panose="020B0003030101060003" pitchFamily="34" charset="0"/>
              </a:rPr>
              <a:t>:  device to record large number of people for long period of time</a:t>
            </a:r>
          </a:p>
        </p:txBody>
      </p:sp>
      <p:pic>
        <p:nvPicPr>
          <p:cNvPr id="1026" name="Picture 2" descr="http://www.ces.clemson.edu/~ahoover/bite-counter/bc-wri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2655" y="365760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bite counter</a:t>
            </a:r>
          </a:p>
        </p:txBody>
      </p:sp>
    </p:spTree>
    <p:extLst>
      <p:ext uri="{BB962C8B-B14F-4D97-AF65-F5344CB8AC3E}">
        <p14:creationId xmlns:p14="http://schemas.microsoft.com/office/powerpoint/2010/main" val="7739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Z – axis tape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5937" y="556260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Z – axis tape reel</a:t>
            </a:r>
            <a:endParaRPr lang="en-US" dirty="0"/>
          </a:p>
        </p:txBody>
      </p:sp>
      <p:pic>
        <p:nvPicPr>
          <p:cNvPr id="1026" name="Picture 2" descr="Z-Axis Conductive Tape - 1/2&quot; (3 yard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3410"/>
            <a:ext cx="3869056" cy="38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M Z-Axis Conductive Tape 9703 -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46" y="1981200"/>
            <a:ext cx="3807910" cy="28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29200" y="5562600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Z – axis tape under a microscope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21" y="6245330"/>
            <a:ext cx="3035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www.adafruit.com/product/1656</a:t>
            </a:r>
            <a:endParaRPr lang="en-US" sz="1200" dirty="0" smtClean="0"/>
          </a:p>
          <a:p>
            <a:r>
              <a:rPr lang="en-US" sz="1200" dirty="0"/>
              <a:t>https://www.sparkfun.com/products/12042</a:t>
            </a:r>
          </a:p>
        </p:txBody>
      </p:sp>
    </p:spTree>
    <p:extLst>
      <p:ext uri="{BB962C8B-B14F-4D97-AF65-F5344CB8AC3E}">
        <p14:creationId xmlns:p14="http://schemas.microsoft.com/office/powerpoint/2010/main" val="7780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Soldering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2005" y="3516868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Solder paste application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24000"/>
            <a:ext cx="3034488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498363"/>
            <a:ext cx="3102558" cy="19555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196" y="350110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Stencil placement</a:t>
            </a:r>
            <a:endParaRPr lang="en-US" dirty="0"/>
          </a:p>
        </p:txBody>
      </p:sp>
      <p:pic>
        <p:nvPicPr>
          <p:cNvPr id="1026" name="Picture 2" descr="https://www.sparkfun.com/images/tutorials/ReflowToaster/Hot-Plate-Reflow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40" y="3915302"/>
            <a:ext cx="2902148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08175" y="5832498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Hot plate reflow soldering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96000"/>
            <a:ext cx="360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www.sparkfun.com/tutorials/59</a:t>
            </a:r>
            <a:endParaRPr lang="en-US" sz="1200" dirty="0" smtClean="0"/>
          </a:p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www.youtube.com/watch?v=P7Fa-WZHxbI</a:t>
            </a:r>
            <a:endParaRPr lang="en-US" sz="1200" dirty="0" smtClean="0"/>
          </a:p>
          <a:p>
            <a:r>
              <a:rPr lang="en-US" sz="1200" dirty="0"/>
              <a:t>https://www.youtube.com/watch?v=1RMtOAHbfvU</a:t>
            </a:r>
          </a:p>
        </p:txBody>
      </p:sp>
    </p:spTree>
    <p:extLst>
      <p:ext uri="{BB962C8B-B14F-4D97-AF65-F5344CB8AC3E}">
        <p14:creationId xmlns:p14="http://schemas.microsoft.com/office/powerpoint/2010/main" val="20023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Final Device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6087453"/>
            <a:ext cx="333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Final PCB with top case cover</a:t>
            </a:r>
            <a:endParaRPr lang="en-US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1695"/>
            <a:ext cx="7277100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Results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5781508"/>
            <a:ext cx="3381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Final device mounted on wrist</a:t>
            </a:r>
            <a:endParaRPr lang="en-US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524000"/>
            <a:ext cx="5709948" cy="38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Results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5638800"/>
            <a:ext cx="5322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Raleway" panose="020B0003030101060003" pitchFamily="34" charset="0"/>
              </a:rPr>
              <a:t>Battery life of active device</a:t>
            </a:r>
            <a:endParaRPr lang="en-US" sz="3200" dirty="0">
              <a:latin typeface="Raleway" panose="020B00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23726"/>
            <a:ext cx="6096002" cy="39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Results (</a:t>
            </a:r>
            <a:r>
              <a:rPr lang="en-US" sz="3600" dirty="0" err="1" smtClean="0">
                <a:solidFill>
                  <a:schemeClr val="tx1"/>
                </a:solidFill>
              </a:rPr>
              <a:t>cont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5638800"/>
            <a:ext cx="6573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Raleway" panose="020B0003030101060003" pitchFamily="34" charset="0"/>
              </a:rPr>
              <a:t>WristView</a:t>
            </a:r>
            <a:r>
              <a:rPr lang="en-US" sz="3200" dirty="0" smtClean="0">
                <a:latin typeface="Raleway" panose="020B0003030101060003" pitchFamily="34" charset="0"/>
              </a:rPr>
              <a:t> showing recorded data</a:t>
            </a:r>
            <a:endParaRPr lang="en-US" sz="3200" dirty="0">
              <a:latin typeface="Raleway" panose="020B00030301010600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519" y="1295400"/>
            <a:ext cx="6523512" cy="41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Results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5638800"/>
            <a:ext cx="6764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Raleway" panose="020B0003030101060003" pitchFamily="34" charset="0"/>
              </a:rPr>
              <a:t>WristView</a:t>
            </a:r>
            <a:r>
              <a:rPr lang="en-US" sz="3200" dirty="0" smtClean="0">
                <a:latin typeface="Raleway" panose="020B0003030101060003" pitchFamily="34" charset="0"/>
              </a:rPr>
              <a:t> showing smoothed data</a:t>
            </a:r>
            <a:endParaRPr lang="en-US" sz="3200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519" y="1295400"/>
            <a:ext cx="6477000" cy="41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Results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6984" y="5867400"/>
            <a:ext cx="4561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Raleway" panose="020B0003030101060003" pitchFamily="34" charset="0"/>
              </a:rPr>
              <a:t>Device production cost</a:t>
            </a:r>
            <a:endParaRPr lang="en-US" sz="3200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68510"/>
            <a:ext cx="4114800" cy="45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Results (</a:t>
            </a:r>
            <a:r>
              <a:rPr lang="en-US" sz="3600" dirty="0" err="1" smtClean="0">
                <a:solidFill>
                  <a:schemeClr val="bg1"/>
                </a:solidFill>
              </a:rPr>
              <a:t>cont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403146"/>
              </p:ext>
            </p:extLst>
          </p:nvPr>
        </p:nvGraphicFramePr>
        <p:xfrm>
          <a:off x="329722" y="1447800"/>
          <a:ext cx="8229600" cy="2483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80"/>
                <a:gridCol w="1237130"/>
                <a:gridCol w="1170790"/>
                <a:gridCol w="685800"/>
                <a:gridCol w="609600"/>
                <a:gridCol w="1828800"/>
                <a:gridCol w="1600200"/>
              </a:tblGrid>
              <a:tr h="20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Name of Device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Market Segments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Both Sensors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Size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Weight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Active Battery Life (hours)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Extra components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iPhone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Mobile Phone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Large</a:t>
                      </a:r>
                      <a:endParaRPr lang="en-US" sz="900" b="0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GSM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MetaWatch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SmartWatch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Bluetooth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Samsung Gear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SmartWatch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Display, Bluetooth Module, Media Player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Zip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 mo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Flex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Jawbone Up Move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Jawbone Up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29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Fitbit 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Nike FuelBand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Fitness Tracker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SHIMMER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Medium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23.6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SD Card, Bluetooth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Thalmic Labs Myo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Medium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EMG </a:t>
                      </a:r>
                      <a:r>
                        <a:rPr lang="en-US" sz="900" u="none" strike="noStrike" dirty="0" smtClean="0">
                          <a:effectLst/>
                        </a:rPr>
                        <a:t>Sensors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  <a:tr h="161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This Work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Research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Small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26.6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9" marR="8079" marT="8079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-152400" y="43434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400" dirty="0">
                <a:solidFill>
                  <a:srgbClr val="92D050"/>
                </a:solidFill>
                <a:latin typeface="Raleway" panose="020B0003030101060003" pitchFamily="34" charset="0"/>
              </a:rPr>
              <a:t>Good Battery Life</a:t>
            </a:r>
          </a:p>
          <a:p>
            <a:pPr lvl="1"/>
            <a:r>
              <a:rPr lang="en-US" sz="2400" dirty="0">
                <a:solidFill>
                  <a:srgbClr val="92D050"/>
                </a:solidFill>
                <a:latin typeface="Raleway" panose="020B0003030101060003" pitchFamily="34" charset="0"/>
              </a:rPr>
              <a:t>High customizability</a:t>
            </a:r>
          </a:p>
          <a:p>
            <a:pPr lvl="1"/>
            <a:r>
              <a:rPr lang="en-US" sz="2400" dirty="0">
                <a:solidFill>
                  <a:srgbClr val="92D050"/>
                </a:solidFill>
                <a:latin typeface="Raleway" panose="020B0003030101060003" pitchFamily="34" charset="0"/>
              </a:rPr>
              <a:t>Economical Cost</a:t>
            </a:r>
          </a:p>
          <a:p>
            <a:pPr lvl="1"/>
            <a:r>
              <a:rPr lang="en-US" sz="2400" dirty="0">
                <a:solidFill>
                  <a:srgbClr val="92D050"/>
                </a:solidFill>
                <a:latin typeface="Raleway" panose="020B0003030101060003" pitchFamily="34" charset="0"/>
              </a:rPr>
              <a:t>High Comfort</a:t>
            </a:r>
          </a:p>
        </p:txBody>
      </p:sp>
    </p:spTree>
    <p:extLst>
      <p:ext uri="{BB962C8B-B14F-4D97-AF65-F5344CB8AC3E}">
        <p14:creationId xmlns:p14="http://schemas.microsoft.com/office/powerpoint/2010/main" val="31843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Challenges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5791200"/>
            <a:ext cx="525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Raleway" panose="020B0003030101060003" pitchFamily="34" charset="0"/>
              </a:rPr>
              <a:t>Microcontroller after cutting pins to </a:t>
            </a:r>
            <a:r>
              <a:rPr lang="en-US" dirty="0" err="1" smtClean="0">
                <a:latin typeface="Raleway" panose="020B0003030101060003" pitchFamily="34" charset="0"/>
              </a:rPr>
              <a:t>desolder</a:t>
            </a:r>
            <a:endParaRPr lang="en-US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80" y="1752600"/>
            <a:ext cx="680313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4633928" cy="491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357"/>
            <a:ext cx="5486400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Background (</a:t>
            </a:r>
            <a:r>
              <a:rPr lang="en-US" sz="36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22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Raleway" panose="020B0003030101060003" pitchFamily="34" charset="0"/>
              </a:rPr>
              <a:t>Recording wrist movement data requires three basic components</a:t>
            </a:r>
          </a:p>
          <a:p>
            <a:pPr marL="0" indent="0">
              <a:buNone/>
            </a:pPr>
            <a:endParaRPr lang="en-US" sz="28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Raleway" panose="020B0003030101060003" pitchFamily="34" charset="0"/>
              </a:rPr>
              <a:t>Accelerometer – Translational motion</a:t>
            </a:r>
          </a:p>
          <a:p>
            <a:pPr marL="0" indent="0">
              <a:buNone/>
            </a:pPr>
            <a:r>
              <a:rPr lang="en-US" sz="2800" dirty="0" smtClean="0">
                <a:latin typeface="Raleway" panose="020B0003030101060003" pitchFamily="34" charset="0"/>
              </a:rPr>
              <a:t>Gyroscope – Rotational Motion</a:t>
            </a:r>
          </a:p>
          <a:p>
            <a:pPr marL="0" indent="0">
              <a:buNone/>
            </a:pPr>
            <a:r>
              <a:rPr lang="en-US" sz="2800" dirty="0" smtClean="0">
                <a:latin typeface="Raleway" panose="020B0003030101060003" pitchFamily="34" charset="0"/>
              </a:rPr>
              <a:t>Memory – Store Data</a:t>
            </a:r>
            <a:endParaRPr lang="en-US" sz="2800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810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Future Work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Dataset of wrist motion movement needs to be created</a:t>
            </a:r>
          </a:p>
          <a:p>
            <a:endParaRPr lang="en-US" sz="2800" dirty="0">
              <a:latin typeface="Raleway" panose="020B0003030101060003" pitchFamily="34" charset="0"/>
            </a:endParaRPr>
          </a:p>
          <a:p>
            <a:r>
              <a:rPr lang="en-US" sz="2800" dirty="0" smtClean="0">
                <a:latin typeface="Raleway" panose="020B0003030101060003" pitchFamily="34" charset="0"/>
              </a:rPr>
              <a:t>100 – 200 subjects wearing this device for up to 2 weeks each</a:t>
            </a:r>
          </a:p>
          <a:p>
            <a:endParaRPr lang="en-US" sz="2800" dirty="0">
              <a:latin typeface="Raleway" panose="020B0003030101060003" pitchFamily="34" charset="0"/>
            </a:endParaRPr>
          </a:p>
          <a:p>
            <a:r>
              <a:rPr lang="en-US" sz="2800" dirty="0" smtClean="0">
                <a:latin typeface="Raleway" panose="020B0003030101060003" pitchFamily="34" charset="0"/>
              </a:rPr>
              <a:t>20 – 25 devices needed</a:t>
            </a:r>
          </a:p>
        </p:txBody>
      </p:sp>
    </p:spTree>
    <p:extLst>
      <p:ext uri="{BB962C8B-B14F-4D97-AF65-F5344CB8AC3E}">
        <p14:creationId xmlns:p14="http://schemas.microsoft.com/office/powerpoint/2010/main" val="36926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810000" cy="762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</a:rPr>
              <a:t>Future Work (</a:t>
            </a:r>
            <a:r>
              <a:rPr lang="en-US" sz="28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28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Add a local time feature to the watch</a:t>
            </a:r>
          </a:p>
          <a:p>
            <a:endParaRPr lang="en-US" sz="2800" dirty="0">
              <a:latin typeface="Raleway" panose="020B0003030101060003" pitchFamily="34" charset="0"/>
            </a:endParaRPr>
          </a:p>
          <a:p>
            <a:r>
              <a:rPr lang="en-US" sz="2800" dirty="0" smtClean="0">
                <a:latin typeface="Raleway" panose="020B0003030101060003" pitchFamily="34" charset="0"/>
              </a:rPr>
              <a:t>Consider using EMG sensors to pursue new algorithms</a:t>
            </a:r>
          </a:p>
          <a:p>
            <a:endParaRPr lang="en-US" sz="2800" dirty="0">
              <a:latin typeface="Raleway" panose="020B0003030101060003" pitchFamily="34" charset="0"/>
            </a:endParaRPr>
          </a:p>
          <a:p>
            <a:r>
              <a:rPr lang="en-US" sz="2800" dirty="0" smtClean="0">
                <a:latin typeface="Raleway" panose="020B0003030101060003" pitchFamily="34" charset="0"/>
              </a:rPr>
              <a:t>Try a different profile with custom molded case</a:t>
            </a:r>
          </a:p>
        </p:txBody>
      </p:sp>
    </p:spTree>
    <p:extLst>
      <p:ext uri="{BB962C8B-B14F-4D97-AF65-F5344CB8AC3E}">
        <p14:creationId xmlns:p14="http://schemas.microsoft.com/office/powerpoint/2010/main" val="40924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2" y="8546"/>
            <a:ext cx="4008626" cy="762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Questions ?</a:t>
            </a:r>
            <a:endParaRPr lang="en-US"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3074" name="Picture 2" descr="Wa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98" y="1665273"/>
            <a:ext cx="3314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505200"/>
            <a:ext cx="815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Consolas" panose="020B0609020204030204" pitchFamily="49" charset="0"/>
              </a:rPr>
              <a:t>Old people used to write obnoxious </a:t>
            </a:r>
            <a:r>
              <a:rPr lang="en-US" dirty="0" err="1">
                <a:solidFill>
                  <a:srgbClr val="222222"/>
                </a:solidFill>
                <a:latin typeface="Consolas" panose="020B0609020204030204" pitchFamily="49" charset="0"/>
              </a:rPr>
              <a:t>thinkpieces</a:t>
            </a:r>
            <a:r>
              <a:rPr lang="en-US" dirty="0">
                <a:solidFill>
                  <a:srgbClr val="222222"/>
                </a:solidFill>
                <a:latin typeface="Consolas" panose="020B0609020204030204" pitchFamily="49" charset="0"/>
              </a:rPr>
              <a:t> about how people these days always wear watches and are slaves to the clock, but now they've switched to writing </a:t>
            </a:r>
            <a:r>
              <a:rPr lang="en-US" dirty="0" err="1">
                <a:solidFill>
                  <a:srgbClr val="222222"/>
                </a:solidFill>
                <a:latin typeface="Consolas" panose="020B0609020204030204" pitchFamily="49" charset="0"/>
              </a:rPr>
              <a:t>thinkpieces</a:t>
            </a:r>
            <a:r>
              <a:rPr lang="en-US" dirty="0">
                <a:solidFill>
                  <a:srgbClr val="222222"/>
                </a:solidFill>
                <a:latin typeface="Consolas" panose="020B0609020204030204" pitchFamily="49" charset="0"/>
              </a:rPr>
              <a:t> about how kids these days don't appreciate the benefits of an old-fashioned watch. My position is: The word '</a:t>
            </a:r>
            <a:r>
              <a:rPr lang="en-US" dirty="0" err="1">
                <a:solidFill>
                  <a:srgbClr val="222222"/>
                </a:solidFill>
                <a:latin typeface="Consolas" panose="020B0609020204030204" pitchFamily="49" charset="0"/>
              </a:rPr>
              <a:t>thinkpiece</a:t>
            </a:r>
            <a:r>
              <a:rPr lang="en-US" dirty="0">
                <a:solidFill>
                  <a:srgbClr val="222222"/>
                </a:solidFill>
                <a:latin typeface="Consolas" panose="020B0609020204030204" pitchFamily="49" charset="0"/>
              </a:rPr>
              <a:t>' sounds like a word made up by someone who didn't know about the word 'brain'.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63246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http://xkcd.com/1420/</a:t>
            </a:r>
          </a:p>
        </p:txBody>
      </p:sp>
    </p:spTree>
    <p:extLst>
      <p:ext uri="{BB962C8B-B14F-4D97-AF65-F5344CB8AC3E}">
        <p14:creationId xmlns:p14="http://schemas.microsoft.com/office/powerpoint/2010/main" val="42478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285443"/>
              </p:ext>
            </p:extLst>
          </p:nvPr>
        </p:nvGraphicFramePr>
        <p:xfrm>
          <a:off x="5878082" y="3231148"/>
          <a:ext cx="1524000" cy="2067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Image" r:id="rId4" imgW="6120360" imgH="8304480" progId="Photoshop.Image.15">
                  <p:embed/>
                </p:oleObj>
              </mc:Choice>
              <mc:Fallback>
                <p:oleObj name="Image" r:id="rId4" imgW="6120360" imgH="83044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8082" y="3231148"/>
                        <a:ext cx="1524000" cy="2067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10400" y="1386681"/>
            <a:ext cx="1438382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5052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Background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r>
              <a:rPr lang="en-US" sz="2400" dirty="0" smtClean="0">
                <a:latin typeface="Raleway" panose="020B0003030101060003" pitchFamily="34" charset="0"/>
              </a:rPr>
              <a:t>Multiple wrist worn devices available.</a:t>
            </a:r>
          </a:p>
          <a:p>
            <a:r>
              <a:rPr lang="en-US" sz="2400" dirty="0" smtClean="0">
                <a:latin typeface="Raleway" panose="020B0003030101060003" pitchFamily="34" charset="0"/>
              </a:rPr>
              <a:t>None has addressed the need of recording translational and rotational wrist movement data.</a:t>
            </a:r>
            <a:endParaRPr lang="en-US" sz="2400" dirty="0">
              <a:latin typeface="Raleway" panose="020B0003030101060003" pitchFamily="34" charset="0"/>
            </a:endParaRPr>
          </a:p>
          <a:p>
            <a:r>
              <a:rPr lang="en-US" sz="2400" dirty="0" smtClean="0">
                <a:latin typeface="Raleway" panose="020B0003030101060003" pitchFamily="34" charset="0"/>
              </a:rPr>
              <a:t>Many devices do not contain all the required sensors</a:t>
            </a:r>
          </a:p>
          <a:p>
            <a:r>
              <a:rPr lang="en-US" sz="2400" dirty="0" smtClean="0">
                <a:latin typeface="Raleway" panose="020B0003030101060003" pitchFamily="34" charset="0"/>
              </a:rPr>
              <a:t>Others have unneeded features increasing cost, weight and discomfort, while reducing battery life.</a:t>
            </a:r>
            <a:endParaRPr lang="en-US" sz="2400" dirty="0">
              <a:latin typeface="Raleway" panose="020B0003030101060003" pitchFamily="34" charset="0"/>
            </a:endParaRPr>
          </a:p>
        </p:txBody>
      </p:sp>
      <p:pic>
        <p:nvPicPr>
          <p:cNvPr id="5" name="Picture 2" descr="http://www.ces.clemson.edu/~ahoover/bite-counter/bc-wri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shimmersensing.com/assets/images/content/product_images/930/shimmer3-with-strap-front-vie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4649"/>
            <a:ext cx="2650620" cy="13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Previous Work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3847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iPhone Based Data Logger</a:t>
            </a:r>
          </a:p>
          <a:p>
            <a:endParaRPr lang="en-US" sz="28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Long Battery Life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High resolution data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High customizability</a:t>
            </a:r>
          </a:p>
          <a:p>
            <a:pPr lvl="1"/>
            <a:endParaRPr lang="en-US" sz="24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Big Size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Low comfort</a:t>
            </a:r>
            <a:endParaRPr lang="en-US" sz="2400" dirty="0">
              <a:solidFill>
                <a:srgbClr val="FF0000"/>
              </a:solidFill>
              <a:latin typeface="Raleway" panose="020B00030301010600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66800"/>
            <a:ext cx="3685532" cy="484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428321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http://www.ces.clemson.edu/~ahoover/theses/dong-diss.pdf</a:t>
            </a:r>
          </a:p>
        </p:txBody>
      </p:sp>
    </p:spTree>
    <p:extLst>
      <p:ext uri="{BB962C8B-B14F-4D97-AF65-F5344CB8AC3E}">
        <p14:creationId xmlns:p14="http://schemas.microsoft.com/office/powerpoint/2010/main" val="31057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37070"/>
            <a:ext cx="457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leway" panose="020B0003030101060003" pitchFamily="34" charset="0"/>
              </a:rPr>
              <a:t>Other Devices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Activity Trackers</a:t>
            </a:r>
            <a:endParaRPr lang="en-US" sz="800" dirty="0" smtClean="0">
              <a:latin typeface="Raleway" panose="020B0003030101060003" pitchFamily="34" charset="0"/>
            </a:endParaRPr>
          </a:p>
          <a:p>
            <a:endParaRPr lang="en-US" sz="28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Long Battery Life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Small Size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High Comfort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Economical Cost</a:t>
            </a:r>
          </a:p>
          <a:p>
            <a:pPr lvl="1"/>
            <a:endParaRPr lang="en-US" sz="24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Low </a:t>
            </a:r>
            <a:r>
              <a:rPr lang="en-US" sz="2400" dirty="0">
                <a:solidFill>
                  <a:srgbClr val="FF0000"/>
                </a:solidFill>
                <a:latin typeface="Raleway" panose="020B0003030101060003" pitchFamily="34" charset="0"/>
              </a:rPr>
              <a:t>resolution data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No customizability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No gyroscope</a:t>
            </a:r>
            <a:endParaRPr lang="en-US" sz="2400" dirty="0">
              <a:solidFill>
                <a:srgbClr val="FF0000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824670"/>
            <a:ext cx="4000500" cy="50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53538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https://www.flickr.com/photos/uscpsc/13104103473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9947" y="594149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Fitbit Flex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78756"/>
            <a:ext cx="4572000" cy="762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</a:rPr>
              <a:t>Other Devices (</a:t>
            </a:r>
            <a:r>
              <a:rPr lang="en-US" sz="32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Research Devices</a:t>
            </a:r>
            <a:endParaRPr lang="en-US" sz="800" dirty="0" smtClean="0">
              <a:latin typeface="Raleway" panose="020B0003030101060003" pitchFamily="34" charset="0"/>
            </a:endParaRPr>
          </a:p>
          <a:p>
            <a:endParaRPr lang="en-US" sz="28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Average Battery Life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High resolution Data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High customizability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Raleway" panose="020B0003030101060003" pitchFamily="34" charset="0"/>
              </a:rPr>
              <a:t>Medium Comfort</a:t>
            </a:r>
          </a:p>
          <a:p>
            <a:pPr lvl="1"/>
            <a:endParaRPr lang="en-US" sz="24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High cost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Development Kit: $2000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Unit : $249</a:t>
            </a:r>
            <a:endParaRPr lang="en-US" sz="2400" dirty="0">
              <a:solidFill>
                <a:srgbClr val="FF0000"/>
              </a:solidFill>
              <a:latin typeface="Raleway" panose="020B00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53538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www.shimmersensing.com/shop/shimmer3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6477" y="4465318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Promotional photo of the SHIMMER</a:t>
            </a:r>
            <a:endParaRPr lang="en-US" dirty="0"/>
          </a:p>
        </p:txBody>
      </p:sp>
      <p:pic>
        <p:nvPicPr>
          <p:cNvPr id="2050" name="Picture 2" descr="http://www.shimmersensing.com/assets/images/content/product_images/930/shimmer3-with-strap-front-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08532"/>
            <a:ext cx="4610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2357"/>
            <a:ext cx="4572000" cy="762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</a:rPr>
              <a:t>Other Devices (</a:t>
            </a:r>
            <a:r>
              <a:rPr lang="en-US" sz="32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cont</a:t>
            </a: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sz="2800" dirty="0" smtClean="0">
                <a:latin typeface="Raleway" panose="020B0003030101060003" pitchFamily="34" charset="0"/>
              </a:rPr>
              <a:t>Smartwatches</a:t>
            </a:r>
            <a:endParaRPr lang="en-US" sz="800" dirty="0" smtClean="0">
              <a:latin typeface="Raleway" panose="020B0003030101060003" pitchFamily="34" charset="0"/>
            </a:endParaRPr>
          </a:p>
          <a:p>
            <a:endParaRPr lang="en-US" sz="2800" dirty="0"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Average Battery Life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Average customizability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  <a:latin typeface="Raleway" panose="020B0003030101060003" pitchFamily="34" charset="0"/>
              </a:rPr>
              <a:t>OK Comfort</a:t>
            </a:r>
          </a:p>
          <a:p>
            <a:pPr lvl="1"/>
            <a:r>
              <a:rPr lang="en-US" sz="2400" dirty="0" smtClean="0">
                <a:solidFill>
                  <a:srgbClr val="FFC000"/>
                </a:solidFill>
                <a:latin typeface="Raleway" panose="020B0003030101060003" pitchFamily="34" charset="0"/>
              </a:rPr>
              <a:t>Some have all sensors</a:t>
            </a:r>
            <a:endParaRPr lang="en-US" sz="2400" dirty="0">
              <a:solidFill>
                <a:srgbClr val="FFC000"/>
              </a:solidFill>
              <a:latin typeface="Raleway" panose="020B0003030101060003" pitchFamily="34" charset="0"/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High cost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Unit : $249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Raleway" panose="020B0003030101060003" pitchFamily="34" charset="0"/>
              </a:rPr>
              <a:t>Low resolution data</a:t>
            </a:r>
            <a:endParaRPr lang="en-US" sz="2400" dirty="0">
              <a:solidFill>
                <a:srgbClr val="FF0000"/>
              </a:solidFill>
              <a:latin typeface="Raleway" panose="020B00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53538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https://www.flickr.com/photos/ridble/12794729274/in/photostream/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5867400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Samsung Gear 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9233</TotalTime>
  <Words>1611</Words>
  <Application>Microsoft Office PowerPoint</Application>
  <PresentationFormat>On-screen Show (4:3)</PresentationFormat>
  <Paragraphs>552</Paragraphs>
  <Slides>42</Slides>
  <Notes>30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Default Design</vt:lpstr>
      <vt:lpstr>Image</vt:lpstr>
      <vt:lpstr>A device to record natural daily wrist motion</vt:lpstr>
      <vt:lpstr>Outline</vt:lpstr>
      <vt:lpstr>Motivation</vt:lpstr>
      <vt:lpstr>Background (cont)</vt:lpstr>
      <vt:lpstr>Background</vt:lpstr>
      <vt:lpstr>Previous Work</vt:lpstr>
      <vt:lpstr>Other Devices</vt:lpstr>
      <vt:lpstr>Other Devices (cont)</vt:lpstr>
      <vt:lpstr>Other Devices (cont)</vt:lpstr>
      <vt:lpstr>Summary</vt:lpstr>
      <vt:lpstr>Novelty</vt:lpstr>
      <vt:lpstr>Methods</vt:lpstr>
      <vt:lpstr>Components</vt:lpstr>
      <vt:lpstr>Procedure</vt:lpstr>
      <vt:lpstr>Sensor</vt:lpstr>
      <vt:lpstr>Microcontroller</vt:lpstr>
      <vt:lpstr>Memory</vt:lpstr>
      <vt:lpstr>SPI</vt:lpstr>
      <vt:lpstr>Data Transfer</vt:lpstr>
      <vt:lpstr>LED</vt:lpstr>
      <vt:lpstr>Case</vt:lpstr>
      <vt:lpstr>Battery</vt:lpstr>
      <vt:lpstr>Prototype</vt:lpstr>
      <vt:lpstr>Programming</vt:lpstr>
      <vt:lpstr>Programming (cont)</vt:lpstr>
      <vt:lpstr>PCB Layout</vt:lpstr>
      <vt:lpstr>PCB Layout (cont)</vt:lpstr>
      <vt:lpstr>Soldering (Mounting Parts)</vt:lpstr>
      <vt:lpstr>Soldering (cont)</vt:lpstr>
      <vt:lpstr>Z – axis tape</vt:lpstr>
      <vt:lpstr>Soldering (cont)</vt:lpstr>
      <vt:lpstr>Final Device</vt:lpstr>
      <vt:lpstr>Results</vt:lpstr>
      <vt:lpstr>Results (cont)</vt:lpstr>
      <vt:lpstr>Results (cont)</vt:lpstr>
      <vt:lpstr>Results (cont)</vt:lpstr>
      <vt:lpstr>Results (cont)</vt:lpstr>
      <vt:lpstr>Results (cont)</vt:lpstr>
      <vt:lpstr>Challenges</vt:lpstr>
      <vt:lpstr>Future Work</vt:lpstr>
      <vt:lpstr>Future Work (cont)</vt:lpstr>
      <vt:lpstr>Questions ?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Affairs Plan</dc:title>
  <dc:creator>Student Affairs</dc:creator>
  <cp:lastModifiedBy>Adam Hoover</cp:lastModifiedBy>
  <cp:revision>211</cp:revision>
  <cp:lastPrinted>2011-11-30T19:42:04Z</cp:lastPrinted>
  <dcterms:created xsi:type="dcterms:W3CDTF">2011-11-14T16:54:31Z</dcterms:created>
  <dcterms:modified xsi:type="dcterms:W3CDTF">2014-12-02T22:25:50Z</dcterms:modified>
</cp:coreProperties>
</file>