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259" r:id="rId3"/>
    <p:sldId id="513" r:id="rId4"/>
    <p:sldId id="512" r:id="rId5"/>
    <p:sldId id="260" r:id="rId6"/>
    <p:sldId id="534" r:id="rId7"/>
    <p:sldId id="533" r:id="rId8"/>
    <p:sldId id="261" r:id="rId9"/>
    <p:sldId id="535" r:id="rId10"/>
    <p:sldId id="497" r:id="rId11"/>
    <p:sldId id="514" r:id="rId12"/>
    <p:sldId id="515" r:id="rId13"/>
    <p:sldId id="516" r:id="rId14"/>
    <p:sldId id="462" r:id="rId15"/>
    <p:sldId id="517" r:id="rId16"/>
    <p:sldId id="451" r:id="rId17"/>
    <p:sldId id="452" r:id="rId18"/>
    <p:sldId id="458" r:id="rId19"/>
    <p:sldId id="539" r:id="rId20"/>
    <p:sldId id="519" r:id="rId21"/>
    <p:sldId id="538" r:id="rId22"/>
    <p:sldId id="454" r:id="rId23"/>
    <p:sldId id="455" r:id="rId24"/>
    <p:sldId id="456" r:id="rId25"/>
    <p:sldId id="457" r:id="rId26"/>
    <p:sldId id="459" r:id="rId27"/>
    <p:sldId id="540" r:id="rId28"/>
    <p:sldId id="520" r:id="rId29"/>
    <p:sldId id="541" r:id="rId30"/>
    <p:sldId id="460" r:id="rId31"/>
    <p:sldId id="521" r:id="rId32"/>
    <p:sldId id="522" r:id="rId33"/>
    <p:sldId id="467" r:id="rId34"/>
    <p:sldId id="417" r:id="rId35"/>
    <p:sldId id="464" r:id="rId36"/>
    <p:sldId id="465" r:id="rId37"/>
    <p:sldId id="466" r:id="rId38"/>
    <p:sldId id="475" r:id="rId39"/>
    <p:sldId id="469" r:id="rId40"/>
    <p:sldId id="470" r:id="rId41"/>
    <p:sldId id="476" r:id="rId42"/>
    <p:sldId id="471" r:id="rId43"/>
    <p:sldId id="472" r:id="rId44"/>
    <p:sldId id="473" r:id="rId45"/>
    <p:sldId id="474" r:id="rId46"/>
    <p:sldId id="477" r:id="rId47"/>
    <p:sldId id="524" r:id="rId48"/>
    <p:sldId id="494" r:id="rId49"/>
    <p:sldId id="507" r:id="rId50"/>
    <p:sldId id="487" r:id="rId51"/>
    <p:sldId id="526" r:id="rId52"/>
    <p:sldId id="489" r:id="rId53"/>
    <p:sldId id="527" r:id="rId54"/>
    <p:sldId id="490" r:id="rId55"/>
    <p:sldId id="491" r:id="rId56"/>
    <p:sldId id="528" r:id="rId57"/>
    <p:sldId id="493" r:id="rId58"/>
    <p:sldId id="509" r:id="rId59"/>
    <p:sldId id="530" r:id="rId60"/>
    <p:sldId id="499" r:id="rId61"/>
    <p:sldId id="537" r:id="rId62"/>
    <p:sldId id="536" r:id="rId63"/>
    <p:sldId id="531" r:id="rId64"/>
    <p:sldId id="532" r:id="rId65"/>
    <p:sldId id="463" r:id="rId66"/>
    <p:sldId id="479" r:id="rId67"/>
    <p:sldId id="480" r:id="rId68"/>
    <p:sldId id="505" r:id="rId69"/>
    <p:sldId id="485" r:id="rId70"/>
    <p:sldId id="481" r:id="rId71"/>
    <p:sldId id="482" r:id="rId72"/>
    <p:sldId id="484" r:id="rId73"/>
    <p:sldId id="486" r:id="rId74"/>
    <p:sldId id="529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72EE5AC6-19BC-4B45-8294-2C8813574ABA}">
          <p14:sldIdLst>
            <p14:sldId id="256"/>
          </p14:sldIdLst>
        </p14:section>
        <p14:section name="Motivation" id="{45D535B4-0D78-4BED-94D0-D8A5A4485FED}">
          <p14:sldIdLst>
            <p14:sldId id="259"/>
            <p14:sldId id="513"/>
            <p14:sldId id="512"/>
            <p14:sldId id="260"/>
            <p14:sldId id="534"/>
            <p14:sldId id="533"/>
            <p14:sldId id="261"/>
          </p14:sldIdLst>
        </p14:section>
        <p14:section name="Related Work" id="{C52CC8A9-93EA-4EE7-BDC9-1AB6A4B760EC}">
          <p14:sldIdLst>
            <p14:sldId id="535"/>
            <p14:sldId id="497"/>
            <p14:sldId id="514"/>
            <p14:sldId id="515"/>
            <p14:sldId id="516"/>
            <p14:sldId id="462"/>
          </p14:sldIdLst>
        </p14:section>
        <p14:section name="Data Collection" id="{C7B60AD1-AED6-4EA5-AD3E-8CE4D46A5CD7}">
          <p14:sldIdLst>
            <p14:sldId id="517"/>
            <p14:sldId id="451"/>
            <p14:sldId id="452"/>
            <p14:sldId id="458"/>
            <p14:sldId id="539"/>
          </p14:sldIdLst>
        </p14:section>
        <p14:section name="Replication" id="{D53796EA-B4BD-4912-B64E-A0C20DB40679}">
          <p14:sldIdLst>
            <p14:sldId id="519"/>
            <p14:sldId id="538"/>
            <p14:sldId id="454"/>
            <p14:sldId id="455"/>
            <p14:sldId id="456"/>
            <p14:sldId id="457"/>
            <p14:sldId id="459"/>
            <p14:sldId id="540"/>
          </p14:sldIdLst>
        </p14:section>
        <p14:section name="Linear Acceleration" id="{27B54E47-084E-411D-97FC-80CB43713FFF}">
          <p14:sldIdLst>
            <p14:sldId id="520"/>
            <p14:sldId id="541"/>
            <p14:sldId id="460"/>
            <p14:sldId id="521"/>
            <p14:sldId id="522"/>
            <p14:sldId id="467"/>
            <p14:sldId id="417"/>
            <p14:sldId id="464"/>
            <p14:sldId id="465"/>
            <p14:sldId id="466"/>
            <p14:sldId id="475"/>
            <p14:sldId id="469"/>
            <p14:sldId id="470"/>
            <p14:sldId id="476"/>
            <p14:sldId id="471"/>
            <p14:sldId id="472"/>
            <p14:sldId id="473"/>
            <p14:sldId id="474"/>
            <p14:sldId id="477"/>
            <p14:sldId id="524"/>
            <p14:sldId id="494"/>
            <p14:sldId id="507"/>
            <p14:sldId id="487"/>
            <p14:sldId id="526"/>
            <p14:sldId id="489"/>
            <p14:sldId id="527"/>
            <p14:sldId id="490"/>
            <p14:sldId id="491"/>
            <p14:sldId id="528"/>
            <p14:sldId id="493"/>
            <p14:sldId id="509"/>
            <p14:sldId id="530"/>
            <p14:sldId id="499"/>
          </p14:sldIdLst>
        </p14:section>
        <p14:section name="Extra Slides" id="{536CD8B6-E38E-4C14-A469-6E2C141FB3E9}">
          <p14:sldIdLst>
            <p14:sldId id="537"/>
            <p14:sldId id="536"/>
            <p14:sldId id="531"/>
            <p14:sldId id="532"/>
            <p14:sldId id="463"/>
            <p14:sldId id="479"/>
            <p14:sldId id="480"/>
            <p14:sldId id="505"/>
            <p14:sldId id="485"/>
            <p14:sldId id="481"/>
            <p14:sldId id="482"/>
            <p14:sldId id="484"/>
            <p14:sldId id="486"/>
            <p14:sldId id="5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ya Sharma" initials="SS" lastIdx="3" clrIdx="0">
    <p:extLst>
      <p:ext uri="{19B8F6BF-5375-455C-9EA6-DF929625EA0E}">
        <p15:presenceInfo xmlns:p15="http://schemas.microsoft.com/office/powerpoint/2012/main" userId="457459278f11d0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178B8-F62B-4307-9844-4B2F6E6EA344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07B31-147B-497D-B6C7-0B8B82485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02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4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5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59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06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9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09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65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5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6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76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34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87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06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026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22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58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54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0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819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80701-B538-4D8D-A2B4-05F62D4A65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8D55E-646E-4187-9DED-C691BA0E41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76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91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79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19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04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85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3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138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03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365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03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73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634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964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669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76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4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267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48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80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385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00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5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185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139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43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351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71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830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137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334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962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26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453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012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4977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923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62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1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905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497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188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14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53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8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07B31-147B-497D-B6C7-0B8B82485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1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A78C-0DD3-492E-B3D3-88A2FADC7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C2085-00C8-4039-99AE-6B416272A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16C48-7633-42DB-839D-DE22145F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B6873-F9D6-435C-9F0B-3AA50B26816E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5D627-C703-4AC1-942F-AD09C547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5582-03DC-4BAD-A728-22EF95D3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7B233-51BD-4CBC-A89E-319AE5BD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AF1AE-09CE-48E9-A04C-0AE9CC0B9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FD28-8E26-405F-9840-592905F0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B8A7-E539-4172-A96C-E4EEFCF27738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C835-10A7-4690-9A68-123A798C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B4191-1B38-4A0F-AC62-DC862DDE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24395-9451-4F2D-B892-AC5F4E82D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C5B5F-46C7-4120-99BE-1A8BB4A86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F4C08-E9A8-4D04-B11D-B20EF5C1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2ED3-C2E0-4F78-8843-8C15C5766877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24B22-B5A8-49E0-BA4A-C1C513E5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31844-85F5-4E0C-9DF4-0C0AD878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2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6E37-9FCD-436E-87EE-30DB14A6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CC00-D7D4-4154-B65D-5D1881F8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61666-B92D-4CC3-8545-CE83B94F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7BF0-0800-45DE-A63C-4BAFA450F761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66C14-08F7-4664-A822-9E0C21454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16CBA-9812-41EB-97CC-C9E766D4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5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9BD5-7DCE-4D2E-9140-9370B31A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8985A-4A15-40B3-ABD6-99B778DAC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3C36-00A9-42C6-8F14-2E242336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78A9C-2B30-468F-9D95-27F8E3E9E5E9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E91BF-519B-4D6A-A20C-3C42E031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38647-EB4B-4DF2-A3D9-C50D8C1A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3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6148-293B-4CA8-A346-1103AF59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9A19F-5442-4188-BB92-7E9CF0142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6A60D-FA8A-4B4F-8CED-274D186E4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7648F-1A12-4E62-B569-A9A40048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34AC8-B6A9-488D-88B5-579619CF26FF}" type="datetime1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3E2EC-DC00-4FBF-98F8-6CB8E41F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C077A-A728-4BBF-B862-81594A0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00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4690-362A-4EEA-AD88-050D95A1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F27DB-39D5-4A0D-BB4D-E95C82C53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99887-9722-4FCC-86BF-03AA28E0A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99E2-4602-43FC-A974-3F307CB45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C90A5-C28D-4C82-98B0-D2714C6DB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23E5E8-E96B-473A-9B23-938741CF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AC6DF-C85C-4507-B1EF-0DC536A17734}" type="datetime1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9CBA7-807C-4EC2-A50B-252960BB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CB2EFC-97CC-4FA8-93F5-C253A87F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1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519C-A4B5-4E51-99AF-7159CEA6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BC8FF-991A-499D-8DAE-C8E5EC4E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207F-8C1B-4F99-90DD-97B98336D068}" type="datetime1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3CBD-1FB8-406D-A03B-A5E26951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7F04F-13FE-40AA-A090-773EC5E2E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4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F4B5F8-1216-4C2F-8EBE-445587746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45C9-4768-4E2E-878C-ED4966680125}" type="datetime1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F25DA-C5C6-4C9F-9CC8-66AC14306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7C8A2-B293-45F9-8AAF-FDE167D1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71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9CED-C71C-4CA9-B92C-62CD37B7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90A8A-8B5C-47BF-83CF-E9260DFCF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DADFE-9745-43CB-AD4E-8BFC25E25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5BEB9-BBDD-4D69-9844-80E2A3D8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6FD5-6402-4438-A675-7B9B508355E4}" type="datetime1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CFB31-52CB-4678-B886-D5D93080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58D87-363A-4F74-96ED-FD624074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5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D7FB-C852-40DD-808C-D4A4EF62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8BB0A-DB8C-4FAC-85CC-B570958E4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3D7D1-1EB9-4532-BCC8-816913C90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4E6ED-2A82-49BB-BB77-D9E1427E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6DFDA-011E-41C1-8EC8-5A948A5FC542}" type="datetime1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75C54-5578-4E2E-9E77-19F74158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72A1-2F27-4869-81E8-26FEF5E8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BD589-7BFA-4207-A144-F44A1075D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DEA22-18D8-499B-8FD7-5BB1714A6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ED5F-9B40-4DCD-BC1D-E9BD39236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67089-4DF6-4840-B7F5-F8410D3951B1}" type="datetime1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93181-A243-4AA4-BFAA-8EA9E3B57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9BE84-2CF8-482E-998B-1A2228CFD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5014C-04C7-47DC-AAD2-219F4030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yyQXpFfkfs?feature=oembed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iamsurya.com/walkingvideo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cdc.gov/obesity/data/adult.html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cecas.clemson.edu/~ahoover/pedometer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://cecas.clemson.edu/~ahoover/cafeteria/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fif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fif"/><Relationship Id="rId3" Type="http://schemas.openxmlformats.org/officeDocument/2006/relationships/image" Target="../media/image74.jfif"/><Relationship Id="rId7" Type="http://schemas.openxmlformats.org/officeDocument/2006/relationships/image" Target="../media/image78.jf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fif"/><Relationship Id="rId4" Type="http://schemas.openxmlformats.org/officeDocument/2006/relationships/image" Target="../media/image75.jfi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FF8B-6D40-453F-87A2-693EBA18F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686" y="980982"/>
            <a:ext cx="5800078" cy="2143464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Detecting Periods of Eating in Everyday Life by Tracking Wrist Motion – What is a meal?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CCF68-1A9B-4A2C-8071-79BA266A1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686" y="3877246"/>
            <a:ext cx="9144000" cy="19109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3600" dirty="0"/>
              <a:t>Surya Sharma</a:t>
            </a:r>
          </a:p>
          <a:p>
            <a:pPr algn="l"/>
            <a:r>
              <a:rPr lang="en-US" sz="2800" dirty="0"/>
              <a:t>Committee Members:</a:t>
            </a:r>
          </a:p>
          <a:p>
            <a:pPr algn="l"/>
            <a:r>
              <a:rPr lang="en-US" sz="2800" dirty="0"/>
              <a:t>Adam Hoover (chair), Brian Dean,</a:t>
            </a:r>
          </a:p>
          <a:p>
            <a:pPr algn="l"/>
            <a:r>
              <a:rPr lang="en-US" sz="2800" dirty="0"/>
              <a:t>Yingjie Lao, </a:t>
            </a:r>
            <a:r>
              <a:rPr lang="en-US" sz="2800" dirty="0" err="1"/>
              <a:t>Yongqiang</a:t>
            </a:r>
            <a:r>
              <a:rPr lang="en-US" sz="2800" dirty="0"/>
              <a:t> Wang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FD858-E585-4A34-A9BB-C49BE74F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CE67C5-1480-46E4-858D-6EBF6F23A7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4470" y="538025"/>
            <a:ext cx="3751741" cy="467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s://encrypted-tbn1.gstatic.com/images?q=tbn:ANd9GcToBm2ejfRmGmMD-Lp4FO3gEL2gt2mXwRMbNKWybifOnd1YfLzRGekgmVc">
            <a:extLst>
              <a:ext uri="{FF2B5EF4-FFF2-40B4-BE49-F238E27FC236}">
                <a16:creationId xmlns:a16="http://schemas.microsoft.com/office/drawing/2014/main" id="{5E28A51A-79D4-4427-A6DC-E0A2723E4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7715" y="5468692"/>
            <a:ext cx="39052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30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8E32-8208-48BF-AB5B-E699819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Earphones and Microphones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1CB07-0341-4502-90F6-59D9856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B5899-278D-4A7F-828A-72F7A34DD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73" y="1563458"/>
            <a:ext cx="4777635" cy="2441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2AF1ECB-188B-4C97-93E9-69B6BAE88301}"/>
              </a:ext>
            </a:extLst>
          </p:cNvPr>
          <p:cNvSpPr txBox="1"/>
          <p:nvPr/>
        </p:nvSpPr>
        <p:spPr>
          <a:xfrm>
            <a:off x="9728750" y="312626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[Bi2018]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75D9B-0A75-4FFA-AB14-5125F0AEF2C4}"/>
              </a:ext>
            </a:extLst>
          </p:cNvPr>
          <p:cNvSpPr txBox="1"/>
          <p:nvPr/>
        </p:nvSpPr>
        <p:spPr>
          <a:xfrm>
            <a:off x="10382837" y="1286459"/>
            <a:ext cx="1105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[Sazonov2010]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F0C83-33AB-4654-A62A-1F58BA098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4496" y="1563458"/>
            <a:ext cx="2525622" cy="36877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89A304-90AB-4884-9E17-61B5DFDE71A7}"/>
              </a:ext>
            </a:extLst>
          </p:cNvPr>
          <p:cNvSpPr txBox="1"/>
          <p:nvPr/>
        </p:nvSpPr>
        <p:spPr>
          <a:xfrm>
            <a:off x="5184496" y="1563458"/>
            <a:ext cx="901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[Amft2010]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DCED56-0B3C-47E7-8E40-9E6B5F3ABE00}"/>
              </a:ext>
            </a:extLst>
          </p:cNvPr>
          <p:cNvSpPr txBox="1"/>
          <p:nvPr/>
        </p:nvSpPr>
        <p:spPr>
          <a:xfrm>
            <a:off x="969644" y="2162371"/>
            <a:ext cx="46919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 microphones to detect sounds of swallowing or chewing</a:t>
            </a:r>
          </a:p>
          <a:p>
            <a:endParaRPr lang="en-US" sz="2800" dirty="0"/>
          </a:p>
          <a:p>
            <a:r>
              <a:rPr lang="en-US" sz="2800" dirty="0"/>
              <a:t>Tested on &lt; 25 participants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7C992C-D91C-4901-9485-0BF8B4A36905}"/>
              </a:ext>
            </a:extLst>
          </p:cNvPr>
          <p:cNvSpPr/>
          <p:nvPr/>
        </p:nvSpPr>
        <p:spPr>
          <a:xfrm>
            <a:off x="0" y="5722938"/>
            <a:ext cx="1201686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Amft2010: </a:t>
            </a:r>
            <a:r>
              <a:rPr lang="en-US" sz="1100" dirty="0" err="1"/>
              <a:t>Amft</a:t>
            </a:r>
            <a:r>
              <a:rPr lang="en-US" sz="1100" dirty="0"/>
              <a:t>, O. (2010, November). A wearable earpad sensor for chewing monitoring. In </a:t>
            </a:r>
            <a:r>
              <a:rPr lang="en-US" sz="1100" i="1" dirty="0"/>
              <a:t>SENSORS, 2010 IEEE</a:t>
            </a:r>
            <a:r>
              <a:rPr lang="en-US" sz="1100" dirty="0"/>
              <a:t> (pp. 222-227). IEEE.</a:t>
            </a:r>
          </a:p>
          <a:p>
            <a:r>
              <a:rPr lang="en-US" sz="1100" dirty="0"/>
              <a:t>Sazonov2010: </a:t>
            </a:r>
            <a:r>
              <a:rPr lang="en-US" sz="1100" dirty="0" err="1"/>
              <a:t>Sazonov</a:t>
            </a:r>
            <a:r>
              <a:rPr lang="en-US" sz="1100" dirty="0"/>
              <a:t>, E., </a:t>
            </a:r>
            <a:r>
              <a:rPr lang="en-US" sz="1100" dirty="0" err="1"/>
              <a:t>Schuckers</a:t>
            </a:r>
            <a:r>
              <a:rPr lang="en-US" sz="1100" dirty="0"/>
              <a:t>, S., Lopez-Meyer, P., </a:t>
            </a:r>
            <a:r>
              <a:rPr lang="en-US" sz="1100" dirty="0" err="1"/>
              <a:t>Makeyev</a:t>
            </a:r>
            <a:r>
              <a:rPr lang="en-US" sz="1100" dirty="0"/>
              <a:t>, O., </a:t>
            </a:r>
            <a:r>
              <a:rPr lang="en-US" sz="1100" dirty="0" err="1"/>
              <a:t>Sazonova</a:t>
            </a:r>
            <a:r>
              <a:rPr lang="en-US" sz="1100" dirty="0"/>
              <a:t>, N., </a:t>
            </a:r>
            <a:r>
              <a:rPr lang="en-US" sz="1100" dirty="0" err="1"/>
              <a:t>Melanson</a:t>
            </a:r>
            <a:r>
              <a:rPr lang="en-US" sz="1100" dirty="0"/>
              <a:t>, E. L., &amp; Neuman, M. (2008). Non-invasive monitoring of chewing and swallowing for objective quantification of </a:t>
            </a:r>
            <a:r>
              <a:rPr lang="en-US" sz="1100" dirty="0" err="1"/>
              <a:t>ingestive</a:t>
            </a:r>
            <a:r>
              <a:rPr lang="en-US" sz="1100" dirty="0"/>
              <a:t> behavior. </a:t>
            </a:r>
            <a:r>
              <a:rPr lang="en-US" sz="1100" i="1" dirty="0"/>
              <a:t>Physiological Measurement</a:t>
            </a:r>
            <a:r>
              <a:rPr lang="en-US" sz="1100" dirty="0"/>
              <a:t>, </a:t>
            </a:r>
            <a:r>
              <a:rPr lang="en-US" sz="1100" i="1" dirty="0"/>
              <a:t>29</a:t>
            </a:r>
            <a:r>
              <a:rPr lang="en-US" sz="1100" dirty="0"/>
              <a:t>(5), 525.</a:t>
            </a:r>
          </a:p>
          <a:p>
            <a:r>
              <a:rPr lang="en-US" sz="1100" dirty="0"/>
              <a:t>Bi 2018: Bi, S., Wang, T., Tobias, N., </a:t>
            </a:r>
            <a:r>
              <a:rPr lang="en-US" sz="1100" dirty="0" err="1"/>
              <a:t>Nordrum</a:t>
            </a:r>
            <a:r>
              <a:rPr lang="en-US" sz="1100" dirty="0"/>
              <a:t>, J., Wang, S., Halvorsen, G., ... &amp; Halter, R. (2018). </a:t>
            </a:r>
            <a:r>
              <a:rPr lang="en-US" sz="1100" dirty="0" err="1"/>
              <a:t>Auracle</a:t>
            </a:r>
            <a:r>
              <a:rPr lang="en-US" sz="1100" dirty="0"/>
              <a:t>: Detecting eating episodes with an ear-mounted sensor. </a:t>
            </a:r>
            <a:r>
              <a:rPr lang="en-US" sz="1100" i="1" dirty="0"/>
              <a:t>Proceedings of the ACM on Interactive, Mobile, Wearable and Ubiquitous Technologies</a:t>
            </a:r>
            <a:r>
              <a:rPr lang="en-US" sz="1100" dirty="0"/>
              <a:t>, </a:t>
            </a:r>
            <a:r>
              <a:rPr lang="en-US" sz="1100" i="1" dirty="0"/>
              <a:t>2</a:t>
            </a:r>
            <a:r>
              <a:rPr lang="en-US" sz="1100" dirty="0"/>
              <a:t>(3), 1-27.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F3E411-EA9B-45A9-BF99-4F3E306D299E}"/>
              </a:ext>
            </a:extLst>
          </p:cNvPr>
          <p:cNvSpPr/>
          <p:nvPr/>
        </p:nvSpPr>
        <p:spPr>
          <a:xfrm>
            <a:off x="5184496" y="1563458"/>
            <a:ext cx="2525622" cy="36877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B01906-B019-49ED-900E-73ACC98F3405}"/>
              </a:ext>
            </a:extLst>
          </p:cNvPr>
          <p:cNvSpPr/>
          <p:nvPr/>
        </p:nvSpPr>
        <p:spPr>
          <a:xfrm>
            <a:off x="7719584" y="1563458"/>
            <a:ext cx="3846223" cy="24412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21854E-8BCF-4350-AF05-D9F8FE32D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1" t="43816" r="52638" b="3610"/>
          <a:stretch/>
        </p:blipFill>
        <p:spPr>
          <a:xfrm>
            <a:off x="9630740" y="2973860"/>
            <a:ext cx="2386127" cy="23904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C987D5-A7B9-4E2B-B1AE-E4067197AB26}"/>
              </a:ext>
            </a:extLst>
          </p:cNvPr>
          <p:cNvSpPr/>
          <p:nvPr/>
        </p:nvSpPr>
        <p:spPr>
          <a:xfrm>
            <a:off x="9630740" y="2973858"/>
            <a:ext cx="2425674" cy="239042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2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8E32-8208-48BF-AB5B-E699819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Necklaces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1CB07-0341-4502-90F6-59D9856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6EEE3-F9BA-47A8-A53A-A06B16F31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2" r="21424"/>
          <a:stretch/>
        </p:blipFill>
        <p:spPr>
          <a:xfrm>
            <a:off x="9199765" y="794045"/>
            <a:ext cx="2242360" cy="2945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B0894-4D67-4620-A34F-648021FFA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153" y="794044"/>
            <a:ext cx="1551449" cy="2875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1BEF2-A740-4E54-BF04-E53A806FC5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923"/>
          <a:stretch/>
        </p:blipFill>
        <p:spPr>
          <a:xfrm>
            <a:off x="7411662" y="3639338"/>
            <a:ext cx="2252167" cy="1474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E2220-3315-4A58-9581-C4D0480DB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67"/>
          <a:stretch/>
        </p:blipFill>
        <p:spPr>
          <a:xfrm>
            <a:off x="9622728" y="3639338"/>
            <a:ext cx="2242360" cy="14741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E40423-9075-44A8-8FE3-225101ADF570}"/>
              </a:ext>
            </a:extLst>
          </p:cNvPr>
          <p:cNvSpPr txBox="1"/>
          <p:nvPr/>
        </p:nvSpPr>
        <p:spPr>
          <a:xfrm>
            <a:off x="7387415" y="5030684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[Chun2020]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3B6A0A-D569-4403-BA14-84FB83C2852F}"/>
              </a:ext>
            </a:extLst>
          </p:cNvPr>
          <p:cNvSpPr/>
          <p:nvPr/>
        </p:nvSpPr>
        <p:spPr>
          <a:xfrm>
            <a:off x="7565153" y="517045"/>
            <a:ext cx="1177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[Alshurafa2015]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E0676D-BAA4-4658-810E-31A25D774AEA}"/>
              </a:ext>
            </a:extLst>
          </p:cNvPr>
          <p:cNvSpPr txBox="1"/>
          <p:nvPr/>
        </p:nvSpPr>
        <p:spPr>
          <a:xfrm>
            <a:off x="10562472" y="551665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[Chun2018]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CC3B6-D731-4B12-92CE-5FD4E186096D}"/>
              </a:ext>
            </a:extLst>
          </p:cNvPr>
          <p:cNvSpPr txBox="1"/>
          <p:nvPr/>
        </p:nvSpPr>
        <p:spPr>
          <a:xfrm>
            <a:off x="1091953" y="2054082"/>
            <a:ext cx="51237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 movements of the throat or jaws to detect chewing</a:t>
            </a:r>
          </a:p>
          <a:p>
            <a:endParaRPr lang="en-US" sz="2800" dirty="0"/>
          </a:p>
          <a:p>
            <a:r>
              <a:rPr lang="en-US" sz="2800" dirty="0"/>
              <a:t>Tested on &lt; 25 participants</a:t>
            </a:r>
          </a:p>
          <a:p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F661B-1C58-4017-91AD-AE4C38223BEC}"/>
              </a:ext>
            </a:extLst>
          </p:cNvPr>
          <p:cNvSpPr/>
          <p:nvPr/>
        </p:nvSpPr>
        <p:spPr>
          <a:xfrm>
            <a:off x="174594" y="5671077"/>
            <a:ext cx="118428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Alshurafa2015: </a:t>
            </a:r>
            <a:r>
              <a:rPr lang="en-US" sz="1100" dirty="0" err="1"/>
              <a:t>Alshurafa</a:t>
            </a:r>
            <a:r>
              <a:rPr lang="en-US" sz="1100" dirty="0"/>
              <a:t>, N., </a:t>
            </a:r>
            <a:r>
              <a:rPr lang="en-US" sz="1100" dirty="0" err="1"/>
              <a:t>Kalantarian</a:t>
            </a:r>
            <a:r>
              <a:rPr lang="en-US" sz="1100" dirty="0"/>
              <a:t>, H., </a:t>
            </a:r>
            <a:r>
              <a:rPr lang="en-US" sz="1100" dirty="0" err="1"/>
              <a:t>Pourhomayoun</a:t>
            </a:r>
            <a:r>
              <a:rPr lang="en-US" sz="1100" dirty="0"/>
              <a:t>, M., Liu, J. J., Sarin, S., </a:t>
            </a:r>
            <a:r>
              <a:rPr lang="en-US" sz="1100" dirty="0" err="1"/>
              <a:t>Shahbazi</a:t>
            </a:r>
            <a:r>
              <a:rPr lang="en-US" sz="1100" dirty="0"/>
              <a:t>, B., &amp; </a:t>
            </a:r>
            <a:r>
              <a:rPr lang="en-US" sz="1100" dirty="0" err="1"/>
              <a:t>Sarrafzadeh</a:t>
            </a:r>
            <a:r>
              <a:rPr lang="en-US" sz="1100" dirty="0"/>
              <a:t>, M. (2015). Recognition of nutrition intake using time-frequency decomposition in a wearable necklace using a piezoelectric sensor. </a:t>
            </a:r>
            <a:r>
              <a:rPr lang="en-US" sz="1100" i="1" dirty="0"/>
              <a:t>IEEE sensors journal</a:t>
            </a:r>
            <a:r>
              <a:rPr lang="en-US" sz="1100" dirty="0"/>
              <a:t>, </a:t>
            </a:r>
            <a:r>
              <a:rPr lang="en-US" sz="1100" i="1" dirty="0"/>
              <a:t>15</a:t>
            </a:r>
            <a:r>
              <a:rPr lang="en-US" sz="1100" dirty="0"/>
              <a:t>(7), 3909-3916.</a:t>
            </a:r>
          </a:p>
          <a:p>
            <a:r>
              <a:rPr lang="en-US" sz="1100" dirty="0"/>
              <a:t>Chun2018: Chun, K. S., Bhattacharya, S., &amp; </a:t>
            </a:r>
            <a:r>
              <a:rPr lang="en-US" sz="1100" dirty="0" err="1"/>
              <a:t>Thomaz</a:t>
            </a:r>
            <a:r>
              <a:rPr lang="en-US" sz="1100" dirty="0"/>
              <a:t>, E. (2018). Detecting eating episodes by tracking jawbone movements with a non-contact wearable sensor. </a:t>
            </a:r>
            <a:r>
              <a:rPr lang="en-US" sz="1100" i="1" dirty="0"/>
              <a:t>Proceedings of the ACM on Interactive, Mobile, Wearable and Ubiquitous Technologies</a:t>
            </a:r>
            <a:r>
              <a:rPr lang="en-US" sz="1100" dirty="0"/>
              <a:t>, </a:t>
            </a:r>
            <a:r>
              <a:rPr lang="en-US" sz="1100" i="1" dirty="0"/>
              <a:t>2</a:t>
            </a:r>
            <a:r>
              <a:rPr lang="en-US" sz="1100" dirty="0"/>
              <a:t>(1), 1-21.</a:t>
            </a:r>
          </a:p>
          <a:p>
            <a:r>
              <a:rPr lang="en-US" sz="1100" dirty="0"/>
              <a:t>Chun2020: San Chun, K., </a:t>
            </a:r>
            <a:r>
              <a:rPr lang="en-US" sz="1100" dirty="0" err="1"/>
              <a:t>Jeong</a:t>
            </a:r>
            <a:r>
              <a:rPr lang="en-US" sz="1100" dirty="0"/>
              <a:t>, H., </a:t>
            </a:r>
            <a:r>
              <a:rPr lang="en-US" sz="1100" dirty="0" err="1"/>
              <a:t>Adaimi</a:t>
            </a:r>
            <a:r>
              <a:rPr lang="en-US" sz="1100" dirty="0"/>
              <a:t>, R., &amp; </a:t>
            </a:r>
            <a:r>
              <a:rPr lang="en-US" sz="1100" dirty="0" err="1"/>
              <a:t>Thomaz</a:t>
            </a:r>
            <a:r>
              <a:rPr lang="en-US" sz="1100" dirty="0"/>
              <a:t>, E. Eating Episode Detection with Jawbone-Mounted Inertial Sensing, 42nd Engineering in Medicine and Biology Conference (EMBC 2020)</a:t>
            </a:r>
          </a:p>
        </p:txBody>
      </p:sp>
    </p:spTree>
    <p:extLst>
      <p:ext uri="{BB962C8B-B14F-4D97-AF65-F5344CB8AC3E}">
        <p14:creationId xmlns:p14="http://schemas.microsoft.com/office/powerpoint/2010/main" val="272828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8E32-8208-48BF-AB5B-E699819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Glasses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1CB07-0341-4502-90F6-59D9856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12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4A8191-7305-4434-B2FE-3720830A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672" y="1448006"/>
            <a:ext cx="1698533" cy="2281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7064B1-12E3-4657-9F41-994A3CEA2B1F}"/>
              </a:ext>
            </a:extLst>
          </p:cNvPr>
          <p:cNvSpPr txBox="1"/>
          <p:nvPr/>
        </p:nvSpPr>
        <p:spPr>
          <a:xfrm>
            <a:off x="10812610" y="1171007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[Bedri2020]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3D1A1-2D6A-4365-B6FF-2D926C214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689" y="1385617"/>
            <a:ext cx="3630227" cy="22811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2EC5F07-ABAA-45DA-8B38-05E083FA3D1B}"/>
              </a:ext>
            </a:extLst>
          </p:cNvPr>
          <p:cNvSpPr txBox="1"/>
          <p:nvPr/>
        </p:nvSpPr>
        <p:spPr>
          <a:xfrm>
            <a:off x="8806849" y="1108617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[Doulah2020]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1363A5-8529-4D98-8489-9056329AFB95}"/>
              </a:ext>
            </a:extLst>
          </p:cNvPr>
          <p:cNvSpPr/>
          <p:nvPr/>
        </p:nvSpPr>
        <p:spPr>
          <a:xfrm>
            <a:off x="267809" y="5417035"/>
            <a:ext cx="116563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R., &amp; </a:t>
            </a:r>
            <a:r>
              <a:rPr lang="en-US" sz="1200" dirty="0" err="1"/>
              <a:t>Amft</a:t>
            </a:r>
            <a:r>
              <a:rPr lang="en-US" sz="1200" dirty="0"/>
              <a:t>, O. (2017). Monitoring chewing and eating in free-living using smart eyeglasses. </a:t>
            </a:r>
            <a:r>
              <a:rPr lang="en-US" sz="1200" i="1" dirty="0"/>
              <a:t>IEEE Journal of Biomedical and Health Informatics</a:t>
            </a:r>
            <a:r>
              <a:rPr lang="en-US" sz="1200" dirty="0"/>
              <a:t>, </a:t>
            </a:r>
            <a:r>
              <a:rPr lang="en-US" sz="1200" i="1" dirty="0"/>
              <a:t>22</a:t>
            </a:r>
            <a:r>
              <a:rPr lang="en-US" sz="1200" dirty="0"/>
              <a:t>(1), 23-32.</a:t>
            </a:r>
          </a:p>
          <a:p>
            <a:endParaRPr lang="en-US" sz="1200" dirty="0"/>
          </a:p>
          <a:p>
            <a:r>
              <a:rPr lang="en-US" sz="1200" dirty="0" err="1"/>
              <a:t>Doulah</a:t>
            </a:r>
            <a:r>
              <a:rPr lang="en-US" sz="1200" dirty="0"/>
              <a:t>, A. B. M. S. U., Ghosh, T., Hossain, D., Imtiaz, M. H., &amp; </a:t>
            </a:r>
            <a:r>
              <a:rPr lang="en-US" sz="1200" dirty="0" err="1"/>
              <a:t>Sazonov</a:t>
            </a:r>
            <a:r>
              <a:rPr lang="en-US" sz="1200" dirty="0"/>
              <a:t>, E. (2020). “Automatic Ingestion Monitor Version 2”—A Novel Wearable Device for Automatic Food Intake Detection and Passive Capture of Food Images. </a:t>
            </a:r>
            <a:r>
              <a:rPr lang="en-US" sz="1200" i="1" dirty="0"/>
              <a:t>IEEE Journal of Biomedical and Health Informatics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Bedri2020:  </a:t>
            </a:r>
            <a:r>
              <a:rPr lang="en-US" sz="1200" dirty="0" err="1"/>
              <a:t>Bedri</a:t>
            </a:r>
            <a:r>
              <a:rPr lang="en-US" sz="1200" dirty="0"/>
              <a:t>, A., Li, D., Khurana, R., </a:t>
            </a:r>
            <a:r>
              <a:rPr lang="en-US" sz="1200" dirty="0" err="1"/>
              <a:t>Bhuwalka</a:t>
            </a:r>
            <a:r>
              <a:rPr lang="en-US" sz="1200" dirty="0"/>
              <a:t>, K., &amp; Goel, M. (2020, April). </a:t>
            </a:r>
            <a:r>
              <a:rPr lang="en-US" sz="1200" dirty="0" err="1"/>
              <a:t>FitByte</a:t>
            </a:r>
            <a:r>
              <a:rPr lang="en-US" sz="1200" dirty="0"/>
              <a:t>: Automatic Diet Monitoring in Unconstrained Situations Using Multimodal Sensing on Eyeglasses. In </a:t>
            </a:r>
            <a:r>
              <a:rPr lang="en-US" sz="1200" i="1" dirty="0"/>
              <a:t>Proceedings of the 2020 CHI Conference on Human Factors in Computing Systems</a:t>
            </a:r>
            <a:r>
              <a:rPr lang="en-US" sz="1200" dirty="0"/>
              <a:t> (pp. 1-12).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EA7582D-FF15-400F-A218-C407B5B2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527" y="3236387"/>
            <a:ext cx="2748145" cy="20011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F002482-A379-48A5-8A30-049DC79D705B}"/>
              </a:ext>
            </a:extLst>
          </p:cNvPr>
          <p:cNvSpPr txBox="1"/>
          <p:nvPr/>
        </p:nvSpPr>
        <p:spPr>
          <a:xfrm>
            <a:off x="6482379" y="4960531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[Zhang2017]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CE2467-081A-4D3F-815F-221560BC7A89}"/>
              </a:ext>
            </a:extLst>
          </p:cNvPr>
          <p:cNvSpPr txBox="1"/>
          <p:nvPr/>
        </p:nvSpPr>
        <p:spPr>
          <a:xfrm>
            <a:off x="1006435" y="1941053"/>
            <a:ext cx="51712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Multisensor</a:t>
            </a:r>
            <a:r>
              <a:rPr lang="en-US" sz="3200" dirty="0"/>
              <a:t> arrays containing cameras, IMUs, EMGs</a:t>
            </a:r>
          </a:p>
          <a:p>
            <a:endParaRPr lang="en-US" sz="3200" dirty="0"/>
          </a:p>
          <a:p>
            <a:r>
              <a:rPr lang="en-US" sz="3200" dirty="0"/>
              <a:t>Tested on &lt; 25 participants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054730-D56A-4F4D-AD99-5604892083EE}"/>
              </a:ext>
            </a:extLst>
          </p:cNvPr>
          <p:cNvSpPr/>
          <p:nvPr/>
        </p:nvSpPr>
        <p:spPr>
          <a:xfrm>
            <a:off x="9984672" y="1448007"/>
            <a:ext cx="1698533" cy="22187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3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A8E32-8208-48BF-AB5B-E699819E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 – Wrist Watch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1CB07-0341-4502-90F6-59D98567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13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1BC5F5-F2D7-486A-AAC2-1B007D01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67" y="1529991"/>
            <a:ext cx="3547409" cy="21742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8FB08D-5EA0-4A37-903E-16720DCC27AB}"/>
              </a:ext>
            </a:extLst>
          </p:cNvPr>
          <p:cNvSpPr txBox="1"/>
          <p:nvPr/>
        </p:nvSpPr>
        <p:spPr>
          <a:xfrm>
            <a:off x="10876213" y="3656855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[Kyritsis2020]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CBD945-D935-4901-960A-A37560E16D88}"/>
              </a:ext>
            </a:extLst>
          </p:cNvPr>
          <p:cNvSpPr txBox="1"/>
          <p:nvPr/>
        </p:nvSpPr>
        <p:spPr>
          <a:xfrm>
            <a:off x="9250711" y="1300346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[Dong2013]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4E96D-7273-4163-9FAB-AC643E3BD556}"/>
              </a:ext>
            </a:extLst>
          </p:cNvPr>
          <p:cNvSpPr/>
          <p:nvPr/>
        </p:nvSpPr>
        <p:spPr>
          <a:xfrm>
            <a:off x="135776" y="5670376"/>
            <a:ext cx="11478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Dong, Y., </a:t>
            </a:r>
            <a:r>
              <a:rPr lang="en-US" sz="1200" dirty="0" err="1"/>
              <a:t>Scisco</a:t>
            </a:r>
            <a:r>
              <a:rPr lang="en-US" sz="1200" dirty="0"/>
              <a:t>, J., Wilson, M., </a:t>
            </a:r>
            <a:r>
              <a:rPr lang="en-US" sz="1200" dirty="0" err="1"/>
              <a:t>Muth</a:t>
            </a:r>
            <a:r>
              <a:rPr lang="en-US" sz="1200" dirty="0"/>
              <a:t>, E., &amp; Hoover, A. (2013). Detecting periods of eating during free-living by tracking wrist motion. </a:t>
            </a:r>
            <a:r>
              <a:rPr lang="en-US" sz="1200" i="1" dirty="0"/>
              <a:t>IEEE Journal of Biomedical and Health Informatics</a:t>
            </a:r>
            <a:r>
              <a:rPr lang="en-US" sz="1200" dirty="0"/>
              <a:t>, </a:t>
            </a:r>
            <a:r>
              <a:rPr lang="en-US" sz="1200" i="1" dirty="0"/>
              <a:t>18</a:t>
            </a:r>
            <a:r>
              <a:rPr lang="en-US" sz="1200" dirty="0"/>
              <a:t>(4), 1253-1260.</a:t>
            </a:r>
          </a:p>
          <a:p>
            <a:r>
              <a:rPr lang="en-US" sz="1200" dirty="0" err="1"/>
              <a:t>Kalantarian</a:t>
            </a:r>
            <a:r>
              <a:rPr lang="en-US" sz="1200" dirty="0"/>
              <a:t>, H., &amp; </a:t>
            </a:r>
            <a:r>
              <a:rPr lang="en-US" sz="1200" dirty="0" err="1"/>
              <a:t>Sarrafzadeh</a:t>
            </a:r>
            <a:r>
              <a:rPr lang="en-US" sz="1200" dirty="0"/>
              <a:t>, M. (2015). Audio-based detection and evaluation of eating behavior using the smartwatch platform. </a:t>
            </a:r>
            <a:r>
              <a:rPr lang="en-US" sz="1200" i="1" dirty="0"/>
              <a:t>Computers in Biology and Medicine</a:t>
            </a:r>
            <a:r>
              <a:rPr lang="en-US" sz="1200" dirty="0"/>
              <a:t>, </a:t>
            </a:r>
            <a:r>
              <a:rPr lang="en-US" sz="1200" i="1" dirty="0"/>
              <a:t>65</a:t>
            </a:r>
            <a:r>
              <a:rPr lang="en-US" sz="1200" dirty="0"/>
              <a:t>, 1-9.</a:t>
            </a:r>
          </a:p>
          <a:p>
            <a:r>
              <a:rPr lang="en-US" sz="1200" dirty="0" err="1"/>
              <a:t>Kalantarian</a:t>
            </a:r>
            <a:r>
              <a:rPr lang="en-US" sz="1200" dirty="0"/>
              <a:t>, H., </a:t>
            </a:r>
            <a:r>
              <a:rPr lang="en-US" sz="1200" dirty="0" err="1"/>
              <a:t>Alshurafa</a:t>
            </a:r>
            <a:r>
              <a:rPr lang="en-US" sz="1200" dirty="0"/>
              <a:t>, N., &amp; </a:t>
            </a:r>
            <a:r>
              <a:rPr lang="en-US" sz="1200" dirty="0" err="1"/>
              <a:t>Sarrafzadeh</a:t>
            </a:r>
            <a:r>
              <a:rPr lang="en-US" sz="1200" dirty="0"/>
              <a:t>, M. (2017). A survey of diet monitoring technology. </a:t>
            </a:r>
            <a:r>
              <a:rPr lang="en-US" sz="1200" i="1" dirty="0"/>
              <a:t>IEEE Pervasive Computing</a:t>
            </a:r>
            <a:r>
              <a:rPr lang="en-US" sz="1200" dirty="0"/>
              <a:t>, </a:t>
            </a:r>
            <a:r>
              <a:rPr lang="en-US" sz="1200" i="1" dirty="0"/>
              <a:t>16</a:t>
            </a:r>
            <a:r>
              <a:rPr lang="en-US" sz="1200" dirty="0"/>
              <a:t>(1), 57-65.</a:t>
            </a:r>
          </a:p>
          <a:p>
            <a:r>
              <a:rPr lang="en-US" sz="1200" dirty="0"/>
              <a:t>Kyritsis, K., </a:t>
            </a:r>
            <a:r>
              <a:rPr lang="en-US" sz="1200" dirty="0" err="1"/>
              <a:t>Diou</a:t>
            </a:r>
            <a:r>
              <a:rPr lang="en-US" sz="1200" dirty="0"/>
              <a:t>, C., &amp; </a:t>
            </a:r>
            <a:r>
              <a:rPr lang="en-US" sz="1200" dirty="0" err="1"/>
              <a:t>Delopoulos</a:t>
            </a:r>
            <a:r>
              <a:rPr lang="en-US" sz="1200" dirty="0"/>
              <a:t>, A. (2020). A Data Driven End-to-end Approach for In-the-wild Monitoring of Eating Behavior Using Smartwatches. </a:t>
            </a:r>
            <a:r>
              <a:rPr lang="en-US" sz="1200" i="1" dirty="0"/>
              <a:t>IEEE Journal of Biomedical and Health Informatics</a:t>
            </a:r>
            <a:r>
              <a:rPr lang="en-US" sz="1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93C9-EEA5-458E-B06C-3AF571927DD7}"/>
              </a:ext>
            </a:extLst>
          </p:cNvPr>
          <p:cNvSpPr txBox="1"/>
          <p:nvPr/>
        </p:nvSpPr>
        <p:spPr>
          <a:xfrm>
            <a:off x="135776" y="1949882"/>
            <a:ext cx="70867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/>
              <a:t>Wrist motion tracking using IMU sensors</a:t>
            </a:r>
          </a:p>
          <a:p>
            <a:endParaRPr lang="en-US" sz="3100" dirty="0"/>
          </a:p>
          <a:p>
            <a:r>
              <a:rPr lang="en-US" sz="3100" dirty="0"/>
              <a:t>Tested on &lt; 45 participants</a:t>
            </a:r>
          </a:p>
          <a:p>
            <a:endParaRPr lang="en-US" sz="3100" dirty="0"/>
          </a:p>
          <a:p>
            <a:r>
              <a:rPr lang="en-US" sz="3100" dirty="0"/>
              <a:t>Multiple surveys have reported wrist watches are preferred compared to others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1E1CFC7-27BB-448E-9833-BC40A0FBC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560" y="1553879"/>
            <a:ext cx="2918752" cy="38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 Media 7" title="Wrist motion tracking during eating">
            <a:hlinkClick r:id="" action="ppaction://media"/>
            <a:extLst>
              <a:ext uri="{FF2B5EF4-FFF2-40B4-BE49-F238E27FC236}">
                <a16:creationId xmlns:a16="http://schemas.microsoft.com/office/drawing/2014/main" id="{14A4BCA1-27FF-4270-B1B4-2AA58A4CCC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15736" y="1374209"/>
            <a:ext cx="8637973" cy="48588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5ECC7-6A4D-4B8D-8764-F956CFD1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Wrist Motion (</a:t>
            </a:r>
            <a:r>
              <a:rPr lang="en-US" dirty="0" err="1"/>
              <a:t>cont</a:t>
            </a:r>
            <a:r>
              <a:rPr lang="en-US" dirty="0"/>
              <a:t>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F1EB6-C9AF-41FA-B6B2-7DE71BB82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E3FEB-8879-4C00-BA00-84B643502C77}"/>
              </a:ext>
            </a:extLst>
          </p:cNvPr>
          <p:cNvSpPr/>
          <p:nvPr/>
        </p:nvSpPr>
        <p:spPr>
          <a:xfrm>
            <a:off x="109490" y="6233069"/>
            <a:ext cx="10676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Our group has been working with wrist data since 2011 – bite detection, eating in cafeteria, everyday eating, walking detection</a:t>
            </a:r>
          </a:p>
        </p:txBody>
      </p:sp>
    </p:spTree>
    <p:extLst>
      <p:ext uri="{BB962C8B-B14F-4D97-AF65-F5344CB8AC3E}">
        <p14:creationId xmlns:p14="http://schemas.microsoft.com/office/powerpoint/2010/main" val="2567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b="1" u="sng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1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96DD-A0B1-4DD6-A380-82B97D0C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Large</a:t>
            </a:r>
            <a:r>
              <a:rPr lang="en-US" dirty="0"/>
              <a:t>, Everyday Life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0D6ED-30F4-44F4-BA42-C8A6478C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974" y="1690688"/>
            <a:ext cx="6821402" cy="4736745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Track wrist motion all day using a Shimmer3</a:t>
            </a:r>
          </a:p>
          <a:p>
            <a:r>
              <a:rPr lang="en-US" sz="2200" dirty="0"/>
              <a:t>Collect a large amount of data from participants in free-living, without the burden of being monitored</a:t>
            </a:r>
          </a:p>
          <a:p>
            <a:r>
              <a:rPr lang="en-US" sz="2200" dirty="0"/>
              <a:t>Cameras cannot be easily implemented in free-living, participants are concerned about privacy</a:t>
            </a:r>
            <a:r>
              <a:rPr lang="en-US" sz="2200" baseline="30000" dirty="0"/>
              <a:t>1</a:t>
            </a:r>
            <a:endParaRPr lang="en-US" sz="2200" dirty="0"/>
          </a:p>
          <a:p>
            <a:r>
              <a:rPr lang="en-US" sz="2200" dirty="0"/>
              <a:t>Participants have expressed discomfort during the use of ego-centric wearable cameras with first-person view</a:t>
            </a:r>
            <a:r>
              <a:rPr lang="en-US" sz="2200" baseline="30000" dirty="0"/>
              <a:t>2</a:t>
            </a:r>
          </a:p>
          <a:p>
            <a:r>
              <a:rPr lang="en-US" sz="2200" dirty="0"/>
              <a:t>Participants self-reported meal start and end times using a button press</a:t>
            </a:r>
            <a:endParaRPr lang="en-US" sz="2200" baseline="30000" dirty="0"/>
          </a:p>
          <a:p>
            <a:endParaRPr lang="en-US" sz="2200" baseline="30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2AB10-ED43-418E-914F-17428AE3F2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53"/>
          <a:stretch/>
        </p:blipFill>
        <p:spPr>
          <a:xfrm>
            <a:off x="9315163" y="1378259"/>
            <a:ext cx="1209786" cy="216027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23DA46-1E0D-4411-998A-27D2E131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0F5B0-96D4-4A9C-9E1B-E40A5CC55338}"/>
              </a:ext>
            </a:extLst>
          </p:cNvPr>
          <p:cNvSpPr/>
          <p:nvPr/>
        </p:nvSpPr>
        <p:spPr>
          <a:xfrm>
            <a:off x="267810" y="5647453"/>
            <a:ext cx="11656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Thomaz</a:t>
            </a:r>
            <a:r>
              <a:rPr lang="en-US" sz="1200" dirty="0"/>
              <a:t>, E., Parnami, A., Bidwell, J., Essa, I., &amp; Abowd, G. D. (2013, September). Technological approaches for addressing privacy concerns when recognizing eating behaviors with wearable cameras. In </a:t>
            </a:r>
            <a:r>
              <a:rPr lang="en-US" sz="1200" i="1" dirty="0"/>
              <a:t>Proceedings of the 2013 ACM International Joint Conference on Pervasive and Ubiquitous Computing</a:t>
            </a:r>
            <a:r>
              <a:rPr lang="en-US" sz="1200" dirty="0"/>
              <a:t> (pp. 739-748).</a:t>
            </a:r>
          </a:p>
          <a:p>
            <a:endParaRPr lang="en-US" sz="1200" dirty="0"/>
          </a:p>
          <a:p>
            <a:r>
              <a:rPr lang="en-US" sz="1200" dirty="0"/>
              <a:t>[2] Alharbi, R., Stump, T., </a:t>
            </a:r>
            <a:r>
              <a:rPr lang="en-US" sz="1200" dirty="0" err="1"/>
              <a:t>Vafaie</a:t>
            </a:r>
            <a:r>
              <a:rPr lang="en-US" sz="1200" dirty="0"/>
              <a:t>, N., </a:t>
            </a:r>
            <a:r>
              <a:rPr lang="en-US" sz="1200" dirty="0" err="1"/>
              <a:t>Pfammatter</a:t>
            </a:r>
            <a:r>
              <a:rPr lang="en-US" sz="1200" dirty="0"/>
              <a:t>, A., Spring, B., &amp; </a:t>
            </a:r>
            <a:r>
              <a:rPr lang="en-US" sz="1200" dirty="0" err="1"/>
              <a:t>Alshurafa</a:t>
            </a:r>
            <a:r>
              <a:rPr lang="en-US" sz="1200" dirty="0"/>
              <a:t>, N. (2018). I can't be myself: effects of wearable cameras on the capture of authentic behavior in the wild. </a:t>
            </a:r>
            <a:r>
              <a:rPr lang="en-US" sz="1200" i="1" dirty="0"/>
              <a:t>Proceedings of the ACM on Interactive, Mobile, Wearable and Ubiquitous Technologies</a:t>
            </a:r>
            <a:r>
              <a:rPr lang="en-US" sz="1200" dirty="0"/>
              <a:t>, </a:t>
            </a:r>
            <a:r>
              <a:rPr lang="en-US" sz="1200" i="1" dirty="0"/>
              <a:t>2</a:t>
            </a:r>
            <a:r>
              <a:rPr lang="en-US" sz="1200" dirty="0"/>
              <a:t>(3), 1-40.</a:t>
            </a:r>
          </a:p>
        </p:txBody>
      </p:sp>
      <p:pic>
        <p:nvPicPr>
          <p:cNvPr id="4" name="DissVid3">
            <a:hlinkClick r:id="" action="ppaction://media"/>
            <a:extLst>
              <a:ext uri="{FF2B5EF4-FFF2-40B4-BE49-F238E27FC236}">
                <a16:creationId xmlns:a16="http://schemas.microsoft.com/office/drawing/2014/main" id="{331A72B7-6639-4B93-AD2E-1675B08030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43" end="66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3676713"/>
            <a:ext cx="2873406" cy="16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3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C49A-94B6-4060-943D-BB2BD5B14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D95B4-E245-4D43-8BB1-2F1B13727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93"/>
            <a:ext cx="10515600" cy="2617140"/>
          </a:xfrm>
        </p:spPr>
        <p:txBody>
          <a:bodyPr/>
          <a:lstStyle/>
          <a:p>
            <a:r>
              <a:rPr lang="en-US" dirty="0"/>
              <a:t>Pilot Data Collection – 2 months</a:t>
            </a:r>
          </a:p>
          <a:p>
            <a:r>
              <a:rPr lang="en-US" dirty="0"/>
              <a:t>Full Data Collection – 1 year</a:t>
            </a:r>
          </a:p>
          <a:p>
            <a:r>
              <a:rPr lang="en-US" dirty="0"/>
              <a:t>408 participants total</a:t>
            </a:r>
          </a:p>
          <a:p>
            <a:r>
              <a:rPr lang="en-US" dirty="0"/>
              <a:t>351 participants (354 days) usable data</a:t>
            </a:r>
          </a:p>
          <a:p>
            <a:r>
              <a:rPr lang="en-US" dirty="0"/>
              <a:t>4,680 hours data (265 eating)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7BCB8-BD99-4B1F-8675-7FECA917E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42" t="5073" r="7479" b="2984"/>
          <a:stretch/>
        </p:blipFill>
        <p:spPr>
          <a:xfrm>
            <a:off x="7400138" y="2444750"/>
            <a:ext cx="2867026" cy="4048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B505E-7606-4508-8746-C902483889D7}"/>
              </a:ext>
            </a:extLst>
          </p:cNvPr>
          <p:cNvSpPr txBox="1"/>
          <p:nvPr/>
        </p:nvSpPr>
        <p:spPr>
          <a:xfrm>
            <a:off x="9877861" y="5267656"/>
            <a:ext cx="1027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(64%)*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6EEB3-AD2B-4CCA-99FB-CFDB65C6316F}"/>
              </a:ext>
            </a:extLst>
          </p:cNvPr>
          <p:cNvSpPr txBox="1"/>
          <p:nvPr/>
        </p:nvSpPr>
        <p:spPr>
          <a:xfrm>
            <a:off x="9877861" y="4995353"/>
            <a:ext cx="1027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(27%)*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65AD6-2B8A-413D-A18A-30FACDE09E68}"/>
              </a:ext>
            </a:extLst>
          </p:cNvPr>
          <p:cNvSpPr txBox="1"/>
          <p:nvPr/>
        </p:nvSpPr>
        <p:spPr>
          <a:xfrm>
            <a:off x="9877861" y="4033585"/>
            <a:ext cx="1027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(52%)*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411528-94AF-42A5-9A48-EC653571D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980121"/>
              </p:ext>
            </p:extLst>
          </p:nvPr>
        </p:nvGraphicFramePr>
        <p:xfrm>
          <a:off x="838200" y="4159839"/>
          <a:ext cx="6113478" cy="775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8584">
                  <a:extLst>
                    <a:ext uri="{9D8B030D-6E8A-4147-A177-3AD203B41FA5}">
                      <a16:colId xmlns:a16="http://schemas.microsoft.com/office/drawing/2014/main" val="674368284"/>
                    </a:ext>
                  </a:extLst>
                </a:gridCol>
                <a:gridCol w="977149">
                  <a:extLst>
                    <a:ext uri="{9D8B030D-6E8A-4147-A177-3AD203B41FA5}">
                      <a16:colId xmlns:a16="http://schemas.microsoft.com/office/drawing/2014/main" val="434429291"/>
                    </a:ext>
                  </a:extLst>
                </a:gridCol>
                <a:gridCol w="951345">
                  <a:extLst>
                    <a:ext uri="{9D8B030D-6E8A-4147-A177-3AD203B41FA5}">
                      <a16:colId xmlns:a16="http://schemas.microsoft.com/office/drawing/2014/main" val="1150528138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473865118"/>
                    </a:ext>
                  </a:extLst>
                </a:gridCol>
                <a:gridCol w="1043709">
                  <a:extLst>
                    <a:ext uri="{9D8B030D-6E8A-4147-A177-3AD203B41FA5}">
                      <a16:colId xmlns:a16="http://schemas.microsoft.com/office/drawing/2014/main" val="251630917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113235254"/>
                    </a:ext>
                  </a:extLst>
                </a:gridCol>
              </a:tblGrid>
              <a:tr h="3879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Weekday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Monday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Tuesday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Wedneday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Thursday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Friday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61277701"/>
                  </a:ext>
                </a:extLst>
              </a:tr>
              <a:tr h="387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284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7504212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B7BAC2-F493-41B1-9D2A-1CFBC4405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511170"/>
              </p:ext>
            </p:extLst>
          </p:nvPr>
        </p:nvGraphicFramePr>
        <p:xfrm>
          <a:off x="810493" y="5196274"/>
          <a:ext cx="3380508" cy="79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507">
                  <a:extLst>
                    <a:ext uri="{9D8B030D-6E8A-4147-A177-3AD203B41FA5}">
                      <a16:colId xmlns:a16="http://schemas.microsoft.com/office/drawing/2014/main" val="1495941588"/>
                    </a:ext>
                  </a:extLst>
                </a:gridCol>
                <a:gridCol w="1055139">
                  <a:extLst>
                    <a:ext uri="{9D8B030D-6E8A-4147-A177-3AD203B41FA5}">
                      <a16:colId xmlns:a16="http://schemas.microsoft.com/office/drawing/2014/main" val="2084143520"/>
                    </a:ext>
                  </a:extLst>
                </a:gridCol>
                <a:gridCol w="1103862">
                  <a:extLst>
                    <a:ext uri="{9D8B030D-6E8A-4147-A177-3AD203B41FA5}">
                      <a16:colId xmlns:a16="http://schemas.microsoft.com/office/drawing/2014/main" val="2980324959"/>
                    </a:ext>
                  </a:extLst>
                </a:gridCol>
              </a:tblGrid>
              <a:tr h="51004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Weekend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Sunday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Saturday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2037485"/>
                  </a:ext>
                </a:extLst>
              </a:tr>
              <a:tr h="265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0205737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371C9A-C392-4CC0-9A39-9B10264D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8520B-02EA-45AE-9E73-6793CDE03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1" r="52541"/>
          <a:stretch/>
        </p:blipFill>
        <p:spPr>
          <a:xfrm rot="16200000">
            <a:off x="8108965" y="-328551"/>
            <a:ext cx="1614110" cy="3357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916C47-C443-40A5-B81E-279371C1CE3A}"/>
              </a:ext>
            </a:extLst>
          </p:cNvPr>
          <p:cNvSpPr txBox="1"/>
          <p:nvPr/>
        </p:nvSpPr>
        <p:spPr>
          <a:xfrm>
            <a:off x="838200" y="6308209"/>
            <a:ext cx="424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* Distribution in the state of South Carolina</a:t>
            </a:r>
          </a:p>
        </p:txBody>
      </p:sp>
    </p:spTree>
    <p:extLst>
      <p:ext uri="{BB962C8B-B14F-4D97-AF65-F5344CB8AC3E}">
        <p14:creationId xmlns:p14="http://schemas.microsoft.com/office/powerpoint/2010/main" val="280264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FBA4-A0D2-4957-BBFB-4FE5323E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A22C8-D95A-4D6A-AF95-970CC8C8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18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277DE5F-3EE0-4374-A48A-616AD3C3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2682"/>
            <a:ext cx="10515600" cy="3509336"/>
          </a:xfrm>
        </p:spPr>
        <p:txBody>
          <a:bodyPr>
            <a:noAutofit/>
          </a:bodyPr>
          <a:lstStyle/>
          <a:p>
            <a:r>
              <a:rPr lang="en-US" sz="2400" dirty="0"/>
              <a:t>1 year to collect data – 354 days</a:t>
            </a:r>
          </a:p>
          <a:p>
            <a:r>
              <a:rPr lang="en-US" sz="2400" dirty="0"/>
              <a:t>1 year to clean data, check annotations</a:t>
            </a:r>
          </a:p>
          <a:p>
            <a:r>
              <a:rPr lang="en-US" sz="2400" dirty="0"/>
              <a:t>89 GB of data</a:t>
            </a:r>
          </a:p>
          <a:p>
            <a:r>
              <a:rPr lang="en-US" sz="2400" dirty="0"/>
              <a:t>86% of the data was usable (351/408 participants):</a:t>
            </a:r>
          </a:p>
          <a:p>
            <a:pPr marL="1028700" lvl="1" indent="-342900"/>
            <a:r>
              <a:rPr lang="en-US" sz="2000" dirty="0"/>
              <a:t>9.3% lost due to Human Behavior</a:t>
            </a:r>
          </a:p>
          <a:p>
            <a:pPr marL="1485900" lvl="2" indent="-342900"/>
            <a:r>
              <a:rPr lang="en-US" sz="1800" dirty="0"/>
              <a:t>4 participants did not turn device on (or inadvertently turned it off)</a:t>
            </a:r>
          </a:p>
          <a:p>
            <a:pPr marL="1485900" lvl="2" indent="-342900"/>
            <a:r>
              <a:rPr lang="en-US" sz="1800" dirty="0"/>
              <a:t>2 carried the device in their pockets</a:t>
            </a:r>
          </a:p>
          <a:p>
            <a:pPr marL="1485900" lvl="2" indent="-342900"/>
            <a:r>
              <a:rPr lang="en-US" sz="1800" dirty="0"/>
              <a:t>2 devices lost (Dog, Gymnasium)</a:t>
            </a:r>
          </a:p>
          <a:p>
            <a:pPr marL="1485900" lvl="2" indent="-342900"/>
            <a:r>
              <a:rPr lang="en-US" sz="1800" dirty="0"/>
              <a:t>13 failed to follow instructions</a:t>
            </a:r>
          </a:p>
          <a:p>
            <a:pPr marL="1028700" lvl="1" indent="-342900"/>
            <a:r>
              <a:rPr lang="en-US" sz="2000" dirty="0"/>
              <a:t>4.6% lost due to Hardware Issues (19 device failures)</a:t>
            </a:r>
          </a:p>
          <a:p>
            <a:pPr marL="571500" indent="-342900"/>
            <a:endParaRPr lang="en-US" sz="2400" dirty="0"/>
          </a:p>
          <a:p>
            <a:pPr marL="571500" indent="-342900"/>
            <a:r>
              <a:rPr lang="en-US" sz="2400" dirty="0"/>
              <a:t>Dog ate my homework is a valid excuse in any scenario</a:t>
            </a:r>
          </a:p>
          <a:p>
            <a:pPr marL="1028700" lvl="1" indent="-342900"/>
            <a:endParaRPr lang="en-US" sz="2000" dirty="0"/>
          </a:p>
          <a:p>
            <a:endParaRPr lang="en-US" sz="2400" dirty="0"/>
          </a:p>
          <a:p>
            <a:pPr marL="1028700" lvl="1" indent="-342900"/>
            <a:endParaRPr lang="en-US" sz="2000" dirty="0"/>
          </a:p>
        </p:txBody>
      </p:sp>
      <p:pic>
        <p:nvPicPr>
          <p:cNvPr id="6" name="Picture 5" descr="A dog holding a frisbee in its mouth&#10;&#10;Description automatically generated">
            <a:extLst>
              <a:ext uri="{FF2B5EF4-FFF2-40B4-BE49-F238E27FC236}">
                <a16:creationId xmlns:a16="http://schemas.microsoft.com/office/drawing/2014/main" id="{16231B20-0F4A-409A-A6E1-33676B172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07" y="1027906"/>
            <a:ext cx="3333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6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72A6-101E-4A5C-AB28-232A5E4E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1B5-B657-4664-A376-16D74B0C4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Collected 10x – 100x more data than previous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D1BA5-B416-4AFB-8B9E-FEC35A81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65D7FF7-1D72-43B3-B446-AD3B8825E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96866"/>
              </p:ext>
            </p:extLst>
          </p:nvPr>
        </p:nvGraphicFramePr>
        <p:xfrm>
          <a:off x="838200" y="2530136"/>
          <a:ext cx="9930414" cy="3838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5069">
                  <a:extLst>
                    <a:ext uri="{9D8B030D-6E8A-4147-A177-3AD203B41FA5}">
                      <a16:colId xmlns:a16="http://schemas.microsoft.com/office/drawing/2014/main" val="2133628135"/>
                    </a:ext>
                  </a:extLst>
                </a:gridCol>
                <a:gridCol w="2407205">
                  <a:extLst>
                    <a:ext uri="{9D8B030D-6E8A-4147-A177-3AD203B41FA5}">
                      <a16:colId xmlns:a16="http://schemas.microsoft.com/office/drawing/2014/main" val="2695237965"/>
                    </a:ext>
                  </a:extLst>
                </a:gridCol>
                <a:gridCol w="902933">
                  <a:extLst>
                    <a:ext uri="{9D8B030D-6E8A-4147-A177-3AD203B41FA5}">
                      <a16:colId xmlns:a16="http://schemas.microsoft.com/office/drawing/2014/main" val="644090348"/>
                    </a:ext>
                  </a:extLst>
                </a:gridCol>
                <a:gridCol w="1655069">
                  <a:extLst>
                    <a:ext uri="{9D8B030D-6E8A-4147-A177-3AD203B41FA5}">
                      <a16:colId xmlns:a16="http://schemas.microsoft.com/office/drawing/2014/main" val="1287276232"/>
                    </a:ext>
                  </a:extLst>
                </a:gridCol>
                <a:gridCol w="1655069">
                  <a:extLst>
                    <a:ext uri="{9D8B030D-6E8A-4147-A177-3AD203B41FA5}">
                      <a16:colId xmlns:a16="http://schemas.microsoft.com/office/drawing/2014/main" val="4013296420"/>
                    </a:ext>
                  </a:extLst>
                </a:gridCol>
                <a:gridCol w="1655069">
                  <a:extLst>
                    <a:ext uri="{9D8B030D-6E8A-4147-A177-3AD203B41FA5}">
                      <a16:colId xmlns:a16="http://schemas.microsoft.com/office/drawing/2014/main" val="401937283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Work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Dataset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Hours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Hours Eating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Participants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005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Thomaz 2015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Wild-7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31.5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833278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Thomaz</a:t>
                      </a:r>
                      <a:r>
                        <a:rPr lang="en-US" sz="2000" dirty="0">
                          <a:effectLst/>
                        </a:rPr>
                        <a:t> 2015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Wild-Long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63779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Kyritsis 2020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FreeFIC</a:t>
                      </a:r>
                      <a:r>
                        <a:rPr lang="en-US" sz="2000" dirty="0">
                          <a:effectLst/>
                        </a:rPr>
                        <a:t> held-out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66793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Kyritsis 2020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FreeFIC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79223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Mirtchouk 2017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ACE-E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61395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Dong 2014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iPhone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449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76724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This Work</a:t>
                      </a:r>
                      <a:endParaRPr lang="en-US" sz="2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New Dataset</a:t>
                      </a:r>
                      <a:endParaRPr lang="en-US" sz="2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1,133</a:t>
                      </a:r>
                      <a:endParaRPr lang="en-US" sz="2000" u="sng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4,680</a:t>
                      </a:r>
                      <a:endParaRPr lang="en-US" sz="2000" u="sng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>
                          <a:effectLst/>
                        </a:rPr>
                        <a:t>250</a:t>
                      </a:r>
                      <a:endParaRPr lang="en-US" sz="2000" u="sng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351</a:t>
                      </a:r>
                      <a:endParaRPr lang="en-US" sz="20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30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11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51926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Motivation</a:t>
            </a:r>
          </a:p>
          <a:p>
            <a:r>
              <a:rPr lang="en-US" dirty="0"/>
              <a:t>Related Work</a:t>
            </a:r>
          </a:p>
          <a:p>
            <a:r>
              <a:rPr lang="en-US" dirty="0"/>
              <a:t>Data Collection</a:t>
            </a:r>
          </a:p>
          <a:p>
            <a:r>
              <a:rPr lang="en-US" dirty="0"/>
              <a:t>Replication Experiment</a:t>
            </a:r>
          </a:p>
          <a:p>
            <a:pPr marL="0" indent="0">
              <a:buNone/>
            </a:pPr>
            <a:r>
              <a:rPr lang="en-US" sz="1200" dirty="0"/>
              <a:t>Sharma, S., Jasper, P., </a:t>
            </a:r>
            <a:r>
              <a:rPr lang="en-US" sz="1200" dirty="0" err="1"/>
              <a:t>Muth</a:t>
            </a:r>
            <a:r>
              <a:rPr lang="en-US" sz="1200" dirty="0"/>
              <a:t>, E., &amp; Hoover, A. (2016, June). Automatic detection of periods of eating using wrist motion tracking. In </a:t>
            </a:r>
            <a:r>
              <a:rPr lang="en-US" sz="1200" i="1" dirty="0"/>
              <a:t>2016 IEEE First International Conference on Connected Health: Applications, Systems and Engineering Technologies (CHASE)</a:t>
            </a:r>
            <a:r>
              <a:rPr lang="en-US" sz="1200" dirty="0"/>
              <a:t> (pp. 362-363). IEEE.</a:t>
            </a:r>
          </a:p>
          <a:p>
            <a:r>
              <a:rPr lang="en-US" dirty="0"/>
              <a:t>Filtering Linear Acceleration</a:t>
            </a:r>
          </a:p>
          <a:p>
            <a:pPr marL="0" indent="0">
              <a:buNone/>
            </a:pPr>
            <a:r>
              <a:rPr lang="en-US" sz="1200" dirty="0"/>
              <a:t>Sharma, S., &amp; Hoover, A. (2019, November). A Study on Linear Acceleration of the Wrist During Free-Living. In </a:t>
            </a:r>
            <a:r>
              <a:rPr lang="en-US" sz="1200" i="1" dirty="0"/>
              <a:t>2019 IEEE International Conference on Bioinformatics and Biomedicine (BIBM)</a:t>
            </a:r>
            <a:r>
              <a:rPr lang="en-US" sz="1200" dirty="0"/>
              <a:t> (pp. 1624-1628). IEEE.</a:t>
            </a:r>
          </a:p>
          <a:p>
            <a:r>
              <a:rPr lang="en-US" dirty="0"/>
              <a:t>The Impact of Secondary Activities</a:t>
            </a:r>
          </a:p>
          <a:p>
            <a:pPr marL="0" indent="0">
              <a:buNone/>
            </a:pPr>
            <a:r>
              <a:rPr lang="en-US" sz="1200" dirty="0"/>
              <a:t>S. Sharma, P. Jasper, E. </a:t>
            </a:r>
            <a:r>
              <a:rPr lang="en-US" sz="1200" dirty="0" err="1"/>
              <a:t>Muth</a:t>
            </a:r>
            <a:r>
              <a:rPr lang="en-US" sz="1200" dirty="0"/>
              <a:t>, and A. Hoover, “The impact of walking and resting on wrist motion for automated detection of meals,” ACM HEALTH, vol. 1, no. 1, pp. 1–18, 2020</a:t>
            </a:r>
          </a:p>
          <a:p>
            <a:r>
              <a:rPr lang="en-US" dirty="0"/>
              <a:t>Top-down Detection of Eating Episodes Using a CNN</a:t>
            </a:r>
          </a:p>
          <a:p>
            <a:pPr marL="0" indent="0">
              <a:buNone/>
            </a:pPr>
            <a:r>
              <a:rPr lang="en-US" sz="1200" dirty="0"/>
              <a:t>S. Sharma, and A. Hoover, “Top-down Detection of Eating Episodes in Free-living by Analyzing Large Windows of Wrist Motion Using a Convolutional Neural Network”, submitted to IEEE Journal of Biomedical and Health Informatics for review.</a:t>
            </a:r>
            <a:endParaRPr lang="en-US" sz="1200" u="sng" dirty="0"/>
          </a:p>
          <a:p>
            <a:r>
              <a:rPr lang="en-US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4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b="1" u="sng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807967-1A6C-4F78-BFB9-5E7E0B9E224A}"/>
              </a:ext>
            </a:extLst>
          </p:cNvPr>
          <p:cNvSpPr/>
          <p:nvPr/>
        </p:nvSpPr>
        <p:spPr>
          <a:xfrm>
            <a:off x="133164" y="6259810"/>
            <a:ext cx="11390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Sharma, S., Jasper, P., </a:t>
            </a:r>
            <a:r>
              <a:rPr lang="en-US" sz="1200" dirty="0" err="1"/>
              <a:t>Muth</a:t>
            </a:r>
            <a:r>
              <a:rPr lang="en-US" sz="1200" dirty="0"/>
              <a:t>, E., &amp; Hoover, A. (2016, June). Automatic detection of periods of eating using wrist motion tracking. In </a:t>
            </a:r>
            <a:r>
              <a:rPr lang="en-US" sz="1200" i="1" dirty="0"/>
              <a:t>2016 IEEE First International Conference on Connected Health: Applications, Systems and Engineering Technologies (CHASE)</a:t>
            </a:r>
            <a:r>
              <a:rPr lang="en-US" sz="1200" dirty="0"/>
              <a:t> (pp. 362-363). IEEE.</a:t>
            </a:r>
          </a:p>
        </p:txBody>
      </p:sp>
    </p:spTree>
    <p:extLst>
      <p:ext uri="{BB962C8B-B14F-4D97-AF65-F5344CB8AC3E}">
        <p14:creationId xmlns:p14="http://schemas.microsoft.com/office/powerpoint/2010/main" val="1623364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95CF2-68E8-41F5-9D38-DFE5EF39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Replication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5BC8-E8E3-47FB-8B5C-69B7B076F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1377" cy="4351338"/>
          </a:xfrm>
        </p:spPr>
        <p:txBody>
          <a:bodyPr/>
          <a:lstStyle/>
          <a:p>
            <a:r>
              <a:rPr lang="en-US" dirty="0"/>
              <a:t>Replicate previous work by Dong et al. on the New data set</a:t>
            </a:r>
          </a:p>
          <a:p>
            <a:endParaRPr lang="en-US" dirty="0"/>
          </a:p>
          <a:p>
            <a:r>
              <a:rPr lang="en-US" dirty="0"/>
              <a:t>The Shimmer3 weighs 5x less than an iPhone 4, and less than most smart watches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4DE46-0473-4D30-A1C5-95784DC7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EB622-18AB-4314-ADC0-5E373F78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602" y="1594084"/>
            <a:ext cx="2918752" cy="3886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AA089-9D5D-4001-9E88-0C346832D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573" y="1595932"/>
            <a:ext cx="2426970" cy="216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D23CC-C46F-4325-9DE6-C4D14846F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7356">
            <a:off x="8916792" y="3446203"/>
            <a:ext cx="16981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3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1500D-679B-4942-AACF-82184797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Replicating Previous Work: Representing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59931-57E1-4AD7-B0BE-76FC1ED97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AF3BB4-7FFB-48A8-8BDA-2414E7C36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593" y="1573580"/>
            <a:ext cx="6904318" cy="3619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59CC0-6AC9-4A66-92EB-F4E841C52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37" y="5102801"/>
            <a:ext cx="6972904" cy="1646063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90CE82F4-E2D5-40C7-A65C-4125B72CA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7" y="1588981"/>
            <a:ext cx="659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x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5B89E9A-73A5-4F3E-944B-E6DA4BBF2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7" y="2179546"/>
            <a:ext cx="659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y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DB936612-771A-4953-A435-D94B5A0A9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7" y="2770111"/>
            <a:ext cx="659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z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85C725D3-2D64-4DD5-A228-8353061EB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497" y="3360676"/>
            <a:ext cx="659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yaw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EC0BBA70-C69E-43F4-8AE3-5ADAE2F7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607" y="3951241"/>
            <a:ext cx="749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pitch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1EDDFC5C-3144-42FB-8D8D-FA3237CD2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608" y="4580442"/>
            <a:ext cx="659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roll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52E19410-EAFA-4922-AB83-6E634694B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607" y="5816227"/>
            <a:ext cx="10260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x + y + z</a:t>
            </a:r>
          </a:p>
        </p:txBody>
      </p:sp>
      <p:sp>
        <p:nvSpPr>
          <p:cNvPr id="26" name="Right Arrow 22">
            <a:extLst>
              <a:ext uri="{FF2B5EF4-FFF2-40B4-BE49-F238E27FC236}">
                <a16:creationId xmlns:a16="http://schemas.microsoft.com/office/drawing/2014/main" id="{8DD80E05-07BB-4F65-9199-685B6BA15EE8}"/>
              </a:ext>
            </a:extLst>
          </p:cNvPr>
          <p:cNvSpPr/>
          <p:nvPr/>
        </p:nvSpPr>
        <p:spPr>
          <a:xfrm rot="5400000">
            <a:off x="5292028" y="5256196"/>
            <a:ext cx="414033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3">
            <a:extLst>
              <a:ext uri="{FF2B5EF4-FFF2-40B4-BE49-F238E27FC236}">
                <a16:creationId xmlns:a16="http://schemas.microsoft.com/office/drawing/2014/main" id="{1E39D7F4-8D0F-48D0-8B5B-4AD70E9DA8C2}"/>
              </a:ext>
            </a:extLst>
          </p:cNvPr>
          <p:cNvSpPr/>
          <p:nvPr/>
        </p:nvSpPr>
        <p:spPr>
          <a:xfrm rot="5400000">
            <a:off x="8998217" y="5213056"/>
            <a:ext cx="414033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AFD31F6-A479-4669-B071-C8293CD4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913" y="1397496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2 minutes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217137-D696-4634-AD60-9333FF8D5868}"/>
              </a:ext>
            </a:extLst>
          </p:cNvPr>
          <p:cNvCxnSpPr/>
          <p:nvPr/>
        </p:nvCxnSpPr>
        <p:spPr>
          <a:xfrm>
            <a:off x="2012593" y="1469504"/>
            <a:ext cx="690431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3CEFA81-9289-4377-8E15-0015AF4C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11AB-4AE9-41DB-AC39-6BA5DA68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1FCB-A589-4E9C-A2EF-F5CB0B05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43AEA-123D-4B5B-9292-9030C668F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21" y="1432954"/>
            <a:ext cx="9861958" cy="54250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6C108-D051-4358-A222-3702BEF1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51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CC05C-E4C0-432F-B9D6-E93FDCF4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06D994-17CD-447F-89D5-BD42E3B717AE}"/>
              </a:ext>
            </a:extLst>
          </p:cNvPr>
          <p:cNvSpPr/>
          <p:nvPr/>
        </p:nvSpPr>
        <p:spPr>
          <a:xfrm>
            <a:off x="7607432" y="785628"/>
            <a:ext cx="4415614" cy="4282516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54527-C803-4C45-AEAC-201105B8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13" y="2303605"/>
            <a:ext cx="6180938" cy="22032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ADE25C-6C86-465A-8145-1CBC6A5E7321}"/>
              </a:ext>
            </a:extLst>
          </p:cNvPr>
          <p:cNvCxnSpPr>
            <a:cxnSpLocks/>
          </p:cNvCxnSpPr>
          <p:nvPr/>
        </p:nvCxnSpPr>
        <p:spPr>
          <a:xfrm>
            <a:off x="5293453" y="2589899"/>
            <a:ext cx="160229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0A9192-ADB2-4E19-A94B-E37A7B547C6F}"/>
              </a:ext>
            </a:extLst>
          </p:cNvPr>
          <p:cNvCxnSpPr>
            <a:cxnSpLocks/>
          </p:cNvCxnSpPr>
          <p:nvPr/>
        </p:nvCxnSpPr>
        <p:spPr>
          <a:xfrm>
            <a:off x="5251508" y="2435318"/>
            <a:ext cx="0" cy="52781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>
            <a:extLst>
              <a:ext uri="{FF2B5EF4-FFF2-40B4-BE49-F238E27FC236}">
                <a16:creationId xmlns:a16="http://schemas.microsoft.com/office/drawing/2014/main" id="{37A97389-4818-4F8F-8BCF-C56D2B1AA3E6}"/>
              </a:ext>
            </a:extLst>
          </p:cNvPr>
          <p:cNvSpPr/>
          <p:nvPr/>
        </p:nvSpPr>
        <p:spPr>
          <a:xfrm rot="5400000">
            <a:off x="4961569" y="3594513"/>
            <a:ext cx="2203248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6140BB-731B-463D-B44F-CE35E9499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651" y="1381483"/>
            <a:ext cx="3659037" cy="929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8CA74A-7999-437A-AEF8-8D516B1A8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556" y="2369294"/>
            <a:ext cx="3565226" cy="692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6DD2B-5C6D-420D-A7E8-FFD4B87B9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673" y="3359922"/>
            <a:ext cx="3444991" cy="75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5B5D73-CD30-4680-A376-CF8AD96F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181" y="4178532"/>
            <a:ext cx="3934415" cy="829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03FB19-A05D-4C0D-B42C-CAF7ABC41FAB}"/>
              </a:ext>
            </a:extLst>
          </p:cNvPr>
          <p:cNvSpPr txBox="1"/>
          <p:nvPr/>
        </p:nvSpPr>
        <p:spPr>
          <a:xfrm>
            <a:off x="8979894" y="1004411"/>
            <a:ext cx="14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Manipulation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581B76-2DF4-4C2E-83DD-BAD7ED76A1F0}"/>
              </a:ext>
            </a:extLst>
          </p:cNvPr>
          <p:cNvSpPr txBox="1"/>
          <p:nvPr/>
        </p:nvSpPr>
        <p:spPr>
          <a:xfrm>
            <a:off x="8704899" y="2120282"/>
            <a:ext cx="20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of Acceleration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489A7D-F01D-4C85-9088-400983954CF1}"/>
              </a:ext>
            </a:extLst>
          </p:cNvPr>
          <p:cNvSpPr txBox="1"/>
          <p:nvPr/>
        </p:nvSpPr>
        <p:spPr>
          <a:xfrm>
            <a:off x="9271531" y="3062159"/>
            <a:ext cx="1081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Wrist Roll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A99D23-C09B-41FF-B786-0F810999C0BC}"/>
              </a:ext>
            </a:extLst>
          </p:cNvPr>
          <p:cNvSpPr txBox="1"/>
          <p:nvPr/>
        </p:nvSpPr>
        <p:spPr>
          <a:xfrm>
            <a:off x="9163180" y="3999435"/>
            <a:ext cx="15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Roll Regularity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7CB43D-9355-452A-9F3D-7583E663222D}"/>
              </a:ext>
            </a:extLst>
          </p:cNvPr>
          <p:cNvSpPr txBox="1"/>
          <p:nvPr/>
        </p:nvSpPr>
        <p:spPr>
          <a:xfrm>
            <a:off x="5312432" y="5005343"/>
            <a:ext cx="15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 Values</a:t>
            </a:r>
          </a:p>
        </p:txBody>
      </p:sp>
      <p:sp>
        <p:nvSpPr>
          <p:cNvPr id="18" name="Right Arrow 21">
            <a:extLst>
              <a:ext uri="{FF2B5EF4-FFF2-40B4-BE49-F238E27FC236}">
                <a16:creationId xmlns:a16="http://schemas.microsoft.com/office/drawing/2014/main" id="{E256100F-A03A-4BAA-AF84-170C99EC7E25}"/>
              </a:ext>
            </a:extLst>
          </p:cNvPr>
          <p:cNvSpPr/>
          <p:nvPr/>
        </p:nvSpPr>
        <p:spPr>
          <a:xfrm rot="5400000">
            <a:off x="5887584" y="5384964"/>
            <a:ext cx="414033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2BE0F5-ECC2-443D-9F54-06A5D749FF8B}"/>
              </a:ext>
            </a:extLst>
          </p:cNvPr>
          <p:cNvSpPr txBox="1"/>
          <p:nvPr/>
        </p:nvSpPr>
        <p:spPr>
          <a:xfrm>
            <a:off x="5418551" y="5866450"/>
            <a:ext cx="145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7C754-8598-439A-A35D-8095B936EA6E}"/>
              </a:ext>
            </a:extLst>
          </p:cNvPr>
          <p:cNvSpPr txBox="1"/>
          <p:nvPr/>
        </p:nvSpPr>
        <p:spPr>
          <a:xfrm>
            <a:off x="5347762" y="1147118"/>
            <a:ext cx="15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Peak Detection</a:t>
            </a:r>
          </a:p>
        </p:txBody>
      </p:sp>
      <p:sp>
        <p:nvSpPr>
          <p:cNvPr id="21" name="Right Arrow 21">
            <a:extLst>
              <a:ext uri="{FF2B5EF4-FFF2-40B4-BE49-F238E27FC236}">
                <a16:creationId xmlns:a16="http://schemas.microsoft.com/office/drawing/2014/main" id="{F01AA751-23F0-4B68-9C17-83ADB31180F8}"/>
              </a:ext>
            </a:extLst>
          </p:cNvPr>
          <p:cNvSpPr/>
          <p:nvPr/>
        </p:nvSpPr>
        <p:spPr>
          <a:xfrm rot="5400000">
            <a:off x="5856176" y="1445169"/>
            <a:ext cx="414033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4B1E9E-FD96-40AF-80AD-27A16B777DBC}"/>
              </a:ext>
            </a:extLst>
          </p:cNvPr>
          <p:cNvSpPr txBox="1"/>
          <p:nvPr/>
        </p:nvSpPr>
        <p:spPr>
          <a:xfrm>
            <a:off x="5402426" y="1816245"/>
            <a:ext cx="149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Segmentation</a:t>
            </a:r>
          </a:p>
        </p:txBody>
      </p:sp>
      <p:sp>
        <p:nvSpPr>
          <p:cNvPr id="23" name="Right Arrow 21">
            <a:extLst>
              <a:ext uri="{FF2B5EF4-FFF2-40B4-BE49-F238E27FC236}">
                <a16:creationId xmlns:a16="http://schemas.microsoft.com/office/drawing/2014/main" id="{63A29318-AAB5-470A-89C6-730345671E2C}"/>
              </a:ext>
            </a:extLst>
          </p:cNvPr>
          <p:cNvSpPr/>
          <p:nvPr/>
        </p:nvSpPr>
        <p:spPr>
          <a:xfrm rot="5400000">
            <a:off x="5856175" y="2106214"/>
            <a:ext cx="414033" cy="442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4D8AC2-8666-4A6A-9B02-6DB6818CFD8B}"/>
              </a:ext>
            </a:extLst>
          </p:cNvPr>
          <p:cNvSpPr txBox="1"/>
          <p:nvPr/>
        </p:nvSpPr>
        <p:spPr>
          <a:xfrm>
            <a:off x="9360595" y="5063842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7FC609-B1F7-4039-9B60-CCF7284D0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4006" y="5512572"/>
            <a:ext cx="3919572" cy="9784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41D19E-4E69-4862-ABA6-B4D48B050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0436" y="5633480"/>
            <a:ext cx="3107281" cy="835159"/>
          </a:xfrm>
          <a:prstGeom prst="rect">
            <a:avLst/>
          </a:prstGeom>
        </p:spPr>
      </p:pic>
      <p:sp>
        <p:nvSpPr>
          <p:cNvPr id="27" name="Right Arrow 7">
            <a:extLst>
              <a:ext uri="{FF2B5EF4-FFF2-40B4-BE49-F238E27FC236}">
                <a16:creationId xmlns:a16="http://schemas.microsoft.com/office/drawing/2014/main" id="{E13C3BE2-6577-4945-B071-532BE835EA14}"/>
              </a:ext>
            </a:extLst>
          </p:cNvPr>
          <p:cNvSpPr/>
          <p:nvPr/>
        </p:nvSpPr>
        <p:spPr>
          <a:xfrm rot="10800000">
            <a:off x="4600328" y="5959747"/>
            <a:ext cx="818223" cy="15416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7">
            <a:extLst>
              <a:ext uri="{FF2B5EF4-FFF2-40B4-BE49-F238E27FC236}">
                <a16:creationId xmlns:a16="http://schemas.microsoft.com/office/drawing/2014/main" id="{C78E28E9-05BF-4DFD-9C8C-92CE06F540DA}"/>
              </a:ext>
            </a:extLst>
          </p:cNvPr>
          <p:cNvSpPr/>
          <p:nvPr/>
        </p:nvSpPr>
        <p:spPr>
          <a:xfrm>
            <a:off x="6840712" y="5959745"/>
            <a:ext cx="722451" cy="1541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F5D2A5C-7537-4BCF-BBB8-E72EDDDA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52163"/>
            <a:ext cx="2743200" cy="365125"/>
          </a:xfrm>
        </p:spPr>
        <p:txBody>
          <a:bodyPr/>
          <a:lstStyle/>
          <a:p>
            <a:fld id="{63F5014C-04C7-47DC-AAD2-219F4030547A}" type="slidenum">
              <a:rPr lang="en-US" smtClean="0"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005280-E820-4863-8E5E-EB5C604B3224}"/>
              </a:ext>
            </a:extLst>
          </p:cNvPr>
          <p:cNvSpPr/>
          <p:nvPr/>
        </p:nvSpPr>
        <p:spPr>
          <a:xfrm>
            <a:off x="71027" y="6379951"/>
            <a:ext cx="1117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Dong, Y., </a:t>
            </a:r>
            <a:r>
              <a:rPr lang="en-US" sz="1400" dirty="0" err="1"/>
              <a:t>Scisco</a:t>
            </a:r>
            <a:r>
              <a:rPr lang="en-US" sz="1400" dirty="0"/>
              <a:t>, J., Wilson, M., </a:t>
            </a:r>
            <a:r>
              <a:rPr lang="en-US" sz="1400" dirty="0" err="1"/>
              <a:t>Muth</a:t>
            </a:r>
            <a:r>
              <a:rPr lang="en-US" sz="1400" dirty="0"/>
              <a:t>, E., &amp; Hoover, A. (2013). Detecting periods of eating during free-living by tracking wrist motion. </a:t>
            </a:r>
            <a:r>
              <a:rPr lang="en-US" sz="1400" i="1" dirty="0"/>
              <a:t>IEEE journal of biomedical and health informatics</a:t>
            </a:r>
            <a:r>
              <a:rPr lang="en-US" sz="1400" dirty="0"/>
              <a:t>, </a:t>
            </a:r>
            <a:r>
              <a:rPr lang="en-US" sz="1400" i="1" dirty="0"/>
              <a:t>18</a:t>
            </a:r>
            <a:r>
              <a:rPr lang="en-US" sz="1400" dirty="0"/>
              <a:t>(4), 1253-1260.</a:t>
            </a:r>
          </a:p>
        </p:txBody>
      </p:sp>
    </p:spTree>
    <p:extLst>
      <p:ext uri="{BB962C8B-B14F-4D97-AF65-F5344CB8AC3E}">
        <p14:creationId xmlns:p14="http://schemas.microsoft.com/office/powerpoint/2010/main" val="1150250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D575-765B-4EB8-8443-C3A1F5EC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Whole Day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2D095-355E-4628-89AC-32237CBF6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5"/>
          <a:stretch/>
        </p:blipFill>
        <p:spPr>
          <a:xfrm>
            <a:off x="8116076" y="1397739"/>
            <a:ext cx="1063863" cy="9795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411F8-1C2F-4A26-B06F-CD23FE4F58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54"/>
          <a:stretch/>
        </p:blipFill>
        <p:spPr>
          <a:xfrm>
            <a:off x="2063553" y="1903971"/>
            <a:ext cx="7116387" cy="18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58D031-9C16-4FF4-A987-159FEE2439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/>
          <a:stretch/>
        </p:blipFill>
        <p:spPr>
          <a:xfrm>
            <a:off x="2135561" y="3791583"/>
            <a:ext cx="7044379" cy="2071434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87009C9A-C066-4884-90A5-6BF1D366C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795" y="1346140"/>
            <a:ext cx="5460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Participant reported ground truth (green lines)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2CA8266F-0694-4C4C-995D-0E4314AC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824" y="6020738"/>
            <a:ext cx="29963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5.5 hours (11 hours total)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8E63F5-9A02-45F2-A3EC-73578BFBF5EE}"/>
              </a:ext>
            </a:extLst>
          </p:cNvPr>
          <p:cNvCxnSpPr/>
          <p:nvPr/>
        </p:nvCxnSpPr>
        <p:spPr>
          <a:xfrm>
            <a:off x="2099555" y="6020738"/>
            <a:ext cx="7080384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C6CBAB-1EE1-4D4B-B07D-B531CE100958}"/>
              </a:ext>
            </a:extLst>
          </p:cNvPr>
          <p:cNvSpPr txBox="1"/>
          <p:nvPr/>
        </p:nvSpPr>
        <p:spPr>
          <a:xfrm>
            <a:off x="7774210" y="1104949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Classifier Output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20AA521-7396-466E-9AE6-F6E61966A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25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E227A2-729E-47C1-931D-FB31CF5F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1020" y="1903971"/>
            <a:ext cx="240030" cy="2848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7BA5D9-2B8A-4E21-B60D-0C30578267D5}"/>
              </a:ext>
            </a:extLst>
          </p:cNvPr>
          <p:cNvSpPr txBox="1"/>
          <p:nvPr/>
        </p:nvSpPr>
        <p:spPr>
          <a:xfrm>
            <a:off x="8371676" y="1857022"/>
            <a:ext cx="644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768345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6E5A-4D74-4C7A-8576-DE570FD3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BFAD2-D8A9-46D3-AEDE-3D2D3BE0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02412"/>
            <a:ext cx="2743200" cy="365125"/>
          </a:xfrm>
        </p:spPr>
        <p:txBody>
          <a:bodyPr/>
          <a:lstStyle/>
          <a:p>
            <a:fld id="{63F5014C-04C7-47DC-AAD2-219F4030547A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1FBBC9-2C12-4A58-B602-7E571D02D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48169"/>
              </p:ext>
            </p:extLst>
          </p:nvPr>
        </p:nvGraphicFramePr>
        <p:xfrm>
          <a:off x="838201" y="5167313"/>
          <a:ext cx="10791548" cy="112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2665">
                  <a:extLst>
                    <a:ext uri="{9D8B030D-6E8A-4147-A177-3AD203B41FA5}">
                      <a16:colId xmlns:a16="http://schemas.microsoft.com/office/drawing/2014/main" val="2533022489"/>
                    </a:ext>
                  </a:extLst>
                </a:gridCol>
                <a:gridCol w="4322944">
                  <a:extLst>
                    <a:ext uri="{9D8B030D-6E8A-4147-A177-3AD203B41FA5}">
                      <a16:colId xmlns:a16="http://schemas.microsoft.com/office/drawing/2014/main" val="2051073310"/>
                    </a:ext>
                  </a:extLst>
                </a:gridCol>
                <a:gridCol w="3595939">
                  <a:extLst>
                    <a:ext uri="{9D8B030D-6E8A-4147-A177-3AD203B41FA5}">
                      <a16:colId xmlns:a16="http://schemas.microsoft.com/office/drawing/2014/main" val="384430707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Start Time Difference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(min)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End Time Difference 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(min)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19518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Dong et al.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-0.6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39727905"/>
                  </a:ext>
                </a:extLst>
              </a:tr>
              <a:tr h="128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u="sng" dirty="0">
                          <a:effectLst/>
                        </a:rPr>
                        <a:t>New Dataset</a:t>
                      </a:r>
                      <a:endParaRPr lang="en-US" sz="24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-4.5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7141584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A40AAA-048F-4019-A37C-5A40C058B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948565"/>
              </p:ext>
            </p:extLst>
          </p:nvPr>
        </p:nvGraphicFramePr>
        <p:xfrm>
          <a:off x="909222" y="2950762"/>
          <a:ext cx="6707819" cy="112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2770">
                  <a:extLst>
                    <a:ext uri="{9D8B030D-6E8A-4147-A177-3AD203B41FA5}">
                      <a16:colId xmlns:a16="http://schemas.microsoft.com/office/drawing/2014/main" val="2134947006"/>
                    </a:ext>
                  </a:extLst>
                </a:gridCol>
                <a:gridCol w="1741722">
                  <a:extLst>
                    <a:ext uri="{9D8B030D-6E8A-4147-A177-3AD203B41FA5}">
                      <a16:colId xmlns:a16="http://schemas.microsoft.com/office/drawing/2014/main" val="3183735154"/>
                    </a:ext>
                  </a:extLst>
                </a:gridCol>
                <a:gridCol w="1116372">
                  <a:extLst>
                    <a:ext uri="{9D8B030D-6E8A-4147-A177-3AD203B41FA5}">
                      <a16:colId xmlns:a16="http://schemas.microsoft.com/office/drawing/2014/main" val="1630693647"/>
                    </a:ext>
                  </a:extLst>
                </a:gridCol>
                <a:gridCol w="1676955">
                  <a:extLst>
                    <a:ext uri="{9D8B030D-6E8A-4147-A177-3AD203B41FA5}">
                      <a16:colId xmlns:a16="http://schemas.microsoft.com/office/drawing/2014/main" val="290983190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WACC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TPR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TNR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32846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Dong et al.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81 </a:t>
                      </a:r>
                      <a:r>
                        <a:rPr lang="en-US" sz="2400" dirty="0">
                          <a:solidFill>
                            <a:srgbClr val="CFD5EA"/>
                          </a:solidFill>
                          <a:effectLst/>
                        </a:rPr>
                        <a:t>(-6)</a:t>
                      </a:r>
                      <a:endParaRPr lang="en-US" sz="2400" dirty="0">
                        <a:solidFill>
                          <a:srgbClr val="CFD5E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82 </a:t>
                      </a:r>
                      <a:r>
                        <a:rPr lang="en-US" sz="2400" dirty="0">
                          <a:solidFill>
                            <a:srgbClr val="CFD5EA"/>
                          </a:solidFill>
                          <a:effectLst/>
                        </a:rPr>
                        <a:t>(-11)</a:t>
                      </a:r>
                      <a:endParaRPr lang="en-US" sz="2400" dirty="0">
                        <a:solidFill>
                          <a:srgbClr val="CFD5E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81 </a:t>
                      </a:r>
                      <a:r>
                        <a:rPr lang="en-US" sz="2400" dirty="0">
                          <a:solidFill>
                            <a:srgbClr val="CFD5EA"/>
                          </a:solidFill>
                          <a:effectLst/>
                        </a:rPr>
                        <a:t>(-9)</a:t>
                      </a:r>
                      <a:endParaRPr lang="en-US" sz="2400" dirty="0">
                        <a:solidFill>
                          <a:srgbClr val="CFD5E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64801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New Dataset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(-6)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(-11)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(-9)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996275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509A78-CA2A-4827-9DD6-0768C1756C1B}"/>
              </a:ext>
            </a:extLst>
          </p:cNvPr>
          <p:cNvSpPr txBox="1"/>
          <p:nvPr/>
        </p:nvSpPr>
        <p:spPr>
          <a:xfrm>
            <a:off x="838200" y="4405336"/>
            <a:ext cx="11182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was much more time difference between self-reports and start / end of detections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EDB77F-495E-48B4-A2EC-ABCFB8547BF7}"/>
              </a:ext>
            </a:extLst>
          </p:cNvPr>
          <p:cNvSpPr txBox="1"/>
          <p:nvPr/>
        </p:nvSpPr>
        <p:spPr>
          <a:xfrm>
            <a:off x="838200" y="1991000"/>
            <a:ext cx="7860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Eating activities were more complex than previously captured</a:t>
            </a:r>
          </a:p>
        </p:txBody>
      </p:sp>
    </p:spTree>
    <p:extLst>
      <p:ext uri="{BB962C8B-B14F-4D97-AF65-F5344CB8AC3E}">
        <p14:creationId xmlns:p14="http://schemas.microsoft.com/office/powerpoint/2010/main" val="270045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E2DB-4153-4B88-8301-9F527BEC1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92" y="2486888"/>
            <a:ext cx="7027416" cy="1325563"/>
          </a:xfrm>
        </p:spPr>
        <p:txBody>
          <a:bodyPr/>
          <a:lstStyle/>
          <a:p>
            <a:r>
              <a:rPr lang="en-US" dirty="0"/>
              <a:t>Why did replication not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8BEA4-6A71-4D00-B886-963EF16C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4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b="1" u="sng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E4B64E-7614-46CD-9107-B606AAC2C630}"/>
              </a:ext>
            </a:extLst>
          </p:cNvPr>
          <p:cNvSpPr/>
          <p:nvPr/>
        </p:nvSpPr>
        <p:spPr>
          <a:xfrm>
            <a:off x="230819" y="6259810"/>
            <a:ext cx="11239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Sharma, S., &amp; Hoover, A. (2019, November). A Study on Linear Acceleration of the Wrist During Free-Living. In </a:t>
            </a:r>
            <a:r>
              <a:rPr lang="en-US" sz="1200" i="1" dirty="0"/>
              <a:t>2019 IEEE International Conference on Bioinformatics and Biomedicine (BIBM)</a:t>
            </a:r>
            <a:r>
              <a:rPr lang="en-US" sz="1200" dirty="0"/>
              <a:t> (pp. 1624-1628). IEEE.</a:t>
            </a:r>
          </a:p>
        </p:txBody>
      </p:sp>
    </p:spTree>
    <p:extLst>
      <p:ext uri="{BB962C8B-B14F-4D97-AF65-F5344CB8AC3E}">
        <p14:creationId xmlns:p14="http://schemas.microsoft.com/office/powerpoint/2010/main" val="362794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CC0A8-53B1-4059-8202-B2498329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155E8-ECF0-41D6-8DEE-EC2F06B6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728662"/>
            <a:ext cx="81819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b="1" u="sng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3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7CB3-717A-4A63-B0C1-805A7F99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Linear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C1EE6-8718-4898-B287-6A9C0593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32A7A-B33C-4CF1-8DEF-4179DA4F4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047" y="1690688"/>
            <a:ext cx="4746934" cy="3548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ACB5B-F859-4AA9-A5F7-C823348E7607}"/>
              </a:ext>
            </a:extLst>
          </p:cNvPr>
          <p:cNvSpPr txBox="1"/>
          <p:nvPr/>
        </p:nvSpPr>
        <p:spPr>
          <a:xfrm>
            <a:off x="7517746" y="5245921"/>
            <a:ext cx="339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Spread of noise(blue) vs rest (red)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9868DB-CE18-48DA-8881-FF22C917C9C8}"/>
              </a:ext>
            </a:extLst>
          </p:cNvPr>
          <p:cNvSpPr/>
          <p:nvPr/>
        </p:nvSpPr>
        <p:spPr>
          <a:xfrm>
            <a:off x="308302" y="6230695"/>
            <a:ext cx="1148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Sharma, S., &amp; Hoover, A. (2019, November). A Study on Linear Acceleration of the Wrist During Free-Living. In </a:t>
            </a:r>
            <a:r>
              <a:rPr lang="en-US" sz="1400" i="1" dirty="0"/>
              <a:t>2019 IEEE International Conference on Bioinformatics and Biomedicine (BIBM)</a:t>
            </a:r>
            <a:r>
              <a:rPr lang="en-US" sz="1400" dirty="0"/>
              <a:t> (pp. 1624-1628). IEEE.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C9D1C-BAB7-40A6-9C7D-42DE5A4CCF07}"/>
              </a:ext>
            </a:extLst>
          </p:cNvPr>
          <p:cNvSpPr txBox="1"/>
          <p:nvPr/>
        </p:nvSpPr>
        <p:spPr>
          <a:xfrm>
            <a:off x="723019" y="2601157"/>
            <a:ext cx="567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70% of wrist motion overlaps with the noise range of commercial accelerometers</a:t>
            </a:r>
          </a:p>
        </p:txBody>
      </p:sp>
    </p:spTree>
    <p:extLst>
      <p:ext uri="{BB962C8B-B14F-4D97-AF65-F5344CB8AC3E}">
        <p14:creationId xmlns:p14="http://schemas.microsoft.com/office/powerpoint/2010/main" val="174288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7CB3-717A-4A63-B0C1-805A7F99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Linear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C1EE6-8718-4898-B287-6A9C0593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31</a:t>
            </a:fld>
            <a:endParaRPr lang="en-US"/>
          </a:p>
        </p:txBody>
      </p:sp>
      <p:pic>
        <p:nvPicPr>
          <p:cNvPr id="6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D689A5DE-69DA-4BFC-A893-46DFDC386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509" y="1581973"/>
            <a:ext cx="5585132" cy="1375272"/>
          </a:xfr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76AAC271-3AE7-473A-91F7-2EAC9A418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64" y="3429000"/>
            <a:ext cx="5585136" cy="1375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B877A-CD91-45CA-B230-5AE496D949A5}"/>
              </a:ext>
            </a:extLst>
          </p:cNvPr>
          <p:cNvSpPr txBox="1"/>
          <p:nvPr/>
        </p:nvSpPr>
        <p:spPr>
          <a:xfrm>
            <a:off x="2634627" y="3008456"/>
            <a:ext cx="133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Filter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BCE6B-B073-4236-A435-DF0CE34DFFC5}"/>
              </a:ext>
            </a:extLst>
          </p:cNvPr>
          <p:cNvSpPr txBox="1"/>
          <p:nvPr/>
        </p:nvSpPr>
        <p:spPr>
          <a:xfrm>
            <a:off x="2779475" y="4760033"/>
            <a:ext cx="119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Filter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71376-AD63-4CEC-971E-65F564B65933}"/>
              </a:ext>
            </a:extLst>
          </p:cNvPr>
          <p:cNvSpPr txBox="1"/>
          <p:nvPr/>
        </p:nvSpPr>
        <p:spPr>
          <a:xfrm>
            <a:off x="6655834" y="3618441"/>
            <a:ext cx="5255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Filtering improves the detection of peaks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9868DB-CE18-48DA-8881-FF22C917C9C8}"/>
              </a:ext>
            </a:extLst>
          </p:cNvPr>
          <p:cNvSpPr/>
          <p:nvPr/>
        </p:nvSpPr>
        <p:spPr>
          <a:xfrm>
            <a:off x="308302" y="6230695"/>
            <a:ext cx="11487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Sharma, S., &amp; Hoover, A. (2019, November). A Study on Linear Acceleration of the Wrist During Free-Living. In </a:t>
            </a:r>
            <a:r>
              <a:rPr lang="en-US" sz="1400" i="1" dirty="0"/>
              <a:t>2019 IEEE International Conference on Bioinformatics and Biomedicine (BIBM)</a:t>
            </a:r>
            <a:r>
              <a:rPr lang="en-US" sz="1400" dirty="0"/>
              <a:t> (pp. 1624-1628). IEEE.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D5EEBBA-1ADE-4F19-9318-86685A937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40086"/>
              </p:ext>
            </p:extLst>
          </p:nvPr>
        </p:nvGraphicFramePr>
        <p:xfrm>
          <a:off x="6418555" y="2370741"/>
          <a:ext cx="5492859" cy="112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729">
                  <a:extLst>
                    <a:ext uri="{9D8B030D-6E8A-4147-A177-3AD203B41FA5}">
                      <a16:colId xmlns:a16="http://schemas.microsoft.com/office/drawing/2014/main" val="2134947006"/>
                    </a:ext>
                  </a:extLst>
                </a:gridCol>
                <a:gridCol w="1021526">
                  <a:extLst>
                    <a:ext uri="{9D8B030D-6E8A-4147-A177-3AD203B41FA5}">
                      <a16:colId xmlns:a16="http://schemas.microsoft.com/office/drawing/2014/main" val="3183735154"/>
                    </a:ext>
                  </a:extLst>
                </a:gridCol>
                <a:gridCol w="1292187">
                  <a:extLst>
                    <a:ext uri="{9D8B030D-6E8A-4147-A177-3AD203B41FA5}">
                      <a16:colId xmlns:a16="http://schemas.microsoft.com/office/drawing/2014/main" val="1630693647"/>
                    </a:ext>
                  </a:extLst>
                </a:gridCol>
                <a:gridCol w="1010417">
                  <a:extLst>
                    <a:ext uri="{9D8B030D-6E8A-4147-A177-3AD203B41FA5}">
                      <a16:colId xmlns:a16="http://schemas.microsoft.com/office/drawing/2014/main" val="290983190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Work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WACC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TPR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TNR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32846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</a:rPr>
                        <a:t>Without Filter</a:t>
                      </a:r>
                      <a:endParaRPr lang="en-US" sz="24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71 </a:t>
                      </a:r>
                      <a:r>
                        <a:rPr lang="en-US" sz="2400" dirty="0">
                          <a:solidFill>
                            <a:srgbClr val="CFD5EA"/>
                          </a:solidFill>
                          <a:effectLst/>
                        </a:rPr>
                        <a:t>(11)</a:t>
                      </a:r>
                      <a:endParaRPr lang="en-US" sz="2400" dirty="0">
                        <a:solidFill>
                          <a:srgbClr val="CFD5E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73 </a:t>
                      </a:r>
                      <a:r>
                        <a:rPr lang="en-US" sz="2400" dirty="0">
                          <a:solidFill>
                            <a:srgbClr val="CFD5EA"/>
                          </a:solidFill>
                          <a:effectLst/>
                        </a:rPr>
                        <a:t>(-9)</a:t>
                      </a:r>
                      <a:endParaRPr lang="en-US" sz="2400" dirty="0">
                        <a:solidFill>
                          <a:srgbClr val="CFD5E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996275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Filter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</a:rPr>
                        <a:t>(+2)</a:t>
                      </a:r>
                      <a:endParaRPr lang="en-US" sz="24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</a:t>
                      </a:r>
                      <a:r>
                        <a:rPr lang="en-US" sz="2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(+1)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02605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122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b="1" u="sng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3E0B49-9C0B-4796-9A1F-72AD69AC61A3}"/>
              </a:ext>
            </a:extLst>
          </p:cNvPr>
          <p:cNvSpPr/>
          <p:nvPr/>
        </p:nvSpPr>
        <p:spPr>
          <a:xfrm>
            <a:off x="185980" y="6239070"/>
            <a:ext cx="11017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Sharma, P. Jasper, E. </a:t>
            </a:r>
            <a:r>
              <a:rPr lang="en-US" sz="1400" dirty="0" err="1"/>
              <a:t>Muth</a:t>
            </a:r>
            <a:r>
              <a:rPr lang="en-US" sz="1400" dirty="0"/>
              <a:t>, and A. Hoover, “The impact of walking and resting on wrist motion for automated  detection of meals,” ACM Transactions on Computing for Healthcare, vol. 1, no. 1, pp. 1–18, 2020.</a:t>
            </a:r>
          </a:p>
        </p:txBody>
      </p:sp>
    </p:spTree>
    <p:extLst>
      <p:ext uri="{BB962C8B-B14F-4D97-AF65-F5344CB8AC3E}">
        <p14:creationId xmlns:p14="http://schemas.microsoft.com/office/powerpoint/2010/main" val="2471925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BC2E-B988-4C57-9C42-7D5DA078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vs Everyday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7BDED-5F63-4512-BF93-BCD130AE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81207C-2ADE-4E62-9481-E9AD2EE97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98720"/>
              </p:ext>
            </p:extLst>
          </p:nvPr>
        </p:nvGraphicFramePr>
        <p:xfrm>
          <a:off x="2850398" y="1391681"/>
          <a:ext cx="6444522" cy="3609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460">
                  <a:extLst>
                    <a:ext uri="{9D8B030D-6E8A-4147-A177-3AD203B41FA5}">
                      <a16:colId xmlns:a16="http://schemas.microsoft.com/office/drawing/2014/main" val="20571246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41456091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9204712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50644762"/>
                    </a:ext>
                  </a:extLst>
                </a:gridCol>
                <a:gridCol w="1304718">
                  <a:extLst>
                    <a:ext uri="{9D8B030D-6E8A-4147-A177-3AD203B41FA5}">
                      <a16:colId xmlns:a16="http://schemas.microsoft.com/office/drawing/2014/main" val="243548292"/>
                    </a:ext>
                  </a:extLst>
                </a:gridCol>
              </a:tblGrid>
              <a:tr h="11255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9E8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743553"/>
                  </a:ext>
                </a:extLst>
              </a:tr>
              <a:tr h="413932"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E9E8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Controlled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Unconstrained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72403"/>
                  </a:ext>
                </a:extLst>
              </a:tr>
              <a:tr h="413932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Recall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513921"/>
                  </a:ext>
                </a:extLst>
              </a:tr>
              <a:tr h="413932">
                <a:tc>
                  <a:txBody>
                    <a:bodyPr/>
                    <a:lstStyle/>
                    <a:p>
                      <a:r>
                        <a:rPr lang="en-US" sz="2000" dirty="0" err="1"/>
                        <a:t>Thomaz</a:t>
                      </a:r>
                      <a:r>
                        <a:rPr lang="en-US" sz="2000" dirty="0"/>
                        <a:t> (2015)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65 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</a:rPr>
                        <a:t>(-2)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79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84024"/>
                  </a:ext>
                </a:extLst>
              </a:tr>
              <a:tr h="413932">
                <a:tc>
                  <a:txBody>
                    <a:bodyPr/>
                    <a:lstStyle/>
                    <a:p>
                      <a:r>
                        <a:rPr lang="en-US" sz="2000" dirty="0" err="1"/>
                        <a:t>Mirtchouk</a:t>
                      </a:r>
                      <a:r>
                        <a:rPr lang="en-US" sz="2000" dirty="0"/>
                        <a:t>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45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(-43)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85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01890"/>
                  </a:ext>
                </a:extLst>
              </a:tr>
              <a:tr h="413932">
                <a:tc>
                  <a:txBody>
                    <a:bodyPr/>
                    <a:lstStyle/>
                    <a:p>
                      <a:r>
                        <a:rPr lang="en-US" sz="2000" dirty="0"/>
                        <a:t>Chun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78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73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155493"/>
                  </a:ext>
                </a:extLst>
              </a:tr>
              <a:tr h="413932">
                <a:tc>
                  <a:txBody>
                    <a:bodyPr/>
                    <a:lstStyle/>
                    <a:p>
                      <a:r>
                        <a:rPr lang="en-US" sz="2000" dirty="0"/>
                        <a:t>Zhang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79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77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(-13)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0601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3806A99-C60F-4199-B5DA-F5796BB18289}"/>
              </a:ext>
            </a:extLst>
          </p:cNvPr>
          <p:cNvSpPr/>
          <p:nvPr/>
        </p:nvSpPr>
        <p:spPr>
          <a:xfrm>
            <a:off x="838200" y="5433020"/>
            <a:ext cx="9009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>
                <a:latin typeface="Calibri" pitchFamily="34" charset="0"/>
              </a:rPr>
              <a:t>Doulah</a:t>
            </a:r>
            <a:r>
              <a:rPr lang="en-US" altLang="en-US" dirty="0">
                <a:latin typeface="Calibri" pitchFamily="34" charset="0"/>
              </a:rPr>
              <a:t> (2018) – Meal durations (min) and pauses between </a:t>
            </a:r>
            <a:r>
              <a:rPr lang="en-US" altLang="en-US" dirty="0" err="1">
                <a:latin typeface="Calibri" pitchFamily="34" charset="0"/>
              </a:rPr>
              <a:t>ingestive</a:t>
            </a:r>
            <a:r>
              <a:rPr lang="en-US" altLang="en-US" dirty="0">
                <a:latin typeface="Calibri" pitchFamily="34" charset="0"/>
              </a:rPr>
              <a:t> bouts (sec) were significantly longer in field-like setting compared to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 pitchFamily="34" charset="0"/>
              </a:rPr>
              <a:t>Alex (2019) -- Eating rate (bites/min) appx twice as slow in free-living compared to cafeteria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C1D81-91D2-4D67-BA2E-E74395BC0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957" y="1474914"/>
            <a:ext cx="1315886" cy="986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F910A1-2603-48A9-A617-4D513C1A0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9"/>
          <a:stretch/>
        </p:blipFill>
        <p:spPr>
          <a:xfrm>
            <a:off x="7140322" y="1400815"/>
            <a:ext cx="1769425" cy="10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14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240016" y="5839745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Intake events (“bites”)</a:t>
            </a:r>
          </a:p>
        </p:txBody>
      </p:sp>
      <p:sp>
        <p:nvSpPr>
          <p:cNvPr id="2" name="AutoShape 2" descr="Image result for fitbit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62" y="1815583"/>
            <a:ext cx="7696867" cy="3612193"/>
          </a:xfrm>
          <a:prstGeom prst="rect">
            <a:avLst/>
          </a:prstGeom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927648" y="5837087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Food preparation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359696" y="5427775"/>
            <a:ext cx="432048" cy="40931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501140" y="5127950"/>
            <a:ext cx="2098917" cy="79208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204530" y="5074750"/>
            <a:ext cx="1899582" cy="84528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938840" y="5139328"/>
            <a:ext cx="1525313" cy="78071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758613" y="5302022"/>
            <a:ext cx="256436" cy="61801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075026" y="5199958"/>
            <a:ext cx="1261334" cy="73681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</p:cNvCxnSpPr>
          <p:nvPr/>
        </p:nvCxnSpPr>
        <p:spPr>
          <a:xfrm flipV="1">
            <a:off x="4259797" y="5287697"/>
            <a:ext cx="2465677" cy="5493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5539834" y="1308527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2 minutes</a:t>
            </a: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>
            <a:off x="2241562" y="1340768"/>
            <a:ext cx="7696867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2">
            <a:extLst>
              <a:ext uri="{FF2B5EF4-FFF2-40B4-BE49-F238E27FC236}">
                <a16:creationId xmlns:a16="http://schemas.microsoft.com/office/drawing/2014/main" id="{2B63F952-FDD1-4CE5-AAEB-A0056B8295E4}"/>
              </a:ext>
            </a:extLst>
          </p:cNvPr>
          <p:cNvSpPr txBox="1">
            <a:spLocks/>
          </p:cNvSpPr>
          <p:nvPr/>
        </p:nvSpPr>
        <p:spPr>
          <a:xfrm>
            <a:off x="838200" y="794380"/>
            <a:ext cx="10515600" cy="467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i="0" kern="1200" spc="150" baseline="0">
                <a:solidFill>
                  <a:schemeClr val="accent5"/>
                </a:solidFill>
                <a:latin typeface="Franklin Gothic Medium Regular" charset="0"/>
                <a:ea typeface="+mj-ea"/>
                <a:cs typeface="+mj-cs"/>
              </a:defRPr>
            </a:lvl1pPr>
          </a:lstStyle>
          <a:p>
            <a:r>
              <a:rPr lang="en-US" altLang="en-US" sz="4400" dirty="0">
                <a:solidFill>
                  <a:schemeClr val="tx1"/>
                </a:solidFill>
                <a:latin typeface="+mj-lt"/>
              </a:rPr>
              <a:t>Eating a banana</a:t>
            </a:r>
            <a:endParaRPr lang="en-US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9B472-9CE7-4068-86E6-004FF233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57E45-5C09-4C54-9F4D-7900CA4486F6}" type="slidenum">
              <a:rPr lang="zh-CN" altLang="en-US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95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5C131-4907-41E3-B49D-30E22EFF5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FE26-CAE2-4ADB-938B-18D009A1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870ECC6-EA6B-480E-AE5D-3AFB3D79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168" y="5733256"/>
            <a:ext cx="7183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itchFamily="34" charset="0"/>
              </a:rPr>
              <a:t>Oscillations are steps</a:t>
            </a:r>
          </a:p>
          <a:p>
            <a:pPr algn="ctr"/>
            <a:r>
              <a:rPr lang="en-US" altLang="en-US" sz="2000" dirty="0">
                <a:latin typeface="Calibri" pitchFamily="34" charset="0"/>
              </a:rPr>
              <a:t>(Click </a:t>
            </a:r>
            <a:r>
              <a:rPr lang="en-US" altLang="en-US" sz="2000" dirty="0">
                <a:latin typeface="Calibri" pitchFamily="34" charset="0"/>
                <a:hlinkClick r:id="rId3" action="ppaction://hlinkfile"/>
              </a:rPr>
              <a:t>here</a:t>
            </a:r>
            <a:r>
              <a:rPr lang="en-US" altLang="en-US" sz="2000" dirty="0">
                <a:latin typeface="Calibri" pitchFamily="34" charset="0"/>
              </a:rPr>
              <a:t> for video walking demo)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B1F4129-C458-40D2-A8E8-8B56926B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834" y="1308527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 minute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6EAE6-9233-4067-9D49-5E698DB8A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05" y="1653386"/>
            <a:ext cx="7742591" cy="35512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607CA8-0A86-48FB-A1D6-F7FB5924CA6A}"/>
              </a:ext>
            </a:extLst>
          </p:cNvPr>
          <p:cNvCxnSpPr>
            <a:cxnSpLocks/>
          </p:cNvCxnSpPr>
          <p:nvPr/>
        </p:nvCxnSpPr>
        <p:spPr>
          <a:xfrm flipV="1">
            <a:off x="2241562" y="1340768"/>
            <a:ext cx="7725734" cy="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646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54AE-EE06-42A2-8A98-09FDCD575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activity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23C34-D82B-4101-B14F-E14C2D18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0FA8E20-4618-4C20-BA1B-1458E0678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168" y="5733256"/>
            <a:ext cx="71836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itchFamily="34" charset="0"/>
              </a:rPr>
              <a:t>Can be classified using features based on frequency, magnitude, rotation vs acceleration, motion to rest ratio,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FBD525-FB2E-4F97-984E-928693A1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0"/>
          <a:stretch/>
        </p:blipFill>
        <p:spPr>
          <a:xfrm>
            <a:off x="6546565" y="1508582"/>
            <a:ext cx="3727280" cy="3551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E2A2F-30FD-42AD-AA8F-DBFA3C47DE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9" r="47609"/>
          <a:stretch/>
        </p:blipFill>
        <p:spPr>
          <a:xfrm>
            <a:off x="1991545" y="1508583"/>
            <a:ext cx="4113869" cy="36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03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7DAE-1DE4-4919-9FC5-1120B4D9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Simultaneous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3CD0-C2BE-4137-A71E-7AE814C6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C72B118-8BE9-4981-AFB3-3962F386B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168" y="5733256"/>
            <a:ext cx="7183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itchFamily="34" charset="0"/>
              </a:rPr>
              <a:t>Walking and eating a banana at the same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4ED97-11A9-40C9-97D3-C3BB2C1CD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84" y="1752455"/>
            <a:ext cx="7757832" cy="3353091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F8ED9C7-76F2-4713-B2EF-276FAB165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9834" y="1308527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 minute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FE0911-B10C-45F7-B548-77C2677909BF}"/>
              </a:ext>
            </a:extLst>
          </p:cNvPr>
          <p:cNvCxnSpPr>
            <a:cxnSpLocks/>
          </p:cNvCxnSpPr>
          <p:nvPr/>
        </p:nvCxnSpPr>
        <p:spPr>
          <a:xfrm>
            <a:off x="2241562" y="1340768"/>
            <a:ext cx="7733354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20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AD46-20EE-454D-9579-8423AF9C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Self-reported Secondary Activities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C6E3D-99EC-4ACA-BEA4-A568072F2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B67A230-9804-4E8E-83B4-C0FA49FBE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884" y="3327966"/>
            <a:ext cx="7183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itchFamily="34" charset="0"/>
              </a:rPr>
              <a:t>Selection of reported secondary activities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EBB2C5-9509-409F-9DDB-99DE3A23F6F2}"/>
              </a:ext>
            </a:extLst>
          </p:cNvPr>
          <p:cNvGraphicFramePr>
            <a:graphicFrameLocks noGrp="1"/>
          </p:cNvGraphicFramePr>
          <p:nvPr/>
        </p:nvGraphicFramePr>
        <p:xfrm>
          <a:off x="2567608" y="1425022"/>
          <a:ext cx="7012214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694">
                  <a:extLst>
                    <a:ext uri="{9D8B030D-6E8A-4147-A177-3AD203B41FA5}">
                      <a16:colId xmlns:a16="http://schemas.microsoft.com/office/drawing/2014/main" val="205712460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36332188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51101334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000" dirty="0"/>
                        <a:t>Secondary</a:t>
                      </a:r>
                      <a:r>
                        <a:rPr lang="en-US" sz="2000" baseline="0" dirty="0"/>
                        <a:t> activity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Number of meals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% of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meals in data 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724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840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Talking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018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Something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7360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CBD73B-8CC9-43F2-BE8F-DD6FC4545AF6}"/>
              </a:ext>
            </a:extLst>
          </p:cNvPr>
          <p:cNvGraphicFramePr>
            <a:graphicFrameLocks noGrp="1"/>
          </p:cNvGraphicFramePr>
          <p:nvPr/>
        </p:nvGraphicFramePr>
        <p:xfrm>
          <a:off x="2725343" y="3789040"/>
          <a:ext cx="6696744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5">
                  <a:extLst>
                    <a:ext uri="{9D8B030D-6E8A-4147-A177-3AD203B41FA5}">
                      <a16:colId xmlns:a16="http://schemas.microsoft.com/office/drawing/2014/main" val="187333264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150092218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945972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Putting away groceries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Playing with niece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Walking 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6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Watching media on 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Sitting in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House chores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305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Checking email and 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Working</a:t>
                      </a:r>
                      <a:r>
                        <a:rPr lang="en-US" baseline="0" dirty="0"/>
                        <a:t> on papers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Reading book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02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Talking</a:t>
                      </a:r>
                      <a:r>
                        <a:rPr lang="en-US" baseline="0" dirty="0"/>
                        <a:t> and playing pool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Sitting in 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Talking in 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42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Talking to team in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Getting ready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Doing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267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Talking to friend in a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Playing trivia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178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Talking and texting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Watching 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067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118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AC285-E552-4709-B5FA-C3C684048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F5014C-04C7-47DC-AAD2-219F4030547A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CCD65-1536-4FAE-990C-A490BE8A7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59"/>
          <a:stretch/>
        </p:blipFill>
        <p:spPr>
          <a:xfrm>
            <a:off x="1807622" y="3129791"/>
            <a:ext cx="2071036" cy="268778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E485D24F-2E4A-4073-9896-5E733EFA7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720"/>
            <a:ext cx="10515600" cy="410369"/>
          </a:xfrm>
        </p:spPr>
        <p:txBody>
          <a:bodyPr>
            <a:noAutofit/>
          </a:bodyPr>
          <a:lstStyle/>
          <a:p>
            <a:r>
              <a:rPr lang="en-US" dirty="0"/>
              <a:t>Rest Detector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4938672-7DED-4671-A12A-2641ECA6D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12"/>
            <a:ext cx="8145544" cy="1327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Detected by looking for low variance in accelerometer and gyroscope signals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82A95A59-F4BB-4297-ADEB-837677EB2A99}"/>
              </a:ext>
            </a:extLst>
          </p:cNvPr>
          <p:cNvSpPr txBox="1">
            <a:spLocks/>
          </p:cNvSpPr>
          <p:nvPr/>
        </p:nvSpPr>
        <p:spPr>
          <a:xfrm>
            <a:off x="4581784" y="3899170"/>
            <a:ext cx="10515600" cy="45672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600" b="0" i="0" kern="1200" spc="150" baseline="0">
                <a:solidFill>
                  <a:schemeClr val="accent5"/>
                </a:solidFill>
                <a:latin typeface="Franklin Gothic Medium Regular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Walking Detector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B0D33B-2DD5-49D7-9B0E-E9110E684583}"/>
              </a:ext>
            </a:extLst>
          </p:cNvPr>
          <p:cNvSpPr txBox="1">
            <a:spLocks/>
          </p:cNvSpPr>
          <p:nvPr/>
        </p:nvSpPr>
        <p:spPr>
          <a:xfrm>
            <a:off x="4581784" y="4468276"/>
            <a:ext cx="6890209" cy="13278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0" i="0" kern="1200">
                <a:solidFill>
                  <a:schemeClr val="accent5"/>
                </a:solidFill>
                <a:latin typeface="Franklin Gothic Book Regular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800" b="0" i="0" kern="1200">
                <a:solidFill>
                  <a:schemeClr val="accent5"/>
                </a:solidFill>
                <a:latin typeface="Franklin Gothic Book Regular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800" b="0" i="0" kern="1200">
                <a:solidFill>
                  <a:schemeClr val="accent5"/>
                </a:solidFill>
                <a:latin typeface="Franklin Gothic Book Regular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q"/>
              <a:defRPr sz="2800" b="0" i="0" kern="1200">
                <a:solidFill>
                  <a:schemeClr val="accent5"/>
                </a:solidFill>
                <a:latin typeface="Franklin Gothic Book Regular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accent5"/>
                </a:solidFill>
                <a:latin typeface="Franklin Gothic Book Regular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Detected by looking for a high number of zero crossings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5F51BA-7B9D-458C-AF53-882A24F78C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8"/>
          <a:stretch/>
        </p:blipFill>
        <p:spPr>
          <a:xfrm>
            <a:off x="8990152" y="391194"/>
            <a:ext cx="2363648" cy="31201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89288E-C951-4D46-8E7C-53C5AF302944}"/>
              </a:ext>
            </a:extLst>
          </p:cNvPr>
          <p:cNvSpPr/>
          <p:nvPr/>
        </p:nvSpPr>
        <p:spPr>
          <a:xfrm>
            <a:off x="185980" y="6239070"/>
            <a:ext cx="11017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Sharma, P. Jasper, E. </a:t>
            </a:r>
            <a:r>
              <a:rPr lang="en-US" sz="1400" dirty="0" err="1"/>
              <a:t>Muth</a:t>
            </a:r>
            <a:r>
              <a:rPr lang="en-US" sz="1400" dirty="0"/>
              <a:t>, and A. Hoover, “The impact of walking and resting on wrist motion for automated  detection of meals,” ACM Transactions on Computing for Healthcare, vol. 1, no. 1, pp. 1–18, 2020.</a:t>
            </a:r>
          </a:p>
        </p:txBody>
      </p:sp>
    </p:spTree>
    <p:extLst>
      <p:ext uri="{BB962C8B-B14F-4D97-AF65-F5344CB8AC3E}">
        <p14:creationId xmlns:p14="http://schemas.microsoft.com/office/powerpoint/2010/main" val="253905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E8D4-F0FD-44B5-9777-5FEEB56D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6EF4B-BE89-4C53-B143-E0AAF692D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23229" cy="4351338"/>
          </a:xfrm>
        </p:spPr>
        <p:txBody>
          <a:bodyPr/>
          <a:lstStyle/>
          <a:p>
            <a:r>
              <a:rPr lang="en-US" dirty="0"/>
              <a:t>Affects 42.4% of US adults (&gt;95 Million)</a:t>
            </a:r>
            <a:r>
              <a:rPr lang="en-US" baseline="30000" dirty="0"/>
              <a:t>1</a:t>
            </a:r>
          </a:p>
          <a:p>
            <a:r>
              <a:rPr lang="en-US" dirty="0"/>
              <a:t>Can lead to premature preventable death</a:t>
            </a:r>
            <a:r>
              <a:rPr lang="en-US" baseline="30000" dirty="0"/>
              <a:t>1</a:t>
            </a:r>
          </a:p>
          <a:p>
            <a:r>
              <a:rPr lang="en-US" dirty="0"/>
              <a:t>Being overweight is linked to more deaths than being underweight</a:t>
            </a:r>
            <a:r>
              <a:rPr lang="en-US" baseline="30000" dirty="0"/>
              <a:t>2</a:t>
            </a:r>
          </a:p>
          <a:p>
            <a:r>
              <a:rPr lang="en-US" dirty="0"/>
              <a:t>Surgeries are an option to reduce weight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Lifestyle change through increased energy expenditure or reduced energy intake is preferred</a:t>
            </a:r>
            <a:r>
              <a:rPr lang="en-US" baseline="30000" dirty="0"/>
              <a:t>2,4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BA599-C858-4145-8F52-BCEDC0C5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73CBFF7-91B6-49B5-B846-9FB0D34E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6134" y="4921453"/>
            <a:ext cx="1935332" cy="2027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315DD-FA68-4FE0-86B6-7FA8996C5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336" y="3528033"/>
            <a:ext cx="2755555" cy="20444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6FB0BA-B2C7-48E9-A5CB-6D54B690DD4B}"/>
              </a:ext>
            </a:extLst>
          </p:cNvPr>
          <p:cNvSpPr/>
          <p:nvPr/>
        </p:nvSpPr>
        <p:spPr>
          <a:xfrm>
            <a:off x="89077" y="5886990"/>
            <a:ext cx="1015693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[1] </a:t>
            </a:r>
            <a:r>
              <a:rPr lang="en-US" sz="1100" dirty="0">
                <a:hlinkClick r:id="rId5"/>
              </a:rPr>
              <a:t>https://www.cdc.gov/obesity/data/adult.html</a:t>
            </a:r>
            <a:endParaRPr lang="en-US" sz="1100" dirty="0"/>
          </a:p>
          <a:p>
            <a:r>
              <a:rPr lang="en-US" sz="1100" dirty="0"/>
              <a:t>[2] https://www.who.int/features/factfiles/obesity/en/</a:t>
            </a:r>
          </a:p>
          <a:p>
            <a:r>
              <a:rPr lang="en-US" sz="1100" dirty="0"/>
              <a:t>[3] </a:t>
            </a:r>
            <a:r>
              <a:rPr lang="en-US" sz="1100" dirty="0" err="1"/>
              <a:t>Angrisani</a:t>
            </a:r>
            <a:r>
              <a:rPr lang="en-US" sz="1100" dirty="0"/>
              <a:t>, L., </a:t>
            </a:r>
            <a:r>
              <a:rPr lang="en-US" sz="1100" dirty="0" err="1"/>
              <a:t>Santonicola</a:t>
            </a:r>
            <a:r>
              <a:rPr lang="en-US" sz="1100" dirty="0"/>
              <a:t>, A., Iovino, P., </a:t>
            </a:r>
            <a:r>
              <a:rPr lang="en-US" sz="1100" dirty="0" err="1"/>
              <a:t>Formisano</a:t>
            </a:r>
            <a:r>
              <a:rPr lang="en-US" sz="1100" dirty="0"/>
              <a:t>, G., Buchwald, H., &amp; </a:t>
            </a:r>
            <a:r>
              <a:rPr lang="en-US" sz="1100" dirty="0" err="1"/>
              <a:t>Scopinaro</a:t>
            </a:r>
            <a:r>
              <a:rPr lang="en-US" sz="1100" dirty="0"/>
              <a:t>, N. (2015). Bariatric surgery worldwide 2013. </a:t>
            </a:r>
            <a:r>
              <a:rPr lang="en-US" sz="1100" i="1" dirty="0"/>
              <a:t>Obesity Surgery</a:t>
            </a:r>
            <a:r>
              <a:rPr lang="en-US" sz="1100" dirty="0"/>
              <a:t>, </a:t>
            </a:r>
            <a:r>
              <a:rPr lang="en-US" sz="1100" i="1" dirty="0"/>
              <a:t>25</a:t>
            </a:r>
            <a:r>
              <a:rPr lang="en-US" sz="1100" dirty="0"/>
              <a:t>(10), 1822-1832.</a:t>
            </a:r>
          </a:p>
          <a:p>
            <a:r>
              <a:rPr lang="en-US" sz="1100" dirty="0"/>
              <a:t>[4] M. K. </a:t>
            </a:r>
            <a:r>
              <a:rPr lang="en-US" sz="1100" dirty="0" err="1"/>
              <a:t>Serdula</a:t>
            </a:r>
            <a:r>
              <a:rPr lang="en-US" sz="1100" dirty="0"/>
              <a:t>, A. H. </a:t>
            </a:r>
            <a:r>
              <a:rPr lang="en-US" sz="1100" dirty="0" err="1"/>
              <a:t>Mokdad</a:t>
            </a:r>
            <a:r>
              <a:rPr lang="en-US" sz="1100" dirty="0"/>
              <a:t>, D. F. Williamson, D. A. Galuska, J. M. </a:t>
            </a:r>
            <a:r>
              <a:rPr lang="en-US" sz="1100" dirty="0" err="1"/>
              <a:t>Mendlein</a:t>
            </a:r>
            <a:r>
              <a:rPr lang="en-US" sz="1100" dirty="0"/>
              <a:t>, and G. W. Heath, “Prevalence of attempting weight loss and strategies for controlling weight,” JAMA, vol. 282, no. 14, pp. 1353?1358, 1999.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5E7BE-6573-4620-B982-9F6E0037A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873" y="1986921"/>
            <a:ext cx="2695575" cy="102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76FD8-278B-44A2-9526-A117980D4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397" y="665457"/>
            <a:ext cx="5724525" cy="790575"/>
          </a:xfrm>
          <a:prstGeom prst="rect">
            <a:avLst/>
          </a:prstGeom>
        </p:spPr>
      </p:pic>
      <p:pic>
        <p:nvPicPr>
          <p:cNvPr id="7" name="Picture 6" descr="A close up of a mans face&#10;&#10;Description automatically generated">
            <a:extLst>
              <a:ext uri="{FF2B5EF4-FFF2-40B4-BE49-F238E27FC236}">
                <a16:creationId xmlns:a16="http://schemas.microsoft.com/office/drawing/2014/main" id="{C8D3897E-D26B-454B-897B-EF8682448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1006" y="1344978"/>
            <a:ext cx="1866667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7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ECD1-FF41-4B64-9C31-A7A31214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Resting and Walking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D8A-7465-46A8-BF53-3A7E9C17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EA3C36A-6BA5-4484-BBE8-9853646A5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8590"/>
            <a:ext cx="10515600" cy="4592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Train and Test Walking and Resting Classifier on </a:t>
            </a:r>
            <a:r>
              <a:rPr lang="en-US" sz="2400" dirty="0">
                <a:hlinkClick r:id="rId3"/>
              </a:rPr>
              <a:t>Pedometer</a:t>
            </a:r>
            <a:r>
              <a:rPr lang="en-US" sz="2400" dirty="0"/>
              <a:t> and </a:t>
            </a:r>
            <a:r>
              <a:rPr lang="en-US" sz="2400" dirty="0">
                <a:hlinkClick r:id="rId4"/>
              </a:rPr>
              <a:t>Cafeteria</a:t>
            </a:r>
            <a:r>
              <a:rPr lang="en-US" sz="2400" dirty="0"/>
              <a:t> Datasets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Evaluate on new data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05C67-7805-43FC-B6D7-A984E1DFF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852" y="2300746"/>
            <a:ext cx="4153558" cy="23247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70123-4454-4879-80A0-78E455D0B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205" y="2300746"/>
            <a:ext cx="5125730" cy="22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2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B4605-8815-405E-8C48-2A743770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23DBE-09BC-4225-9995-AFA6F6C5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3BA1AC0-B1F8-4136-BF73-178B8158D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171" y="4216796"/>
            <a:ext cx="71836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itchFamily="34" charset="0"/>
              </a:rPr>
              <a:t>* Ground truth rest in cafeteria measured as 6.8% using video.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CD112B-FD39-4198-A429-AB12280E3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732216"/>
              </p:ext>
            </p:extLst>
          </p:nvPr>
        </p:nvGraphicFramePr>
        <p:xfrm>
          <a:off x="838200" y="1681001"/>
          <a:ext cx="105156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974">
                  <a:extLst>
                    <a:ext uri="{9D8B030D-6E8A-4147-A177-3AD203B41FA5}">
                      <a16:colId xmlns:a16="http://schemas.microsoft.com/office/drawing/2014/main" val="2057124605"/>
                    </a:ext>
                  </a:extLst>
                </a:gridCol>
                <a:gridCol w="2272683">
                  <a:extLst>
                    <a:ext uri="{9D8B030D-6E8A-4147-A177-3AD203B41FA5}">
                      <a16:colId xmlns:a16="http://schemas.microsoft.com/office/drawing/2014/main" val="2161362445"/>
                    </a:ext>
                  </a:extLst>
                </a:gridCol>
                <a:gridCol w="1586143">
                  <a:extLst>
                    <a:ext uri="{9D8B030D-6E8A-4147-A177-3AD203B41FA5}">
                      <a16:colId xmlns:a16="http://schemas.microsoft.com/office/drawing/2014/main" val="336332188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110133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30195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6372287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2000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Evaluated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Total data (</a:t>
                      </a:r>
                      <a:r>
                        <a:rPr lang="en-US" sz="2000" dirty="0" err="1"/>
                        <a:t>hrs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Eatin</a:t>
                      </a:r>
                      <a:r>
                        <a:rPr lang="en-US" sz="2000" baseline="0" dirty="0"/>
                        <a:t>g (</a:t>
                      </a:r>
                      <a:r>
                        <a:rPr lang="en-US" sz="2000" baseline="0" dirty="0" err="1"/>
                        <a:t>hrs</a:t>
                      </a:r>
                      <a:r>
                        <a:rPr lang="en-US" sz="2000" baseline="0" dirty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% duration detected resting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% duration detected walking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4724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Pedometer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Periods of Walking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2840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Cafeteria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7%*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018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Free living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Meals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4,680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12.8% </a:t>
                      </a:r>
                      <a:r>
                        <a:rPr lang="en-US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(1.8x)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5.5%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7360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989A57-FBD4-4DCD-A42F-54B4B4DBB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7" y="4917498"/>
            <a:ext cx="113811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itchFamily="34" charset="0"/>
              </a:rPr>
              <a:t>21/1,133 meals walking, 38/1,133 meals resting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u="sng" dirty="0">
                <a:latin typeface="Calibri" pitchFamily="34" charset="0"/>
              </a:rPr>
              <a:t>1,063 “valid” meals : Clemson all-day dataset (CAD)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itchFamily="34" charset="0"/>
              </a:rPr>
              <a:t>Overall classifier accuracy improved from 74% to 77% by excluding resting and walking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itchFamily="34" charset="0"/>
              </a:rPr>
              <a:t>91% of meals with no secondary activity detected compared to 87% of meals with</a:t>
            </a:r>
          </a:p>
        </p:txBody>
      </p:sp>
    </p:spTree>
    <p:extLst>
      <p:ext uri="{BB962C8B-B14F-4D97-AF65-F5344CB8AC3E}">
        <p14:creationId xmlns:p14="http://schemas.microsoft.com/office/powerpoint/2010/main" val="26517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75EA9B91-4A44-4DAB-A593-D4249FE5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105" y="1275270"/>
            <a:ext cx="5677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Participant reported ground truth (dashed lines)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5354B-A231-4010-868A-E95938016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Example Meals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12BE1-DD18-47C9-9140-E37B55E35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11CE961-4C1E-4A8D-99A8-D106A9411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158" y="1640717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10 min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068114-A19A-4A14-9A18-87606DAF338B}"/>
              </a:ext>
            </a:extLst>
          </p:cNvPr>
          <p:cNvCxnSpPr/>
          <p:nvPr/>
        </p:nvCxnSpPr>
        <p:spPr>
          <a:xfrm>
            <a:off x="4431990" y="1701004"/>
            <a:ext cx="3744416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727253D-C9EE-45C1-A7E5-433C7FEEE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5"/>
          <a:stretch/>
        </p:blipFill>
        <p:spPr>
          <a:xfrm>
            <a:off x="8976321" y="4621483"/>
            <a:ext cx="1063863" cy="97958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13DD847F-DBF8-4EE1-98E1-7BEB3F1B7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253" y="3912464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11 min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0114F2-BEBA-42D4-A07E-809C31A0427B}"/>
              </a:ext>
            </a:extLst>
          </p:cNvPr>
          <p:cNvCxnSpPr>
            <a:cxnSpLocks/>
          </p:cNvCxnSpPr>
          <p:nvPr/>
        </p:nvCxnSpPr>
        <p:spPr>
          <a:xfrm>
            <a:off x="3701086" y="3972752"/>
            <a:ext cx="3986976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>
            <a:extLst>
              <a:ext uri="{FF2B5EF4-FFF2-40B4-BE49-F238E27FC236}">
                <a16:creationId xmlns:a16="http://schemas.microsoft.com/office/drawing/2014/main" id="{548CBE7C-B9F8-466C-BFB8-BA517B4E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1" y="2571617"/>
            <a:ext cx="9224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Eating</a:t>
            </a:r>
          </a:p>
          <a:p>
            <a:r>
              <a:rPr lang="en-US" altLang="en-US" sz="2000" dirty="0">
                <a:latin typeface="Calibri" pitchFamily="34" charset="0"/>
              </a:rPr>
              <a:t>only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2C3740F-07D0-4B1A-9DA1-761E0387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228" y="4621483"/>
            <a:ext cx="9224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Mostly eating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E5EFF-B36A-4C8B-8E6F-D3FB3CBBC7D8}"/>
              </a:ext>
            </a:extLst>
          </p:cNvPr>
          <p:cNvSpPr txBox="1"/>
          <p:nvPr/>
        </p:nvSpPr>
        <p:spPr>
          <a:xfrm>
            <a:off x="8727715" y="5529253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Classifier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0414D-B417-4F1D-9FEE-CB8528980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14" y="1939939"/>
            <a:ext cx="6657325" cy="2002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56994-82AB-401E-A9B3-A0CE16E54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865" y="4257025"/>
            <a:ext cx="4290894" cy="184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3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84A-C6D5-4D28-8690-21F4546F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Example Meals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7D92F-DA4D-41F0-AD30-1D2F9A44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4C5D1C68-0C7E-4AF4-BAC1-CF4D97BCF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036" y="1758951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19 min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867942-C1D7-40C1-903A-E220E0F1F695}"/>
              </a:ext>
            </a:extLst>
          </p:cNvPr>
          <p:cNvCxnSpPr/>
          <p:nvPr/>
        </p:nvCxnSpPr>
        <p:spPr>
          <a:xfrm>
            <a:off x="2315654" y="1793614"/>
            <a:ext cx="691276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64872D-8F20-4406-98EE-6596C3792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5"/>
          <a:stretch/>
        </p:blipFill>
        <p:spPr>
          <a:xfrm>
            <a:off x="8976321" y="4414980"/>
            <a:ext cx="1063863" cy="97958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A251B9D1-0E08-414E-9E6C-51581A7BB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654" y="1393504"/>
            <a:ext cx="59067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Participant reported ground truth (dashed lines)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204B6F0-EFEC-42F1-AB94-B191446D3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10" y="4725144"/>
            <a:ext cx="5198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Eating is &lt;50% of self-reported meal duration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68308-27BC-4933-8D2A-B7975ECA701C}"/>
              </a:ext>
            </a:extLst>
          </p:cNvPr>
          <p:cNvSpPr txBox="1"/>
          <p:nvPr/>
        </p:nvSpPr>
        <p:spPr>
          <a:xfrm>
            <a:off x="8727715" y="5394569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Classifier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61404-0742-45E6-9A47-5F6D044D5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6" b="6341"/>
          <a:stretch/>
        </p:blipFill>
        <p:spPr>
          <a:xfrm>
            <a:off x="2122225" y="2227325"/>
            <a:ext cx="7474535" cy="181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16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0935-E11E-4CEB-A591-11F8C9F3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Example Meals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EC8DB-1A32-45AC-AB6F-FF503EDA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44</a:t>
            </a:fld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2A1DD18-5BE4-4F25-A670-43CCB9C6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958" y="1803738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30 min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4955F7-5E83-453D-9189-58B007D57B8B}"/>
              </a:ext>
            </a:extLst>
          </p:cNvPr>
          <p:cNvCxnSpPr/>
          <p:nvPr/>
        </p:nvCxnSpPr>
        <p:spPr>
          <a:xfrm>
            <a:off x="1892300" y="1838401"/>
            <a:ext cx="859618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40D86CF-D722-45AD-9E19-B67DCBF072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5"/>
          <a:stretch/>
        </p:blipFill>
        <p:spPr>
          <a:xfrm>
            <a:off x="8976321" y="4414980"/>
            <a:ext cx="1063863" cy="979589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98058770-89E1-462D-9514-C76D97D55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567" y="1438291"/>
            <a:ext cx="5469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Participant reported ground truth (dashed lines)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28CDC23-EAAE-4EA4-94BF-5E0EA0F50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24" y="4504664"/>
            <a:ext cx="51986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9 min of rest, 2 min of walking, several min of other possibly due to mixture of activities (eating + secondary activity confusing classifier)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AA9B0-FE0D-4382-B3AA-0E61E359D860}"/>
              </a:ext>
            </a:extLst>
          </p:cNvPr>
          <p:cNvSpPr txBox="1"/>
          <p:nvPr/>
        </p:nvSpPr>
        <p:spPr>
          <a:xfrm>
            <a:off x="8727715" y="5394569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Classifier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5A9A0-634C-4B15-A1F5-B1B03337B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49" y="2097103"/>
            <a:ext cx="9169552" cy="15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3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0935-E11E-4CEB-A591-11F8C9F3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Example Meals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EC8DB-1A32-45AC-AB6F-FF503EDA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F4376D7-1A09-4324-85A9-D362CF52F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958" y="2123336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34 min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A6542E-EEF7-46EF-BAB1-6941A03E400C}"/>
              </a:ext>
            </a:extLst>
          </p:cNvPr>
          <p:cNvCxnSpPr/>
          <p:nvPr/>
        </p:nvCxnSpPr>
        <p:spPr>
          <a:xfrm>
            <a:off x="2279576" y="2157999"/>
            <a:ext cx="7992888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09DF7C7-9137-4FFF-9941-608454BDD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5"/>
          <a:stretch/>
        </p:blipFill>
        <p:spPr>
          <a:xfrm>
            <a:off x="8976321" y="4734578"/>
            <a:ext cx="1063863" cy="97958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2EC7168E-E7BA-4A09-816F-BAF8E944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035" y="1757889"/>
            <a:ext cx="5576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Participant reported ground truth (dashed lines)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7A885F2-89B3-4521-95AB-A0DA1911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24" y="4824262"/>
            <a:ext cx="51986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itchFamily="34" charset="0"/>
              </a:rPr>
              <a:t>12 min of walking, possibly grazing while doing secondary activity (cleaning up, preparing to leave location, other)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E0FFA-67EC-4AC7-8E2A-F2A0500E48F3}"/>
              </a:ext>
            </a:extLst>
          </p:cNvPr>
          <p:cNvSpPr txBox="1"/>
          <p:nvPr/>
        </p:nvSpPr>
        <p:spPr>
          <a:xfrm>
            <a:off x="8634455" y="5665948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Classifier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C4BAF-0D35-448E-873D-E48C18A001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31"/>
          <a:stretch/>
        </p:blipFill>
        <p:spPr>
          <a:xfrm>
            <a:off x="1704020" y="2558109"/>
            <a:ext cx="8851530" cy="1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09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B43BAB-011A-412D-9537-0EEDDFEC1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3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0BB6C-68AF-48BC-AE89-B07CC3F9D8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42" r="-1" b="12958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41189-3469-4A54-B8A0-7B4E2E94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4BB0E-1891-40F4-A11C-BBCBD35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F5014C-04C7-47DC-AAD2-219F4030547A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89E87-6F79-4944-A746-70214B39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79" y="1592917"/>
            <a:ext cx="54786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itchFamily="34" charset="0"/>
              </a:rPr>
              <a:t>Secondary activities happen during the majority of meals in free living.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Calibri" pitchFamily="34" charset="0"/>
              </a:rPr>
              <a:t>Lab meals without secondary activities are not representative.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u="sng" dirty="0">
                <a:latin typeface="Calibri" pitchFamily="34" charset="0"/>
              </a:rPr>
              <a:t>Motion patterns due to secondary activities impact the motion patterns related to eating.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000" b="1" u="sng" dirty="0"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u="sng" dirty="0">
                <a:latin typeface="Calibri" pitchFamily="34" charset="0"/>
              </a:rPr>
              <a:t>Secondary activities are overlapping and intermittent with actual consumption, and therefore difficult to model.</a:t>
            </a:r>
          </a:p>
        </p:txBody>
      </p:sp>
    </p:spTree>
    <p:extLst>
      <p:ext uri="{BB962C8B-B14F-4D97-AF65-F5344CB8AC3E}">
        <p14:creationId xmlns:p14="http://schemas.microsoft.com/office/powerpoint/2010/main" val="3604376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b="1" u="sng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662211-F00D-4143-B41B-E5787C9CA8AF}"/>
              </a:ext>
            </a:extLst>
          </p:cNvPr>
          <p:cNvSpPr/>
          <p:nvPr/>
        </p:nvSpPr>
        <p:spPr>
          <a:xfrm>
            <a:off x="221942" y="6140906"/>
            <a:ext cx="107952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S. Sharma, and A. Hoover, “Top-down Detection of Eating Episodes in Free-living by Analyzing Large Windows of Wrist Motion Using a Convolutional Neural Network”, submitted to IEEE Journal of Biomedical and Health Informatics for review.</a:t>
            </a:r>
            <a:endParaRPr lang="en-US" sz="1100" u="sng" dirty="0"/>
          </a:p>
        </p:txBody>
      </p:sp>
    </p:spTree>
    <p:extLst>
      <p:ext uri="{BB962C8B-B14F-4D97-AF65-F5344CB8AC3E}">
        <p14:creationId xmlns:p14="http://schemas.microsoft.com/office/powerpoint/2010/main" val="783245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52BA-CB00-4CE9-BFAD-97E27428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(Bottom Up/Gesture Spotting)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79163C-EE88-4BAC-80E4-69679F5DF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16" y="1809988"/>
            <a:ext cx="2969777" cy="24923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D84D7-DB75-4EB1-AE6F-E867DD8A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E39DC-FFCC-4A14-94E7-D67D53B9FAE9}"/>
              </a:ext>
            </a:extLst>
          </p:cNvPr>
          <p:cNvSpPr/>
          <p:nvPr/>
        </p:nvSpPr>
        <p:spPr>
          <a:xfrm>
            <a:off x="213064" y="5740143"/>
            <a:ext cx="111407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Junker, H., </a:t>
            </a:r>
            <a:r>
              <a:rPr lang="en-US" sz="1050" dirty="0" err="1"/>
              <a:t>Amft</a:t>
            </a:r>
            <a:r>
              <a:rPr lang="en-US" sz="1050" dirty="0"/>
              <a:t>, O., </a:t>
            </a:r>
            <a:r>
              <a:rPr lang="en-US" sz="1050" dirty="0" err="1"/>
              <a:t>Lukowicz</a:t>
            </a:r>
            <a:r>
              <a:rPr lang="en-US" sz="1050" dirty="0"/>
              <a:t>, P., &amp; </a:t>
            </a:r>
            <a:r>
              <a:rPr lang="en-US" sz="1050" dirty="0" err="1"/>
              <a:t>Tröster</a:t>
            </a:r>
            <a:r>
              <a:rPr lang="en-US" sz="1050" dirty="0"/>
              <a:t>, G. (2008). Gesture spotting with body-worn inertial sensors to detect user activities. </a:t>
            </a:r>
            <a:r>
              <a:rPr lang="en-US" sz="1050" i="1" dirty="0"/>
              <a:t>Pattern Recognition</a:t>
            </a:r>
            <a:r>
              <a:rPr lang="en-US" sz="1050" dirty="0"/>
              <a:t>, </a:t>
            </a:r>
            <a:r>
              <a:rPr lang="en-US" sz="1050" i="1" dirty="0"/>
              <a:t>41</a:t>
            </a:r>
            <a:r>
              <a:rPr lang="en-US" sz="1050" dirty="0"/>
              <a:t>(6), 2010-2024.</a:t>
            </a:r>
          </a:p>
          <a:p>
            <a:endParaRPr lang="en-US" sz="1050" dirty="0"/>
          </a:p>
          <a:p>
            <a:r>
              <a:rPr lang="en-US" sz="1050" dirty="0"/>
              <a:t>Kyritsis, K., </a:t>
            </a:r>
            <a:r>
              <a:rPr lang="en-US" sz="1050" dirty="0" err="1"/>
              <a:t>Diou</a:t>
            </a:r>
            <a:r>
              <a:rPr lang="en-US" sz="1050" dirty="0"/>
              <a:t>, C., &amp; </a:t>
            </a:r>
            <a:r>
              <a:rPr lang="en-US" sz="1050" dirty="0" err="1"/>
              <a:t>Delopoulos</a:t>
            </a:r>
            <a:r>
              <a:rPr lang="en-US" sz="1050" dirty="0"/>
              <a:t>, A. (2020). A Data Driven End-to-end Approach for In-the-wild Monitoring of Eating Behavior Using Smartwatches. </a:t>
            </a:r>
            <a:r>
              <a:rPr lang="en-US" sz="1050" i="1" dirty="0"/>
              <a:t>IEEE Journal of Biomedical and Health Informatics</a:t>
            </a:r>
            <a:r>
              <a:rPr lang="en-US" sz="1050" dirty="0"/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44EF8-A3CA-4444-AB5C-9125BBF92A89}"/>
              </a:ext>
            </a:extLst>
          </p:cNvPr>
          <p:cNvSpPr/>
          <p:nvPr/>
        </p:nvSpPr>
        <p:spPr>
          <a:xfrm>
            <a:off x="6891867" y="1455006"/>
            <a:ext cx="1417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[Junker2008]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746D7-EAE0-4FC3-85C2-8FF215FE9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046"/>
          <a:stretch/>
        </p:blipFill>
        <p:spPr>
          <a:xfrm>
            <a:off x="7948093" y="1754895"/>
            <a:ext cx="3142520" cy="17606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387C3B-F1EB-4617-8F10-E24BA05B3A31}"/>
              </a:ext>
            </a:extLst>
          </p:cNvPr>
          <p:cNvSpPr/>
          <p:nvPr/>
        </p:nvSpPr>
        <p:spPr>
          <a:xfrm>
            <a:off x="9935592" y="1455006"/>
            <a:ext cx="14174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[Kyritsis2020]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004F4-3D62-4DAA-9593-23D533FB3DFB}"/>
              </a:ext>
            </a:extLst>
          </p:cNvPr>
          <p:cNvSpPr txBox="1"/>
          <p:nvPr/>
        </p:nvSpPr>
        <p:spPr>
          <a:xfrm>
            <a:off x="470517" y="2015231"/>
            <a:ext cx="44210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Detect physiological events indicative of eating (bites / swallows / chews) using 0.5 – 5 sec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 regions with a high concentration of these events to detect eating</a:t>
            </a:r>
          </a:p>
        </p:txBody>
      </p:sp>
    </p:spTree>
    <p:extLst>
      <p:ext uri="{BB962C8B-B14F-4D97-AF65-F5344CB8AC3E}">
        <p14:creationId xmlns:p14="http://schemas.microsoft.com/office/powerpoint/2010/main" val="2687349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D3F0-2440-4A88-9809-A033710D7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Novelty: Top Down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5F24E-B72E-431A-8A68-B34EF7AB2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EF8FAD-9451-4DCC-9EC5-E820EA391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711" y="1528528"/>
            <a:ext cx="7366446" cy="1260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A048C8-1D18-421E-97BB-732655B02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36"/>
          <a:stretch/>
        </p:blipFill>
        <p:spPr>
          <a:xfrm>
            <a:off x="3100328" y="2854091"/>
            <a:ext cx="8644829" cy="12373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A2349D-B466-4B9C-83D2-E9D320C30DFD}"/>
              </a:ext>
            </a:extLst>
          </p:cNvPr>
          <p:cNvSpPr/>
          <p:nvPr/>
        </p:nvSpPr>
        <p:spPr>
          <a:xfrm>
            <a:off x="838200" y="4361714"/>
            <a:ext cx="8826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Meal preparation and cleanup helps detect start and end of meals</a:t>
            </a:r>
            <a:r>
              <a:rPr lang="en-US" sz="20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Consumption, stirring, cutting, and resting between ingestion events can help improve the detection of eating activities</a:t>
            </a:r>
            <a:r>
              <a:rPr lang="en-US" sz="2000" baseline="30000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7E1FF0-A282-4012-BAC3-CB1204E75A8B}"/>
              </a:ext>
            </a:extLst>
          </p:cNvPr>
          <p:cNvSpPr/>
          <p:nvPr/>
        </p:nvSpPr>
        <p:spPr>
          <a:xfrm>
            <a:off x="145002" y="5906227"/>
            <a:ext cx="1120879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[1] Dong, Y., </a:t>
            </a:r>
            <a:r>
              <a:rPr lang="en-US" sz="1050" dirty="0" err="1"/>
              <a:t>Scisco</a:t>
            </a:r>
            <a:r>
              <a:rPr lang="en-US" sz="1050" dirty="0"/>
              <a:t>, J., Wilson, M., </a:t>
            </a:r>
            <a:r>
              <a:rPr lang="en-US" sz="1050" dirty="0" err="1"/>
              <a:t>Muth</a:t>
            </a:r>
            <a:r>
              <a:rPr lang="en-US" sz="1050" dirty="0"/>
              <a:t>, E., &amp; Hoover, A. (2013). Detecting periods of eating during free-living by tracking wrist motion. </a:t>
            </a:r>
            <a:r>
              <a:rPr lang="en-US" sz="1050" i="1" dirty="0"/>
              <a:t>IEEE Journal of Biomedical and Health Informatics</a:t>
            </a:r>
            <a:r>
              <a:rPr lang="en-US" sz="1050" dirty="0"/>
              <a:t>, </a:t>
            </a:r>
            <a:r>
              <a:rPr lang="en-US" sz="1050" i="1" dirty="0"/>
              <a:t>18</a:t>
            </a:r>
            <a:r>
              <a:rPr lang="en-US" sz="1050" dirty="0"/>
              <a:t>(4), 1253-1260. </a:t>
            </a:r>
          </a:p>
          <a:p>
            <a:r>
              <a:rPr lang="en-US" sz="1050" dirty="0"/>
              <a:t>[2] Shen, Y., </a:t>
            </a:r>
            <a:r>
              <a:rPr lang="en-US" sz="1050" dirty="0" err="1"/>
              <a:t>Salley</a:t>
            </a:r>
            <a:r>
              <a:rPr lang="en-US" sz="1050" dirty="0"/>
              <a:t>, J., </a:t>
            </a:r>
            <a:r>
              <a:rPr lang="en-US" sz="1050" dirty="0" err="1"/>
              <a:t>Muth</a:t>
            </a:r>
            <a:r>
              <a:rPr lang="en-US" sz="1050" dirty="0"/>
              <a:t>, E., &amp; Hoover, A. (2016). Assessing the accuracy of a wrist motion tracking method for counting bites across demographic and food variables. </a:t>
            </a:r>
            <a:r>
              <a:rPr lang="en-US" sz="1050" i="1" dirty="0"/>
              <a:t>IEEE Journal of Biomedical and Health Informatics</a:t>
            </a:r>
            <a:r>
              <a:rPr lang="en-US" sz="1050" dirty="0"/>
              <a:t>, </a:t>
            </a:r>
            <a:r>
              <a:rPr lang="en-US" sz="1050" i="1" dirty="0"/>
              <a:t>21</a:t>
            </a:r>
            <a:r>
              <a:rPr lang="en-US" sz="1050" dirty="0"/>
              <a:t>(3), 599-606.</a:t>
            </a:r>
          </a:p>
          <a:p>
            <a:endParaRPr lang="en-US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D85F8-D4BF-42DD-8287-73637CE83097}"/>
              </a:ext>
            </a:extLst>
          </p:cNvPr>
          <p:cNvSpPr/>
          <p:nvPr/>
        </p:nvSpPr>
        <p:spPr>
          <a:xfrm>
            <a:off x="413351" y="1813079"/>
            <a:ext cx="3965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Look at large windows (6 – 15 min) of wrist motion data using a CNN to detect periods of eating</a:t>
            </a:r>
          </a:p>
        </p:txBody>
      </p:sp>
    </p:spTree>
    <p:extLst>
      <p:ext uri="{BB962C8B-B14F-4D97-AF65-F5344CB8AC3E}">
        <p14:creationId xmlns:p14="http://schemas.microsoft.com/office/powerpoint/2010/main" val="248881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C305-4C49-4DEB-B48D-916C7617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- Personal</a:t>
            </a:r>
          </a:p>
        </p:txBody>
      </p:sp>
      <p:pic>
        <p:nvPicPr>
          <p:cNvPr id="6" name="Content Placeholder 5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55359EF5-96B4-4BE7-981B-C102C9A56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0"/>
          <a:stretch/>
        </p:blipFill>
        <p:spPr>
          <a:xfrm>
            <a:off x="1102923" y="2484600"/>
            <a:ext cx="1216170" cy="2286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194D-6EE1-4703-BBD1-E0BA4D9DB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E1EF34-DD69-4E77-83FE-DDE6765160B7}"/>
              </a:ext>
            </a:extLst>
          </p:cNvPr>
          <p:cNvSpPr txBox="1"/>
          <p:nvPr/>
        </p:nvSpPr>
        <p:spPr>
          <a:xfrm>
            <a:off x="1311394" y="47995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8DD6D8-E1D2-4C07-8D28-DCF25A118CA2}"/>
              </a:ext>
            </a:extLst>
          </p:cNvPr>
          <p:cNvSpPr txBox="1"/>
          <p:nvPr/>
        </p:nvSpPr>
        <p:spPr>
          <a:xfrm>
            <a:off x="760539" y="4995215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105 kgs / 231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10" name="Picture 9" descr="A person standing in a room&#10;&#10;Description automatically generated">
            <a:extLst>
              <a:ext uri="{FF2B5EF4-FFF2-40B4-BE49-F238E27FC236}">
                <a16:creationId xmlns:a16="http://schemas.microsoft.com/office/drawing/2014/main" id="{4B952AA0-7727-464A-B297-3C2B220C6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1" r="52699"/>
          <a:stretch/>
        </p:blipFill>
        <p:spPr>
          <a:xfrm>
            <a:off x="3379177" y="2484600"/>
            <a:ext cx="1010811" cy="2286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6D5A0-330A-4710-8769-D047288B50AF}"/>
              </a:ext>
            </a:extLst>
          </p:cNvPr>
          <p:cNvSpPr txBox="1"/>
          <p:nvPr/>
        </p:nvSpPr>
        <p:spPr>
          <a:xfrm>
            <a:off x="3448442" y="47648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5FC70A-FB8F-4815-B576-49334BB41700}"/>
              </a:ext>
            </a:extLst>
          </p:cNvPr>
          <p:cNvSpPr txBox="1"/>
          <p:nvPr/>
        </p:nvSpPr>
        <p:spPr>
          <a:xfrm>
            <a:off x="3007354" y="4988348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kgs / 243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14" name="Picture 13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4E41AB6C-4BF2-467D-82FB-6F37CB948D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2" r="46952"/>
          <a:stretch/>
        </p:blipFill>
        <p:spPr>
          <a:xfrm>
            <a:off x="5352567" y="2489822"/>
            <a:ext cx="1320933" cy="2286000"/>
          </a:xfrm>
          <a:prstGeom prst="rect">
            <a:avLst/>
          </a:prstGeom>
        </p:spPr>
      </p:pic>
      <p:pic>
        <p:nvPicPr>
          <p:cNvPr id="16" name="Picture 1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008D50FE-23E3-4333-BF83-B5C66F386F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9" r="21219"/>
          <a:stretch/>
        </p:blipFill>
        <p:spPr>
          <a:xfrm>
            <a:off x="7430193" y="2524271"/>
            <a:ext cx="1010530" cy="2286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BCD5D7-4CC5-4D63-9284-C67D1CE23C36}"/>
              </a:ext>
            </a:extLst>
          </p:cNvPr>
          <p:cNvSpPr txBox="1"/>
          <p:nvPr/>
        </p:nvSpPr>
        <p:spPr>
          <a:xfrm>
            <a:off x="5580646" y="47758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505DE-EAAC-4EB4-9C0A-D16AC222B0CC}"/>
              </a:ext>
            </a:extLst>
          </p:cNvPr>
          <p:cNvSpPr txBox="1"/>
          <p:nvPr/>
        </p:nvSpPr>
        <p:spPr>
          <a:xfrm>
            <a:off x="5037524" y="4995215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kgs / 265 </a:t>
            </a:r>
            <a:r>
              <a:rPr lang="en-US" dirty="0" err="1"/>
              <a:t>lbs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766251-235D-402A-ADC7-C5F1F584121B}"/>
              </a:ext>
            </a:extLst>
          </p:cNvPr>
          <p:cNvSpPr txBox="1"/>
          <p:nvPr/>
        </p:nvSpPr>
        <p:spPr>
          <a:xfrm>
            <a:off x="7571598" y="479733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EA70E6-680B-4CC0-9C29-B94EB94DA468}"/>
              </a:ext>
            </a:extLst>
          </p:cNvPr>
          <p:cNvSpPr txBox="1"/>
          <p:nvPr/>
        </p:nvSpPr>
        <p:spPr>
          <a:xfrm>
            <a:off x="6972349" y="4988348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 kgs / 222 </a:t>
            </a:r>
            <a:r>
              <a:rPr lang="en-US" dirty="0" err="1"/>
              <a:t>lbs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41996D-EC20-41C1-A0B7-C4D141DF2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170" y="2484600"/>
            <a:ext cx="1825929" cy="23220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BEA6D3-5035-4F4E-8989-9E4373CFA981}"/>
              </a:ext>
            </a:extLst>
          </p:cNvPr>
          <p:cNvSpPr txBox="1"/>
          <p:nvPr/>
        </p:nvSpPr>
        <p:spPr>
          <a:xfrm>
            <a:off x="9981093" y="48116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57ABBA-C0EA-4D4D-BEF5-B4EC23C7CA8E}"/>
              </a:ext>
            </a:extLst>
          </p:cNvPr>
          <p:cNvSpPr txBox="1"/>
          <p:nvPr/>
        </p:nvSpPr>
        <p:spPr>
          <a:xfrm>
            <a:off x="9540005" y="5035177"/>
            <a:ext cx="175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 kgs / 243 </a:t>
            </a:r>
            <a:r>
              <a:rPr lang="en-US" dirty="0" err="1"/>
              <a:t>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738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4E236-08D1-4A83-98B3-847EACD4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362" y="2057401"/>
            <a:ext cx="4643438" cy="3593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CA9AEC-DECE-4A0D-A51E-2F74FAEBC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Top-down Detection of Eating</a:t>
            </a:r>
            <a:br>
              <a:rPr lang="en-US" dirty="0"/>
            </a:br>
            <a:r>
              <a:rPr lang="en-US" dirty="0"/>
              <a:t>Episodes Using a CNN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1CDB4-0496-46D3-980A-6CA8179F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47787-0DF1-41D1-AF65-7832A9BCE847}"/>
              </a:ext>
            </a:extLst>
          </p:cNvPr>
          <p:cNvSpPr txBox="1"/>
          <p:nvPr/>
        </p:nvSpPr>
        <p:spPr>
          <a:xfrm>
            <a:off x="838200" y="3018784"/>
            <a:ext cx="5459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a sliding window of W minutes with a slide of S seconds</a:t>
            </a:r>
          </a:p>
          <a:p>
            <a:endParaRPr lang="en-US" sz="2400" dirty="0"/>
          </a:p>
          <a:p>
            <a:r>
              <a:rPr lang="en-US" sz="2400" dirty="0"/>
              <a:t>Use a CNN to look at window of data and generate an instantaneous probability of eating</a:t>
            </a:r>
          </a:p>
        </p:txBody>
      </p:sp>
    </p:spTree>
    <p:extLst>
      <p:ext uri="{BB962C8B-B14F-4D97-AF65-F5344CB8AC3E}">
        <p14:creationId xmlns:p14="http://schemas.microsoft.com/office/powerpoint/2010/main" val="2123176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A9AEC-DECE-4A0D-A51E-2F74FAEBC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of Eating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1CDB4-0496-46D3-980A-6CA8179F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47787-0DF1-41D1-AF65-7832A9BCE847}"/>
              </a:ext>
            </a:extLst>
          </p:cNvPr>
          <p:cNvSpPr txBox="1"/>
          <p:nvPr/>
        </p:nvSpPr>
        <p:spPr>
          <a:xfrm>
            <a:off x="855955" y="1348800"/>
            <a:ext cx="54597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a hysteresis based segmenter to segment periods of eating</a:t>
            </a:r>
          </a:p>
          <a:p>
            <a:endParaRPr lang="en-US" sz="2400" dirty="0"/>
          </a:p>
          <a:p>
            <a:r>
              <a:rPr lang="en-US" sz="2400" dirty="0"/>
              <a:t>Use two thresholds- start threshold T</a:t>
            </a:r>
            <a:r>
              <a:rPr lang="en-US" sz="2400" baseline="-25000" dirty="0"/>
              <a:t>S</a:t>
            </a:r>
            <a:r>
              <a:rPr lang="en-US" sz="2400" dirty="0"/>
              <a:t> and end threshold T</a:t>
            </a:r>
            <a:r>
              <a:rPr lang="en-US" sz="2400" baseline="-25000" dirty="0"/>
              <a:t>E</a:t>
            </a:r>
          </a:p>
          <a:p>
            <a:endParaRPr lang="en-US" sz="2400" baseline="-25000" dirty="0"/>
          </a:p>
          <a:p>
            <a:r>
              <a:rPr lang="en-US" sz="2400" dirty="0"/>
              <a:t>High start threshold reduces false positives</a:t>
            </a:r>
          </a:p>
          <a:p>
            <a:endParaRPr lang="en-US" sz="2400" dirty="0"/>
          </a:p>
          <a:p>
            <a:r>
              <a:rPr lang="en-US" sz="2400" dirty="0"/>
              <a:t>Low end threshold helps improve boundary detection in the presence of resting and other secondary activities</a:t>
            </a:r>
          </a:p>
          <a:p>
            <a:endParaRPr lang="en-US" sz="2400" dirty="0"/>
          </a:p>
          <a:p>
            <a:r>
              <a:rPr lang="en-US" sz="2400" dirty="0"/>
              <a:t>In total we have three parameters – W, T</a:t>
            </a:r>
            <a:r>
              <a:rPr lang="en-US" sz="2400" baseline="-25000" dirty="0"/>
              <a:t>S</a:t>
            </a:r>
            <a:r>
              <a:rPr lang="en-US" sz="2400" dirty="0"/>
              <a:t> and T</a:t>
            </a:r>
            <a:r>
              <a:rPr lang="en-US" sz="2400" baseline="-25000" dirty="0"/>
              <a:t>E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E6B35E-D25B-44E7-9F64-700CB2B3C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3"/>
          <a:stretch/>
        </p:blipFill>
        <p:spPr>
          <a:xfrm>
            <a:off x="6701489" y="3862805"/>
            <a:ext cx="4634556" cy="17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43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0CDFE8-CD90-4DAF-83CC-79575F14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328" y="1406525"/>
            <a:ext cx="4676775" cy="5086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FF7E5-7A97-4F15-B33C-2D07EAA90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B8D36-B97F-4309-BC37-1958D5B9D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279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 = 15 * 60 * W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baseline="-25000" dirty="0"/>
              <a:t>1 </a:t>
            </a:r>
            <a:r>
              <a:rPr lang="en-US" dirty="0"/>
              <a:t>= 44 units (3 sec) X 10 filters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baseline="-25000" dirty="0"/>
              <a:t>2 </a:t>
            </a:r>
            <a:r>
              <a:rPr lang="en-US" dirty="0"/>
              <a:t>= 20 units X 10 filters</a:t>
            </a:r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baseline="-25000" dirty="0"/>
              <a:t>3 </a:t>
            </a:r>
            <a:r>
              <a:rPr lang="en-US" dirty="0"/>
              <a:t>= 4 units X 10 filters</a:t>
            </a:r>
          </a:p>
          <a:p>
            <a:pPr marL="0" indent="0">
              <a:buNone/>
            </a:pPr>
            <a:r>
              <a:rPr lang="en-US" dirty="0" err="1"/>
              <a:t>f</a:t>
            </a:r>
            <a:r>
              <a:rPr lang="en-US" baseline="-25000" dirty="0" err="1"/>
              <a:t>g</a:t>
            </a:r>
            <a:r>
              <a:rPr lang="en-US" baseline="-25000" dirty="0"/>
              <a:t>  </a:t>
            </a:r>
            <a:r>
              <a:rPr lang="en-US" dirty="0"/>
              <a:t>= 10 weights</a:t>
            </a:r>
          </a:p>
          <a:p>
            <a:pPr marL="0" indent="0">
              <a:buNone/>
            </a:pPr>
            <a:r>
              <a:rPr lang="en-US" dirty="0"/>
              <a:t>f</a:t>
            </a:r>
            <a:r>
              <a:rPr lang="en-US" baseline="-25000" dirty="0"/>
              <a:t>c  </a:t>
            </a:r>
            <a:r>
              <a:rPr lang="en-US" dirty="0"/>
              <a:t>= 200 weights</a:t>
            </a:r>
          </a:p>
          <a:p>
            <a:endParaRPr lang="en-US" dirty="0"/>
          </a:p>
          <a:p>
            <a:endParaRPr lang="en-US" baseline="-25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FE19C-AAD4-4D86-AD4E-6987E71C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79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EA7B-B6B4-4CA1-9F54-71C48697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the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A6A8F-0745-43F0-935F-27020E9EB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609" y="3866744"/>
            <a:ext cx="9672962" cy="2782631"/>
          </a:xfrm>
        </p:spPr>
        <p:txBody>
          <a:bodyPr>
            <a:normAutofit lnSpcReduction="10000"/>
          </a:bodyPr>
          <a:lstStyle/>
          <a:p>
            <a:r>
              <a:rPr lang="sv-SE" dirty="0"/>
              <a:t>Models for for W = </a:t>
            </a:r>
            <a:r>
              <a:rPr lang="sv-SE"/>
              <a:t>{7.5sec </a:t>
            </a:r>
            <a:r>
              <a:rPr lang="sv-SE" dirty="0"/>
              <a:t>- 15 min}</a:t>
            </a:r>
            <a:endParaRPr lang="en-US" dirty="0"/>
          </a:p>
          <a:p>
            <a:r>
              <a:rPr lang="en-US" dirty="0"/>
              <a:t>5-fold cross-validation</a:t>
            </a:r>
          </a:p>
          <a:p>
            <a:pPr lvl="1"/>
            <a:r>
              <a:rPr lang="en-US" dirty="0"/>
              <a:t>5 folds X 15 windows = 75 models</a:t>
            </a:r>
          </a:p>
          <a:p>
            <a:r>
              <a:rPr lang="en-US" dirty="0"/>
              <a:t>Label window as eating if 50% of window falls within self-reported period of eating</a:t>
            </a:r>
          </a:p>
          <a:p>
            <a:r>
              <a:rPr lang="en-US" dirty="0"/>
              <a:t>Under sample the non-eating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9F2C6-780A-44FA-A3AD-DF74CCCF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BEE65-0E6D-4731-9FF2-24FC98E5D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891" y="1470519"/>
            <a:ext cx="6480700" cy="23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79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17720-9FC0-4087-9AF3-C11DE5E86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Classification Accuracy v/s Window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14AD7-91DD-4163-9567-8EC704AB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3200" dirty="0"/>
              <a:t>Longer windows perform slightly better, but the increase in training and prediction time is much longer</a:t>
            </a:r>
          </a:p>
          <a:p>
            <a:r>
              <a:rPr lang="en-US" sz="3200" dirty="0"/>
              <a:t>Classification accuracy plateaus after 6 mins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272E6-12E3-4C6E-B50C-BD3392CE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0A7CE-BBBD-486E-9AFC-CB1C4E771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662" y="1825625"/>
            <a:ext cx="6924675" cy="2867025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4A7385D1-547D-41FC-80A5-4D65ED5E013A}"/>
              </a:ext>
            </a:extLst>
          </p:cNvPr>
          <p:cNvSpPr/>
          <p:nvPr/>
        </p:nvSpPr>
        <p:spPr>
          <a:xfrm>
            <a:off x="5400906" y="2201355"/>
            <a:ext cx="257175" cy="2762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7180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9E46-1284-4CD2-B746-D3B7EE1B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Effect of Start Threshold T</a:t>
            </a:r>
            <a:r>
              <a:rPr lang="en-US" baseline="-25000" dirty="0"/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0E762-A459-4F68-B39D-47E0657D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D3061A-4359-439A-8781-841CF24DF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269" y="1408892"/>
            <a:ext cx="6346787" cy="3527092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73E45B12-EB1F-4CB6-8247-EB874A47A29D}"/>
              </a:ext>
            </a:extLst>
          </p:cNvPr>
          <p:cNvSpPr/>
          <p:nvPr/>
        </p:nvSpPr>
        <p:spPr>
          <a:xfrm>
            <a:off x="6352296" y="2596342"/>
            <a:ext cx="257175" cy="27622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201F4-A55E-459C-8CE6-BF685A07CFDF}"/>
              </a:ext>
            </a:extLst>
          </p:cNvPr>
          <p:cNvSpPr txBox="1"/>
          <p:nvPr/>
        </p:nvSpPr>
        <p:spPr>
          <a:xfrm>
            <a:off x="1038687" y="5291091"/>
            <a:ext cx="5709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Knee at T</a:t>
            </a:r>
            <a:r>
              <a:rPr lang="en-US" sz="2800" baseline="-25000" dirty="0"/>
              <a:t>S </a:t>
            </a:r>
            <a:r>
              <a:rPr lang="en-US" sz="2800" dirty="0"/>
              <a:t>= 0.8 balances TPR vs FP/TP</a:t>
            </a:r>
          </a:p>
        </p:txBody>
      </p:sp>
    </p:spTree>
    <p:extLst>
      <p:ext uri="{BB962C8B-B14F-4D97-AF65-F5344CB8AC3E}">
        <p14:creationId xmlns:p14="http://schemas.microsoft.com/office/powerpoint/2010/main" val="3826525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888098-7198-4D24-A876-0DC2F731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98" y="1592263"/>
            <a:ext cx="6221813" cy="3321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F9E46-1284-4CD2-B746-D3B7EE1B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Effect of End Threshold T</a:t>
            </a:r>
            <a:r>
              <a:rPr lang="en-US" baseline="-25000" dirty="0"/>
              <a:t>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0E762-A459-4F68-B39D-47E0657D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56</a:t>
            </a:fld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3E45B12-EB1F-4CB6-8247-EB874A47A29D}"/>
              </a:ext>
            </a:extLst>
          </p:cNvPr>
          <p:cNvSpPr/>
          <p:nvPr/>
        </p:nvSpPr>
        <p:spPr>
          <a:xfrm>
            <a:off x="6483341" y="3391852"/>
            <a:ext cx="210830" cy="22955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201F4-A55E-459C-8CE6-BF685A07CFDF}"/>
              </a:ext>
            </a:extLst>
          </p:cNvPr>
          <p:cNvSpPr txBox="1"/>
          <p:nvPr/>
        </p:nvSpPr>
        <p:spPr>
          <a:xfrm>
            <a:off x="1038687" y="5291091"/>
            <a:ext cx="7571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Knee at T</a:t>
            </a:r>
            <a:r>
              <a:rPr lang="en-US" sz="2800" baseline="-25000" dirty="0"/>
              <a:t>E </a:t>
            </a:r>
            <a:r>
              <a:rPr lang="en-US" sz="2800" dirty="0"/>
              <a:t>= 0.40 balances Boundary Error vs FP/TP</a:t>
            </a:r>
          </a:p>
        </p:txBody>
      </p:sp>
    </p:spTree>
    <p:extLst>
      <p:ext uri="{BB962C8B-B14F-4D97-AF65-F5344CB8AC3E}">
        <p14:creationId xmlns:p14="http://schemas.microsoft.com/office/powerpoint/2010/main" val="2417664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FA93-48B9-4C1B-8B6C-2F577F81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Episode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8CB6F-3E72-4C84-915D-E5983B3C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20DBE2-4B37-4071-AD7C-B7C43CE89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73154"/>
              </p:ext>
            </p:extLst>
          </p:nvPr>
        </p:nvGraphicFramePr>
        <p:xfrm>
          <a:off x="1188351" y="1405780"/>
          <a:ext cx="9815298" cy="3593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0138">
                  <a:extLst>
                    <a:ext uri="{9D8B030D-6E8A-4147-A177-3AD203B41FA5}">
                      <a16:colId xmlns:a16="http://schemas.microsoft.com/office/drawing/2014/main" val="1948134751"/>
                    </a:ext>
                  </a:extLst>
                </a:gridCol>
                <a:gridCol w="2115322">
                  <a:extLst>
                    <a:ext uri="{9D8B030D-6E8A-4147-A177-3AD203B41FA5}">
                      <a16:colId xmlns:a16="http://schemas.microsoft.com/office/drawing/2014/main" val="2799279497"/>
                    </a:ext>
                  </a:extLst>
                </a:gridCol>
                <a:gridCol w="1195616">
                  <a:extLst>
                    <a:ext uri="{9D8B030D-6E8A-4147-A177-3AD203B41FA5}">
                      <a16:colId xmlns:a16="http://schemas.microsoft.com/office/drawing/2014/main" val="3522518363"/>
                    </a:ext>
                  </a:extLst>
                </a:gridCol>
                <a:gridCol w="1461309">
                  <a:extLst>
                    <a:ext uri="{9D8B030D-6E8A-4147-A177-3AD203B41FA5}">
                      <a16:colId xmlns:a16="http://schemas.microsoft.com/office/drawing/2014/main" val="2309797416"/>
                    </a:ext>
                  </a:extLst>
                </a:gridCol>
                <a:gridCol w="950362">
                  <a:extLst>
                    <a:ext uri="{9D8B030D-6E8A-4147-A177-3AD203B41FA5}">
                      <a16:colId xmlns:a16="http://schemas.microsoft.com/office/drawing/2014/main" val="1570055025"/>
                    </a:ext>
                  </a:extLst>
                </a:gridCol>
                <a:gridCol w="1052551">
                  <a:extLst>
                    <a:ext uri="{9D8B030D-6E8A-4147-A177-3AD203B41FA5}">
                      <a16:colId xmlns:a16="http://schemas.microsoft.com/office/drawing/2014/main" val="3577186446"/>
                    </a:ext>
                  </a:extLst>
                </a:gridCol>
              </a:tblGrid>
              <a:tr h="367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Work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Dataset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Participants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TPR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FP/TP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4798409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Thomaz</a:t>
                      </a:r>
                      <a:r>
                        <a:rPr lang="en-US" sz="1400" dirty="0">
                          <a:effectLst/>
                        </a:rPr>
                        <a:t> 2015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Wild-7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59836052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Thomaz</a:t>
                      </a:r>
                      <a:r>
                        <a:rPr lang="en-US" sz="1400" dirty="0">
                          <a:effectLst/>
                        </a:rPr>
                        <a:t> 2015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Wild-Long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03805448"/>
                  </a:ext>
                </a:extLst>
              </a:tr>
              <a:tr h="337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Kyritsis 2020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FreeFIC</a:t>
                      </a:r>
                      <a:r>
                        <a:rPr lang="en-US" sz="1400" dirty="0">
                          <a:effectLst/>
                        </a:rPr>
                        <a:t> held-out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98632104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Kyritsis 2020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FreeFIC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65365339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Mirtchouk 2017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ACE-E/FL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85831478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Mirtchouk 2017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ACE-E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1065834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Kyritsis 2020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ACE-E+FL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66108702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Dong 2014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iPhone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116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98575836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Bayesian Classifier [This Work]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CAD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1063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351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5.2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28074"/>
                  </a:ext>
                </a:extLst>
              </a:tr>
              <a:tr h="320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CNN [This Work]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CAD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1063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351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1.7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97664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E6C0D6-0B62-460E-983F-C0C6B4EBCB9E}"/>
              </a:ext>
            </a:extLst>
          </p:cNvPr>
          <p:cNvSpPr txBox="1"/>
          <p:nvPr/>
        </p:nvSpPr>
        <p:spPr>
          <a:xfrm>
            <a:off x="219708" y="5451758"/>
            <a:ext cx="11901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Compared to Bayesian on CAD, CNN provides a 67% reduction in false detections (FP/TP) and FP/</a:t>
            </a:r>
            <a:r>
              <a:rPr lang="en-US" sz="2000" dirty="0" err="1"/>
              <a:t>hr</a:t>
            </a:r>
            <a:r>
              <a:rPr lang="en-US" sz="2000" dirty="0"/>
              <a:t> (1.06 -&gt; 0.35)</a:t>
            </a:r>
          </a:p>
          <a:p>
            <a:r>
              <a:rPr lang="en-US" sz="2000" dirty="0"/>
              <a:t>Compared to Dong 2014, CNN provides 3% better detection and reduces FP by half.</a:t>
            </a:r>
          </a:p>
          <a:p>
            <a:endParaRPr lang="en-US" dirty="0"/>
          </a:p>
          <a:p>
            <a:r>
              <a:rPr lang="en-US" sz="1400" dirty="0"/>
              <a:t>Some work has not reported FP or TPR. It is possible all meals were detected.</a:t>
            </a:r>
          </a:p>
        </p:txBody>
      </p:sp>
    </p:spTree>
    <p:extLst>
      <p:ext uri="{BB962C8B-B14F-4D97-AF65-F5344CB8AC3E}">
        <p14:creationId xmlns:p14="http://schemas.microsoft.com/office/powerpoint/2010/main" val="2032832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2C24F-0EA2-4D8E-8BB4-69A467DE7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Time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87AEE-83F5-40CF-B0DD-D8C12EE5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107DB-820C-414A-8016-A53E6C45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4211"/>
            <a:ext cx="12192000" cy="2769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0CDAB-2A49-4529-BB2A-C42455E0FCAA}"/>
              </a:ext>
            </a:extLst>
          </p:cNvPr>
          <p:cNvSpPr txBox="1"/>
          <p:nvPr/>
        </p:nvSpPr>
        <p:spPr>
          <a:xfrm>
            <a:off x="627933" y="5167311"/>
            <a:ext cx="107664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CNN performs better than Bayesian Classifier (+25% F</a:t>
            </a:r>
            <a:r>
              <a:rPr lang="en-US" sz="2800" baseline="-25000" dirty="0"/>
              <a:t>1</a:t>
            </a:r>
            <a:r>
              <a:rPr lang="en-US" sz="2800" dirty="0"/>
              <a:t>-score, +6% ACC</a:t>
            </a:r>
            <a:r>
              <a:rPr lang="en-US" sz="2800" baseline="-25000" dirty="0"/>
              <a:t>W</a:t>
            </a:r>
            <a:r>
              <a:rPr lang="en-US" sz="2800" dirty="0"/>
              <a:t>)</a:t>
            </a:r>
          </a:p>
          <a:p>
            <a:r>
              <a:rPr lang="en-US" sz="2800" dirty="0"/>
              <a:t>Other work reported for completeness</a:t>
            </a:r>
          </a:p>
        </p:txBody>
      </p:sp>
    </p:spTree>
    <p:extLst>
      <p:ext uri="{BB962C8B-B14F-4D97-AF65-F5344CB8AC3E}">
        <p14:creationId xmlns:p14="http://schemas.microsoft.com/office/powerpoint/2010/main" val="1528035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0B39-0720-4291-8913-74735C2F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D13B-23A4-4661-8CF4-BF8A427B7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that non-eating actions during meals can be indicative of eating </a:t>
            </a:r>
          </a:p>
          <a:p>
            <a:r>
              <a:rPr lang="en-US" dirty="0"/>
              <a:t>15% increase in window based classification accuracy when using large windows (10 mins) vs short windows (7.5sec – 2 min)</a:t>
            </a:r>
          </a:p>
          <a:p>
            <a:r>
              <a:rPr lang="en-US" dirty="0"/>
              <a:t>100% time recall in self-reported meals may be ambitious</a:t>
            </a:r>
          </a:p>
          <a:p>
            <a:r>
              <a:rPr lang="en-US" dirty="0"/>
              <a:t>Top down approaches to detect eating should be explored</a:t>
            </a:r>
          </a:p>
          <a:p>
            <a:r>
              <a:rPr lang="en-US" dirty="0"/>
              <a:t>Comparisons between different works and different data sizes must be made cautiously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DBE70-D3C9-4280-AEB6-5BBF4A11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17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4E4C-51A7-4EFB-B3CF-C6BD820E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Food Diaries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D396-E058-465E-BA68-0658C955A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6555"/>
            <a:ext cx="5793420" cy="314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Self-monitoring is a vital component for successful weight loss</a:t>
            </a:r>
            <a:r>
              <a:rPr lang="en-US" baseline="30000" dirty="0"/>
              <a:t>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Food diaries are the most commonly used tool to track dietary intake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9A346-370F-4342-9D94-60E45B06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A8C43-2A12-4BDB-AAB8-9B26015CD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54" y="1690688"/>
            <a:ext cx="4871805" cy="41591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7A03C-3529-462C-9EC5-6430EFC43472}"/>
              </a:ext>
            </a:extLst>
          </p:cNvPr>
          <p:cNvSpPr/>
          <p:nvPr/>
        </p:nvSpPr>
        <p:spPr>
          <a:xfrm>
            <a:off x="224901" y="6231265"/>
            <a:ext cx="1112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K. N. </a:t>
            </a:r>
            <a:r>
              <a:rPr lang="en-US" sz="1200" dirty="0" err="1"/>
              <a:t>Boutelle</a:t>
            </a:r>
            <a:r>
              <a:rPr lang="en-US" sz="1200" dirty="0"/>
              <a:t> and D. S. Kirschenbaum, “Further support for consistent self-monitoring as a vital component of successful weight control,” Obesity Research, vol. 6, no. 3, pp. 219-224, 1998.</a:t>
            </a:r>
          </a:p>
        </p:txBody>
      </p:sp>
    </p:spTree>
    <p:extLst>
      <p:ext uri="{BB962C8B-B14F-4D97-AF65-F5344CB8AC3E}">
        <p14:creationId xmlns:p14="http://schemas.microsoft.com/office/powerpoint/2010/main" val="22126396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6DB10-8BDC-4B94-AD73-01CCCD73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818C3-848D-4565-9BC1-889D1615F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767" y="2334827"/>
            <a:ext cx="4887897" cy="3480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Thank You!</a:t>
            </a:r>
          </a:p>
          <a:p>
            <a:pPr marL="0" indent="0" algn="ctr">
              <a:buNone/>
            </a:pPr>
            <a:r>
              <a:rPr lang="en-US" sz="4400" dirty="0"/>
              <a:t>&amp;</a:t>
            </a:r>
          </a:p>
          <a:p>
            <a:pPr marL="0" indent="0" algn="ctr">
              <a:buNone/>
            </a:pPr>
            <a:r>
              <a:rPr lang="en-US" sz="4400" dirty="0"/>
              <a:t>Q&amp;A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95CC1B-CFB0-49BB-8BE9-66AF4F167EF2}"/>
              </a:ext>
            </a:extLst>
          </p:cNvPr>
          <p:cNvSpPr/>
          <p:nvPr/>
        </p:nvSpPr>
        <p:spPr>
          <a:xfrm>
            <a:off x="304800" y="5892581"/>
            <a:ext cx="974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by the National Institutes of Health (NIH) grant #1R01HL118181-01A1.</a:t>
            </a:r>
          </a:p>
        </p:txBody>
      </p:sp>
    </p:spTree>
    <p:extLst>
      <p:ext uri="{BB962C8B-B14F-4D97-AF65-F5344CB8AC3E}">
        <p14:creationId xmlns:p14="http://schemas.microsoft.com/office/powerpoint/2010/main" val="37951168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DF87-29A8-4B5D-AFDF-CE65B1A1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E0BA1-3729-4679-A17B-F63EDD2D1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6C9C0-91D3-4BDD-94A7-A36911D57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356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E5DA0-1945-4D96-B33C-36707D36A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6DB10-8BDC-4B94-AD73-01CCCD73A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818C3-848D-4565-9BC1-889D1615F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Questions?</a:t>
            </a:r>
          </a:p>
        </p:txBody>
      </p:sp>
      <p:pic>
        <p:nvPicPr>
          <p:cNvPr id="8" name="Picture 7" descr="A picture containing orange, scissors, pair, cut&#10;&#10;Description automatically generated">
            <a:extLst>
              <a:ext uri="{FF2B5EF4-FFF2-40B4-BE49-F238E27FC236}">
                <a16:creationId xmlns:a16="http://schemas.microsoft.com/office/drawing/2014/main" id="{B9A79D59-E935-4055-8DCA-209DFEFD4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r="2521" b="21424"/>
          <a:stretch/>
        </p:blipFill>
        <p:spPr>
          <a:xfrm>
            <a:off x="9165078" y="813492"/>
            <a:ext cx="1994153" cy="1889330"/>
          </a:xfrm>
          <a:prstGeom prst="rect">
            <a:avLst/>
          </a:prstGeom>
        </p:spPr>
      </p:pic>
      <p:pic>
        <p:nvPicPr>
          <p:cNvPr id="12" name="Picture 11" descr="A person on the machine&#10;&#10;Description automatically generated">
            <a:extLst>
              <a:ext uri="{FF2B5EF4-FFF2-40B4-BE49-F238E27FC236}">
                <a16:creationId xmlns:a16="http://schemas.microsoft.com/office/drawing/2014/main" id="{D2B56DA8-4813-4E41-BC07-731654E8E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31" y="3973901"/>
            <a:ext cx="3404538" cy="2270530"/>
          </a:xfrm>
          <a:prstGeom prst="rect">
            <a:avLst/>
          </a:prstGeom>
        </p:spPr>
      </p:pic>
      <p:pic>
        <p:nvPicPr>
          <p:cNvPr id="14" name="Picture 13" descr="A picture containing indoor, table, sitting, holding&#10;&#10;Description automatically generated">
            <a:extLst>
              <a:ext uri="{FF2B5EF4-FFF2-40B4-BE49-F238E27FC236}">
                <a16:creationId xmlns:a16="http://schemas.microsoft.com/office/drawing/2014/main" id="{C8B7767B-7511-4570-9276-AABDCA7B1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49" y="337582"/>
            <a:ext cx="3212451" cy="1807379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2EC6D6-3818-4057-8031-E9A1DA5EC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3" y="3429000"/>
            <a:ext cx="3511240" cy="2337577"/>
          </a:xfrm>
          <a:prstGeom prst="rect">
            <a:avLst/>
          </a:prstGeom>
        </p:spPr>
      </p:pic>
      <p:pic>
        <p:nvPicPr>
          <p:cNvPr id="20" name="Picture 19" descr="A group of shoes on the floor&#10;&#10;Description automatically generated">
            <a:extLst>
              <a:ext uri="{FF2B5EF4-FFF2-40B4-BE49-F238E27FC236}">
                <a16:creationId xmlns:a16="http://schemas.microsoft.com/office/drawing/2014/main" id="{7CED4DFC-2450-48A6-9D40-907473CC4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40" y="2714221"/>
            <a:ext cx="3000653" cy="4008268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D9871B5-2386-484A-9829-714F28D16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42" y="2382878"/>
            <a:ext cx="3695099" cy="193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527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A Discussion on Metrics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46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77A6-1C9D-46C1-8FC2-EC0EAAA9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Recall is affected by secondary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CC526-3850-4F5E-A436-6A7B5E93D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classifier correctly detects walking as walking and resting as resting, it will never achieve 100% TPR on self-reported meals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737BB-A8C6-49BD-88F9-436CA7CC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39CC0-CCA8-4258-A1AE-CD335B00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85" y="3283229"/>
            <a:ext cx="8644829" cy="12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027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42F2-7066-434E-9E03-4F48D71A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– Change in Feature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33F7B-CDD3-46EB-9A90-86FB449E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1933FD-B3DE-446F-985B-FC95BCC3BC50}"/>
                  </a:ext>
                </a:extLst>
              </p:cNvPr>
              <p:cNvSpPr txBox="1"/>
              <p:nvPr/>
            </p:nvSpPr>
            <p:spPr>
              <a:xfrm>
                <a:off x="6804212" y="1238013"/>
                <a:ext cx="3281082" cy="1060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𝐹𝐿𝐷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1933FD-B3DE-446F-985B-FC95BCC3B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12" y="1238013"/>
                <a:ext cx="3281082" cy="10603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964640-A4EF-4FE6-88F9-576651713D60}"/>
              </a:ext>
            </a:extLst>
          </p:cNvPr>
          <p:cNvSpPr txBox="1">
            <a:spLocks/>
          </p:cNvSpPr>
          <p:nvPr/>
        </p:nvSpPr>
        <p:spPr>
          <a:xfrm>
            <a:off x="838200" y="1563426"/>
            <a:ext cx="10950388" cy="60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Fisher’s Linear Discriminant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C77B58-6D4F-4134-9E12-6977A8880F49}"/>
              </a:ext>
            </a:extLst>
          </p:cNvPr>
          <p:cNvGraphicFramePr>
            <a:graphicFrameLocks noGrp="1"/>
          </p:cNvGraphicFramePr>
          <p:nvPr/>
        </p:nvGraphicFramePr>
        <p:xfrm>
          <a:off x="0" y="2535039"/>
          <a:ext cx="11799948" cy="1219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794">
                  <a:extLst>
                    <a:ext uri="{9D8B030D-6E8A-4147-A177-3AD203B41FA5}">
                      <a16:colId xmlns:a16="http://schemas.microsoft.com/office/drawing/2014/main" val="3756144669"/>
                    </a:ext>
                  </a:extLst>
                </a:gridCol>
                <a:gridCol w="777861">
                  <a:extLst>
                    <a:ext uri="{9D8B030D-6E8A-4147-A177-3AD203B41FA5}">
                      <a16:colId xmlns:a16="http://schemas.microsoft.com/office/drawing/2014/main" val="1571529845"/>
                    </a:ext>
                  </a:extLst>
                </a:gridCol>
                <a:gridCol w="1504404">
                  <a:extLst>
                    <a:ext uri="{9D8B030D-6E8A-4147-A177-3AD203B41FA5}">
                      <a16:colId xmlns:a16="http://schemas.microsoft.com/office/drawing/2014/main" val="1784101873"/>
                    </a:ext>
                  </a:extLst>
                </a:gridCol>
                <a:gridCol w="629611">
                  <a:extLst>
                    <a:ext uri="{9D8B030D-6E8A-4147-A177-3AD203B41FA5}">
                      <a16:colId xmlns:a16="http://schemas.microsoft.com/office/drawing/2014/main" val="3310042938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3826425681"/>
                    </a:ext>
                  </a:extLst>
                </a:gridCol>
                <a:gridCol w="1118587">
                  <a:extLst>
                    <a:ext uri="{9D8B030D-6E8A-4147-A177-3AD203B41FA5}">
                      <a16:colId xmlns:a16="http://schemas.microsoft.com/office/drawing/2014/main" val="192579753"/>
                    </a:ext>
                  </a:extLst>
                </a:gridCol>
                <a:gridCol w="701336">
                  <a:extLst>
                    <a:ext uri="{9D8B030D-6E8A-4147-A177-3AD203B41FA5}">
                      <a16:colId xmlns:a16="http://schemas.microsoft.com/office/drawing/2014/main" val="834490324"/>
                    </a:ext>
                  </a:extLst>
                </a:gridCol>
                <a:gridCol w="729298">
                  <a:extLst>
                    <a:ext uri="{9D8B030D-6E8A-4147-A177-3AD203B41FA5}">
                      <a16:colId xmlns:a16="http://schemas.microsoft.com/office/drawing/2014/main" val="2402675624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1175808067"/>
                    </a:ext>
                  </a:extLst>
                </a:gridCol>
                <a:gridCol w="591322">
                  <a:extLst>
                    <a:ext uri="{9D8B030D-6E8A-4147-A177-3AD203B41FA5}">
                      <a16:colId xmlns:a16="http://schemas.microsoft.com/office/drawing/2014/main" val="1591553729"/>
                    </a:ext>
                  </a:extLst>
                </a:gridCol>
                <a:gridCol w="771063">
                  <a:extLst>
                    <a:ext uri="{9D8B030D-6E8A-4147-A177-3AD203B41FA5}">
                      <a16:colId xmlns:a16="http://schemas.microsoft.com/office/drawing/2014/main" val="3973372773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3972604213"/>
                    </a:ext>
                  </a:extLst>
                </a:gridCol>
                <a:gridCol w="591322">
                  <a:extLst>
                    <a:ext uri="{9D8B030D-6E8A-4147-A177-3AD203B41FA5}">
                      <a16:colId xmlns:a16="http://schemas.microsoft.com/office/drawing/2014/main" val="3300362007"/>
                    </a:ext>
                  </a:extLst>
                </a:gridCol>
              </a:tblGrid>
              <a:tr h="173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Manipulation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Sum of Acc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Roll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 Roll-Reg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41642"/>
                  </a:ext>
                </a:extLst>
              </a:tr>
              <a:tr h="250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Variance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Variance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0068907"/>
                  </a:ext>
                </a:extLst>
              </a:tr>
              <a:tr h="250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Eating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45785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1.5</a:t>
                      </a:r>
                      <a:r>
                        <a:rPr lang="en-US" sz="1800" dirty="0">
                          <a:solidFill>
                            <a:srgbClr val="E9E8ED"/>
                          </a:solidFill>
                        </a:rPr>
                        <a:t>˅</a:t>
                      </a:r>
                      <a:endParaRPr lang="en-US" sz="1800" dirty="0">
                        <a:solidFill>
                          <a:srgbClr val="E9E8E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0.039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0.0002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0.58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0.49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7615886"/>
                  </a:ext>
                </a:extLst>
              </a:tr>
              <a:tr h="377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Non-Eating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57284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0.054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0.0043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39.2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0.37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669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D51DF2-5B10-4368-943F-3A843327A962}"/>
              </a:ext>
            </a:extLst>
          </p:cNvPr>
          <p:cNvGraphicFramePr>
            <a:graphicFrameLocks noGrp="1"/>
          </p:cNvGraphicFramePr>
          <p:nvPr/>
        </p:nvGraphicFramePr>
        <p:xfrm>
          <a:off x="0" y="4684888"/>
          <a:ext cx="11808825" cy="1219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4988">
                  <a:extLst>
                    <a:ext uri="{9D8B030D-6E8A-4147-A177-3AD203B41FA5}">
                      <a16:colId xmlns:a16="http://schemas.microsoft.com/office/drawing/2014/main" val="3756144669"/>
                    </a:ext>
                  </a:extLst>
                </a:gridCol>
                <a:gridCol w="786667">
                  <a:extLst>
                    <a:ext uri="{9D8B030D-6E8A-4147-A177-3AD203B41FA5}">
                      <a16:colId xmlns:a16="http://schemas.microsoft.com/office/drawing/2014/main" val="1571529845"/>
                    </a:ext>
                  </a:extLst>
                </a:gridCol>
                <a:gridCol w="1468190">
                  <a:extLst>
                    <a:ext uri="{9D8B030D-6E8A-4147-A177-3AD203B41FA5}">
                      <a16:colId xmlns:a16="http://schemas.microsoft.com/office/drawing/2014/main" val="1784101873"/>
                    </a:ext>
                  </a:extLst>
                </a:gridCol>
                <a:gridCol w="665825">
                  <a:extLst>
                    <a:ext uri="{9D8B030D-6E8A-4147-A177-3AD203B41FA5}">
                      <a16:colId xmlns:a16="http://schemas.microsoft.com/office/drawing/2014/main" val="3310042938"/>
                    </a:ext>
                  </a:extLst>
                </a:gridCol>
                <a:gridCol w="1003177">
                  <a:extLst>
                    <a:ext uri="{9D8B030D-6E8A-4147-A177-3AD203B41FA5}">
                      <a16:colId xmlns:a16="http://schemas.microsoft.com/office/drawing/2014/main" val="3826425681"/>
                    </a:ext>
                  </a:extLst>
                </a:gridCol>
                <a:gridCol w="1154097">
                  <a:extLst>
                    <a:ext uri="{9D8B030D-6E8A-4147-A177-3AD203B41FA5}">
                      <a16:colId xmlns:a16="http://schemas.microsoft.com/office/drawing/2014/main" val="192579753"/>
                    </a:ext>
                  </a:extLst>
                </a:gridCol>
                <a:gridCol w="683580">
                  <a:extLst>
                    <a:ext uri="{9D8B030D-6E8A-4147-A177-3AD203B41FA5}">
                      <a16:colId xmlns:a16="http://schemas.microsoft.com/office/drawing/2014/main" val="834490324"/>
                    </a:ext>
                  </a:extLst>
                </a:gridCol>
                <a:gridCol w="729298">
                  <a:extLst>
                    <a:ext uri="{9D8B030D-6E8A-4147-A177-3AD203B41FA5}">
                      <a16:colId xmlns:a16="http://schemas.microsoft.com/office/drawing/2014/main" val="2402675624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1175808067"/>
                    </a:ext>
                  </a:extLst>
                </a:gridCol>
                <a:gridCol w="591322">
                  <a:extLst>
                    <a:ext uri="{9D8B030D-6E8A-4147-A177-3AD203B41FA5}">
                      <a16:colId xmlns:a16="http://schemas.microsoft.com/office/drawing/2014/main" val="1591553729"/>
                    </a:ext>
                  </a:extLst>
                </a:gridCol>
                <a:gridCol w="771063">
                  <a:extLst>
                    <a:ext uri="{9D8B030D-6E8A-4147-A177-3AD203B41FA5}">
                      <a16:colId xmlns:a16="http://schemas.microsoft.com/office/drawing/2014/main" val="3973372773"/>
                    </a:ext>
                  </a:extLst>
                </a:gridCol>
                <a:gridCol w="989648">
                  <a:extLst>
                    <a:ext uri="{9D8B030D-6E8A-4147-A177-3AD203B41FA5}">
                      <a16:colId xmlns:a16="http://schemas.microsoft.com/office/drawing/2014/main" val="3972604213"/>
                    </a:ext>
                  </a:extLst>
                </a:gridCol>
                <a:gridCol w="591322">
                  <a:extLst>
                    <a:ext uri="{9D8B030D-6E8A-4147-A177-3AD203B41FA5}">
                      <a16:colId xmlns:a16="http://schemas.microsoft.com/office/drawing/2014/main" val="3300362007"/>
                    </a:ext>
                  </a:extLst>
                </a:gridCol>
              </a:tblGrid>
              <a:tr h="173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Manipulation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Sum of Acc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Roll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Roll-Reg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41642"/>
                  </a:ext>
                </a:extLst>
              </a:tr>
              <a:tr h="250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Variance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Variance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Mean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Variance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40068907"/>
                  </a:ext>
                </a:extLst>
              </a:tr>
              <a:tr h="2508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Eating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608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45808</a:t>
                      </a:r>
                      <a:r>
                        <a:rPr lang="en-US" sz="1800" dirty="0">
                          <a:solidFill>
                            <a:srgbClr val="E9E8ED"/>
                          </a:solidFill>
                        </a:rPr>
                        <a:t>˅</a:t>
                      </a:r>
                      <a:endParaRPr lang="en-US" sz="1800" dirty="0">
                        <a:solidFill>
                          <a:srgbClr val="E9E8E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0.84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0.057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0.0006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13.6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23.1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0.66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0.46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7615886"/>
                  </a:ext>
                </a:extLst>
              </a:tr>
              <a:tr h="3779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Non-Eating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337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41652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˅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0.068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0.0043</a:t>
                      </a:r>
                      <a:r>
                        <a:rPr lang="en-US" sz="1800" dirty="0">
                          <a:solidFill>
                            <a:srgbClr val="D0CDD8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D0CDD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 9.5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65.4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0.45</a:t>
                      </a:r>
                      <a:r>
                        <a:rPr lang="en-US" sz="1800" dirty="0">
                          <a:solidFill>
                            <a:srgbClr val="00B0F0"/>
                          </a:solidFill>
                        </a:rPr>
                        <a:t>˄</a:t>
                      </a:r>
                      <a:endParaRPr lang="en-US" sz="1800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669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317B51C-D6F2-4D89-9827-EE33E2FA2CDC}"/>
              </a:ext>
            </a:extLst>
          </p:cNvPr>
          <p:cNvSpPr txBox="1"/>
          <p:nvPr/>
        </p:nvSpPr>
        <p:spPr>
          <a:xfrm>
            <a:off x="4746930" y="3778942"/>
            <a:ext cx="1756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Dong et 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39351-7A25-4518-9566-6806A99F137F}"/>
              </a:ext>
            </a:extLst>
          </p:cNvPr>
          <p:cNvSpPr txBox="1"/>
          <p:nvPr/>
        </p:nvSpPr>
        <p:spPr>
          <a:xfrm>
            <a:off x="3845817" y="5868696"/>
            <a:ext cx="3559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Replication Experiment</a:t>
            </a:r>
          </a:p>
        </p:txBody>
      </p:sp>
    </p:spTree>
    <p:extLst>
      <p:ext uri="{BB962C8B-B14F-4D97-AF65-F5344CB8AC3E}">
        <p14:creationId xmlns:p14="http://schemas.microsoft.com/office/powerpoint/2010/main" val="536072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E425-51A7-4385-89B2-90903228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Selected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8EBF-FBF3-45E8-9F29-30E1140D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Eating Time</a:t>
            </a:r>
          </a:p>
          <a:p>
            <a:endParaRPr lang="en-US" sz="3600" dirty="0"/>
          </a:p>
          <a:p>
            <a:r>
              <a:rPr lang="en-US" sz="3600" dirty="0"/>
              <a:t>Eating Episodes</a:t>
            </a:r>
          </a:p>
          <a:p>
            <a:endParaRPr lang="en-US" sz="3600" dirty="0"/>
          </a:p>
          <a:p>
            <a:r>
              <a:rPr lang="en-US" sz="3600" dirty="0"/>
              <a:t>Eating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E55E4-ECE4-4FF8-B77C-AE789213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52E46-BF09-44E3-9F86-6E5492B12491}"/>
              </a:ext>
            </a:extLst>
          </p:cNvPr>
          <p:cNvSpPr txBox="1"/>
          <p:nvPr/>
        </p:nvSpPr>
        <p:spPr>
          <a:xfrm>
            <a:off x="2530136" y="1321356"/>
            <a:ext cx="591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(Informed by our exploration of 354 days of data)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478E91C-C42E-4273-AD8B-A5B78FDE7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7" t="21310" r="15922" b="25689"/>
          <a:stretch/>
        </p:blipFill>
        <p:spPr>
          <a:xfrm>
            <a:off x="6829641" y="2255902"/>
            <a:ext cx="5117710" cy="30996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EE5485-EE39-4CA6-97C6-6DBA5C8C602A}"/>
              </a:ext>
            </a:extLst>
          </p:cNvPr>
          <p:cNvSpPr/>
          <p:nvPr/>
        </p:nvSpPr>
        <p:spPr>
          <a:xfrm>
            <a:off x="41019" y="6511192"/>
            <a:ext cx="121509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Bell, Brooke M., et al. "Automatic, wearable-based, in-field eating detection approaches for public health research: a scoping review." </a:t>
            </a:r>
            <a:r>
              <a:rPr lang="en-US" sz="1200" i="1" dirty="0"/>
              <a:t>NPJ digital medicine</a:t>
            </a:r>
            <a:r>
              <a:rPr lang="en-US" sz="1200" dirty="0"/>
              <a:t> 3.1 (2020): 1-14.</a:t>
            </a:r>
          </a:p>
        </p:txBody>
      </p:sp>
    </p:spTree>
    <p:extLst>
      <p:ext uri="{BB962C8B-B14F-4D97-AF65-F5344CB8AC3E}">
        <p14:creationId xmlns:p14="http://schemas.microsoft.com/office/powerpoint/2010/main" val="4031167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1F15-5C55-4C3F-85C4-8359B5E8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Eating Time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06DE3-F072-4C78-858B-3D4FCE108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Label each datum/second/minute as TP, FP, TN, FN</a:t>
            </a:r>
          </a:p>
          <a:p>
            <a:endParaRPr lang="en-US" dirty="0"/>
          </a:p>
          <a:p>
            <a:r>
              <a:rPr lang="en-US" dirty="0"/>
              <a:t>Calculate Weighted Accuracy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0A909-7E2A-4096-8A6F-FBB5E2CD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3CA89-C847-44B5-BCBA-048E6924A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08" y="1633211"/>
            <a:ext cx="6153150" cy="1933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DA581-DE93-40F8-99A9-1B84529615DC}"/>
              </a:ext>
            </a:extLst>
          </p:cNvPr>
          <p:cNvSpPr txBox="1"/>
          <p:nvPr/>
        </p:nvSpPr>
        <p:spPr>
          <a:xfrm>
            <a:off x="4785065" y="3261159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09:00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19425-E60F-402E-9B44-A8B4A00827E0}"/>
              </a:ext>
            </a:extLst>
          </p:cNvPr>
          <p:cNvSpPr txBox="1"/>
          <p:nvPr/>
        </p:nvSpPr>
        <p:spPr>
          <a:xfrm>
            <a:off x="8494125" y="324098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12:00</a:t>
            </a:r>
          </a:p>
        </p:txBody>
      </p:sp>
    </p:spTree>
    <p:extLst>
      <p:ext uri="{BB962C8B-B14F-4D97-AF65-F5344CB8AC3E}">
        <p14:creationId xmlns:p14="http://schemas.microsoft.com/office/powerpoint/2010/main" val="23379941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D960-806D-44BB-B620-B2B3072E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Episode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8FDF5-133D-4548-B498-3A086CD22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Label self-reported meals as TP or Miss</a:t>
            </a:r>
          </a:p>
          <a:p>
            <a:r>
              <a:rPr lang="en-US" dirty="0"/>
              <a:t>Label FPs in detected segments</a:t>
            </a:r>
          </a:p>
          <a:p>
            <a:r>
              <a:rPr lang="en-US" dirty="0"/>
              <a:t>Cannot count TN</a:t>
            </a:r>
          </a:p>
          <a:p>
            <a:r>
              <a:rPr lang="en-US" dirty="0"/>
              <a:t>Report TPR and FP/TP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549CD-6917-4B43-96BA-1D99F3EC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B1CF4-7D2E-4645-B97A-BCB1D57B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98210"/>
            <a:ext cx="10972800" cy="21091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0470B2-08F7-46AA-B65E-0BC9B40ED2FD}"/>
              </a:ext>
            </a:extLst>
          </p:cNvPr>
          <p:cNvSpPr/>
          <p:nvPr/>
        </p:nvSpPr>
        <p:spPr>
          <a:xfrm>
            <a:off x="838200" y="2059619"/>
            <a:ext cx="10374297" cy="41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CA1B4-0436-4B95-B358-41AE4CC5F5CB}"/>
              </a:ext>
            </a:extLst>
          </p:cNvPr>
          <p:cNvSpPr/>
          <p:nvPr/>
        </p:nvSpPr>
        <p:spPr>
          <a:xfrm>
            <a:off x="3360938" y="2644178"/>
            <a:ext cx="1583923" cy="44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B89D4A-2FD4-475C-B06F-23D56998DCEB}"/>
              </a:ext>
            </a:extLst>
          </p:cNvPr>
          <p:cNvSpPr/>
          <p:nvPr/>
        </p:nvSpPr>
        <p:spPr>
          <a:xfrm>
            <a:off x="5580354" y="2644789"/>
            <a:ext cx="889987" cy="41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6CAA22-D3DF-4BE7-B6F5-5ACA40B1A1EC}"/>
              </a:ext>
            </a:extLst>
          </p:cNvPr>
          <p:cNvSpPr/>
          <p:nvPr/>
        </p:nvSpPr>
        <p:spPr>
          <a:xfrm>
            <a:off x="7136314" y="2735580"/>
            <a:ext cx="889987" cy="325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60B26-2687-41B2-BBC5-FC625E1CB7AA}"/>
              </a:ext>
            </a:extLst>
          </p:cNvPr>
          <p:cNvSpPr/>
          <p:nvPr/>
        </p:nvSpPr>
        <p:spPr>
          <a:xfrm>
            <a:off x="6298149" y="2735580"/>
            <a:ext cx="889987" cy="679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7E810-2EDA-4F52-A98A-5C50934CC193}"/>
              </a:ext>
            </a:extLst>
          </p:cNvPr>
          <p:cNvSpPr/>
          <p:nvPr/>
        </p:nvSpPr>
        <p:spPr>
          <a:xfrm>
            <a:off x="8316210" y="3087949"/>
            <a:ext cx="889987" cy="41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AF7E36-A0D0-4E15-A29B-C3257C0B12E0}"/>
              </a:ext>
            </a:extLst>
          </p:cNvPr>
          <p:cNvSpPr/>
          <p:nvPr/>
        </p:nvSpPr>
        <p:spPr>
          <a:xfrm>
            <a:off x="2291868" y="3061429"/>
            <a:ext cx="769467" cy="41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528FDA-E405-4C88-BBE8-72D3E8816AE7}"/>
              </a:ext>
            </a:extLst>
          </p:cNvPr>
          <p:cNvSpPr txBox="1"/>
          <p:nvPr/>
        </p:nvSpPr>
        <p:spPr>
          <a:xfrm>
            <a:off x="2406334" y="3699594"/>
            <a:ext cx="540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09:00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4D72D-E527-4430-B7C4-BA52ECEA4B2C}"/>
              </a:ext>
            </a:extLst>
          </p:cNvPr>
          <p:cNvSpPr txBox="1"/>
          <p:nvPr/>
        </p:nvSpPr>
        <p:spPr>
          <a:xfrm>
            <a:off x="10885901" y="3677270"/>
            <a:ext cx="540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12:00</a:t>
            </a:r>
          </a:p>
        </p:txBody>
      </p:sp>
    </p:spTree>
    <p:extLst>
      <p:ext uri="{BB962C8B-B14F-4D97-AF65-F5344CB8AC3E}">
        <p14:creationId xmlns:p14="http://schemas.microsoft.com/office/powerpoint/2010/main" val="3916554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D960-806D-44BB-B620-B2B3072E4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8FDF5-133D-4548-B498-3A086CD22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Boundary errors are 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549CD-6917-4B43-96BA-1D99F3EC4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B1CF4-7D2E-4645-B97A-BCB1D57B6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98210"/>
            <a:ext cx="10972800" cy="21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C39935-CA1A-4F36-9D5E-53DF6E2BC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2" t="2579" r="1235" b="4817"/>
          <a:stretch/>
        </p:blipFill>
        <p:spPr>
          <a:xfrm>
            <a:off x="4021032" y="1953277"/>
            <a:ext cx="7944587" cy="3613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7CFE6-6B71-4689-8001-3A741BC8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Motivation -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9FA10-579E-4BE2-98DD-907F64A1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F5014C-04C7-47DC-AAD2-219F4030547A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CEF5B-1F74-4DB0-B8E2-E5B464AB2C37}"/>
              </a:ext>
            </a:extLst>
          </p:cNvPr>
          <p:cNvSpPr txBox="1"/>
          <p:nvPr/>
        </p:nvSpPr>
        <p:spPr>
          <a:xfrm>
            <a:off x="651770" y="2137135"/>
            <a:ext cx="31034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Compliance is hard</a:t>
            </a:r>
          </a:p>
          <a:p>
            <a:endParaRPr lang="en-US" sz="2800" dirty="0"/>
          </a:p>
          <a:p>
            <a:r>
              <a:rPr lang="en-US" sz="2800" dirty="0"/>
              <a:t>Less than 3% of ~200K Eatery app users continued using the app more than one week</a:t>
            </a:r>
            <a:r>
              <a:rPr lang="en-US" sz="2800" baseline="300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0079C-466E-4AE8-A68E-8920A88C727C}"/>
              </a:ext>
            </a:extLst>
          </p:cNvPr>
          <p:cNvSpPr/>
          <p:nvPr/>
        </p:nvSpPr>
        <p:spPr>
          <a:xfrm>
            <a:off x="152400" y="6162927"/>
            <a:ext cx="118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Helander</a:t>
            </a:r>
            <a:r>
              <a:rPr lang="en-US" sz="1200" dirty="0"/>
              <a:t>, E., </a:t>
            </a:r>
            <a:r>
              <a:rPr lang="en-US" sz="1200" dirty="0" err="1"/>
              <a:t>Kaipainen</a:t>
            </a:r>
            <a:r>
              <a:rPr lang="en-US" sz="1200" dirty="0"/>
              <a:t>, K., Korhonen, I., &amp; </a:t>
            </a:r>
            <a:r>
              <a:rPr lang="en-US" sz="1200" dirty="0" err="1"/>
              <a:t>Wansink</a:t>
            </a:r>
            <a:r>
              <a:rPr lang="en-US" sz="1200" dirty="0"/>
              <a:t>, B. (2014). Factors related to sustained use of a free mobile app for dietary self-monitoring with photography and peer feedback: retrospective cohort study. </a:t>
            </a:r>
            <a:r>
              <a:rPr lang="en-US" sz="1200" i="1" dirty="0"/>
              <a:t>Journal of Medical Internet Research</a:t>
            </a:r>
            <a:r>
              <a:rPr lang="en-US" sz="1200" dirty="0"/>
              <a:t>, </a:t>
            </a:r>
            <a:r>
              <a:rPr lang="en-US" sz="1200" i="1" dirty="0"/>
              <a:t>16</a:t>
            </a:r>
            <a:r>
              <a:rPr lang="en-US" sz="1200" dirty="0"/>
              <a:t>(4), e109.</a:t>
            </a:r>
          </a:p>
        </p:txBody>
      </p:sp>
    </p:spTree>
    <p:extLst>
      <p:ext uri="{BB962C8B-B14F-4D97-AF65-F5344CB8AC3E}">
        <p14:creationId xmlns:p14="http://schemas.microsoft.com/office/powerpoint/2010/main" val="26090700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811F-49D5-4420-8973-A7FAF21F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Time Metrics are Affected by Imbalance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7F233-CE4C-4B60-9C52-0B484A0C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E8CE3B-86F9-4FBD-96C6-18FED277F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1" y="2560628"/>
            <a:ext cx="11212597" cy="27898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55B31B-555B-4109-8ED5-854088217B09}"/>
              </a:ext>
            </a:extLst>
          </p:cNvPr>
          <p:cNvCxnSpPr/>
          <p:nvPr/>
        </p:nvCxnSpPr>
        <p:spPr>
          <a:xfrm>
            <a:off x="7468088" y="3429001"/>
            <a:ext cx="0" cy="1695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E4E6BD-1F0A-429D-8D23-C171583655A0}"/>
              </a:ext>
            </a:extLst>
          </p:cNvPr>
          <p:cNvCxnSpPr/>
          <p:nvPr/>
        </p:nvCxnSpPr>
        <p:spPr>
          <a:xfrm>
            <a:off x="8596292" y="3429000"/>
            <a:ext cx="0" cy="1695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496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A6C6-4FCC-4B3D-8C0A-64BBEC7F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Affected by size of data 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0CA8A-C5F9-4504-BA87-716913120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17282"/>
            <a:ext cx="10515600" cy="26083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20DC1-F1A3-4F5E-8703-09EF4274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57635-A381-496D-8169-28E67CCD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891" y="3925643"/>
            <a:ext cx="7101234" cy="28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520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A6C6-4FCC-4B3D-8C0A-64BBEC7F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Affected by size of data set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0CA8A-C5F9-4504-BA87-716913120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317282"/>
            <a:ext cx="10515600" cy="26083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20DC1-F1A3-4F5E-8703-09EF42742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72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57635-A381-496D-8169-28E67CCD3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891" y="3925643"/>
            <a:ext cx="7101234" cy="2842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01D992-7DB5-4364-AA25-1CF4D6B4D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649" y="3925642"/>
            <a:ext cx="7101234" cy="2796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8AF07-EA8D-47D7-A43C-C0E4D35836B5}"/>
              </a:ext>
            </a:extLst>
          </p:cNvPr>
          <p:cNvSpPr txBox="1"/>
          <p:nvPr/>
        </p:nvSpPr>
        <p:spPr>
          <a:xfrm>
            <a:off x="9507984" y="4305670"/>
            <a:ext cx="2352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used row # on the X axis because </a:t>
            </a:r>
            <a:r>
              <a:rPr lang="en-US" sz="2400" dirty="0" err="1"/>
              <a:t>Hrs</a:t>
            </a:r>
            <a:r>
              <a:rPr lang="en-US" sz="2400" dirty="0"/>
              <a:t> does not scale well</a:t>
            </a:r>
          </a:p>
        </p:txBody>
      </p:sp>
    </p:spTree>
    <p:extLst>
      <p:ext uri="{BB962C8B-B14F-4D97-AF65-F5344CB8AC3E}">
        <p14:creationId xmlns:p14="http://schemas.microsoft.com/office/powerpoint/2010/main" val="38256682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E093-2A22-4F8F-AE10-6D8B55AA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Time and Episode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711C8-DC43-4BB9-8DE3-BE68A801D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v/s B Episode Metrics tell a better story</a:t>
            </a:r>
          </a:p>
          <a:p>
            <a:r>
              <a:rPr lang="en-US" dirty="0"/>
              <a:t>C v/s D Episode Metrics tell a better story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4F051-57EA-4C51-AB8E-F77468014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BA481-1F51-4C25-A18E-36EAE335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" y="1928812"/>
            <a:ext cx="104489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785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41AC7-45EE-4D1B-8655-19D0A993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- Snacks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C210E-F389-41A7-BB2C-783C67E3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28995-961F-44C7-AAB9-0F8DB25A2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31" y="1530825"/>
            <a:ext cx="4673169" cy="4142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ECE273-B039-4083-A731-5E8EB02EE397}"/>
              </a:ext>
            </a:extLst>
          </p:cNvPr>
          <p:cNvSpPr txBox="1"/>
          <p:nvPr/>
        </p:nvSpPr>
        <p:spPr>
          <a:xfrm>
            <a:off x="417250" y="2334827"/>
            <a:ext cx="6178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 = 6 min (89% TPR) misses many snacks</a:t>
            </a:r>
          </a:p>
          <a:p>
            <a:endParaRPr lang="en-US" sz="2400" dirty="0"/>
          </a:p>
          <a:p>
            <a:r>
              <a:rPr lang="en-US" sz="2400" dirty="0"/>
              <a:t>Using a shorter window of W=2 minutes detects 95% meals (TPR), but increases FP/TP 6.1</a:t>
            </a:r>
          </a:p>
          <a:p>
            <a:endParaRPr lang="en-US" sz="2400" dirty="0"/>
          </a:p>
          <a:p>
            <a:r>
              <a:rPr lang="en-US" sz="2400" dirty="0"/>
              <a:t>Other work reported 67% FPs were snacks</a:t>
            </a:r>
            <a:r>
              <a:rPr lang="en-US" sz="2400" baseline="300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17BEB6-D255-4FA1-A412-0E77BB8AB33C}"/>
              </a:ext>
            </a:extLst>
          </p:cNvPr>
          <p:cNvSpPr/>
          <p:nvPr/>
        </p:nvSpPr>
        <p:spPr>
          <a:xfrm>
            <a:off x="278166" y="6169709"/>
            <a:ext cx="10756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Mirtchouk</a:t>
            </a:r>
            <a:r>
              <a:rPr lang="en-US" sz="1200" dirty="0"/>
              <a:t>, M., Lustig, D., Smith, A., Ching, I., Zheng, M., &amp; Kleinberg, S. (2017). Recognizing eating from body-worn sensors: Combining free-living and laboratory data. </a:t>
            </a:r>
            <a:r>
              <a:rPr lang="en-US" sz="1200" i="1" dirty="0"/>
              <a:t>Proceedings of the ACM on Interactive, Mobile, Wearable and Ubiquitous Technologies</a:t>
            </a:r>
            <a:r>
              <a:rPr lang="en-US" sz="1200" dirty="0"/>
              <a:t>, </a:t>
            </a:r>
            <a:r>
              <a:rPr lang="en-US" sz="1200" i="1" dirty="0"/>
              <a:t>1</a:t>
            </a:r>
            <a:r>
              <a:rPr lang="en-US" sz="1200" dirty="0"/>
              <a:t>(3), 1-20.</a:t>
            </a:r>
          </a:p>
        </p:txBody>
      </p:sp>
    </p:spTree>
    <p:extLst>
      <p:ext uri="{BB962C8B-B14F-4D97-AF65-F5344CB8AC3E}">
        <p14:creationId xmlns:p14="http://schemas.microsoft.com/office/powerpoint/2010/main" val="394883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35269-575F-4D4D-9555-5B70CD93D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Wearable Device for 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24E86-2E8F-45B6-9856-610AE723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http://static1.fitbit.com/simple.b-cssdisabled-jpg.h2f0993b588176bd2b87971e00508562f.pack?items=%2Fcontent%2Fassets%2Fchargehr%2Fimages%2Ffeatures%2Fdetails%2Fdetail-02-bg.jpg">
            <a:extLst>
              <a:ext uri="{FF2B5EF4-FFF2-40B4-BE49-F238E27FC236}">
                <a16:creationId xmlns:a16="http://schemas.microsoft.com/office/drawing/2014/main" id="{9EB8275D-8168-4972-B8C9-FC408321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85" y="2214719"/>
            <a:ext cx="42527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09ACD-A9D9-415B-ABC9-881942481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89" t="5420" r="46976" b="53715"/>
          <a:stretch/>
        </p:blipFill>
        <p:spPr>
          <a:xfrm>
            <a:off x="1896120" y="2055273"/>
            <a:ext cx="3888432" cy="3055199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6DF688CD-7611-481C-AAAA-3A023E9E4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765" y="5552843"/>
            <a:ext cx="40607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/>
              <a:t>Something like the </a:t>
            </a:r>
            <a:r>
              <a:rPr lang="en-US" altLang="en-US" sz="2800" dirty="0" err="1"/>
              <a:t>FitBit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224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067-32CE-4263-863B-9C458DF8B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49D99-9C92-4BD1-8661-1F4B2A60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793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Motivation</a:t>
            </a:r>
          </a:p>
          <a:p>
            <a:r>
              <a:rPr lang="en-US" sz="3600" b="1" u="sng" dirty="0"/>
              <a:t>Related Work</a:t>
            </a:r>
          </a:p>
          <a:p>
            <a:r>
              <a:rPr lang="en-US" sz="3600" dirty="0"/>
              <a:t>Data Collection</a:t>
            </a:r>
          </a:p>
          <a:p>
            <a:r>
              <a:rPr lang="en-US" sz="3600" dirty="0"/>
              <a:t>Replication Experiment</a:t>
            </a:r>
          </a:p>
          <a:p>
            <a:r>
              <a:rPr lang="en-US" sz="3600" dirty="0"/>
              <a:t>Filtering Linear Acceleration</a:t>
            </a:r>
          </a:p>
          <a:p>
            <a:r>
              <a:rPr lang="en-US" sz="3600" dirty="0"/>
              <a:t>The Impact of Secondary Activities</a:t>
            </a:r>
          </a:p>
          <a:p>
            <a:r>
              <a:rPr lang="en-US" sz="3600" dirty="0"/>
              <a:t>Top-down Detection of Eating Episodes Using a CNN</a:t>
            </a:r>
          </a:p>
          <a:p>
            <a:r>
              <a:rPr lang="en-US" sz="3600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DC233-00C7-43F9-9BC6-8DBC5BC1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5014C-04C7-47DC-AAD2-219F403054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3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5496</TotalTime>
  <Words>4693</Words>
  <Application>Microsoft Office PowerPoint</Application>
  <PresentationFormat>Widescreen</PresentationFormat>
  <Paragraphs>937</Paragraphs>
  <Slides>74</Slides>
  <Notes>73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Cambria Math</vt:lpstr>
      <vt:lpstr>Wingdings</vt:lpstr>
      <vt:lpstr>Office Theme</vt:lpstr>
      <vt:lpstr>Detecting Periods of Eating in Everyday Life by Tracking Wrist Motion – What is a meal?</vt:lpstr>
      <vt:lpstr>Outline</vt:lpstr>
      <vt:lpstr>Outline</vt:lpstr>
      <vt:lpstr>Motivation - Obesity</vt:lpstr>
      <vt:lpstr>Motivation - Personal</vt:lpstr>
      <vt:lpstr>Motivation – Food Diaries</vt:lpstr>
      <vt:lpstr>Motivation - Compliance</vt:lpstr>
      <vt:lpstr>Challenge: Wearable Device for Eating</vt:lpstr>
      <vt:lpstr>Outline</vt:lpstr>
      <vt:lpstr>Related Work – Earphones and Microphones</vt:lpstr>
      <vt:lpstr>Related Work – Necklaces</vt:lpstr>
      <vt:lpstr>Related Work – Glasses</vt:lpstr>
      <vt:lpstr>Related Work – Wrist Watch</vt:lpstr>
      <vt:lpstr>Wrist Motion (cont…)</vt:lpstr>
      <vt:lpstr>Outline</vt:lpstr>
      <vt:lpstr>Large, Everyday Life Data Collection</vt:lpstr>
      <vt:lpstr>Data Collection</vt:lpstr>
      <vt:lpstr>Results</vt:lpstr>
      <vt:lpstr>Results</vt:lpstr>
      <vt:lpstr>Outline</vt:lpstr>
      <vt:lpstr>Replication Experiment</vt:lpstr>
      <vt:lpstr>Replicating Previous Work: Representing Data</vt:lpstr>
      <vt:lpstr>Representing Data</vt:lpstr>
      <vt:lpstr>Method</vt:lpstr>
      <vt:lpstr>Example Whole Day</vt:lpstr>
      <vt:lpstr>Results</vt:lpstr>
      <vt:lpstr>Why did replication not work?</vt:lpstr>
      <vt:lpstr>Outline</vt:lpstr>
      <vt:lpstr>PowerPoint Presentation</vt:lpstr>
      <vt:lpstr>Noise in Linear Acceleration</vt:lpstr>
      <vt:lpstr>Noise in Linear Acceleration</vt:lpstr>
      <vt:lpstr>Outline</vt:lpstr>
      <vt:lpstr>Lab vs Everyday Life</vt:lpstr>
      <vt:lpstr>PowerPoint Presentation</vt:lpstr>
      <vt:lpstr>Walking</vt:lpstr>
      <vt:lpstr>Singular activity classification</vt:lpstr>
      <vt:lpstr>Two Simultaneous Activities</vt:lpstr>
      <vt:lpstr>Self-reported Secondary Activities </vt:lpstr>
      <vt:lpstr>Rest Detector</vt:lpstr>
      <vt:lpstr>Detecting Resting and Walking</vt:lpstr>
      <vt:lpstr>Results</vt:lpstr>
      <vt:lpstr>Results - Example Meals</vt:lpstr>
      <vt:lpstr>Results - Example Meals</vt:lpstr>
      <vt:lpstr>Results - Example Meals</vt:lpstr>
      <vt:lpstr>Results - Example Meals</vt:lpstr>
      <vt:lpstr>Lessons Learned</vt:lpstr>
      <vt:lpstr>Outline</vt:lpstr>
      <vt:lpstr>Previous Work (Bottom Up/Gesture Spotting)</vt:lpstr>
      <vt:lpstr>Novelty: Top Down Detection</vt:lpstr>
      <vt:lpstr>Top-down Detection of Eating Episodes Using a CNN</vt:lpstr>
      <vt:lpstr>Segmentation of Eating Activities</vt:lpstr>
      <vt:lpstr>CNN Architecture</vt:lpstr>
      <vt:lpstr>Training the Neural Network</vt:lpstr>
      <vt:lpstr>Results – Classification Accuracy v/s Window Size</vt:lpstr>
      <vt:lpstr>Results – Effect of Start Threshold TS</vt:lpstr>
      <vt:lpstr>Results – Effect of End Threshold TE</vt:lpstr>
      <vt:lpstr>Results – Episode Metrics</vt:lpstr>
      <vt:lpstr>Results – Time Metrics</vt:lpstr>
      <vt:lpstr>Conclusion</vt:lpstr>
      <vt:lpstr>PowerPoint Presentation</vt:lpstr>
      <vt:lpstr>Extra Slides for Discussion</vt:lpstr>
      <vt:lpstr>Thank You! </vt:lpstr>
      <vt:lpstr>Outline</vt:lpstr>
      <vt:lpstr>Time Recall is affected by secondary activities</vt:lpstr>
      <vt:lpstr>Results – Change in Feature Values</vt:lpstr>
      <vt:lpstr>Selected Metrics</vt:lpstr>
      <vt:lpstr>Eating Time Metrics</vt:lpstr>
      <vt:lpstr>Episode Metrics</vt:lpstr>
      <vt:lpstr>Boundary Error</vt:lpstr>
      <vt:lpstr>Most Time Metrics are Affected by Imbalance</vt:lpstr>
      <vt:lpstr>Affected by size of data set</vt:lpstr>
      <vt:lpstr>Affected by size of data set</vt:lpstr>
      <vt:lpstr>Comparing Time and Episode Metrics</vt:lpstr>
      <vt:lpstr>Results - Snacks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Surya Sharma</dc:creator>
  <cp:lastModifiedBy>Surya Sharma</cp:lastModifiedBy>
  <cp:revision>479</cp:revision>
  <dcterms:created xsi:type="dcterms:W3CDTF">2020-07-11T12:01:03Z</dcterms:created>
  <dcterms:modified xsi:type="dcterms:W3CDTF">2020-07-16T14:29:18Z</dcterms:modified>
</cp:coreProperties>
</file>