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1" r:id="rId1"/>
  </p:sldMasterIdLst>
  <p:notesMasterIdLst>
    <p:notesMasterId r:id="rId77"/>
  </p:notesMasterIdLst>
  <p:sldIdLst>
    <p:sldId id="256" r:id="rId2"/>
    <p:sldId id="296" r:id="rId3"/>
    <p:sldId id="257" r:id="rId4"/>
    <p:sldId id="491" r:id="rId5"/>
    <p:sldId id="492" r:id="rId6"/>
    <p:sldId id="508" r:id="rId7"/>
    <p:sldId id="490" r:id="rId8"/>
    <p:sldId id="511" r:id="rId9"/>
    <p:sldId id="563" r:id="rId10"/>
    <p:sldId id="535" r:id="rId11"/>
    <p:sldId id="536" r:id="rId12"/>
    <p:sldId id="539" r:id="rId13"/>
    <p:sldId id="538" r:id="rId14"/>
    <p:sldId id="540" r:id="rId15"/>
    <p:sldId id="543" r:id="rId16"/>
    <p:sldId id="541" r:id="rId17"/>
    <p:sldId id="544" r:id="rId18"/>
    <p:sldId id="545" r:id="rId19"/>
    <p:sldId id="547" r:id="rId20"/>
    <p:sldId id="495" r:id="rId21"/>
    <p:sldId id="548" r:id="rId22"/>
    <p:sldId id="503" r:id="rId23"/>
    <p:sldId id="549" r:id="rId24"/>
    <p:sldId id="506" r:id="rId25"/>
    <p:sldId id="550" r:id="rId26"/>
    <p:sldId id="468" r:id="rId27"/>
    <p:sldId id="471" r:id="rId28"/>
    <p:sldId id="470" r:id="rId29"/>
    <p:sldId id="552" r:id="rId30"/>
    <p:sldId id="553" r:id="rId31"/>
    <p:sldId id="554" r:id="rId32"/>
    <p:sldId id="556" r:id="rId33"/>
    <p:sldId id="558" r:id="rId34"/>
    <p:sldId id="477" r:id="rId35"/>
    <p:sldId id="482" r:id="rId36"/>
    <p:sldId id="561" r:id="rId37"/>
    <p:sldId id="488" r:id="rId38"/>
    <p:sldId id="564" r:id="rId39"/>
    <p:sldId id="591" r:id="rId40"/>
    <p:sldId id="566" r:id="rId41"/>
    <p:sldId id="567" r:id="rId42"/>
    <p:sldId id="568" r:id="rId43"/>
    <p:sldId id="569" r:id="rId44"/>
    <p:sldId id="570" r:id="rId45"/>
    <p:sldId id="571" r:id="rId46"/>
    <p:sldId id="574" r:id="rId47"/>
    <p:sldId id="575" r:id="rId48"/>
    <p:sldId id="576" r:id="rId49"/>
    <p:sldId id="577" r:id="rId50"/>
    <p:sldId id="578" r:id="rId51"/>
    <p:sldId id="579" r:id="rId52"/>
    <p:sldId id="580" r:id="rId53"/>
    <p:sldId id="581" r:id="rId54"/>
    <p:sldId id="585" r:id="rId55"/>
    <p:sldId id="584" r:id="rId56"/>
    <p:sldId id="583" r:id="rId57"/>
    <p:sldId id="592" r:id="rId58"/>
    <p:sldId id="588" r:id="rId59"/>
    <p:sldId id="587" r:id="rId60"/>
    <p:sldId id="590" r:id="rId61"/>
    <p:sldId id="528" r:id="rId62"/>
    <p:sldId id="593" r:id="rId63"/>
    <p:sldId id="499" r:id="rId64"/>
    <p:sldId id="559" r:id="rId65"/>
    <p:sldId id="517" r:id="rId66"/>
    <p:sldId id="551" r:id="rId67"/>
    <p:sldId id="560" r:id="rId68"/>
    <p:sldId id="514" r:id="rId69"/>
    <p:sldId id="487" r:id="rId70"/>
    <p:sldId id="523" r:id="rId71"/>
    <p:sldId id="594" r:id="rId72"/>
    <p:sldId id="573" r:id="rId73"/>
    <p:sldId id="582" r:id="rId74"/>
    <p:sldId id="586" r:id="rId75"/>
    <p:sldId id="595" r:id="rId7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68D0C5-F864-4C2F-A293-89FB2511E2CA}" v="49" dt="2026-04-06T07:12:22.409"/>
    <p1510:client id="{1509F545-0C4A-4797-B98A-ABBFE7B070FD}" v="1" dt="2026-04-06T08:22:21.300"/>
    <p1510:client id="{7A1814BC-4790-43F3-8836-4029805E4DB0}" v="74" dt="2026-04-06T04:43:40.077"/>
    <p1510:client id="{82E98C40-EDEE-4D7E-A7B8-B5582095FD9C}" v="80" dt="2026-04-05T22:55:26.5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36" autoAdjust="0"/>
    <p:restoredTop sz="70347" autoAdjust="0"/>
  </p:normalViewPr>
  <p:slideViewPr>
    <p:cSldViewPr snapToGrid="0">
      <p:cViewPr varScale="1">
        <p:scale>
          <a:sx n="71" d="100"/>
          <a:sy n="71" d="100"/>
        </p:scale>
        <p:origin x="1260" y="2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eyu Tang" userId="caf7c495ca1eef83" providerId="LiveId" clId="{3FA86BDE-12E6-4FED-B736-8F5D1BDAECDC}"/>
    <pc:docChg chg="undo custSel addSld delSld modSld sldOrd">
      <pc:chgData name="Zeyu Tang" userId="caf7c495ca1eef83" providerId="LiveId" clId="{3FA86BDE-12E6-4FED-B736-8F5D1BDAECDC}" dt="2026-04-06T08:23:40.235" v="6517" actId="113"/>
      <pc:docMkLst>
        <pc:docMk/>
      </pc:docMkLst>
      <pc:sldChg chg="addSp delSp modSp mod modNotesTx">
        <pc:chgData name="Zeyu Tang" userId="caf7c495ca1eef83" providerId="LiveId" clId="{3FA86BDE-12E6-4FED-B736-8F5D1BDAECDC}" dt="2026-04-06T03:40:42.221" v="496" actId="20577"/>
        <pc:sldMkLst>
          <pc:docMk/>
          <pc:sldMk cId="0" sldId="256"/>
        </pc:sldMkLst>
        <pc:spChg chg="mod">
          <ac:chgData name="Zeyu Tang" userId="caf7c495ca1eef83" providerId="LiveId" clId="{3FA86BDE-12E6-4FED-B736-8F5D1BDAECDC}" dt="2026-04-05T22:53:53.507" v="194" actId="1037"/>
          <ac:spMkLst>
            <pc:docMk/>
            <pc:sldMk cId="0" sldId="256"/>
            <ac:spMk id="2" creationId="{00000000-0000-0000-0000-000000000000}"/>
          </ac:spMkLst>
        </pc:spChg>
        <pc:spChg chg="add mod">
          <ac:chgData name="Zeyu Tang" userId="caf7c495ca1eef83" providerId="LiveId" clId="{3FA86BDE-12E6-4FED-B736-8F5D1BDAECDC}" dt="2026-04-06T03:22:07.881" v="423" actId="1038"/>
          <ac:spMkLst>
            <pc:docMk/>
            <pc:sldMk cId="0" sldId="256"/>
            <ac:spMk id="6" creationId="{DAD231EB-A9E3-73C6-EDF1-9D3F36DEB432}"/>
          </ac:spMkLst>
        </pc:spChg>
        <pc:spChg chg="mod">
          <ac:chgData name="Zeyu Tang" userId="caf7c495ca1eef83" providerId="LiveId" clId="{3FA86BDE-12E6-4FED-B736-8F5D1BDAECDC}" dt="2026-04-05T22:53:58.505" v="205" actId="1036"/>
          <ac:spMkLst>
            <pc:docMk/>
            <pc:sldMk cId="0" sldId="256"/>
            <ac:spMk id="7" creationId="{31FB7543-8AE6-5018-B70E-1C4932818390}"/>
          </ac:spMkLst>
        </pc:spChg>
        <pc:spChg chg="mod">
          <ac:chgData name="Zeyu Tang" userId="caf7c495ca1eef83" providerId="LiveId" clId="{3FA86BDE-12E6-4FED-B736-8F5D1BDAECDC}" dt="2026-04-06T03:21:55.654" v="405" actId="1036"/>
          <ac:spMkLst>
            <pc:docMk/>
            <pc:sldMk cId="0" sldId="256"/>
            <ac:spMk id="38" creationId="{00000000-0000-0000-0000-000000000000}"/>
          </ac:spMkLst>
        </pc:spChg>
        <pc:grpChg chg="add del mod">
          <ac:chgData name="Zeyu Tang" userId="caf7c495ca1eef83" providerId="LiveId" clId="{3FA86BDE-12E6-4FED-B736-8F5D1BDAECDC}" dt="2026-04-05T22:55:02.325" v="223" actId="21"/>
          <ac:grpSpMkLst>
            <pc:docMk/>
            <pc:sldMk cId="0" sldId="256"/>
            <ac:grpSpMk id="36" creationId="{8FE1410D-F063-B112-508A-CF522DD86188}"/>
          </ac:grpSpMkLst>
        </pc:grpChg>
        <pc:grpChg chg="mod">
          <ac:chgData name="Zeyu Tang" userId="caf7c495ca1eef83" providerId="LiveId" clId="{3FA86BDE-12E6-4FED-B736-8F5D1BDAECDC}" dt="2026-04-05T22:54:00.841" v="220" actId="1037"/>
          <ac:grpSpMkLst>
            <pc:docMk/>
            <pc:sldMk cId="0" sldId="256"/>
            <ac:grpSpMk id="47" creationId="{3EA4CD17-4B2D-CF2B-0ECF-6BFB82C35C9F}"/>
          </ac:grpSpMkLst>
        </pc:grpChg>
        <pc:picChg chg="add mod">
          <ac:chgData name="Zeyu Tang" userId="caf7c495ca1eef83" providerId="LiveId" clId="{3FA86BDE-12E6-4FED-B736-8F5D1BDAECDC}" dt="2026-04-05T22:55:26.595" v="234" actId="14100"/>
          <ac:picMkLst>
            <pc:docMk/>
            <pc:sldMk cId="0" sldId="256"/>
            <ac:picMk id="3" creationId="{C66584AF-C2D8-2EE7-9A39-CEEB715DC4ED}"/>
          </ac:picMkLst>
        </pc:picChg>
        <pc:picChg chg="add del mod topLvl">
          <ac:chgData name="Zeyu Tang" userId="caf7c495ca1eef83" providerId="LiveId" clId="{3FA86BDE-12E6-4FED-B736-8F5D1BDAECDC}" dt="2026-04-05T22:55:02.325" v="223" actId="21"/>
          <ac:picMkLst>
            <pc:docMk/>
            <pc:sldMk cId="0" sldId="256"/>
            <ac:picMk id="4" creationId="{C66584AF-C2D8-2EE7-9A39-CEEB715DC4ED}"/>
          </ac:picMkLst>
        </pc:picChg>
        <pc:picChg chg="add del mod topLvl">
          <ac:chgData name="Zeyu Tang" userId="caf7c495ca1eef83" providerId="LiveId" clId="{3FA86BDE-12E6-4FED-B736-8F5D1BDAECDC}" dt="2026-04-05T22:55:23.333" v="233" actId="14100"/>
          <ac:picMkLst>
            <pc:docMk/>
            <pc:sldMk cId="0" sldId="256"/>
            <ac:picMk id="5" creationId="{CF605A73-96D8-A4E4-C6E0-C8615CB138F9}"/>
          </ac:picMkLst>
        </pc:picChg>
        <pc:picChg chg="mod">
          <ac:chgData name="Zeyu Tang" userId="caf7c495ca1eef83" providerId="LiveId" clId="{3FA86BDE-12E6-4FED-B736-8F5D1BDAECDC}" dt="2026-04-05T22:54:00.841" v="220" actId="1037"/>
          <ac:picMkLst>
            <pc:docMk/>
            <pc:sldMk cId="0" sldId="256"/>
            <ac:picMk id="18" creationId="{AFF5D47E-2E89-0EAC-C081-3193AD6242ED}"/>
          </ac:picMkLst>
        </pc:picChg>
        <pc:picChg chg="mod">
          <ac:chgData name="Zeyu Tang" userId="caf7c495ca1eef83" providerId="LiveId" clId="{3FA86BDE-12E6-4FED-B736-8F5D1BDAECDC}" dt="2026-04-05T22:54:00.841" v="220" actId="1037"/>
          <ac:picMkLst>
            <pc:docMk/>
            <pc:sldMk cId="0" sldId="256"/>
            <ac:picMk id="41" creationId="{E4CE052B-9986-0D7E-E278-933B8A26AF9D}"/>
          </ac:picMkLst>
        </pc:picChg>
        <pc:picChg chg="mod">
          <ac:chgData name="Zeyu Tang" userId="caf7c495ca1eef83" providerId="LiveId" clId="{3FA86BDE-12E6-4FED-B736-8F5D1BDAECDC}" dt="2026-04-05T22:54:00.841" v="220" actId="1037"/>
          <ac:picMkLst>
            <pc:docMk/>
            <pc:sldMk cId="0" sldId="256"/>
            <ac:picMk id="1028" creationId="{40769128-CF35-772C-4E08-7AFB76FBFC9E}"/>
          </ac:picMkLst>
        </pc:picChg>
        <pc:picChg chg="mod">
          <ac:chgData name="Zeyu Tang" userId="caf7c495ca1eef83" providerId="LiveId" clId="{3FA86BDE-12E6-4FED-B736-8F5D1BDAECDC}" dt="2026-04-05T22:54:00.841" v="220" actId="1037"/>
          <ac:picMkLst>
            <pc:docMk/>
            <pc:sldMk cId="0" sldId="256"/>
            <ac:picMk id="4112" creationId="{D66791AC-C9F3-5A61-9C19-3FE6DA0831E4}"/>
          </ac:picMkLst>
        </pc:picChg>
        <pc:cxnChg chg="mod">
          <ac:chgData name="Zeyu Tang" userId="caf7c495ca1eef83" providerId="LiveId" clId="{3FA86BDE-12E6-4FED-B736-8F5D1BDAECDC}" dt="2026-04-05T22:54:00.841" v="220" actId="1037"/>
          <ac:cxnSpMkLst>
            <pc:docMk/>
            <pc:sldMk cId="0" sldId="256"/>
            <ac:cxnSpMk id="44" creationId="{A8475B22-8FAF-C7F9-200D-EC0E939F0E18}"/>
          </ac:cxnSpMkLst>
        </pc:cxnChg>
      </pc:sldChg>
      <pc:sldChg chg="modSp mod modNotesTx">
        <pc:chgData name="Zeyu Tang" userId="caf7c495ca1eef83" providerId="LiveId" clId="{3FA86BDE-12E6-4FED-B736-8F5D1BDAECDC}" dt="2026-04-06T08:18:59.190" v="6513" actId="113"/>
        <pc:sldMkLst>
          <pc:docMk/>
          <pc:sldMk cId="1999643445" sldId="296"/>
        </pc:sldMkLst>
        <pc:spChg chg="mod">
          <ac:chgData name="Zeyu Tang" userId="caf7c495ca1eef83" providerId="LiveId" clId="{3FA86BDE-12E6-4FED-B736-8F5D1BDAECDC}" dt="2026-04-06T08:18:59.190" v="6513" actId="113"/>
          <ac:spMkLst>
            <pc:docMk/>
            <pc:sldMk cId="1999643445" sldId="296"/>
            <ac:spMk id="2" creationId="{DB223F06-BDA9-65AE-756F-87F2761AFCDF}"/>
          </ac:spMkLst>
        </pc:spChg>
      </pc:sldChg>
      <pc:sldChg chg="modNotesTx">
        <pc:chgData name="Zeyu Tang" userId="caf7c495ca1eef83" providerId="LiveId" clId="{3FA86BDE-12E6-4FED-B736-8F5D1BDAECDC}" dt="2026-04-06T05:10:42.634" v="2651" actId="20577"/>
        <pc:sldMkLst>
          <pc:docMk/>
          <pc:sldMk cId="437214888" sldId="468"/>
        </pc:sldMkLst>
      </pc:sldChg>
      <pc:sldChg chg="modNotesTx">
        <pc:chgData name="Zeyu Tang" userId="caf7c495ca1eef83" providerId="LiveId" clId="{3FA86BDE-12E6-4FED-B736-8F5D1BDAECDC}" dt="2026-04-06T05:30:34.671" v="2837" actId="20577"/>
        <pc:sldMkLst>
          <pc:docMk/>
          <pc:sldMk cId="606049057" sldId="470"/>
        </pc:sldMkLst>
      </pc:sldChg>
      <pc:sldChg chg="modNotesTx">
        <pc:chgData name="Zeyu Tang" userId="caf7c495ca1eef83" providerId="LiveId" clId="{3FA86BDE-12E6-4FED-B736-8F5D1BDAECDC}" dt="2026-04-06T05:29:46.055" v="2801" actId="6549"/>
        <pc:sldMkLst>
          <pc:docMk/>
          <pc:sldMk cId="2889310909" sldId="471"/>
        </pc:sldMkLst>
      </pc:sldChg>
      <pc:sldChg chg="modSp add mod modNotesTx">
        <pc:chgData name="Zeyu Tang" userId="caf7c495ca1eef83" providerId="LiveId" clId="{3FA86BDE-12E6-4FED-B736-8F5D1BDAECDC}" dt="2026-04-06T06:16:44.011" v="3789" actId="20577"/>
        <pc:sldMkLst>
          <pc:docMk/>
          <pc:sldMk cId="3313972523" sldId="477"/>
        </pc:sldMkLst>
        <pc:spChg chg="mod">
          <ac:chgData name="Zeyu Tang" userId="caf7c495ca1eef83" providerId="LiveId" clId="{3FA86BDE-12E6-4FED-B736-8F5D1BDAECDC}" dt="2026-04-06T05:45:02.189" v="3186" actId="113"/>
          <ac:spMkLst>
            <pc:docMk/>
            <pc:sldMk cId="3313972523" sldId="477"/>
            <ac:spMk id="7" creationId="{171E503C-9121-8416-EAB3-C1AA56F7BB70}"/>
          </ac:spMkLst>
        </pc:spChg>
      </pc:sldChg>
      <pc:sldChg chg="modSp add mod modNotesTx">
        <pc:chgData name="Zeyu Tang" userId="caf7c495ca1eef83" providerId="LiveId" clId="{3FA86BDE-12E6-4FED-B736-8F5D1BDAECDC}" dt="2026-04-06T05:49:48.539" v="3257" actId="20577"/>
        <pc:sldMkLst>
          <pc:docMk/>
          <pc:sldMk cId="683413666" sldId="482"/>
        </pc:sldMkLst>
        <pc:spChg chg="mod">
          <ac:chgData name="Zeyu Tang" userId="caf7c495ca1eef83" providerId="LiveId" clId="{3FA86BDE-12E6-4FED-B736-8F5D1BDAECDC}" dt="2026-04-06T05:45:25.897" v="3188" actId="113"/>
          <ac:spMkLst>
            <pc:docMk/>
            <pc:sldMk cId="683413666" sldId="482"/>
            <ac:spMk id="2" creationId="{A48369D3-30C7-EE3B-EE8C-376365F105FC}"/>
          </ac:spMkLst>
        </pc:spChg>
      </pc:sldChg>
      <pc:sldChg chg="del">
        <pc:chgData name="Zeyu Tang" userId="caf7c495ca1eef83" providerId="LiveId" clId="{3FA86BDE-12E6-4FED-B736-8F5D1BDAECDC}" dt="2026-04-06T05:58:04.734" v="3537" actId="2696"/>
        <pc:sldMkLst>
          <pc:docMk/>
          <pc:sldMk cId="261924914" sldId="487"/>
        </pc:sldMkLst>
      </pc:sldChg>
      <pc:sldChg chg="modSp add mod">
        <pc:chgData name="Zeyu Tang" userId="caf7c495ca1eef83" providerId="LiveId" clId="{3FA86BDE-12E6-4FED-B736-8F5D1BDAECDC}" dt="2026-04-06T08:18:37.783" v="6511" actId="20577"/>
        <pc:sldMkLst>
          <pc:docMk/>
          <pc:sldMk cId="2280080324" sldId="487"/>
        </pc:sldMkLst>
        <pc:spChg chg="mod">
          <ac:chgData name="Zeyu Tang" userId="caf7c495ca1eef83" providerId="LiveId" clId="{3FA86BDE-12E6-4FED-B736-8F5D1BDAECDC}" dt="2026-04-06T08:18:37.783" v="6511" actId="20577"/>
          <ac:spMkLst>
            <pc:docMk/>
            <pc:sldMk cId="2280080324" sldId="487"/>
            <ac:spMk id="4" creationId="{268C79D6-41A8-6674-2C83-8013D1AE6C41}"/>
          </ac:spMkLst>
        </pc:spChg>
        <pc:spChg chg="mod">
          <ac:chgData name="Zeyu Tang" userId="caf7c495ca1eef83" providerId="LiveId" clId="{3FA86BDE-12E6-4FED-B736-8F5D1BDAECDC}" dt="2026-04-06T05:59:46.960" v="3599" actId="1076"/>
          <ac:spMkLst>
            <pc:docMk/>
            <pc:sldMk cId="2280080324" sldId="487"/>
            <ac:spMk id="7" creationId="{75BEC682-8E7C-67AC-6487-CE508F709B77}"/>
          </ac:spMkLst>
        </pc:spChg>
      </pc:sldChg>
      <pc:sldChg chg="modSp mod modNotesTx">
        <pc:chgData name="Zeyu Tang" userId="caf7c495ca1eef83" providerId="LiveId" clId="{3FA86BDE-12E6-4FED-B736-8F5D1BDAECDC}" dt="2026-04-06T06:17:57.093" v="3852" actId="6549"/>
        <pc:sldMkLst>
          <pc:docMk/>
          <pc:sldMk cId="4167295435" sldId="488"/>
        </pc:sldMkLst>
        <pc:spChg chg="mod">
          <ac:chgData name="Zeyu Tang" userId="caf7c495ca1eef83" providerId="LiveId" clId="{3FA86BDE-12E6-4FED-B736-8F5D1BDAECDC}" dt="2026-04-06T06:17:45.630" v="3831" actId="20577"/>
          <ac:spMkLst>
            <pc:docMk/>
            <pc:sldMk cId="4167295435" sldId="488"/>
            <ac:spMk id="3" creationId="{E61BB41A-11DF-CEE5-3E16-C594EBB09D3D}"/>
          </ac:spMkLst>
        </pc:spChg>
      </pc:sldChg>
      <pc:sldChg chg="modNotesTx">
        <pc:chgData name="Zeyu Tang" userId="caf7c495ca1eef83" providerId="LiveId" clId="{3FA86BDE-12E6-4FED-B736-8F5D1BDAECDC}" dt="2026-04-06T03:45:38.061" v="605" actId="20577"/>
        <pc:sldMkLst>
          <pc:docMk/>
          <pc:sldMk cId="274125064" sldId="491"/>
        </pc:sldMkLst>
      </pc:sldChg>
      <pc:sldChg chg="modNotesTx">
        <pc:chgData name="Zeyu Tang" userId="caf7c495ca1eef83" providerId="LiveId" clId="{3FA86BDE-12E6-4FED-B736-8F5D1BDAECDC}" dt="2026-04-06T03:46:06.711" v="608" actId="20577"/>
        <pc:sldMkLst>
          <pc:docMk/>
          <pc:sldMk cId="2722552141" sldId="492"/>
        </pc:sldMkLst>
      </pc:sldChg>
      <pc:sldChg chg="modSp mod modNotesTx">
        <pc:chgData name="Zeyu Tang" userId="caf7c495ca1eef83" providerId="LiveId" clId="{3FA86BDE-12E6-4FED-B736-8F5D1BDAECDC}" dt="2026-04-06T04:35:33.312" v="2200" actId="20577"/>
        <pc:sldMkLst>
          <pc:docMk/>
          <pc:sldMk cId="502701289" sldId="495"/>
        </pc:sldMkLst>
        <pc:spChg chg="mod">
          <ac:chgData name="Zeyu Tang" userId="caf7c495ca1eef83" providerId="LiveId" clId="{3FA86BDE-12E6-4FED-B736-8F5D1BDAECDC}" dt="2026-04-06T04:33:46.590" v="2137" actId="113"/>
          <ac:spMkLst>
            <pc:docMk/>
            <pc:sldMk cId="502701289" sldId="495"/>
            <ac:spMk id="7" creationId="{B337C514-8D5F-9FD7-9EBF-9E7DB6161EB5}"/>
          </ac:spMkLst>
        </pc:spChg>
      </pc:sldChg>
      <pc:sldChg chg="addSp delSp modSp add mod">
        <pc:chgData name="Zeyu Tang" userId="caf7c495ca1eef83" providerId="LiveId" clId="{3FA86BDE-12E6-4FED-B736-8F5D1BDAECDC}" dt="2026-04-06T05:59:12.738" v="3551" actId="20577"/>
        <pc:sldMkLst>
          <pc:docMk/>
          <pc:sldMk cId="1564663927" sldId="499"/>
        </pc:sldMkLst>
        <pc:spChg chg="mod">
          <ac:chgData name="Zeyu Tang" userId="caf7c495ca1eef83" providerId="LiveId" clId="{3FA86BDE-12E6-4FED-B736-8F5D1BDAECDC}" dt="2026-04-06T05:59:12.738" v="3551" actId="20577"/>
          <ac:spMkLst>
            <pc:docMk/>
            <pc:sldMk cId="1564663927" sldId="499"/>
            <ac:spMk id="7" creationId="{B25EF3EC-1E85-737B-2CBC-B30F767C99C4}"/>
          </ac:spMkLst>
        </pc:spChg>
        <pc:spChg chg="add del">
          <ac:chgData name="Zeyu Tang" userId="caf7c495ca1eef83" providerId="LiveId" clId="{3FA86BDE-12E6-4FED-B736-8F5D1BDAECDC}" dt="2026-04-06T04:42:49.109" v="2606" actId="22"/>
          <ac:spMkLst>
            <pc:docMk/>
            <pc:sldMk cId="1564663927" sldId="499"/>
            <ac:spMk id="15" creationId="{27218D52-76CB-6208-3FAA-6A93285BDB5B}"/>
          </ac:spMkLst>
        </pc:spChg>
      </pc:sldChg>
      <pc:sldChg chg="addSp delSp modSp mod modNotesTx">
        <pc:chgData name="Zeyu Tang" userId="caf7c495ca1eef83" providerId="LiveId" clId="{3FA86BDE-12E6-4FED-B736-8F5D1BDAECDC}" dt="2026-04-06T04:42:21.195" v="2599" actId="22"/>
        <pc:sldMkLst>
          <pc:docMk/>
          <pc:sldMk cId="1004144971" sldId="503"/>
        </pc:sldMkLst>
        <pc:spChg chg="mod">
          <ac:chgData name="Zeyu Tang" userId="caf7c495ca1eef83" providerId="LiveId" clId="{3FA86BDE-12E6-4FED-B736-8F5D1BDAECDC}" dt="2026-04-06T04:40:51.501" v="2592" actId="113"/>
          <ac:spMkLst>
            <pc:docMk/>
            <pc:sldMk cId="1004144971" sldId="503"/>
            <ac:spMk id="7" creationId="{EE248B9D-26E3-B9D8-9F9D-DB06090F5A58}"/>
          </ac:spMkLst>
        </pc:spChg>
        <pc:spChg chg="add del">
          <ac:chgData name="Zeyu Tang" userId="caf7c495ca1eef83" providerId="LiveId" clId="{3FA86BDE-12E6-4FED-B736-8F5D1BDAECDC}" dt="2026-04-06T04:42:21.195" v="2599" actId="22"/>
          <ac:spMkLst>
            <pc:docMk/>
            <pc:sldMk cId="1004144971" sldId="503"/>
            <ac:spMk id="10" creationId="{A59F0394-F51A-0CF8-6EED-3F5F53CFF786}"/>
          </ac:spMkLst>
        </pc:spChg>
      </pc:sldChg>
      <pc:sldChg chg="addSp delSp modSp mod modNotesTx">
        <pc:chgData name="Zeyu Tang" userId="caf7c495ca1eef83" providerId="LiveId" clId="{3FA86BDE-12E6-4FED-B736-8F5D1BDAECDC}" dt="2026-04-06T08:18:51.412" v="6512" actId="113"/>
        <pc:sldMkLst>
          <pc:docMk/>
          <pc:sldMk cId="2211779151" sldId="506"/>
        </pc:sldMkLst>
        <pc:spChg chg="mod">
          <ac:chgData name="Zeyu Tang" userId="caf7c495ca1eef83" providerId="LiveId" clId="{3FA86BDE-12E6-4FED-B736-8F5D1BDAECDC}" dt="2026-04-06T08:18:51.412" v="6512" actId="113"/>
          <ac:spMkLst>
            <pc:docMk/>
            <pc:sldMk cId="2211779151" sldId="506"/>
            <ac:spMk id="2" creationId="{AFF58D83-8930-BD4C-0443-FB305C6FA73E}"/>
          </ac:spMkLst>
        </pc:spChg>
        <pc:spChg chg="add del">
          <ac:chgData name="Zeyu Tang" userId="caf7c495ca1eef83" providerId="LiveId" clId="{3FA86BDE-12E6-4FED-B736-8F5D1BDAECDC}" dt="2026-04-06T04:44:33.482" v="2620" actId="478"/>
          <ac:spMkLst>
            <pc:docMk/>
            <pc:sldMk cId="2211779151" sldId="506"/>
            <ac:spMk id="4" creationId="{00000000-0000-0000-0000-000000000000}"/>
          </ac:spMkLst>
        </pc:spChg>
      </pc:sldChg>
      <pc:sldChg chg="modNotesTx">
        <pc:chgData name="Zeyu Tang" userId="caf7c495ca1eef83" providerId="LiveId" clId="{3FA86BDE-12E6-4FED-B736-8F5D1BDAECDC}" dt="2026-04-06T03:49:10.941" v="790" actId="20577"/>
        <pc:sldMkLst>
          <pc:docMk/>
          <pc:sldMk cId="2394726719" sldId="508"/>
        </pc:sldMkLst>
      </pc:sldChg>
      <pc:sldChg chg="modNotesTx">
        <pc:chgData name="Zeyu Tang" userId="caf7c495ca1eef83" providerId="LiveId" clId="{3FA86BDE-12E6-4FED-B736-8F5D1BDAECDC}" dt="2026-04-06T03:49:59.164" v="791" actId="20577"/>
        <pc:sldMkLst>
          <pc:docMk/>
          <pc:sldMk cId="3570939812" sldId="511"/>
        </pc:sldMkLst>
      </pc:sldChg>
      <pc:sldChg chg="modSp add mod">
        <pc:chgData name="Zeyu Tang" userId="caf7c495ca1eef83" providerId="LiveId" clId="{3FA86BDE-12E6-4FED-B736-8F5D1BDAECDC}" dt="2026-04-06T05:59:52.871" v="3600" actId="6549"/>
        <pc:sldMkLst>
          <pc:docMk/>
          <pc:sldMk cId="1107152235" sldId="514"/>
        </pc:sldMkLst>
        <pc:spChg chg="mod">
          <ac:chgData name="Zeyu Tang" userId="caf7c495ca1eef83" providerId="LiveId" clId="{3FA86BDE-12E6-4FED-B736-8F5D1BDAECDC}" dt="2026-04-06T05:59:52.871" v="3600" actId="6549"/>
          <ac:spMkLst>
            <pc:docMk/>
            <pc:sldMk cId="1107152235" sldId="514"/>
            <ac:spMk id="7" creationId="{5D5B0391-57D3-3D2C-6D05-1703EE14019A}"/>
          </ac:spMkLst>
        </pc:spChg>
      </pc:sldChg>
      <pc:sldChg chg="add del">
        <pc:chgData name="Zeyu Tang" userId="caf7c495ca1eef83" providerId="LiveId" clId="{3FA86BDE-12E6-4FED-B736-8F5D1BDAECDC}" dt="2026-04-06T04:43:27.631" v="2609"/>
        <pc:sldMkLst>
          <pc:docMk/>
          <pc:sldMk cId="550759698" sldId="517"/>
        </pc:sldMkLst>
      </pc:sldChg>
      <pc:sldChg chg="modSp add del mod modNotesTx">
        <pc:chgData name="Zeyu Tang" userId="caf7c495ca1eef83" providerId="LiveId" clId="{3FA86BDE-12E6-4FED-B736-8F5D1BDAECDC}" dt="2026-04-06T05:59:00.603" v="3544" actId="1035"/>
        <pc:sldMkLst>
          <pc:docMk/>
          <pc:sldMk cId="2426168998" sldId="517"/>
        </pc:sldMkLst>
        <pc:spChg chg="mod">
          <ac:chgData name="Zeyu Tang" userId="caf7c495ca1eef83" providerId="LiveId" clId="{3FA86BDE-12E6-4FED-B736-8F5D1BDAECDC}" dt="2026-04-06T05:59:00.603" v="3544" actId="1035"/>
          <ac:spMkLst>
            <pc:docMk/>
            <pc:sldMk cId="2426168998" sldId="517"/>
            <ac:spMk id="7" creationId="{D1898792-6030-335D-BA39-BAE3742E523F}"/>
          </ac:spMkLst>
        </pc:spChg>
      </pc:sldChg>
      <pc:sldChg chg="modSp add mod">
        <pc:chgData name="Zeyu Tang" userId="caf7c495ca1eef83" providerId="LiveId" clId="{3FA86BDE-12E6-4FED-B736-8F5D1BDAECDC}" dt="2026-04-06T06:00:04.072" v="3618" actId="20577"/>
        <pc:sldMkLst>
          <pc:docMk/>
          <pc:sldMk cId="2752505561" sldId="523"/>
        </pc:sldMkLst>
        <pc:spChg chg="mod">
          <ac:chgData name="Zeyu Tang" userId="caf7c495ca1eef83" providerId="LiveId" clId="{3FA86BDE-12E6-4FED-B736-8F5D1BDAECDC}" dt="2026-04-06T06:00:04.072" v="3618" actId="20577"/>
          <ac:spMkLst>
            <pc:docMk/>
            <pc:sldMk cId="2752505561" sldId="523"/>
            <ac:spMk id="7" creationId="{D448D08E-9BA5-3958-DE2A-96C2E2D66F98}"/>
          </ac:spMkLst>
        </pc:spChg>
      </pc:sldChg>
      <pc:sldChg chg="del">
        <pc:chgData name="Zeyu Tang" userId="caf7c495ca1eef83" providerId="LiveId" clId="{3FA86BDE-12E6-4FED-B736-8F5D1BDAECDC}" dt="2026-04-06T05:51:17.398" v="3259" actId="2696"/>
        <pc:sldMkLst>
          <pc:docMk/>
          <pc:sldMk cId="3913594950" sldId="523"/>
        </pc:sldMkLst>
      </pc:sldChg>
      <pc:sldChg chg="modNotesTx">
        <pc:chgData name="Zeyu Tang" userId="caf7c495ca1eef83" providerId="LiveId" clId="{3FA86BDE-12E6-4FED-B736-8F5D1BDAECDC}" dt="2026-04-06T07:15:00.494" v="6510" actId="20577"/>
        <pc:sldMkLst>
          <pc:docMk/>
          <pc:sldMk cId="1632637163" sldId="528"/>
        </pc:sldMkLst>
      </pc:sldChg>
      <pc:sldChg chg="modNotesTx">
        <pc:chgData name="Zeyu Tang" userId="caf7c495ca1eef83" providerId="LiveId" clId="{3FA86BDE-12E6-4FED-B736-8F5D1BDAECDC}" dt="2026-04-06T04:17:36.100" v="1696" actId="20577"/>
        <pc:sldMkLst>
          <pc:docMk/>
          <pc:sldMk cId="3460533635" sldId="535"/>
        </pc:sldMkLst>
      </pc:sldChg>
      <pc:sldChg chg="modNotesTx">
        <pc:chgData name="Zeyu Tang" userId="caf7c495ca1eef83" providerId="LiveId" clId="{3FA86BDE-12E6-4FED-B736-8F5D1BDAECDC}" dt="2026-04-06T03:59:18.237" v="1307" actId="20577"/>
        <pc:sldMkLst>
          <pc:docMk/>
          <pc:sldMk cId="1613608563" sldId="536"/>
        </pc:sldMkLst>
      </pc:sldChg>
      <pc:sldChg chg="modNotesTx">
        <pc:chgData name="Zeyu Tang" userId="caf7c495ca1eef83" providerId="LiveId" clId="{3FA86BDE-12E6-4FED-B736-8F5D1BDAECDC}" dt="2026-04-06T04:11:21.499" v="1634" actId="6549"/>
        <pc:sldMkLst>
          <pc:docMk/>
          <pc:sldMk cId="3213629023" sldId="538"/>
        </pc:sldMkLst>
      </pc:sldChg>
      <pc:sldChg chg="modSp mod modNotesTx">
        <pc:chgData name="Zeyu Tang" userId="caf7c495ca1eef83" providerId="LiveId" clId="{3FA86BDE-12E6-4FED-B736-8F5D1BDAECDC}" dt="2026-04-06T04:04:14.058" v="1582" actId="20577"/>
        <pc:sldMkLst>
          <pc:docMk/>
          <pc:sldMk cId="1242369585" sldId="539"/>
        </pc:sldMkLst>
        <pc:spChg chg="mod">
          <ac:chgData name="Zeyu Tang" userId="caf7c495ca1eef83" providerId="LiveId" clId="{3FA86BDE-12E6-4FED-B736-8F5D1BDAECDC}" dt="2026-04-06T04:02:41.973" v="1429" actId="1037"/>
          <ac:spMkLst>
            <pc:docMk/>
            <pc:sldMk cId="1242369585" sldId="539"/>
            <ac:spMk id="38" creationId="{2A01D6BD-959C-2D3D-EFCE-1EACE631150C}"/>
          </ac:spMkLst>
        </pc:spChg>
      </pc:sldChg>
      <pc:sldChg chg="modNotesTx">
        <pc:chgData name="Zeyu Tang" userId="caf7c495ca1eef83" providerId="LiveId" clId="{3FA86BDE-12E6-4FED-B736-8F5D1BDAECDC}" dt="2026-04-06T04:14:30.296" v="1681" actId="20577"/>
        <pc:sldMkLst>
          <pc:docMk/>
          <pc:sldMk cId="455288694" sldId="540"/>
        </pc:sldMkLst>
      </pc:sldChg>
      <pc:sldChg chg="modSp modNotesTx">
        <pc:chgData name="Zeyu Tang" userId="caf7c495ca1eef83" providerId="LiveId" clId="{3FA86BDE-12E6-4FED-B736-8F5D1BDAECDC}" dt="2026-04-06T04:21:56.133" v="1896" actId="20577"/>
        <pc:sldMkLst>
          <pc:docMk/>
          <pc:sldMk cId="1680802187" sldId="541"/>
        </pc:sldMkLst>
        <pc:spChg chg="mod">
          <ac:chgData name="Zeyu Tang" userId="caf7c495ca1eef83" providerId="LiveId" clId="{3FA86BDE-12E6-4FED-B736-8F5D1BDAECDC}" dt="2026-04-06T04:21:56.133" v="1896" actId="20577"/>
          <ac:spMkLst>
            <pc:docMk/>
            <pc:sldMk cId="1680802187" sldId="541"/>
            <ac:spMk id="4" creationId="{8095A149-1714-CD43-AC7B-D924A3FC0850}"/>
          </ac:spMkLst>
        </pc:spChg>
      </pc:sldChg>
      <pc:sldChg chg="modNotesTx">
        <pc:chgData name="Zeyu Tang" userId="caf7c495ca1eef83" providerId="LiveId" clId="{3FA86BDE-12E6-4FED-B736-8F5D1BDAECDC}" dt="2026-04-06T04:19:04.545" v="1726" actId="6549"/>
        <pc:sldMkLst>
          <pc:docMk/>
          <pc:sldMk cId="9739975" sldId="543"/>
        </pc:sldMkLst>
      </pc:sldChg>
      <pc:sldChg chg="modNotesTx">
        <pc:chgData name="Zeyu Tang" userId="caf7c495ca1eef83" providerId="LiveId" clId="{3FA86BDE-12E6-4FED-B736-8F5D1BDAECDC}" dt="2026-04-06T04:27:47.011" v="2133" actId="20577"/>
        <pc:sldMkLst>
          <pc:docMk/>
          <pc:sldMk cId="1896800521" sldId="544"/>
        </pc:sldMkLst>
      </pc:sldChg>
      <pc:sldChg chg="addSp delSp modSp mod modNotesTx">
        <pc:chgData name="Zeyu Tang" userId="caf7c495ca1eef83" providerId="LiveId" clId="{3FA86BDE-12E6-4FED-B736-8F5D1BDAECDC}" dt="2026-04-06T04:33:58.372" v="2139" actId="22"/>
        <pc:sldMkLst>
          <pc:docMk/>
          <pc:sldMk cId="1164302803" sldId="545"/>
        </pc:sldMkLst>
        <pc:spChg chg="add del">
          <ac:chgData name="Zeyu Tang" userId="caf7c495ca1eef83" providerId="LiveId" clId="{3FA86BDE-12E6-4FED-B736-8F5D1BDAECDC}" dt="2026-04-06T04:33:58.372" v="2139" actId="22"/>
          <ac:spMkLst>
            <pc:docMk/>
            <pc:sldMk cId="1164302803" sldId="545"/>
            <ac:spMk id="4" creationId="{5E757960-CCB8-8482-5D88-23AE7251B417}"/>
          </ac:spMkLst>
        </pc:spChg>
        <pc:spChg chg="mod">
          <ac:chgData name="Zeyu Tang" userId="caf7c495ca1eef83" providerId="LiveId" clId="{3FA86BDE-12E6-4FED-B736-8F5D1BDAECDC}" dt="2026-04-06T04:28:05.842" v="2135" actId="113"/>
          <ac:spMkLst>
            <pc:docMk/>
            <pc:sldMk cId="1164302803" sldId="545"/>
            <ac:spMk id="7" creationId="{E17651EC-F853-8073-2418-F4F9330D4183}"/>
          </ac:spMkLst>
        </pc:spChg>
      </pc:sldChg>
      <pc:sldChg chg="modSp add mod modNotesTx">
        <pc:chgData name="Zeyu Tang" userId="caf7c495ca1eef83" providerId="LiveId" clId="{3FA86BDE-12E6-4FED-B736-8F5D1BDAECDC}" dt="2026-04-06T04:34:28.089" v="2142" actId="20577"/>
        <pc:sldMkLst>
          <pc:docMk/>
          <pc:sldMk cId="1469472299" sldId="547"/>
        </pc:sldMkLst>
        <pc:spChg chg="mod">
          <ac:chgData name="Zeyu Tang" userId="caf7c495ca1eef83" providerId="LiveId" clId="{3FA86BDE-12E6-4FED-B736-8F5D1BDAECDC}" dt="2026-04-06T04:34:12.627" v="2141" actId="113"/>
          <ac:spMkLst>
            <pc:docMk/>
            <pc:sldMk cId="1469472299" sldId="547"/>
            <ac:spMk id="7" creationId="{EE47F1A0-B41E-D4D0-9CE3-FD2B4ACD49C8}"/>
          </ac:spMkLst>
        </pc:spChg>
      </pc:sldChg>
      <pc:sldChg chg="modSp add mod modNotesTx">
        <pc:chgData name="Zeyu Tang" userId="caf7c495ca1eef83" providerId="LiveId" clId="{3FA86BDE-12E6-4FED-B736-8F5D1BDAECDC}" dt="2026-04-06T04:40:11.292" v="2584" actId="113"/>
        <pc:sldMkLst>
          <pc:docMk/>
          <pc:sldMk cId="593411726" sldId="548"/>
        </pc:sldMkLst>
        <pc:spChg chg="mod">
          <ac:chgData name="Zeyu Tang" userId="caf7c495ca1eef83" providerId="LiveId" clId="{3FA86BDE-12E6-4FED-B736-8F5D1BDAECDC}" dt="2026-04-06T04:36:36.906" v="2208" actId="20577"/>
          <ac:spMkLst>
            <pc:docMk/>
            <pc:sldMk cId="593411726" sldId="548"/>
            <ac:spMk id="2" creationId="{7A230633-444E-9AF2-FCB3-271FBFC5CD1C}"/>
          </ac:spMkLst>
        </pc:spChg>
        <pc:spChg chg="mod">
          <ac:chgData name="Zeyu Tang" userId="caf7c495ca1eef83" providerId="LiveId" clId="{3FA86BDE-12E6-4FED-B736-8F5D1BDAECDC}" dt="2026-04-06T04:40:11.292" v="2584" actId="113"/>
          <ac:spMkLst>
            <pc:docMk/>
            <pc:sldMk cId="593411726" sldId="548"/>
            <ac:spMk id="7" creationId="{294FDA6B-3406-ADC6-875B-2765C99C8784}"/>
          </ac:spMkLst>
        </pc:spChg>
      </pc:sldChg>
      <pc:sldChg chg="modSp mod modNotesTx">
        <pc:chgData name="Zeyu Tang" userId="caf7c495ca1eef83" providerId="LiveId" clId="{3FA86BDE-12E6-4FED-B736-8F5D1BDAECDC}" dt="2026-04-06T08:23:40.235" v="6517" actId="113"/>
        <pc:sldMkLst>
          <pc:docMk/>
          <pc:sldMk cId="3795301122" sldId="549"/>
        </pc:sldMkLst>
        <pc:spChg chg="mod">
          <ac:chgData name="Zeyu Tang" userId="caf7c495ca1eef83" providerId="LiveId" clId="{3FA86BDE-12E6-4FED-B736-8F5D1BDAECDC}" dt="2026-04-06T08:23:40.235" v="6517" actId="113"/>
          <ac:spMkLst>
            <pc:docMk/>
            <pc:sldMk cId="3795301122" sldId="549"/>
            <ac:spMk id="7" creationId="{81389152-DB72-FE8F-8993-3D9F67F2856E}"/>
          </ac:spMkLst>
        </pc:spChg>
      </pc:sldChg>
      <pc:sldChg chg="modNotesTx">
        <pc:chgData name="Zeyu Tang" userId="caf7c495ca1eef83" providerId="LiveId" clId="{3FA86BDE-12E6-4FED-B736-8F5D1BDAECDC}" dt="2026-04-06T05:10:23.145" v="2650" actId="20577"/>
        <pc:sldMkLst>
          <pc:docMk/>
          <pc:sldMk cId="3067698202" sldId="550"/>
        </pc:sldMkLst>
      </pc:sldChg>
      <pc:sldChg chg="modSp add mod">
        <pc:chgData name="Zeyu Tang" userId="caf7c495ca1eef83" providerId="LiveId" clId="{3FA86BDE-12E6-4FED-B736-8F5D1BDAECDC}" dt="2026-04-06T05:59:22.043" v="3567" actId="20577"/>
        <pc:sldMkLst>
          <pc:docMk/>
          <pc:sldMk cId="11729465" sldId="551"/>
        </pc:sldMkLst>
        <pc:spChg chg="mod">
          <ac:chgData name="Zeyu Tang" userId="caf7c495ca1eef83" providerId="LiveId" clId="{3FA86BDE-12E6-4FED-B736-8F5D1BDAECDC}" dt="2026-04-06T05:59:22.043" v="3567" actId="20577"/>
          <ac:spMkLst>
            <pc:docMk/>
            <pc:sldMk cId="11729465" sldId="551"/>
            <ac:spMk id="7" creationId="{074C6539-F636-7803-6B9F-911A5EDAA2EF}"/>
          </ac:spMkLst>
        </pc:spChg>
      </pc:sldChg>
      <pc:sldChg chg="modSp add mod modNotesTx">
        <pc:chgData name="Zeyu Tang" userId="caf7c495ca1eef83" providerId="LiveId" clId="{3FA86BDE-12E6-4FED-B736-8F5D1BDAECDC}" dt="2026-04-06T05:34:56.976" v="2867" actId="1076"/>
        <pc:sldMkLst>
          <pc:docMk/>
          <pc:sldMk cId="1069357598" sldId="552"/>
        </pc:sldMkLst>
        <pc:spChg chg="mod">
          <ac:chgData name="Zeyu Tang" userId="caf7c495ca1eef83" providerId="LiveId" clId="{3FA86BDE-12E6-4FED-B736-8F5D1BDAECDC}" dt="2026-04-06T05:34:56.976" v="2867" actId="1076"/>
          <ac:spMkLst>
            <pc:docMk/>
            <pc:sldMk cId="1069357598" sldId="552"/>
            <ac:spMk id="2" creationId="{FE8EBDEA-E5DF-9841-28FE-D32592A84DC5}"/>
          </ac:spMkLst>
        </pc:spChg>
        <pc:spChg chg="mod">
          <ac:chgData name="Zeyu Tang" userId="caf7c495ca1eef83" providerId="LiveId" clId="{3FA86BDE-12E6-4FED-B736-8F5D1BDAECDC}" dt="2026-04-06T05:34:52.187" v="2866" actId="113"/>
          <ac:spMkLst>
            <pc:docMk/>
            <pc:sldMk cId="1069357598" sldId="552"/>
            <ac:spMk id="7" creationId="{E2794B33-06E9-A5B6-F11E-C9241B8C0FBB}"/>
          </ac:spMkLst>
        </pc:spChg>
      </pc:sldChg>
      <pc:sldChg chg="modSp add mod modNotesTx">
        <pc:chgData name="Zeyu Tang" userId="caf7c495ca1eef83" providerId="LiveId" clId="{3FA86BDE-12E6-4FED-B736-8F5D1BDAECDC}" dt="2026-04-06T05:37:01.534" v="2946" actId="20577"/>
        <pc:sldMkLst>
          <pc:docMk/>
          <pc:sldMk cId="3418039745" sldId="553"/>
        </pc:sldMkLst>
        <pc:spChg chg="mod">
          <ac:chgData name="Zeyu Tang" userId="caf7c495ca1eef83" providerId="LiveId" clId="{3FA86BDE-12E6-4FED-B736-8F5D1BDAECDC}" dt="2026-04-06T05:35:06.058" v="2868" actId="113"/>
          <ac:spMkLst>
            <pc:docMk/>
            <pc:sldMk cId="3418039745" sldId="553"/>
            <ac:spMk id="7" creationId="{A31196FD-C118-BBEE-89D4-AE54618554F5}"/>
          </ac:spMkLst>
        </pc:spChg>
      </pc:sldChg>
      <pc:sldChg chg="modNotesTx">
        <pc:chgData name="Zeyu Tang" userId="caf7c495ca1eef83" providerId="LiveId" clId="{3FA86BDE-12E6-4FED-B736-8F5D1BDAECDC}" dt="2026-04-06T05:43:24.663" v="3184" actId="20577"/>
        <pc:sldMkLst>
          <pc:docMk/>
          <pc:sldMk cId="3181014569" sldId="554"/>
        </pc:sldMkLst>
      </pc:sldChg>
      <pc:sldChg chg="modNotesTx">
        <pc:chgData name="Zeyu Tang" userId="caf7c495ca1eef83" providerId="LiveId" clId="{3FA86BDE-12E6-4FED-B736-8F5D1BDAECDC}" dt="2026-04-06T05:41:19.824" v="3059" actId="20577"/>
        <pc:sldMkLst>
          <pc:docMk/>
          <pc:sldMk cId="3927453873" sldId="556"/>
        </pc:sldMkLst>
      </pc:sldChg>
      <pc:sldChg chg="modSp add mod modNotesTx">
        <pc:chgData name="Zeyu Tang" userId="caf7c495ca1eef83" providerId="LiveId" clId="{3FA86BDE-12E6-4FED-B736-8F5D1BDAECDC}" dt="2026-04-06T05:45:46.394" v="3191" actId="20577"/>
        <pc:sldMkLst>
          <pc:docMk/>
          <pc:sldMk cId="3465145772" sldId="558"/>
        </pc:sldMkLst>
        <pc:spChg chg="mod">
          <ac:chgData name="Zeyu Tang" userId="caf7c495ca1eef83" providerId="LiveId" clId="{3FA86BDE-12E6-4FED-B736-8F5D1BDAECDC}" dt="2026-04-06T05:45:16.628" v="3187" actId="113"/>
          <ac:spMkLst>
            <pc:docMk/>
            <pc:sldMk cId="3465145772" sldId="558"/>
            <ac:spMk id="7" creationId="{0BEF8FA8-4B68-D0F9-F19A-89FCE1FD29E8}"/>
          </ac:spMkLst>
        </pc:spChg>
      </pc:sldChg>
      <pc:sldChg chg="modSp add del mod ord">
        <pc:chgData name="Zeyu Tang" userId="caf7c495ca1eef83" providerId="LiveId" clId="{3FA86BDE-12E6-4FED-B736-8F5D1BDAECDC}" dt="2026-04-06T05:59:05.216" v="3548" actId="20577"/>
        <pc:sldMkLst>
          <pc:docMk/>
          <pc:sldMk cId="1018055996" sldId="559"/>
        </pc:sldMkLst>
        <pc:spChg chg="mod">
          <ac:chgData name="Zeyu Tang" userId="caf7c495ca1eef83" providerId="LiveId" clId="{3FA86BDE-12E6-4FED-B736-8F5D1BDAECDC}" dt="2026-04-06T05:59:05.216" v="3548" actId="20577"/>
          <ac:spMkLst>
            <pc:docMk/>
            <pc:sldMk cId="1018055996" sldId="559"/>
            <ac:spMk id="7" creationId="{294FDA6B-3406-ADC6-875B-2765C99C8784}"/>
          </ac:spMkLst>
        </pc:spChg>
      </pc:sldChg>
      <pc:sldChg chg="modSp add mod">
        <pc:chgData name="Zeyu Tang" userId="caf7c495ca1eef83" providerId="LiveId" clId="{3FA86BDE-12E6-4FED-B736-8F5D1BDAECDC}" dt="2026-04-06T05:59:55.423" v="3601" actId="20577"/>
        <pc:sldMkLst>
          <pc:docMk/>
          <pc:sldMk cId="1346783928" sldId="560"/>
        </pc:sldMkLst>
        <pc:spChg chg="mod">
          <ac:chgData name="Zeyu Tang" userId="caf7c495ca1eef83" providerId="LiveId" clId="{3FA86BDE-12E6-4FED-B736-8F5D1BDAECDC}" dt="2026-04-06T05:59:55.423" v="3601" actId="20577"/>
          <ac:spMkLst>
            <pc:docMk/>
            <pc:sldMk cId="1346783928" sldId="560"/>
            <ac:spMk id="7" creationId="{294FDA6B-3406-ADC6-875B-2765C99C8784}"/>
          </ac:spMkLst>
        </pc:spChg>
      </pc:sldChg>
      <pc:sldChg chg="modNotesTx">
        <pc:chgData name="Zeyu Tang" userId="caf7c495ca1eef83" providerId="LiveId" clId="{3FA86BDE-12E6-4FED-B736-8F5D1BDAECDC}" dt="2026-04-06T06:17:05.767" v="3790" actId="20577"/>
        <pc:sldMkLst>
          <pc:docMk/>
          <pc:sldMk cId="834540975" sldId="561"/>
        </pc:sldMkLst>
      </pc:sldChg>
      <pc:sldChg chg="modSp mod modNotesTx">
        <pc:chgData name="Zeyu Tang" userId="caf7c495ca1eef83" providerId="LiveId" clId="{3FA86BDE-12E6-4FED-B736-8F5D1BDAECDC}" dt="2026-04-06T08:20:27.427" v="6514" actId="113"/>
        <pc:sldMkLst>
          <pc:docMk/>
          <pc:sldMk cId="480980893" sldId="563"/>
        </pc:sldMkLst>
        <pc:spChg chg="mod">
          <ac:chgData name="Zeyu Tang" userId="caf7c495ca1eef83" providerId="LiveId" clId="{3FA86BDE-12E6-4FED-B736-8F5D1BDAECDC}" dt="2026-04-06T08:20:27.427" v="6514" actId="113"/>
          <ac:spMkLst>
            <pc:docMk/>
            <pc:sldMk cId="480980893" sldId="563"/>
            <ac:spMk id="7" creationId="{528F1F0E-0F23-C011-6345-5BFC238940B4}"/>
          </ac:spMkLst>
        </pc:spChg>
      </pc:sldChg>
      <pc:sldChg chg="modNotesTx">
        <pc:chgData name="Zeyu Tang" userId="caf7c495ca1eef83" providerId="LiveId" clId="{3FA86BDE-12E6-4FED-B736-8F5D1BDAECDC}" dt="2026-04-06T06:05:56.336" v="3720" actId="6549"/>
        <pc:sldMkLst>
          <pc:docMk/>
          <pc:sldMk cId="0" sldId="564"/>
        </pc:sldMkLst>
      </pc:sldChg>
      <pc:sldChg chg="modNotesTx">
        <pc:chgData name="Zeyu Tang" userId="caf7c495ca1eef83" providerId="LiveId" clId="{3FA86BDE-12E6-4FED-B736-8F5D1BDAECDC}" dt="2026-04-06T06:08:55.017" v="3722" actId="20577"/>
        <pc:sldMkLst>
          <pc:docMk/>
          <pc:sldMk cId="0" sldId="566"/>
        </pc:sldMkLst>
      </pc:sldChg>
      <pc:sldChg chg="modNotesTx">
        <pc:chgData name="Zeyu Tang" userId="caf7c495ca1eef83" providerId="LiveId" clId="{3FA86BDE-12E6-4FED-B736-8F5D1BDAECDC}" dt="2026-04-06T06:09:36.462" v="3728" actId="20577"/>
        <pc:sldMkLst>
          <pc:docMk/>
          <pc:sldMk cId="0" sldId="567"/>
        </pc:sldMkLst>
      </pc:sldChg>
      <pc:sldChg chg="modSp mod modNotesTx">
        <pc:chgData name="Zeyu Tang" userId="caf7c495ca1eef83" providerId="LiveId" clId="{3FA86BDE-12E6-4FED-B736-8F5D1BDAECDC}" dt="2026-04-06T06:16:05.430" v="3786" actId="20577"/>
        <pc:sldMkLst>
          <pc:docMk/>
          <pc:sldMk cId="0" sldId="568"/>
        </pc:sldMkLst>
        <pc:spChg chg="mod">
          <ac:chgData name="Zeyu Tang" userId="caf7c495ca1eef83" providerId="LiveId" clId="{3FA86BDE-12E6-4FED-B736-8F5D1BDAECDC}" dt="2026-04-06T06:10:05.340" v="3745" actId="1036"/>
          <ac:spMkLst>
            <pc:docMk/>
            <pc:sldMk cId="0" sldId="568"/>
            <ac:spMk id="4" creationId="{00000000-0000-0000-0000-000000000000}"/>
          </ac:spMkLst>
        </pc:spChg>
      </pc:sldChg>
      <pc:sldChg chg="modSp mod modNotesTx">
        <pc:chgData name="Zeyu Tang" userId="caf7c495ca1eef83" providerId="LiveId" clId="{3FA86BDE-12E6-4FED-B736-8F5D1BDAECDC}" dt="2026-04-06T06:24:35.799" v="4083" actId="20577"/>
        <pc:sldMkLst>
          <pc:docMk/>
          <pc:sldMk cId="0" sldId="569"/>
        </pc:sldMkLst>
        <pc:graphicFrameChg chg="modGraphic">
          <ac:chgData name="Zeyu Tang" userId="caf7c495ca1eef83" providerId="LiveId" clId="{3FA86BDE-12E6-4FED-B736-8F5D1BDAECDC}" dt="2026-04-06T06:23:02.552" v="3972" actId="20577"/>
          <ac:graphicFrameMkLst>
            <pc:docMk/>
            <pc:sldMk cId="0" sldId="569"/>
            <ac:graphicFrameMk id="3" creationId="{261B7E54-E72A-1891-34BD-5C4B8BE931D3}"/>
          </ac:graphicFrameMkLst>
        </pc:graphicFrameChg>
      </pc:sldChg>
      <pc:sldChg chg="modNotesTx">
        <pc:chgData name="Zeyu Tang" userId="caf7c495ca1eef83" providerId="LiveId" clId="{3FA86BDE-12E6-4FED-B736-8F5D1BDAECDC}" dt="2026-04-06T06:26:23.120" v="4219" actId="20577"/>
        <pc:sldMkLst>
          <pc:docMk/>
          <pc:sldMk cId="0" sldId="570"/>
        </pc:sldMkLst>
      </pc:sldChg>
      <pc:sldChg chg="modNotesTx">
        <pc:chgData name="Zeyu Tang" userId="caf7c495ca1eef83" providerId="LiveId" clId="{3FA86BDE-12E6-4FED-B736-8F5D1BDAECDC}" dt="2026-04-06T06:27:54.081" v="4288" actId="20577"/>
        <pc:sldMkLst>
          <pc:docMk/>
          <pc:sldMk cId="0" sldId="571"/>
        </pc:sldMkLst>
      </pc:sldChg>
      <pc:sldChg chg="ord">
        <pc:chgData name="Zeyu Tang" userId="caf7c495ca1eef83" providerId="LiveId" clId="{3FA86BDE-12E6-4FED-B736-8F5D1BDAECDC}" dt="2026-04-06T05:52:19.645" v="3310"/>
        <pc:sldMkLst>
          <pc:docMk/>
          <pc:sldMk cId="0" sldId="573"/>
        </pc:sldMkLst>
      </pc:sldChg>
      <pc:sldChg chg="modSp mod modNotesTx">
        <pc:chgData name="Zeyu Tang" userId="caf7c495ca1eef83" providerId="LiveId" clId="{3FA86BDE-12E6-4FED-B736-8F5D1BDAECDC}" dt="2026-04-06T06:36:32.440" v="4779" actId="20577"/>
        <pc:sldMkLst>
          <pc:docMk/>
          <pc:sldMk cId="0" sldId="574"/>
        </pc:sldMkLst>
        <pc:spChg chg="mod">
          <ac:chgData name="Zeyu Tang" userId="caf7c495ca1eef83" providerId="LiveId" clId="{3FA86BDE-12E6-4FED-B736-8F5D1BDAECDC}" dt="2026-04-06T06:30:04.958" v="4291"/>
          <ac:spMkLst>
            <pc:docMk/>
            <pc:sldMk cId="0" sldId="574"/>
            <ac:spMk id="2" creationId="{00000000-0000-0000-0000-000000000000}"/>
          </ac:spMkLst>
        </pc:spChg>
        <pc:spChg chg="mod">
          <ac:chgData name="Zeyu Tang" userId="caf7c495ca1eef83" providerId="LiveId" clId="{3FA86BDE-12E6-4FED-B736-8F5D1BDAECDC}" dt="2026-04-06T06:32:07.957" v="4392" actId="14100"/>
          <ac:spMkLst>
            <pc:docMk/>
            <pc:sldMk cId="0" sldId="574"/>
            <ac:spMk id="4" creationId="{00000000-0000-0000-0000-000000000000}"/>
          </ac:spMkLst>
        </pc:spChg>
        <pc:spChg chg="mod">
          <ac:chgData name="Zeyu Tang" userId="caf7c495ca1eef83" providerId="LiveId" clId="{3FA86BDE-12E6-4FED-B736-8F5D1BDAECDC}" dt="2026-04-06T06:36:12.471" v="4778" actId="20577"/>
          <ac:spMkLst>
            <pc:docMk/>
            <pc:sldMk cId="0" sldId="574"/>
            <ac:spMk id="8" creationId="{2447BE2D-8E48-45F8-B6BD-A6143C12B347}"/>
          </ac:spMkLst>
        </pc:spChg>
      </pc:sldChg>
      <pc:sldChg chg="modSp mod modNotesTx">
        <pc:chgData name="Zeyu Tang" userId="caf7c495ca1eef83" providerId="LiveId" clId="{3FA86BDE-12E6-4FED-B736-8F5D1BDAECDC}" dt="2026-04-06T06:46:20.447" v="4906" actId="20577"/>
        <pc:sldMkLst>
          <pc:docMk/>
          <pc:sldMk cId="0" sldId="575"/>
        </pc:sldMkLst>
        <pc:spChg chg="mod">
          <ac:chgData name="Zeyu Tang" userId="caf7c495ca1eef83" providerId="LiveId" clId="{3FA86BDE-12E6-4FED-B736-8F5D1BDAECDC}" dt="2026-04-06T06:46:20.447" v="4906" actId="20577"/>
          <ac:spMkLst>
            <pc:docMk/>
            <pc:sldMk cId="0" sldId="575"/>
            <ac:spMk id="4" creationId="{00000000-0000-0000-0000-000000000000}"/>
          </ac:spMkLst>
        </pc:spChg>
      </pc:sldChg>
      <pc:sldChg chg="modNotesTx">
        <pc:chgData name="Zeyu Tang" userId="caf7c495ca1eef83" providerId="LiveId" clId="{3FA86BDE-12E6-4FED-B736-8F5D1BDAECDC}" dt="2026-04-06T06:47:03.599" v="4952" actId="20577"/>
        <pc:sldMkLst>
          <pc:docMk/>
          <pc:sldMk cId="0" sldId="576"/>
        </pc:sldMkLst>
      </pc:sldChg>
      <pc:sldChg chg="modSp mod modNotesTx">
        <pc:chgData name="Zeyu Tang" userId="caf7c495ca1eef83" providerId="LiveId" clId="{3FA86BDE-12E6-4FED-B736-8F5D1BDAECDC}" dt="2026-04-06T06:47:34.804" v="4953" actId="20577"/>
        <pc:sldMkLst>
          <pc:docMk/>
          <pc:sldMk cId="0" sldId="577"/>
        </pc:sldMkLst>
        <pc:graphicFrameChg chg="modGraphic">
          <ac:chgData name="Zeyu Tang" userId="caf7c495ca1eef83" providerId="LiveId" clId="{3FA86BDE-12E6-4FED-B736-8F5D1BDAECDC}" dt="2026-04-05T22:45:21.143" v="0" actId="113"/>
          <ac:graphicFrameMkLst>
            <pc:docMk/>
            <pc:sldMk cId="0" sldId="577"/>
            <ac:graphicFrameMk id="5" creationId="{00000000-0000-0000-0000-000000000000}"/>
          </ac:graphicFrameMkLst>
        </pc:graphicFrameChg>
      </pc:sldChg>
      <pc:sldChg chg="modNotesTx">
        <pc:chgData name="Zeyu Tang" userId="caf7c495ca1eef83" providerId="LiveId" clId="{3FA86BDE-12E6-4FED-B736-8F5D1BDAECDC}" dt="2026-04-06T06:49:31.400" v="5020" actId="20577"/>
        <pc:sldMkLst>
          <pc:docMk/>
          <pc:sldMk cId="0" sldId="578"/>
        </pc:sldMkLst>
      </pc:sldChg>
      <pc:sldChg chg="modSp mod modNotesTx">
        <pc:chgData name="Zeyu Tang" userId="caf7c495ca1eef83" providerId="LiveId" clId="{3FA86BDE-12E6-4FED-B736-8F5D1BDAECDC}" dt="2026-04-06T06:56:35.788" v="5334" actId="20577"/>
        <pc:sldMkLst>
          <pc:docMk/>
          <pc:sldMk cId="0" sldId="579"/>
        </pc:sldMkLst>
        <pc:graphicFrameChg chg="modGraphic">
          <ac:chgData name="Zeyu Tang" userId="caf7c495ca1eef83" providerId="LiveId" clId="{3FA86BDE-12E6-4FED-B736-8F5D1BDAECDC}" dt="2026-04-06T06:50:10.807" v="5033" actId="20577"/>
          <ac:graphicFrameMkLst>
            <pc:docMk/>
            <pc:sldMk cId="0" sldId="579"/>
            <ac:graphicFrameMk id="5" creationId="{00000000-0000-0000-0000-000000000000}"/>
          </ac:graphicFrameMkLst>
        </pc:graphicFrameChg>
      </pc:sldChg>
      <pc:sldChg chg="modNotesTx">
        <pc:chgData name="Zeyu Tang" userId="caf7c495ca1eef83" providerId="LiveId" clId="{3FA86BDE-12E6-4FED-B736-8F5D1BDAECDC}" dt="2026-04-06T06:58:25.306" v="5541" actId="20577"/>
        <pc:sldMkLst>
          <pc:docMk/>
          <pc:sldMk cId="0" sldId="580"/>
        </pc:sldMkLst>
      </pc:sldChg>
      <pc:sldChg chg="modSp mod modNotesTx">
        <pc:chgData name="Zeyu Tang" userId="caf7c495ca1eef83" providerId="LiveId" clId="{3FA86BDE-12E6-4FED-B736-8F5D1BDAECDC}" dt="2026-04-06T07:01:05.702" v="5666" actId="20577"/>
        <pc:sldMkLst>
          <pc:docMk/>
          <pc:sldMk cId="0" sldId="581"/>
        </pc:sldMkLst>
        <pc:graphicFrameChg chg="modGraphic">
          <ac:chgData name="Zeyu Tang" userId="caf7c495ca1eef83" providerId="LiveId" clId="{3FA86BDE-12E6-4FED-B736-8F5D1BDAECDC}" dt="2026-04-06T07:00:04.530" v="5585" actId="798"/>
          <ac:graphicFrameMkLst>
            <pc:docMk/>
            <pc:sldMk cId="0" sldId="581"/>
            <ac:graphicFrameMk id="5" creationId="{00000000-0000-0000-0000-000000000000}"/>
          </ac:graphicFrameMkLst>
        </pc:graphicFrameChg>
      </pc:sldChg>
      <pc:sldChg chg="del">
        <pc:chgData name="Zeyu Tang" userId="caf7c495ca1eef83" providerId="LiveId" clId="{3FA86BDE-12E6-4FED-B736-8F5D1BDAECDC}" dt="2026-04-06T07:03:40.895" v="5815" actId="2696"/>
        <pc:sldMkLst>
          <pc:docMk/>
          <pc:sldMk cId="0" sldId="582"/>
        </pc:sldMkLst>
      </pc:sldChg>
      <pc:sldChg chg="add">
        <pc:chgData name="Zeyu Tang" userId="caf7c495ca1eef83" providerId="LiveId" clId="{3FA86BDE-12E6-4FED-B736-8F5D1BDAECDC}" dt="2026-04-06T07:03:46.905" v="5816"/>
        <pc:sldMkLst>
          <pc:docMk/>
          <pc:sldMk cId="48112098" sldId="582"/>
        </pc:sldMkLst>
      </pc:sldChg>
      <pc:sldChg chg="addSp modSp mod modNotesTx">
        <pc:chgData name="Zeyu Tang" userId="caf7c495ca1eef83" providerId="LiveId" clId="{3FA86BDE-12E6-4FED-B736-8F5D1BDAECDC}" dt="2026-04-06T07:07:59.725" v="6032" actId="1036"/>
        <pc:sldMkLst>
          <pc:docMk/>
          <pc:sldMk cId="0" sldId="583"/>
        </pc:sldMkLst>
        <pc:spChg chg="mod">
          <ac:chgData name="Zeyu Tang" userId="caf7c495ca1eef83" providerId="LiveId" clId="{3FA86BDE-12E6-4FED-B736-8F5D1BDAECDC}" dt="2026-04-06T07:07:38.797" v="6000" actId="20577"/>
          <ac:spMkLst>
            <pc:docMk/>
            <pc:sldMk cId="0" sldId="583"/>
            <ac:spMk id="2" creationId="{00000000-0000-0000-0000-000000000000}"/>
          </ac:spMkLst>
        </pc:spChg>
        <pc:spChg chg="add mod">
          <ac:chgData name="Zeyu Tang" userId="caf7c495ca1eef83" providerId="LiveId" clId="{3FA86BDE-12E6-4FED-B736-8F5D1BDAECDC}" dt="2026-04-06T07:07:52.194" v="6003"/>
          <ac:spMkLst>
            <pc:docMk/>
            <pc:sldMk cId="0" sldId="583"/>
            <ac:spMk id="3" creationId="{B9A5B841-C6A4-967E-2B62-59B883A946BB}"/>
          </ac:spMkLst>
        </pc:spChg>
        <pc:spChg chg="mod">
          <ac:chgData name="Zeyu Tang" userId="caf7c495ca1eef83" providerId="LiveId" clId="{3FA86BDE-12E6-4FED-B736-8F5D1BDAECDC}" dt="2026-04-06T07:07:59.725" v="6032" actId="1036"/>
          <ac:spMkLst>
            <pc:docMk/>
            <pc:sldMk cId="0" sldId="583"/>
            <ac:spMk id="4" creationId="{00000000-0000-0000-0000-000000000000}"/>
          </ac:spMkLst>
        </pc:spChg>
        <pc:spChg chg="mod">
          <ac:chgData name="Zeyu Tang" userId="caf7c495ca1eef83" providerId="LiveId" clId="{3FA86BDE-12E6-4FED-B736-8F5D1BDAECDC}" dt="2026-04-06T07:07:59.725" v="6032" actId="1036"/>
          <ac:spMkLst>
            <pc:docMk/>
            <pc:sldMk cId="0" sldId="583"/>
            <ac:spMk id="8" creationId="{59AEA168-B5E7-4EF9-E1DB-AA03E5C99C89}"/>
          </ac:spMkLst>
        </pc:spChg>
        <pc:picChg chg="mod">
          <ac:chgData name="Zeyu Tang" userId="caf7c495ca1eef83" providerId="LiveId" clId="{3FA86BDE-12E6-4FED-B736-8F5D1BDAECDC}" dt="2026-04-06T07:07:59.725" v="6032" actId="1036"/>
          <ac:picMkLst>
            <pc:docMk/>
            <pc:sldMk cId="0" sldId="583"/>
            <ac:picMk id="5" creationId="{00000000-0000-0000-0000-000000000000}"/>
          </ac:picMkLst>
        </pc:picChg>
      </pc:sldChg>
      <pc:sldChg chg="addSp delSp modSp mod modNotesTx">
        <pc:chgData name="Zeyu Tang" userId="caf7c495ca1eef83" providerId="LiveId" clId="{3FA86BDE-12E6-4FED-B736-8F5D1BDAECDC}" dt="2026-04-06T07:07:46.267" v="6002" actId="21"/>
        <pc:sldMkLst>
          <pc:docMk/>
          <pc:sldMk cId="0" sldId="584"/>
        </pc:sldMkLst>
        <pc:spChg chg="add del">
          <ac:chgData name="Zeyu Tang" userId="caf7c495ca1eef83" providerId="LiveId" clId="{3FA86BDE-12E6-4FED-B736-8F5D1BDAECDC}" dt="2026-04-06T07:07:46.267" v="6002" actId="21"/>
          <ac:spMkLst>
            <pc:docMk/>
            <pc:sldMk cId="0" sldId="584"/>
            <ac:spMk id="4" creationId="{00000000-0000-0000-0000-000000000000}"/>
          </ac:spMkLst>
        </pc:spChg>
        <pc:graphicFrameChg chg="modGraphic">
          <ac:chgData name="Zeyu Tang" userId="caf7c495ca1eef83" providerId="LiveId" clId="{3FA86BDE-12E6-4FED-B736-8F5D1BDAECDC}" dt="2026-04-05T22:45:38.999" v="3" actId="113"/>
          <ac:graphicFrameMkLst>
            <pc:docMk/>
            <pc:sldMk cId="0" sldId="584"/>
            <ac:graphicFrameMk id="5" creationId="{00000000-0000-0000-0000-000000000000}"/>
          </ac:graphicFrameMkLst>
        </pc:graphicFrameChg>
      </pc:sldChg>
      <pc:sldChg chg="modSp mod modNotesTx">
        <pc:chgData name="Zeyu Tang" userId="caf7c495ca1eef83" providerId="LiveId" clId="{3FA86BDE-12E6-4FED-B736-8F5D1BDAECDC}" dt="2026-04-06T07:03:33.861" v="5814" actId="20577"/>
        <pc:sldMkLst>
          <pc:docMk/>
          <pc:sldMk cId="0" sldId="585"/>
        </pc:sldMkLst>
        <pc:spChg chg="mod">
          <ac:chgData name="Zeyu Tang" userId="caf7c495ca1eef83" providerId="LiveId" clId="{3FA86BDE-12E6-4FED-B736-8F5D1BDAECDC}" dt="2026-04-06T07:03:33.861" v="5814" actId="20577"/>
          <ac:spMkLst>
            <pc:docMk/>
            <pc:sldMk cId="0" sldId="585"/>
            <ac:spMk id="4" creationId="{00000000-0000-0000-0000-000000000000}"/>
          </ac:spMkLst>
        </pc:spChg>
        <pc:graphicFrameChg chg="mod modGraphic">
          <ac:chgData name="Zeyu Tang" userId="caf7c495ca1eef83" providerId="LiveId" clId="{3FA86BDE-12E6-4FED-B736-8F5D1BDAECDC}" dt="2026-04-05T22:45:32.553" v="2" actId="113"/>
          <ac:graphicFrameMkLst>
            <pc:docMk/>
            <pc:sldMk cId="0" sldId="585"/>
            <ac:graphicFrameMk id="5" creationId="{00000000-0000-0000-0000-000000000000}"/>
          </ac:graphicFrameMkLst>
        </pc:graphicFrameChg>
      </pc:sldChg>
      <pc:sldChg chg="modSp mod">
        <pc:chgData name="Zeyu Tang" userId="caf7c495ca1eef83" providerId="LiveId" clId="{3FA86BDE-12E6-4FED-B736-8F5D1BDAECDC}" dt="2026-04-06T04:44:54.383" v="2621" actId="113"/>
        <pc:sldMkLst>
          <pc:docMk/>
          <pc:sldMk cId="0" sldId="586"/>
        </pc:sldMkLst>
        <pc:spChg chg="mod">
          <ac:chgData name="Zeyu Tang" userId="caf7c495ca1eef83" providerId="LiveId" clId="{3FA86BDE-12E6-4FED-B736-8F5D1BDAECDC}" dt="2026-04-06T04:44:54.383" v="2621" actId="113"/>
          <ac:spMkLst>
            <pc:docMk/>
            <pc:sldMk cId="0" sldId="586"/>
            <ac:spMk id="2" creationId="{00000000-0000-0000-0000-000000000000}"/>
          </ac:spMkLst>
        </pc:spChg>
      </pc:sldChg>
      <pc:sldChg chg="modNotesTx">
        <pc:chgData name="Zeyu Tang" userId="caf7c495ca1eef83" providerId="LiveId" clId="{3FA86BDE-12E6-4FED-B736-8F5D1BDAECDC}" dt="2026-04-06T07:13:27.886" v="6446" actId="20577"/>
        <pc:sldMkLst>
          <pc:docMk/>
          <pc:sldMk cId="0" sldId="587"/>
        </pc:sldMkLst>
      </pc:sldChg>
      <pc:sldChg chg="modNotesTx">
        <pc:chgData name="Zeyu Tang" userId="caf7c495ca1eef83" providerId="LiveId" clId="{3FA86BDE-12E6-4FED-B736-8F5D1BDAECDC}" dt="2026-04-06T07:10:14.725" v="6086" actId="6549"/>
        <pc:sldMkLst>
          <pc:docMk/>
          <pc:sldMk cId="0" sldId="588"/>
        </pc:sldMkLst>
      </pc:sldChg>
      <pc:sldChg chg="modSp mod modNotesTx">
        <pc:chgData name="Zeyu Tang" userId="caf7c495ca1eef83" providerId="LiveId" clId="{3FA86BDE-12E6-4FED-B736-8F5D1BDAECDC}" dt="2026-04-06T07:14:46.439" v="6501" actId="20577"/>
        <pc:sldMkLst>
          <pc:docMk/>
          <pc:sldMk cId="0" sldId="590"/>
        </pc:sldMkLst>
        <pc:spChg chg="mod">
          <ac:chgData name="Zeyu Tang" userId="caf7c495ca1eef83" providerId="LiveId" clId="{3FA86BDE-12E6-4FED-B736-8F5D1BDAECDC}" dt="2026-04-05T22:57:47.777" v="263" actId="113"/>
          <ac:spMkLst>
            <pc:docMk/>
            <pc:sldMk cId="0" sldId="590"/>
            <ac:spMk id="2" creationId="{00000000-0000-0000-0000-000000000000}"/>
          </ac:spMkLst>
        </pc:spChg>
        <pc:spChg chg="mod">
          <ac:chgData name="Zeyu Tang" userId="caf7c495ca1eef83" providerId="LiveId" clId="{3FA86BDE-12E6-4FED-B736-8F5D1BDAECDC}" dt="2026-04-05T22:57:55.127" v="264" actId="1076"/>
          <ac:spMkLst>
            <pc:docMk/>
            <pc:sldMk cId="0" sldId="590"/>
            <ac:spMk id="4" creationId="{00000000-0000-0000-0000-000000000000}"/>
          </ac:spMkLst>
        </pc:spChg>
      </pc:sldChg>
      <pc:sldChg chg="add del">
        <pc:chgData name="Zeyu Tang" userId="caf7c495ca1eef83" providerId="LiveId" clId="{3FA86BDE-12E6-4FED-B736-8F5D1BDAECDC}" dt="2026-04-06T04:36:04.253" v="2202" actId="47"/>
        <pc:sldMkLst>
          <pc:docMk/>
          <pc:sldMk cId="2475052341" sldId="593"/>
        </pc:sldMkLst>
      </pc:sldChg>
      <pc:sldChg chg="modSp add mod">
        <pc:chgData name="Zeyu Tang" userId="caf7c495ca1eef83" providerId="LiveId" clId="{3FA86BDE-12E6-4FED-B736-8F5D1BDAECDC}" dt="2026-04-06T06:01:59.855" v="3669" actId="255"/>
        <pc:sldMkLst>
          <pc:docMk/>
          <pc:sldMk cId="3518905494" sldId="593"/>
        </pc:sldMkLst>
        <pc:spChg chg="mod">
          <ac:chgData name="Zeyu Tang" userId="caf7c495ca1eef83" providerId="LiveId" clId="{3FA86BDE-12E6-4FED-B736-8F5D1BDAECDC}" dt="2026-04-06T06:01:22.364" v="3627" actId="20577"/>
          <ac:spMkLst>
            <pc:docMk/>
            <pc:sldMk cId="3518905494" sldId="593"/>
            <ac:spMk id="2" creationId="{4DD8EA8E-2B1A-ACAF-080E-F4255AD68687}"/>
          </ac:spMkLst>
        </pc:spChg>
        <pc:spChg chg="mod">
          <ac:chgData name="Zeyu Tang" userId="caf7c495ca1eef83" providerId="LiveId" clId="{3FA86BDE-12E6-4FED-B736-8F5D1BDAECDC}" dt="2026-04-06T06:01:59.855" v="3669" actId="255"/>
          <ac:spMkLst>
            <pc:docMk/>
            <pc:sldMk cId="3518905494" sldId="593"/>
            <ac:spMk id="3" creationId="{918E545D-3D11-5BCC-1EF0-C858A4C9A40C}"/>
          </ac:spMkLst>
        </pc:spChg>
      </pc:sldChg>
      <pc:sldChg chg="delSp modSp add del mod">
        <pc:chgData name="Zeyu Tang" userId="caf7c495ca1eef83" providerId="LiveId" clId="{3FA86BDE-12E6-4FED-B736-8F5D1BDAECDC}" dt="2026-04-05T22:55:35.654" v="235" actId="47"/>
        <pc:sldMkLst>
          <pc:docMk/>
          <pc:sldMk cId="4282913208" sldId="593"/>
        </pc:sldMkLst>
        <pc:spChg chg="mod">
          <ac:chgData name="Zeyu Tang" userId="caf7c495ca1eef83" providerId="LiveId" clId="{3FA86BDE-12E6-4FED-B736-8F5D1BDAECDC}" dt="2026-04-05T22:53:01.215" v="61" actId="1076"/>
          <ac:spMkLst>
            <pc:docMk/>
            <pc:sldMk cId="4282913208" sldId="593"/>
            <ac:spMk id="2" creationId="{CC99A01E-61DF-493F-BA8C-27E80DF5D063}"/>
          </ac:spMkLst>
        </pc:spChg>
        <pc:spChg chg="mod">
          <ac:chgData name="Zeyu Tang" userId="caf7c495ca1eef83" providerId="LiveId" clId="{3FA86BDE-12E6-4FED-B736-8F5D1BDAECDC}" dt="2026-04-05T22:53:00.935" v="60" actId="1076"/>
          <ac:spMkLst>
            <pc:docMk/>
            <pc:sldMk cId="4282913208" sldId="593"/>
            <ac:spMk id="7" creationId="{4D058041-7604-8160-3C83-FF515D7CD7D6}"/>
          </ac:spMkLst>
        </pc:spChg>
        <pc:grpChg chg="del">
          <ac:chgData name="Zeyu Tang" userId="caf7c495ca1eef83" providerId="LiveId" clId="{3FA86BDE-12E6-4FED-B736-8F5D1BDAECDC}" dt="2026-04-05T22:52:46.135" v="57" actId="478"/>
          <ac:grpSpMkLst>
            <pc:docMk/>
            <pc:sldMk cId="4282913208" sldId="593"/>
            <ac:grpSpMk id="47" creationId="{990F475D-905A-E839-F87E-47126D9A983A}"/>
          </ac:grpSpMkLst>
        </pc:grpChg>
      </pc:sldChg>
      <pc:sldChg chg="modSp add">
        <pc:chgData name="Zeyu Tang" userId="caf7c495ca1eef83" providerId="LiveId" clId="{3FA86BDE-12E6-4FED-B736-8F5D1BDAECDC}" dt="2026-04-06T06:03:02.955" v="3671"/>
        <pc:sldMkLst>
          <pc:docMk/>
          <pc:sldMk cId="71317686" sldId="594"/>
        </pc:sldMkLst>
        <pc:spChg chg="mod">
          <ac:chgData name="Zeyu Tang" userId="caf7c495ca1eef83" providerId="LiveId" clId="{3FA86BDE-12E6-4FED-B736-8F5D1BDAECDC}" dt="2026-04-06T06:03:02.955" v="3671"/>
          <ac:spMkLst>
            <pc:docMk/>
            <pc:sldMk cId="71317686" sldId="594"/>
            <ac:spMk id="7" creationId="{1BBC6F79-47C0-5467-401C-338A073DBB6E}"/>
          </ac:spMkLst>
        </pc:spChg>
      </pc:sldChg>
      <pc:sldChg chg="add">
        <pc:chgData name="Zeyu Tang" userId="caf7c495ca1eef83" providerId="LiveId" clId="{3FA86BDE-12E6-4FED-B736-8F5D1BDAECDC}" dt="2026-04-06T07:08:26.011" v="6033"/>
        <pc:sldMkLst>
          <pc:docMk/>
          <pc:sldMk cId="2143914728" sldId="59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B8EF1DD9-61F9-4F57-935B-33054FC33F28}" type="datetimeFigureOut">
              <a:rPr lang="en-US" smtClean="0"/>
              <a:pPr/>
              <a:t>4/6/2026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EA37FD6F-EB5D-472A-8A7A-257DF609FD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601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7FD6F-EB5D-472A-8A7A-257DF609FD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11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08746-827D-2481-43FF-43961BB46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D165A3-937A-F9FF-E942-AB0CC50D9F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F34932-F2DF-9A6A-C33E-10F7D220DE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1FE75B-8F50-0DE7-5A74-B901764FE1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166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CEA75-ADA5-E604-178B-CEC67699C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8426ED-29B5-F74D-D645-00C0CCDB3E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C913F6-8864-AB4C-2343-5C6A9152FB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084D4-73AC-0C7B-11EF-E3CD3A141D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0491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1901C-EEBC-D784-B67A-34B8FED2B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D86CF5-2749-DF61-26EE-16F83CF713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DB9AB8-B6DC-E837-AFD9-F255A378FD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EF11A0-49B4-383A-5A38-D97DECFD8A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6150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15457-D41E-D457-2737-C2D0F975A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92FCE1-B58C-8E5E-BF00-B123665057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BCD482-BBE0-B935-EE85-1C97143D79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9853E0-5260-A8FC-32AF-E1F95D583C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680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287C8-D471-A4AF-EAE8-0883F2AA6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691D0D-54F1-4C1A-D59E-EF4781D45D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846536-6415-A472-C961-48D4CF785E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EA6695-1763-7DC1-78D0-8EAB27F51D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727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FB8B7-5E70-8963-AFB3-2627B2533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4D4245-5BA3-D878-24C2-9F4BF1B7BD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9E80AE-C065-A1FF-317D-22B33A631B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EB25A-2C22-4BA9-9121-FCE5AE77B0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5117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B7701-C849-ABA8-23FC-1C6B96087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D5888F-F3B5-3B27-F300-EEFDBA63D9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659C21-12C6-7428-B9E0-9AC2F1D77D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ED9EB-FF39-6A77-3875-72E1E74A51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502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93488-129A-354A-3FAC-922B854AB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DF43E3-BECE-8FDE-2428-8A8F18E42F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5C1BFB-5A28-C3C8-3C81-22FEB449BC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07DA61-149E-A93D-90A7-D2B8CEA27A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79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082AF-2AB7-11A8-73D4-BF11F1F39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5B1CBF-7B30-ADE6-B215-024BCEEBC1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7F4F37-5E7F-5480-8BDB-926A55A38A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4F167D-F927-8936-451A-164C93F92D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9257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E5E93-1D41-F21F-8498-06025258C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BAB81D-CC3A-0CB5-90DF-110DD3726D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8A2413-AD09-3E09-1B13-8AA7F440EE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84DDE8-28BF-11DC-2536-9A532094D9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07B31-147B-497D-B6C7-0B8B82485D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115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7FD6F-EB5D-472A-8A7A-257DF609FD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59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C16C4-C18D-6978-4DCB-88F023327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04A2DD-B955-B719-CD04-C3C069CB80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704F87-8E19-6D0E-E4FC-8420FAE6EB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5F76BE-1B43-7D61-110A-64AA16A670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07B31-147B-497D-B6C7-0B8B82485D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7882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86CF2-0C2E-5D9E-BA6D-6B314127A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747AB3-2519-775B-677A-A589B908C3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DA1089-CBB8-35EE-4824-5718B3E670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527FBD-3EA3-311F-36D3-97A8955D04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07B31-147B-497D-B6C7-0B8B82485D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5046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1669A-3764-0F93-007D-FEA1F4753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CCE5C8-976A-BCA6-8501-E37804AEA1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BF8009-0C9A-2453-6688-6FD0D8CCE9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B74B38-FCE2-33FB-4197-9561894C86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07B31-147B-497D-B6C7-0B8B82485D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8246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001C6-1991-B63F-5C69-C18F6AA91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694AF6-5471-72BB-2B73-112314A842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E4B5D4-6448-2A45-7603-A18B1DF532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79ED05-43F2-4422-3DD7-79FD52716A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07B31-147B-497D-B6C7-0B8B82485D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5428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7FD6F-EB5D-472A-8A7A-257DF609FD2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667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7FD6F-EB5D-472A-8A7A-257DF609FD2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8087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FEEF9-AF62-7C8B-A3A4-AC4A179EE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FFEABA-51C3-8BD3-6E5A-3B951AB64F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98B3FF-F37B-A696-362D-5D8F942E1B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0036CE-59C5-87C3-B4BB-BFC7140DC2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6871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7FD6F-EB5D-472A-8A7A-257DF609FD2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177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673E2-17B4-1822-861D-C58468DC5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7C14D4-E1FC-DD9D-8C55-520396634D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AD85FA-BF10-EDE9-BCBB-307669AD88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B5A87C-CA56-F2BF-8F96-A67B868E7F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529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87123-226C-7B62-73C3-4D9F7DD89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740992-A925-49C3-DADE-EDA8E0F668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CB4D4F-C0DC-5DF7-B43D-F9AF1D150C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C5967-2C4A-03BD-AECD-52115CCBED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68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C0972-867C-0049-BC82-ECA2312AA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CF454D-19A3-9719-823A-385A2A670E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20A7FE-C95C-5ED1-FB53-D7EEF8F6C8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9F0ABD-91CB-473B-A70E-BD6A6B381D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3954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7CF55-A27D-78DC-6EE0-9A10698E1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FD6D85-212D-FA75-DE8F-CFAC5B39FD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2B3EF8-0BA3-512C-0515-E2196B05E9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C20603-A3B6-C1E3-4CBB-13FAF37A3C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1611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45E9D-19FB-FE00-7349-DEB4F38F2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C6B1E9-1A0A-C1C4-0F5D-D7542AF0FC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5AB0D1-3642-FC27-D857-A86B1B34B4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D3F711-A877-99A2-FE34-2F30652405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719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64746-C1B8-C8DB-3B3E-A37FE9972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4517D1-7033-3BB5-54EA-A49AB140D0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70C78D-C95C-760F-AF42-A401EA7A4D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9A35C3-66A4-1CAF-E45D-AFD1BEEA9D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59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A7E90-8800-4B98-FB35-28EBE1A79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D550F4-E96E-C2B8-5FC1-EDE6C5CE7D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7A57BE-AE5E-4B23-CF74-9A614946C6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821880-EC73-49C9-C421-4BEE8B6E82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3744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7FD6F-EB5D-472A-8A7A-257DF609FD2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2054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8382B-18B3-F3FC-057D-D8CD309D3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1EA265-40A8-5C4A-50EA-1EB54AAF65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7AE6E1-34F3-F87D-0FB2-6E47180076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A2D19-A902-B8A8-8452-5F2657BB03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678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7FD6F-EB5D-472A-8A7A-257DF609FD2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466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367C6-1848-6891-CDB2-B08332050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21F4E7-07E6-1E8F-618E-CD3E158A5D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A99322-CD26-DEEF-23B1-0A8FD2F5EF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0A9AF-A9FF-BF5E-7CBB-0C10EF4CAE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7FD6F-EB5D-472A-8A7A-257DF609FD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156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5CBBE-458F-DF2D-88AA-20E821633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53A76A-7368-20D8-1A1F-37EDB890E2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70AF85-6091-03BB-5A47-6791B3618A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436205-859B-A209-2F35-6844110167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07B31-147B-497D-B6C7-0B8B82485D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6369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7FD6F-EB5D-472A-8A7A-257DF609FD2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954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7FD6F-EB5D-472A-8A7A-257DF609FD2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7744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7FD6F-EB5D-472A-8A7A-257DF609FD2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428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7FD6F-EB5D-472A-8A7A-257DF609FD2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526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7FD6F-EB5D-472A-8A7A-257DF609FD2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56488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7FD6F-EB5D-472A-8A7A-257DF609FD2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0070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7FD6F-EB5D-472A-8A7A-257DF609FD2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236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F8910-49BE-95A2-FF27-F3C4C243D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90DBDF-50B7-35D1-8C25-C1197488B3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0DCB19-8F23-9C75-C8A1-A337E248F6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7A221E-335B-CE86-CB95-FB60431D92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07B31-147B-497D-B6C7-0B8B82485D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62465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91BDD-DD29-3647-08C3-C5E5E8A94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B20CC7-E7B3-75D8-8E1C-E43989407E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82071E-A592-595E-4CE4-316D6791D2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0575A4-44F4-6825-87F3-4EB3ED7E81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7FD6F-EB5D-472A-8A7A-257DF609FD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61064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1FAC2-5608-F14D-8B93-AE32E0A94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627CCC-9029-7D9F-0357-27F893129F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12F4E9-AB79-1141-533D-378A47F4B3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C8BC1-84A5-5B42-3FD0-B969E584A9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07B31-147B-497D-B6C7-0B8B82485D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19945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7FD6F-EB5D-472A-8A7A-257DF609FD2D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9026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DA890-C1BA-D8C2-34D7-4DAF79009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2B7675-3C5B-DD52-60FA-F1E121F5A2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7E850B-A309-7B30-60BC-70A6A886E2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66FEAD-C9E0-89CC-C992-3257773C89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7FD6F-EB5D-472A-8A7A-257DF609FD2D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0716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7B802-BE3F-41A9-3150-05A54BAF7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7AD44F-4973-09DA-B1A4-69255B6FE5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C67308-7492-AF95-56A9-FEA9287AF6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C9426D-9C97-A1E9-382D-C58E6C848D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07B31-147B-497D-B6C7-0B8B82485D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59679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86CF2-0C2E-5D9E-BA6D-6B314127A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747AB3-2519-775B-677A-A589B908C3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DA1089-CBB8-35EE-4824-5718B3E670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527FBD-3EA3-311F-36D3-97A8955D04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07B31-147B-497D-B6C7-0B8B82485D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50467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2260E-9A61-6ADE-396F-B545D7D7A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109049-8168-EA17-4648-5A17B9E850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EF1F1C-96F6-61C9-C665-8EB5CF5FEC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113F3-3271-AEFA-F8AD-9DD335D526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07B31-147B-497D-B6C7-0B8B82485D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52170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7A6D2-718A-430A-A75D-13CF46E84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8CECAF-9347-E77F-1826-8179E29F46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C3E13A-7B69-C8B8-2872-97BE1FAD91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12892-455D-979A-F15C-C3070BBABC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03636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86CF2-0C2E-5D9E-BA6D-6B314127A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747AB3-2519-775B-677A-A589B908C3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DA1089-CBB8-35EE-4824-5718B3E670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527FBD-3EA3-311F-36D3-97A8955D04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07B31-147B-497D-B6C7-0B8B82485D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50467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46C12-2652-F411-594A-E44619C98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1F107C-4F2A-929C-7E43-D5EFC47E7D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2801AF-A482-77ED-E039-3E9C9B7361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BCF1E4-FBE8-8D50-334C-48B000EE29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4949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66B42-B50B-7210-418B-E5A0EF868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9D6AFD-3E4A-0B4F-E202-C3E2C6C960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6E6790-DB5A-3672-1F6E-6DC98705CB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212956-6F6A-FF69-DAD0-BC5ADD358D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36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7FD6F-EB5D-472A-8A7A-257DF609FD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5629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80B13-A28C-4A6A-F8D3-7A58BED91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7702CD-0623-322E-C4FC-7775095D63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A9173B-C40D-3B28-7144-CF06342A41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06050C-6D30-970D-DA38-2B5B87100B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3895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70316-B0DB-D6A4-289B-8BF686766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5EA35B-8E6F-E983-E85F-9E8CAEAEC1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56136D-45C4-92CD-A141-B7D83AE4C6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278BB-CE8D-B907-319F-6E6403BAFB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7368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7FD6F-EB5D-472A-8A7A-257DF609FD2D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37872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205971867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7FD6F-EB5D-472A-8A7A-257DF609FD2D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5235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6F4CC-D168-3403-68BB-D4A06083A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DF2405-C4A7-708A-01C9-168F41610F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0DA404-17D1-971D-89D9-370E3D0558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C2F0C7-EAA6-5A92-3402-0D59A688CE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3403029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C3408-ECB7-E94C-D258-91316F710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E8DCF5-6567-784A-2604-EF8DF405A3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9460A1-1B5F-B705-5CEE-9015A77E4E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50997-962B-8D2A-18EB-A5DAF1D579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7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FC835-4E3A-1804-6FBE-03359CF86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1767C0-C4FB-F515-F204-0DD6456432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C214BC-A4DE-F510-9527-2DECF3A041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6E659-7B8D-634B-DF20-83BB3B1592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476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26696" y="3512645"/>
            <a:ext cx="3199314" cy="184666"/>
          </a:xfr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Enter Presenter Name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2D705F4-66FC-4445-A2DF-A6A481D2978E}"/>
              </a:ext>
            </a:extLst>
          </p:cNvPr>
          <p:cNvGrpSpPr/>
          <p:nvPr/>
        </p:nvGrpSpPr>
        <p:grpSpPr>
          <a:xfrm>
            <a:off x="300794" y="399024"/>
            <a:ext cx="205740" cy="212725"/>
            <a:chOff x="11343190" y="687636"/>
            <a:chExt cx="274320" cy="212725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E108C30F-E145-2D4E-A954-673F6C5BAE06}"/>
                </a:ext>
              </a:extLst>
            </p:cNvPr>
            <p:cNvCxnSpPr/>
            <p:nvPr/>
          </p:nvCxnSpPr>
          <p:spPr>
            <a:xfrm>
              <a:off x="11343190" y="687636"/>
              <a:ext cx="274320" cy="0"/>
            </a:xfrm>
            <a:prstGeom prst="line">
              <a:avLst/>
            </a:prstGeom>
            <a:ln w="2222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2A828DF-2F75-3946-A018-2EFB7DBF2002}"/>
                </a:ext>
              </a:extLst>
            </p:cNvPr>
            <p:cNvCxnSpPr/>
            <p:nvPr/>
          </p:nvCxnSpPr>
          <p:spPr>
            <a:xfrm>
              <a:off x="11343190" y="758544"/>
              <a:ext cx="274320" cy="0"/>
            </a:xfrm>
            <a:prstGeom prst="line">
              <a:avLst/>
            </a:prstGeom>
            <a:ln w="2222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C0BD958-94D8-9D4F-BF03-4398CCDEF41F}"/>
                </a:ext>
              </a:extLst>
            </p:cNvPr>
            <p:cNvCxnSpPr/>
            <p:nvPr/>
          </p:nvCxnSpPr>
          <p:spPr>
            <a:xfrm>
              <a:off x="11343190" y="829452"/>
              <a:ext cx="274320" cy="0"/>
            </a:xfrm>
            <a:prstGeom prst="line">
              <a:avLst/>
            </a:prstGeom>
            <a:ln w="2222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7F9DA8D-12BC-274D-96EA-CBF9AA504ABA}"/>
                </a:ext>
              </a:extLst>
            </p:cNvPr>
            <p:cNvCxnSpPr/>
            <p:nvPr/>
          </p:nvCxnSpPr>
          <p:spPr>
            <a:xfrm>
              <a:off x="11343190" y="900361"/>
              <a:ext cx="274320" cy="0"/>
            </a:xfrm>
            <a:prstGeom prst="line">
              <a:avLst/>
            </a:prstGeom>
            <a:ln w="2222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Rectangle 92">
            <a:extLst>
              <a:ext uri="{FF2B5EF4-FFF2-40B4-BE49-F238E27FC236}">
                <a16:creationId xmlns:a16="http://schemas.microsoft.com/office/drawing/2014/main" id="{E322D460-392B-1C4D-9198-FA12C00C1BDC}"/>
              </a:ext>
            </a:extLst>
          </p:cNvPr>
          <p:cNvSpPr/>
          <p:nvPr/>
        </p:nvSpPr>
        <p:spPr>
          <a:xfrm>
            <a:off x="1" y="4861932"/>
            <a:ext cx="434897" cy="19960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LT Std" pitchFamily="2" charset="0"/>
              <a:ea typeface="+mn-ea"/>
              <a:cs typeface="+mn-cs"/>
            </a:endParaRPr>
          </a:p>
        </p:txBody>
      </p:sp>
      <p:sp>
        <p:nvSpPr>
          <p:cNvPr id="171" name="Text Placeholder 170">
            <a:extLst>
              <a:ext uri="{FF2B5EF4-FFF2-40B4-BE49-F238E27FC236}">
                <a16:creationId xmlns:a16="http://schemas.microsoft.com/office/drawing/2014/main" id="{F097ABE9-E407-6F41-BEC5-2A6EECED9A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6696" y="3795787"/>
            <a:ext cx="3199313" cy="161583"/>
          </a:xfrm>
        </p:spPr>
        <p:txBody>
          <a:bodyPr/>
          <a:lstStyle>
            <a:lvl1pPr>
              <a:lnSpc>
                <a:spcPct val="100000"/>
              </a:lnSpc>
              <a:buNone/>
              <a:defRPr sz="1050">
                <a:solidFill>
                  <a:schemeClr val="accent2"/>
                </a:solidFill>
                <a:latin typeface="Calibri" panose="020F0502020204030204" pitchFamily="34" charset="0"/>
                <a:cs typeface="Sabon Next LT" panose="02000500000000000000" pitchFamily="2" charset="0"/>
              </a:defRPr>
            </a:lvl1pPr>
            <a:lvl2pPr>
              <a:buNone/>
              <a:defRPr sz="1050">
                <a:solidFill>
                  <a:schemeClr val="accent2"/>
                </a:solidFill>
                <a:latin typeface="Sabon Next LT" panose="02000500000000000000" pitchFamily="2" charset="0"/>
                <a:cs typeface="Sabon Next LT" panose="02000500000000000000" pitchFamily="2" charset="0"/>
              </a:defRPr>
            </a:lvl2pPr>
            <a:lvl3pPr>
              <a:buNone/>
              <a:defRPr sz="1050">
                <a:solidFill>
                  <a:schemeClr val="accent2"/>
                </a:solidFill>
                <a:latin typeface="Sabon Next LT" panose="02000500000000000000" pitchFamily="2" charset="0"/>
                <a:cs typeface="Sabon Next LT" panose="02000500000000000000" pitchFamily="2" charset="0"/>
              </a:defRPr>
            </a:lvl3pPr>
            <a:lvl4pPr>
              <a:buNone/>
              <a:defRPr sz="1050">
                <a:solidFill>
                  <a:schemeClr val="accent2"/>
                </a:solidFill>
                <a:latin typeface="Sabon Next LT" panose="02000500000000000000" pitchFamily="2" charset="0"/>
                <a:cs typeface="Sabon Next LT" panose="02000500000000000000" pitchFamily="2" charset="0"/>
              </a:defRPr>
            </a:lvl4pPr>
            <a:lvl5pPr>
              <a:buNone/>
              <a:defRPr sz="1050">
                <a:solidFill>
                  <a:schemeClr val="accent2"/>
                </a:solidFill>
                <a:latin typeface="Sabon Next LT" panose="02000500000000000000" pitchFamily="2" charset="0"/>
                <a:cs typeface="Sabon Next LT" panose="02000500000000000000" pitchFamily="2" charset="0"/>
              </a:defRPr>
            </a:lvl5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26695" y="1371600"/>
            <a:ext cx="3461261" cy="1495794"/>
          </a:xfrm>
        </p:spPr>
        <p:txBody>
          <a:bodyPr anchor="t"/>
          <a:lstStyle>
            <a:lvl1pPr algn="l">
              <a:lnSpc>
                <a:spcPct val="80000"/>
              </a:lnSpc>
              <a:defRPr sz="405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br>
              <a:rPr lang="en-US"/>
            </a:br>
            <a:r>
              <a:rPr lang="en-US"/>
              <a:t>Edit Slide</a:t>
            </a:r>
            <a:br>
              <a:rPr lang="en-US"/>
            </a:br>
            <a:r>
              <a:rPr lang="en-US"/>
              <a:t>Deck Title</a:t>
            </a: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1643EC61-6566-E543-A5B5-627914069DFF}"/>
              </a:ext>
            </a:extLst>
          </p:cNvPr>
          <p:cNvGrpSpPr/>
          <p:nvPr/>
        </p:nvGrpSpPr>
        <p:grpSpPr>
          <a:xfrm>
            <a:off x="5082023" y="331149"/>
            <a:ext cx="376950" cy="744358"/>
            <a:chOff x="7543800" y="-161366"/>
            <a:chExt cx="590775" cy="874945"/>
          </a:xfrm>
          <a:solidFill>
            <a:schemeClr val="accent1"/>
          </a:solidFill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43F7657A-A9E2-C442-AD47-9F48D895F723}"/>
                </a:ext>
              </a:extLst>
            </p:cNvPr>
            <p:cNvGrpSpPr/>
            <p:nvPr/>
          </p:nvGrpSpPr>
          <p:grpSpPr>
            <a:xfrm>
              <a:off x="7543800" y="-161366"/>
              <a:ext cx="590775" cy="67236"/>
              <a:chOff x="7543800" y="-161366"/>
              <a:chExt cx="590775" cy="67236"/>
            </a:xfrm>
            <a:grpFill/>
          </p:grpSpPr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F8153F31-15B8-B343-B670-EE78EE5DA576}"/>
                  </a:ext>
                </a:extLst>
              </p:cNvPr>
              <p:cNvSpPr/>
              <p:nvPr/>
            </p:nvSpPr>
            <p:spPr>
              <a:xfrm>
                <a:off x="7543800" y="-161365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91EAB16D-1DE1-3745-B9BE-CBE656648391}"/>
                  </a:ext>
                </a:extLst>
              </p:cNvPr>
              <p:cNvSpPr/>
              <p:nvPr/>
            </p:nvSpPr>
            <p:spPr>
              <a:xfrm>
                <a:off x="7674685" y="-161365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7D9812CD-D01B-B247-B9AD-18E24E7233F3}"/>
                  </a:ext>
                </a:extLst>
              </p:cNvPr>
              <p:cNvSpPr/>
              <p:nvPr/>
            </p:nvSpPr>
            <p:spPr>
              <a:xfrm>
                <a:off x="7805570" y="-161365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EDDFFA03-F4A1-7047-9E08-208BA09C3D0D}"/>
                  </a:ext>
                </a:extLst>
              </p:cNvPr>
              <p:cNvSpPr/>
              <p:nvPr/>
            </p:nvSpPr>
            <p:spPr>
              <a:xfrm>
                <a:off x="7936455" y="-161365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1FB72449-95B1-2B43-8D77-407E8C6DA8C5}"/>
                  </a:ext>
                </a:extLst>
              </p:cNvPr>
              <p:cNvSpPr/>
              <p:nvPr/>
            </p:nvSpPr>
            <p:spPr>
              <a:xfrm>
                <a:off x="8067340" y="-161366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EC2D2C-E5FA-D04C-B850-60ADDADB3E6E}"/>
                </a:ext>
              </a:extLst>
            </p:cNvPr>
            <p:cNvGrpSpPr/>
            <p:nvPr/>
          </p:nvGrpSpPr>
          <p:grpSpPr>
            <a:xfrm>
              <a:off x="7543800" y="-45979"/>
              <a:ext cx="590775" cy="67236"/>
              <a:chOff x="7543800" y="-44377"/>
              <a:chExt cx="590775" cy="67236"/>
            </a:xfrm>
            <a:grpFill/>
          </p:grpSpPr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ED5187E1-AC0D-FC49-9EE2-2306528B4A49}"/>
                  </a:ext>
                </a:extLst>
              </p:cNvPr>
              <p:cNvSpPr/>
              <p:nvPr/>
            </p:nvSpPr>
            <p:spPr>
              <a:xfrm>
                <a:off x="7543800" y="-44376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C4784A95-5FE0-C140-8960-792C1FA54D8D}"/>
                  </a:ext>
                </a:extLst>
              </p:cNvPr>
              <p:cNvSpPr/>
              <p:nvPr/>
            </p:nvSpPr>
            <p:spPr>
              <a:xfrm>
                <a:off x="7674685" y="-44376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BD31660C-A41B-0C47-8721-3269686D0B7B}"/>
                  </a:ext>
                </a:extLst>
              </p:cNvPr>
              <p:cNvSpPr/>
              <p:nvPr/>
            </p:nvSpPr>
            <p:spPr>
              <a:xfrm>
                <a:off x="7805570" y="-44376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14629AF0-29CC-AC4C-9D89-02DB0F5A5940}"/>
                  </a:ext>
                </a:extLst>
              </p:cNvPr>
              <p:cNvSpPr/>
              <p:nvPr/>
            </p:nvSpPr>
            <p:spPr>
              <a:xfrm>
                <a:off x="7936455" y="-44376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270F4FB4-32B1-B143-9367-323742EA234A}"/>
                  </a:ext>
                </a:extLst>
              </p:cNvPr>
              <p:cNvSpPr/>
              <p:nvPr/>
            </p:nvSpPr>
            <p:spPr>
              <a:xfrm>
                <a:off x="8067340" y="-44377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134E604F-80D8-1440-A1A6-E3B21E3E147F}"/>
                </a:ext>
              </a:extLst>
            </p:cNvPr>
            <p:cNvGrpSpPr/>
            <p:nvPr/>
          </p:nvGrpSpPr>
          <p:grpSpPr>
            <a:xfrm>
              <a:off x="7543800" y="69408"/>
              <a:ext cx="590775" cy="67236"/>
              <a:chOff x="7543800" y="72612"/>
              <a:chExt cx="590775" cy="67236"/>
            </a:xfrm>
            <a:grpFill/>
          </p:grpSpPr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D2F15213-AFF8-F847-BA16-CC86F4A8C267}"/>
                  </a:ext>
                </a:extLst>
              </p:cNvPr>
              <p:cNvSpPr/>
              <p:nvPr/>
            </p:nvSpPr>
            <p:spPr>
              <a:xfrm>
                <a:off x="7543800" y="72613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0D04F651-7C4C-804C-85D8-57993A3AEC41}"/>
                  </a:ext>
                </a:extLst>
              </p:cNvPr>
              <p:cNvSpPr/>
              <p:nvPr/>
            </p:nvSpPr>
            <p:spPr>
              <a:xfrm>
                <a:off x="7674685" y="72613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F2FE10BF-E710-C847-9B52-742FFA7E283F}"/>
                  </a:ext>
                </a:extLst>
              </p:cNvPr>
              <p:cNvSpPr/>
              <p:nvPr/>
            </p:nvSpPr>
            <p:spPr>
              <a:xfrm>
                <a:off x="7805570" y="72613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47C598C5-5FC3-9048-A409-8ABD7D254525}"/>
                  </a:ext>
                </a:extLst>
              </p:cNvPr>
              <p:cNvSpPr/>
              <p:nvPr/>
            </p:nvSpPr>
            <p:spPr>
              <a:xfrm>
                <a:off x="7936455" y="72613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72B5F8FF-6D44-C046-A691-779698113840}"/>
                  </a:ext>
                </a:extLst>
              </p:cNvPr>
              <p:cNvSpPr/>
              <p:nvPr/>
            </p:nvSpPr>
            <p:spPr>
              <a:xfrm>
                <a:off x="8067340" y="72612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E59708B-CAC1-DB45-A975-4C03847B1EB9}"/>
                </a:ext>
              </a:extLst>
            </p:cNvPr>
            <p:cNvGrpSpPr/>
            <p:nvPr/>
          </p:nvGrpSpPr>
          <p:grpSpPr>
            <a:xfrm>
              <a:off x="7543800" y="184795"/>
              <a:ext cx="590775" cy="67236"/>
              <a:chOff x="7543800" y="187359"/>
              <a:chExt cx="590775" cy="67236"/>
            </a:xfrm>
            <a:grpFill/>
          </p:grpSpPr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75E5234C-15A6-5E44-BF35-31E80EFB9381}"/>
                  </a:ext>
                </a:extLst>
              </p:cNvPr>
              <p:cNvSpPr/>
              <p:nvPr/>
            </p:nvSpPr>
            <p:spPr>
              <a:xfrm>
                <a:off x="7543800" y="187360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0E80B58E-1742-934D-8EE7-4C113ADB9B6E}"/>
                  </a:ext>
                </a:extLst>
              </p:cNvPr>
              <p:cNvSpPr/>
              <p:nvPr/>
            </p:nvSpPr>
            <p:spPr>
              <a:xfrm>
                <a:off x="7674685" y="187360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BC3A11F9-D0AF-9142-804F-12BBAAECA17C}"/>
                  </a:ext>
                </a:extLst>
              </p:cNvPr>
              <p:cNvSpPr/>
              <p:nvPr/>
            </p:nvSpPr>
            <p:spPr>
              <a:xfrm>
                <a:off x="7805570" y="187360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BF540119-E7D7-F948-AB3C-60092FDE3ADA}"/>
                  </a:ext>
                </a:extLst>
              </p:cNvPr>
              <p:cNvSpPr/>
              <p:nvPr/>
            </p:nvSpPr>
            <p:spPr>
              <a:xfrm>
                <a:off x="7936455" y="187360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8877E89C-0A46-C64F-8535-4B5B76DD9AEF}"/>
                  </a:ext>
                </a:extLst>
              </p:cNvPr>
              <p:cNvSpPr/>
              <p:nvPr/>
            </p:nvSpPr>
            <p:spPr>
              <a:xfrm>
                <a:off x="8067340" y="187359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89355624-FAF3-6744-87F8-7392C602601F}"/>
                </a:ext>
              </a:extLst>
            </p:cNvPr>
            <p:cNvGrpSpPr/>
            <p:nvPr/>
          </p:nvGrpSpPr>
          <p:grpSpPr>
            <a:xfrm>
              <a:off x="7543800" y="300182"/>
              <a:ext cx="590775" cy="67236"/>
              <a:chOff x="7543800" y="302105"/>
              <a:chExt cx="590775" cy="67236"/>
            </a:xfrm>
            <a:grpFill/>
          </p:grpSpPr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89D8A231-9067-484B-85A6-B1A2D7E4E905}"/>
                  </a:ext>
                </a:extLst>
              </p:cNvPr>
              <p:cNvSpPr/>
              <p:nvPr/>
            </p:nvSpPr>
            <p:spPr>
              <a:xfrm>
                <a:off x="7543800" y="302106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55E552D2-CD2A-D449-BB99-96C5B4CDD19E}"/>
                  </a:ext>
                </a:extLst>
              </p:cNvPr>
              <p:cNvSpPr/>
              <p:nvPr/>
            </p:nvSpPr>
            <p:spPr>
              <a:xfrm>
                <a:off x="7674685" y="302106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61FFBA65-E084-8241-B00B-FE5095A3D36C}"/>
                  </a:ext>
                </a:extLst>
              </p:cNvPr>
              <p:cNvSpPr/>
              <p:nvPr/>
            </p:nvSpPr>
            <p:spPr>
              <a:xfrm>
                <a:off x="7805570" y="302106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7E396DF2-6955-174E-9B0D-4F5D96171AD4}"/>
                  </a:ext>
                </a:extLst>
              </p:cNvPr>
              <p:cNvSpPr/>
              <p:nvPr/>
            </p:nvSpPr>
            <p:spPr>
              <a:xfrm>
                <a:off x="7936455" y="302106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C38B922C-2024-DF4D-AE50-98727FB69552}"/>
                  </a:ext>
                </a:extLst>
              </p:cNvPr>
              <p:cNvSpPr/>
              <p:nvPr/>
            </p:nvSpPr>
            <p:spPr>
              <a:xfrm>
                <a:off x="8067340" y="302105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653CA02C-483C-A142-A160-F0D09AFCD5FA}"/>
                </a:ext>
              </a:extLst>
            </p:cNvPr>
            <p:cNvGrpSpPr/>
            <p:nvPr/>
          </p:nvGrpSpPr>
          <p:grpSpPr>
            <a:xfrm>
              <a:off x="7543800" y="415569"/>
              <a:ext cx="590775" cy="67236"/>
              <a:chOff x="7543800" y="416851"/>
              <a:chExt cx="590775" cy="67236"/>
            </a:xfrm>
            <a:grpFill/>
          </p:grpSpPr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C011A6C2-5A12-4040-AAF8-3208C20DF989}"/>
                  </a:ext>
                </a:extLst>
              </p:cNvPr>
              <p:cNvSpPr/>
              <p:nvPr/>
            </p:nvSpPr>
            <p:spPr>
              <a:xfrm>
                <a:off x="7543800" y="416852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11957DA0-CE02-D646-A9F2-4F42F6EA9C25}"/>
                  </a:ext>
                </a:extLst>
              </p:cNvPr>
              <p:cNvSpPr/>
              <p:nvPr/>
            </p:nvSpPr>
            <p:spPr>
              <a:xfrm>
                <a:off x="7674685" y="416852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89076BD0-B02A-9A47-848C-C1A680E47C33}"/>
                  </a:ext>
                </a:extLst>
              </p:cNvPr>
              <p:cNvSpPr/>
              <p:nvPr/>
            </p:nvSpPr>
            <p:spPr>
              <a:xfrm>
                <a:off x="7805570" y="416852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E86EF256-BDF3-B641-A83A-9C011211D823}"/>
                  </a:ext>
                </a:extLst>
              </p:cNvPr>
              <p:cNvSpPr/>
              <p:nvPr/>
            </p:nvSpPr>
            <p:spPr>
              <a:xfrm>
                <a:off x="7936455" y="416852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C7F89A0E-2069-5249-99EB-7BB8FFDF5BD0}"/>
                  </a:ext>
                </a:extLst>
              </p:cNvPr>
              <p:cNvSpPr/>
              <p:nvPr/>
            </p:nvSpPr>
            <p:spPr>
              <a:xfrm>
                <a:off x="8067340" y="416851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DC6DA0E6-DACF-4D42-9B6D-FEC5A7CDB9DC}"/>
                </a:ext>
              </a:extLst>
            </p:cNvPr>
            <p:cNvGrpSpPr/>
            <p:nvPr/>
          </p:nvGrpSpPr>
          <p:grpSpPr>
            <a:xfrm>
              <a:off x="7543800" y="530956"/>
              <a:ext cx="590775" cy="67236"/>
              <a:chOff x="7543800" y="531597"/>
              <a:chExt cx="590775" cy="67236"/>
            </a:xfrm>
            <a:grpFill/>
          </p:grpSpPr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130A8894-5819-FB42-9034-679CCB3EF4D7}"/>
                  </a:ext>
                </a:extLst>
              </p:cNvPr>
              <p:cNvSpPr/>
              <p:nvPr/>
            </p:nvSpPr>
            <p:spPr>
              <a:xfrm>
                <a:off x="7543800" y="531598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591028E1-2CAF-124B-8EA8-D71FD17C8CE9}"/>
                  </a:ext>
                </a:extLst>
              </p:cNvPr>
              <p:cNvSpPr/>
              <p:nvPr/>
            </p:nvSpPr>
            <p:spPr>
              <a:xfrm>
                <a:off x="7674685" y="531598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8CFDA6FA-E1D2-9247-9980-DCE2BE97D7BE}"/>
                  </a:ext>
                </a:extLst>
              </p:cNvPr>
              <p:cNvSpPr/>
              <p:nvPr/>
            </p:nvSpPr>
            <p:spPr>
              <a:xfrm>
                <a:off x="7805570" y="531598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1B64BC2F-D226-6D44-AD18-AB853DF44B12}"/>
                  </a:ext>
                </a:extLst>
              </p:cNvPr>
              <p:cNvSpPr/>
              <p:nvPr/>
            </p:nvSpPr>
            <p:spPr>
              <a:xfrm>
                <a:off x="7936455" y="531598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65F2B6E2-75D3-E74B-A31F-DA40DF038E68}"/>
                  </a:ext>
                </a:extLst>
              </p:cNvPr>
              <p:cNvSpPr/>
              <p:nvPr/>
            </p:nvSpPr>
            <p:spPr>
              <a:xfrm>
                <a:off x="8067340" y="531597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D33620A5-D40E-F441-BDC3-6621046F58DC}"/>
                </a:ext>
              </a:extLst>
            </p:cNvPr>
            <p:cNvGrpSpPr/>
            <p:nvPr/>
          </p:nvGrpSpPr>
          <p:grpSpPr>
            <a:xfrm>
              <a:off x="7543800" y="646343"/>
              <a:ext cx="590775" cy="67236"/>
              <a:chOff x="7543800" y="646343"/>
              <a:chExt cx="590775" cy="67236"/>
            </a:xfrm>
            <a:grpFill/>
          </p:grpSpPr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1B6A556E-CE62-5541-AD8B-7E57259F0DCC}"/>
                  </a:ext>
                </a:extLst>
              </p:cNvPr>
              <p:cNvSpPr/>
              <p:nvPr/>
            </p:nvSpPr>
            <p:spPr>
              <a:xfrm>
                <a:off x="7543800" y="646344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8A26C7EF-64FA-7940-AA35-18D18CA96103}"/>
                  </a:ext>
                </a:extLst>
              </p:cNvPr>
              <p:cNvSpPr/>
              <p:nvPr/>
            </p:nvSpPr>
            <p:spPr>
              <a:xfrm>
                <a:off x="7674685" y="646344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31924F18-0980-3141-8E51-D9F4B4623F20}"/>
                  </a:ext>
                </a:extLst>
              </p:cNvPr>
              <p:cNvSpPr/>
              <p:nvPr/>
            </p:nvSpPr>
            <p:spPr>
              <a:xfrm>
                <a:off x="7805570" y="646344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708C4583-68A7-9449-8688-C4A56CF05A04}"/>
                  </a:ext>
                </a:extLst>
              </p:cNvPr>
              <p:cNvSpPr/>
              <p:nvPr/>
            </p:nvSpPr>
            <p:spPr>
              <a:xfrm>
                <a:off x="7936455" y="646344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F9D2C0E3-473B-8A47-B4A1-95C8BC56DC38}"/>
                  </a:ext>
                </a:extLst>
              </p:cNvPr>
              <p:cNvSpPr/>
              <p:nvPr/>
            </p:nvSpPr>
            <p:spPr>
              <a:xfrm>
                <a:off x="8067340" y="646343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D05E947-8AB9-9741-9517-0102689D99D1}"/>
              </a:ext>
            </a:extLst>
          </p:cNvPr>
          <p:cNvGrpSpPr/>
          <p:nvPr/>
        </p:nvGrpSpPr>
        <p:grpSpPr>
          <a:xfrm>
            <a:off x="8117304" y="5615761"/>
            <a:ext cx="829515" cy="1020295"/>
            <a:chOff x="7570694" y="-1223682"/>
            <a:chExt cx="1106020" cy="1020295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3AA7A149-49E4-9949-8754-19AB21BA0381}"/>
                </a:ext>
              </a:extLst>
            </p:cNvPr>
            <p:cNvSpPr/>
            <p:nvPr/>
          </p:nvSpPr>
          <p:spPr>
            <a:xfrm>
              <a:off x="7570694" y="-1223682"/>
              <a:ext cx="134470" cy="1344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Calibri" panose="020F0502020204030204" pitchFamily="34" charset="0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23C6158D-1E84-B542-A83C-B42E1BE057C2}"/>
                </a:ext>
              </a:extLst>
            </p:cNvPr>
            <p:cNvSpPr/>
            <p:nvPr/>
          </p:nvSpPr>
          <p:spPr>
            <a:xfrm>
              <a:off x="7894544" y="-1223682"/>
              <a:ext cx="134470" cy="1344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Calibri" panose="020F0502020204030204" pitchFamily="34" charset="0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24A6206E-54DA-FA43-A2CB-327439C8752D}"/>
                </a:ext>
              </a:extLst>
            </p:cNvPr>
            <p:cNvSpPr/>
            <p:nvPr/>
          </p:nvSpPr>
          <p:spPr>
            <a:xfrm>
              <a:off x="8218394" y="-1223682"/>
              <a:ext cx="134470" cy="1344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Calibri" panose="020F0502020204030204" pitchFamily="34" charset="0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2DEFDC1A-BC73-0C43-8B70-EC38D846A51E}"/>
                </a:ext>
              </a:extLst>
            </p:cNvPr>
            <p:cNvSpPr/>
            <p:nvPr/>
          </p:nvSpPr>
          <p:spPr>
            <a:xfrm>
              <a:off x="8542244" y="-1223682"/>
              <a:ext cx="134470" cy="1344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Calibri" panose="020F0502020204030204" pitchFamily="34" charset="0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E28CAF4A-E516-514E-A3AD-57893C50F732}"/>
                </a:ext>
              </a:extLst>
            </p:cNvPr>
            <p:cNvSpPr/>
            <p:nvPr/>
          </p:nvSpPr>
          <p:spPr>
            <a:xfrm>
              <a:off x="7570694" y="-928407"/>
              <a:ext cx="134470" cy="1344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Calibri" panose="020F0502020204030204" pitchFamily="34" charset="0"/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DF3127E8-DCF2-4F4A-86FF-62F50A9755B1}"/>
                </a:ext>
              </a:extLst>
            </p:cNvPr>
            <p:cNvSpPr/>
            <p:nvPr/>
          </p:nvSpPr>
          <p:spPr>
            <a:xfrm>
              <a:off x="7894544" y="-928407"/>
              <a:ext cx="134470" cy="1344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Calibri" panose="020F0502020204030204" pitchFamily="34" charset="0"/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187C55ED-2AE3-AC46-8ECD-024FA1F38A3F}"/>
                </a:ext>
              </a:extLst>
            </p:cNvPr>
            <p:cNvSpPr/>
            <p:nvPr/>
          </p:nvSpPr>
          <p:spPr>
            <a:xfrm>
              <a:off x="8218394" y="-928407"/>
              <a:ext cx="134470" cy="1344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Calibri" panose="020F0502020204030204" pitchFamily="34" charset="0"/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6AA446C4-1C5A-5F45-9860-89832F2DDD79}"/>
                </a:ext>
              </a:extLst>
            </p:cNvPr>
            <p:cNvSpPr/>
            <p:nvPr/>
          </p:nvSpPr>
          <p:spPr>
            <a:xfrm>
              <a:off x="8542244" y="-928407"/>
              <a:ext cx="134470" cy="1344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Calibri" panose="020F0502020204030204" pitchFamily="34" charset="0"/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E9923AA8-08C4-7C4F-893E-9F2501E34753}"/>
                </a:ext>
              </a:extLst>
            </p:cNvPr>
            <p:cNvSpPr/>
            <p:nvPr/>
          </p:nvSpPr>
          <p:spPr>
            <a:xfrm>
              <a:off x="7570694" y="-633132"/>
              <a:ext cx="134470" cy="1344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Calibri" panose="020F0502020204030204" pitchFamily="34" charset="0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6E9AE47D-045E-FE48-83FA-F8B7EFE2F80C}"/>
                </a:ext>
              </a:extLst>
            </p:cNvPr>
            <p:cNvSpPr/>
            <p:nvPr/>
          </p:nvSpPr>
          <p:spPr>
            <a:xfrm>
              <a:off x="7894544" y="-633132"/>
              <a:ext cx="134470" cy="1344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Calibri" panose="020F0502020204030204" pitchFamily="34" charset="0"/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16D4805-4ED4-D54B-A802-8051757D25F9}"/>
                </a:ext>
              </a:extLst>
            </p:cNvPr>
            <p:cNvSpPr/>
            <p:nvPr/>
          </p:nvSpPr>
          <p:spPr>
            <a:xfrm>
              <a:off x="8218394" y="-633132"/>
              <a:ext cx="134470" cy="1344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Calibri" panose="020F0502020204030204" pitchFamily="34" charset="0"/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C4119405-72E8-4443-B6A0-29BC4DCF0751}"/>
                </a:ext>
              </a:extLst>
            </p:cNvPr>
            <p:cNvSpPr/>
            <p:nvPr/>
          </p:nvSpPr>
          <p:spPr>
            <a:xfrm>
              <a:off x="8542244" y="-633132"/>
              <a:ext cx="134470" cy="1344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Calibri" panose="020F0502020204030204" pitchFamily="34" charset="0"/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9A8B504D-1F3D-0D49-9444-C067B71D840F}"/>
                </a:ext>
              </a:extLst>
            </p:cNvPr>
            <p:cNvSpPr/>
            <p:nvPr/>
          </p:nvSpPr>
          <p:spPr>
            <a:xfrm>
              <a:off x="7570694" y="-337857"/>
              <a:ext cx="134470" cy="1344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Calibri" panose="020F0502020204030204" pitchFamily="34" charset="0"/>
              </a:endParaRP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ABB02D81-DBEC-8548-8273-91D6154FCD45}"/>
                </a:ext>
              </a:extLst>
            </p:cNvPr>
            <p:cNvSpPr/>
            <p:nvPr/>
          </p:nvSpPr>
          <p:spPr>
            <a:xfrm>
              <a:off x="7894544" y="-337857"/>
              <a:ext cx="134470" cy="1344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Calibri" panose="020F0502020204030204" pitchFamily="34" charset="0"/>
              </a:endParaRP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FD0067C0-D924-6442-954A-F5AA2203392A}"/>
                </a:ext>
              </a:extLst>
            </p:cNvPr>
            <p:cNvSpPr/>
            <p:nvPr/>
          </p:nvSpPr>
          <p:spPr>
            <a:xfrm>
              <a:off x="8218394" y="-337857"/>
              <a:ext cx="134470" cy="1344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Calibri" panose="020F0502020204030204" pitchFamily="34" charset="0"/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05AC442E-A509-C443-92FC-2BF058EFE810}"/>
                </a:ext>
              </a:extLst>
            </p:cNvPr>
            <p:cNvSpPr/>
            <p:nvPr/>
          </p:nvSpPr>
          <p:spPr>
            <a:xfrm>
              <a:off x="8542244" y="-337857"/>
              <a:ext cx="134470" cy="1344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Calibri" panose="020F0502020204030204" pitchFamily="34" charset="0"/>
              </a:endParaRPr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141E2089-C56A-3A4B-89B3-2B8FF51B3337}"/>
              </a:ext>
            </a:extLst>
          </p:cNvPr>
          <p:cNvSpPr txBox="1"/>
          <p:nvPr/>
        </p:nvSpPr>
        <p:spPr>
          <a:xfrm>
            <a:off x="8410618" y="525239"/>
            <a:ext cx="556833" cy="633956"/>
          </a:xfrm>
          <a:prstGeom prst="rect">
            <a:avLst/>
          </a:prstGeom>
          <a:noFill/>
          <a:ln w="53975">
            <a:noFill/>
          </a:ln>
          <a:effectLst/>
        </p:spPr>
        <p:txBody>
          <a:bodyPr wrap="square" lIns="0" rIns="0" bIns="0" rtlCol="0" anchor="b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u="none" strike="noStrike" kern="1200" cap="none" spc="-75" normalizeH="0" baseline="0" noProof="0">
                <a:ln>
                  <a:noFill/>
                </a:ln>
                <a:solidFill>
                  <a:srgbClr val="FFFFFF">
                    <a:alpha val="50000"/>
                  </a:srgb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br>
              <a:rPr kumimoji="0" lang="en-US" sz="2700" b="1" u="none" strike="noStrike" kern="1200" cap="none" spc="-75" normalizeH="0" baseline="0" noProof="0">
                <a:ln>
                  <a:noFill/>
                </a:ln>
                <a:solidFill>
                  <a:srgbClr val="FFFFFF">
                    <a:alpha val="50000"/>
                  </a:srgb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2700" b="1" u="none" strike="noStrike" kern="1200" cap="none" spc="-75" normalizeH="0" baseline="0" noProof="0">
                <a:ln>
                  <a:noFill/>
                </a:ln>
                <a:solidFill>
                  <a:srgbClr val="FFFFFF">
                    <a:alpha val="50000"/>
                  </a:srgb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8D44FFDA-6D1F-344C-82D8-66145DD1EF76}"/>
              </a:ext>
            </a:extLst>
          </p:cNvPr>
          <p:cNvCxnSpPr>
            <a:cxnSpLocks/>
          </p:cNvCxnSpPr>
          <p:nvPr/>
        </p:nvCxnSpPr>
        <p:spPr>
          <a:xfrm>
            <a:off x="8483294" y="1181498"/>
            <a:ext cx="411480" cy="0"/>
          </a:xfrm>
          <a:prstGeom prst="line">
            <a:avLst/>
          </a:prstGeom>
          <a:ln w="4445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F85B8A9-9033-624D-9EA8-83413BD1838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926279" y="3305092"/>
            <a:ext cx="4221808" cy="166199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Main Slide Deck Photo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DBE479D-DE20-F048-8B4B-29C35E46A9B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6696" y="5303385"/>
            <a:ext cx="2513410" cy="166199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Select Logo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0963DD-5962-AF4B-9AD9-14D254B045DD}"/>
              </a:ext>
            </a:extLst>
          </p:cNvPr>
          <p:cNvSpPr txBox="1"/>
          <p:nvPr/>
        </p:nvSpPr>
        <p:spPr>
          <a:xfrm rot="16200000">
            <a:off x="-1080477" y="3171614"/>
            <a:ext cx="2953373" cy="10387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675" kern="800" spc="150" baseline="0" dirty="0">
                <a:solidFill>
                  <a:schemeClr val="bg1"/>
                </a:solidFill>
                <a:latin typeface="Calibri" panose="020F0502020204030204" pitchFamily="34" charset="0"/>
              </a:rPr>
              <a:t>DECK TITLE OR OTHER (EDIT ON MASTER)</a:t>
            </a:r>
          </a:p>
        </p:txBody>
      </p:sp>
    </p:spTree>
    <p:extLst>
      <p:ext uri="{BB962C8B-B14F-4D97-AF65-F5344CB8AC3E}">
        <p14:creationId xmlns:p14="http://schemas.microsoft.com/office/powerpoint/2010/main" val="1943482486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1221A4D-2E27-4A1A-B7DB-2637BE36717C}" type="datetime1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64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265F1211-8698-3A44-97D0-23FFBC8D1626}"/>
              </a:ext>
            </a:extLst>
          </p:cNvPr>
          <p:cNvCxnSpPr>
            <a:cxnSpLocks/>
          </p:cNvCxnSpPr>
          <p:nvPr/>
        </p:nvCxnSpPr>
        <p:spPr>
          <a:xfrm>
            <a:off x="303856" y="914401"/>
            <a:ext cx="0" cy="5934165"/>
          </a:xfrm>
          <a:prstGeom prst="line">
            <a:avLst/>
          </a:prstGeom>
          <a:ln w="1270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628565E-941C-9D43-9F37-0C50EE4F21C0}"/>
              </a:ext>
            </a:extLst>
          </p:cNvPr>
          <p:cNvGrpSpPr/>
          <p:nvPr/>
        </p:nvGrpSpPr>
        <p:grpSpPr>
          <a:xfrm>
            <a:off x="1026696" y="912201"/>
            <a:ext cx="205740" cy="212725"/>
            <a:chOff x="11343190" y="687636"/>
            <a:chExt cx="274320" cy="212725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3BAEB5BD-4F80-BA48-9E5E-C9C6140F63B5}"/>
                </a:ext>
              </a:extLst>
            </p:cNvPr>
            <p:cNvCxnSpPr/>
            <p:nvPr/>
          </p:nvCxnSpPr>
          <p:spPr>
            <a:xfrm>
              <a:off x="11343190" y="687636"/>
              <a:ext cx="274320" cy="0"/>
            </a:xfrm>
            <a:prstGeom prst="line">
              <a:avLst/>
            </a:prstGeom>
            <a:ln w="2222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1F2C89BD-10AF-DC46-B4C1-68FFB539C8F4}"/>
                </a:ext>
              </a:extLst>
            </p:cNvPr>
            <p:cNvCxnSpPr/>
            <p:nvPr/>
          </p:nvCxnSpPr>
          <p:spPr>
            <a:xfrm>
              <a:off x="11343190" y="758544"/>
              <a:ext cx="274320" cy="0"/>
            </a:xfrm>
            <a:prstGeom prst="line">
              <a:avLst/>
            </a:prstGeom>
            <a:ln w="2222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152ABD6-B53A-0144-BEA6-919C107009D1}"/>
                </a:ext>
              </a:extLst>
            </p:cNvPr>
            <p:cNvCxnSpPr/>
            <p:nvPr/>
          </p:nvCxnSpPr>
          <p:spPr>
            <a:xfrm>
              <a:off x="11343190" y="829452"/>
              <a:ext cx="274320" cy="0"/>
            </a:xfrm>
            <a:prstGeom prst="line">
              <a:avLst/>
            </a:prstGeom>
            <a:ln w="2222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8195993-2A82-4C42-87F5-C1BA3C20B247}"/>
                </a:ext>
              </a:extLst>
            </p:cNvPr>
            <p:cNvCxnSpPr/>
            <p:nvPr/>
          </p:nvCxnSpPr>
          <p:spPr>
            <a:xfrm>
              <a:off x="11343190" y="900361"/>
              <a:ext cx="274320" cy="0"/>
            </a:xfrm>
            <a:prstGeom prst="line">
              <a:avLst/>
            </a:prstGeom>
            <a:ln w="2222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71E40D0A-2301-0947-B931-2A1AB2B5AE7E}"/>
              </a:ext>
            </a:extLst>
          </p:cNvPr>
          <p:cNvGrpSpPr/>
          <p:nvPr/>
        </p:nvGrpSpPr>
        <p:grpSpPr>
          <a:xfrm>
            <a:off x="4262944" y="5745849"/>
            <a:ext cx="2932792" cy="288432"/>
            <a:chOff x="7584141" y="1424618"/>
            <a:chExt cx="3910389" cy="288432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E90BFED6-8FB3-A547-BC81-DBC31025A5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84141" y="1424618"/>
              <a:ext cx="288432" cy="288432"/>
            </a:xfrm>
            <a:prstGeom prst="line">
              <a:avLst/>
            </a:prstGeom>
            <a:ln w="101600" cap="rnd">
              <a:solidFill>
                <a:schemeClr val="tx2">
                  <a:lumMod val="50000"/>
                  <a:lumOff val="50000"/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57E7BC9-C981-1648-8E86-B4CAB1CAB0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13410" y="1424618"/>
              <a:ext cx="288432" cy="288432"/>
            </a:xfrm>
            <a:prstGeom prst="line">
              <a:avLst/>
            </a:prstGeom>
            <a:ln w="101600" cap="rnd">
              <a:solidFill>
                <a:schemeClr val="tx2">
                  <a:lumMod val="50000"/>
                  <a:lumOff val="50000"/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07A3525-5818-6343-9DD0-977945DD8C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42679" y="1424618"/>
              <a:ext cx="288432" cy="288432"/>
            </a:xfrm>
            <a:prstGeom prst="line">
              <a:avLst/>
            </a:prstGeom>
            <a:ln w="101600" cap="rnd">
              <a:solidFill>
                <a:schemeClr val="tx2">
                  <a:lumMod val="50000"/>
                  <a:lumOff val="50000"/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9B746CF-5E80-5844-8BD9-C82FFE1D8F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71948" y="1424618"/>
              <a:ext cx="288432" cy="288432"/>
            </a:xfrm>
            <a:prstGeom prst="line">
              <a:avLst/>
            </a:prstGeom>
            <a:ln w="101600" cap="rnd">
              <a:solidFill>
                <a:schemeClr val="tx2">
                  <a:lumMod val="50000"/>
                  <a:lumOff val="50000"/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A59EACF3-E25A-024B-81E0-FDBE32D83D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01217" y="1424618"/>
              <a:ext cx="288432" cy="288432"/>
            </a:xfrm>
            <a:prstGeom prst="line">
              <a:avLst/>
            </a:prstGeom>
            <a:ln w="101600" cap="rnd">
              <a:solidFill>
                <a:schemeClr val="tx2">
                  <a:lumMod val="50000"/>
                  <a:lumOff val="50000"/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10DEC351-F79D-3948-9918-B48CD00859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30486" y="1424618"/>
              <a:ext cx="288432" cy="288432"/>
            </a:xfrm>
            <a:prstGeom prst="line">
              <a:avLst/>
            </a:prstGeom>
            <a:ln w="101600" cap="rnd">
              <a:solidFill>
                <a:schemeClr val="tx2">
                  <a:lumMod val="50000"/>
                  <a:lumOff val="50000"/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0E6FB975-E6DB-F549-8B78-6F0B630E1C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59755" y="1424618"/>
              <a:ext cx="288432" cy="288432"/>
            </a:xfrm>
            <a:prstGeom prst="line">
              <a:avLst/>
            </a:prstGeom>
            <a:ln w="101600" cap="rnd">
              <a:solidFill>
                <a:schemeClr val="tx2">
                  <a:lumMod val="50000"/>
                  <a:lumOff val="50000"/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FBF1F6CE-3021-7941-A973-3BF137EBBF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89024" y="1424618"/>
              <a:ext cx="288432" cy="288432"/>
            </a:xfrm>
            <a:prstGeom prst="line">
              <a:avLst/>
            </a:prstGeom>
            <a:ln w="101600" cap="rnd">
              <a:solidFill>
                <a:schemeClr val="tx2">
                  <a:lumMod val="50000"/>
                  <a:lumOff val="50000"/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934984BF-A22C-374F-B942-F0C0C7F277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18293" y="1424618"/>
              <a:ext cx="288432" cy="288432"/>
            </a:xfrm>
            <a:prstGeom prst="line">
              <a:avLst/>
            </a:prstGeom>
            <a:ln w="101600" cap="rnd">
              <a:solidFill>
                <a:schemeClr val="tx2">
                  <a:lumMod val="50000"/>
                  <a:lumOff val="50000"/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462F7B56-AA53-244B-89DF-4D53C2B94B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47562" y="1424618"/>
              <a:ext cx="288432" cy="288432"/>
            </a:xfrm>
            <a:prstGeom prst="line">
              <a:avLst/>
            </a:prstGeom>
            <a:ln w="101600" cap="rnd">
              <a:solidFill>
                <a:schemeClr val="tx2">
                  <a:lumMod val="50000"/>
                  <a:lumOff val="50000"/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BB1062C7-E818-9146-B854-9AEFFD7862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76831" y="1424618"/>
              <a:ext cx="288432" cy="288432"/>
            </a:xfrm>
            <a:prstGeom prst="line">
              <a:avLst/>
            </a:prstGeom>
            <a:ln w="101600" cap="rnd">
              <a:solidFill>
                <a:schemeClr val="tx2">
                  <a:lumMod val="50000"/>
                  <a:lumOff val="50000"/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FACC81E7-15E4-974D-AC32-890746A383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06098" y="1424618"/>
              <a:ext cx="288432" cy="288432"/>
            </a:xfrm>
            <a:prstGeom prst="line">
              <a:avLst/>
            </a:prstGeom>
            <a:ln w="101600" cap="rnd">
              <a:solidFill>
                <a:schemeClr val="tx2">
                  <a:lumMod val="50000"/>
                  <a:lumOff val="50000"/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7" name="Picture Placeholder 4">
            <a:extLst>
              <a:ext uri="{FF2B5EF4-FFF2-40B4-BE49-F238E27FC236}">
                <a16:creationId xmlns:a16="http://schemas.microsoft.com/office/drawing/2014/main" id="{CF6F94E6-FB2A-5C49-9309-47060E9D4E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926279" y="3305092"/>
            <a:ext cx="4221808" cy="166199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Main Slide Deck Photo</a:t>
            </a:r>
          </a:p>
        </p:txBody>
      </p:sp>
      <p:sp>
        <p:nvSpPr>
          <p:cNvPr id="179" name="Title 1">
            <a:extLst>
              <a:ext uri="{FF2B5EF4-FFF2-40B4-BE49-F238E27FC236}">
                <a16:creationId xmlns:a16="http://schemas.microsoft.com/office/drawing/2014/main" id="{4ABF823B-5972-8C46-BE31-3BCDD8C4CD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6695" y="1371600"/>
            <a:ext cx="3461261" cy="812530"/>
          </a:xfrm>
        </p:spPr>
        <p:txBody>
          <a:bodyPr anchor="t"/>
          <a:lstStyle>
            <a:lvl1pPr algn="l">
              <a:lnSpc>
                <a:spcPct val="800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 Slide</a:t>
            </a:r>
          </a:p>
        </p:txBody>
      </p:sp>
      <p:sp>
        <p:nvSpPr>
          <p:cNvPr id="180" name="Picture Placeholder 9">
            <a:extLst>
              <a:ext uri="{FF2B5EF4-FFF2-40B4-BE49-F238E27FC236}">
                <a16:creationId xmlns:a16="http://schemas.microsoft.com/office/drawing/2014/main" id="{7BD5766F-FCED-F74A-94F7-EDE827151EC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6696" y="5303385"/>
            <a:ext cx="2513410" cy="166199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Select Logo</a:t>
            </a:r>
          </a:p>
        </p:txBody>
      </p:sp>
      <p:sp>
        <p:nvSpPr>
          <p:cNvPr id="181" name="Subtitle 2">
            <a:extLst>
              <a:ext uri="{FF2B5EF4-FFF2-40B4-BE49-F238E27FC236}">
                <a16:creationId xmlns:a16="http://schemas.microsoft.com/office/drawing/2014/main" id="{01696AF9-CA68-AA4A-B317-7B0E932B65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5411" y="3230361"/>
            <a:ext cx="3199314" cy="184666"/>
          </a:xfr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Enter Presenter Name</a:t>
            </a:r>
          </a:p>
        </p:txBody>
      </p:sp>
      <p:sp>
        <p:nvSpPr>
          <p:cNvPr id="182" name="Text Placeholder 170">
            <a:extLst>
              <a:ext uri="{FF2B5EF4-FFF2-40B4-BE49-F238E27FC236}">
                <a16:creationId xmlns:a16="http://schemas.microsoft.com/office/drawing/2014/main" id="{B67B351C-2A1F-D34C-9A40-CDFA2D8E48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5411" y="3513503"/>
            <a:ext cx="3199313" cy="161583"/>
          </a:xfrm>
        </p:spPr>
        <p:txBody>
          <a:bodyPr/>
          <a:lstStyle>
            <a:lvl1pPr>
              <a:lnSpc>
                <a:spcPct val="100000"/>
              </a:lnSpc>
              <a:buNone/>
              <a:defRPr sz="1050">
                <a:solidFill>
                  <a:schemeClr val="accent2"/>
                </a:solidFill>
                <a:latin typeface="Calibri" panose="020F0502020204030204" pitchFamily="34" charset="0"/>
                <a:cs typeface="Sabon Next LT" panose="02000500000000000000" pitchFamily="2" charset="0"/>
              </a:defRPr>
            </a:lvl1pPr>
            <a:lvl2pPr>
              <a:buNone/>
              <a:defRPr sz="1050">
                <a:solidFill>
                  <a:schemeClr val="accent2"/>
                </a:solidFill>
                <a:latin typeface="Sabon Next LT" panose="02000500000000000000" pitchFamily="2" charset="0"/>
                <a:cs typeface="Sabon Next LT" panose="02000500000000000000" pitchFamily="2" charset="0"/>
              </a:defRPr>
            </a:lvl2pPr>
            <a:lvl3pPr>
              <a:buNone/>
              <a:defRPr sz="1050">
                <a:solidFill>
                  <a:schemeClr val="accent2"/>
                </a:solidFill>
                <a:latin typeface="Sabon Next LT" panose="02000500000000000000" pitchFamily="2" charset="0"/>
                <a:cs typeface="Sabon Next LT" panose="02000500000000000000" pitchFamily="2" charset="0"/>
              </a:defRPr>
            </a:lvl3pPr>
            <a:lvl4pPr>
              <a:buNone/>
              <a:defRPr sz="1050">
                <a:solidFill>
                  <a:schemeClr val="accent2"/>
                </a:solidFill>
                <a:latin typeface="Sabon Next LT" panose="02000500000000000000" pitchFamily="2" charset="0"/>
                <a:cs typeface="Sabon Next LT" panose="02000500000000000000" pitchFamily="2" charset="0"/>
              </a:defRPr>
            </a:lvl4pPr>
            <a:lvl5pPr>
              <a:buNone/>
              <a:defRPr sz="1050">
                <a:solidFill>
                  <a:schemeClr val="accent2"/>
                </a:solidFill>
                <a:latin typeface="Sabon Next LT" panose="02000500000000000000" pitchFamily="2" charset="0"/>
                <a:cs typeface="Sabon Next LT" panose="02000500000000000000" pitchFamily="2" charset="0"/>
              </a:defRPr>
            </a:lvl5pPr>
          </a:lstStyle>
          <a:p>
            <a:pPr lvl="0"/>
            <a:r>
              <a:rPr lang="en-US" dirty="0"/>
              <a:t>Presenter Title</a:t>
            </a:r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0FE3599A-DB2A-5E43-8F69-5EC295C2D24E}"/>
              </a:ext>
            </a:extLst>
          </p:cNvPr>
          <p:cNvGrpSpPr/>
          <p:nvPr/>
        </p:nvGrpSpPr>
        <p:grpSpPr>
          <a:xfrm>
            <a:off x="8493032" y="344471"/>
            <a:ext cx="376950" cy="744358"/>
            <a:chOff x="7543800" y="-161366"/>
            <a:chExt cx="590775" cy="874945"/>
          </a:xfrm>
          <a:solidFill>
            <a:schemeClr val="bg1">
              <a:lumMod val="75000"/>
            </a:schemeClr>
          </a:solidFill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9D5D50B1-9B6B-FB43-9DEE-9B5A889981F3}"/>
                </a:ext>
              </a:extLst>
            </p:cNvPr>
            <p:cNvGrpSpPr/>
            <p:nvPr/>
          </p:nvGrpSpPr>
          <p:grpSpPr>
            <a:xfrm>
              <a:off x="7543800" y="-161366"/>
              <a:ext cx="590775" cy="67236"/>
              <a:chOff x="7543800" y="-161366"/>
              <a:chExt cx="590775" cy="67236"/>
            </a:xfrm>
            <a:grpFill/>
          </p:grpSpPr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CF06C0E6-0FB7-004A-9282-BC665F2D8B8C}"/>
                  </a:ext>
                </a:extLst>
              </p:cNvPr>
              <p:cNvSpPr/>
              <p:nvPr/>
            </p:nvSpPr>
            <p:spPr>
              <a:xfrm>
                <a:off x="7543800" y="-161365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id="{54F22B85-A037-9B4A-BE50-99AF373B9D4C}"/>
                  </a:ext>
                </a:extLst>
              </p:cNvPr>
              <p:cNvSpPr/>
              <p:nvPr/>
            </p:nvSpPr>
            <p:spPr>
              <a:xfrm>
                <a:off x="7674685" y="-161365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A33FB731-0090-5344-A8B1-B3A709D6BE55}"/>
                  </a:ext>
                </a:extLst>
              </p:cNvPr>
              <p:cNvSpPr/>
              <p:nvPr/>
            </p:nvSpPr>
            <p:spPr>
              <a:xfrm>
                <a:off x="7805570" y="-161365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0B82FDB2-862B-E044-8108-C2EE979FB430}"/>
                  </a:ext>
                </a:extLst>
              </p:cNvPr>
              <p:cNvSpPr/>
              <p:nvPr/>
            </p:nvSpPr>
            <p:spPr>
              <a:xfrm>
                <a:off x="7936455" y="-161365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Oval 230">
                <a:extLst>
                  <a:ext uri="{FF2B5EF4-FFF2-40B4-BE49-F238E27FC236}">
                    <a16:creationId xmlns:a16="http://schemas.microsoft.com/office/drawing/2014/main" id="{D4C97EB9-CA3A-B640-BF98-EDA37C8A5848}"/>
                  </a:ext>
                </a:extLst>
              </p:cNvPr>
              <p:cNvSpPr/>
              <p:nvPr/>
            </p:nvSpPr>
            <p:spPr>
              <a:xfrm>
                <a:off x="8067340" y="-161366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0A18F501-F4F8-9147-93C4-2499448761FE}"/>
                </a:ext>
              </a:extLst>
            </p:cNvPr>
            <p:cNvGrpSpPr/>
            <p:nvPr/>
          </p:nvGrpSpPr>
          <p:grpSpPr>
            <a:xfrm>
              <a:off x="7543800" y="-45979"/>
              <a:ext cx="590775" cy="67236"/>
              <a:chOff x="7543800" y="-44377"/>
              <a:chExt cx="590775" cy="67236"/>
            </a:xfrm>
            <a:grpFill/>
          </p:grpSpPr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93FC2E72-6B8D-CF49-9A93-B0C9B118A3A0}"/>
                  </a:ext>
                </a:extLst>
              </p:cNvPr>
              <p:cNvSpPr/>
              <p:nvPr/>
            </p:nvSpPr>
            <p:spPr>
              <a:xfrm>
                <a:off x="7543800" y="-44376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C1E16EBD-4226-C945-A030-67CD62545C9A}"/>
                  </a:ext>
                </a:extLst>
              </p:cNvPr>
              <p:cNvSpPr/>
              <p:nvPr/>
            </p:nvSpPr>
            <p:spPr>
              <a:xfrm>
                <a:off x="7674685" y="-44376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4C377E61-057B-6B44-B764-C78CC519E7CA}"/>
                  </a:ext>
                </a:extLst>
              </p:cNvPr>
              <p:cNvSpPr/>
              <p:nvPr/>
            </p:nvSpPr>
            <p:spPr>
              <a:xfrm>
                <a:off x="7805570" y="-44376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4BF084F4-BD6A-CE49-9EF1-98684D3F62A3}"/>
                  </a:ext>
                </a:extLst>
              </p:cNvPr>
              <p:cNvSpPr/>
              <p:nvPr/>
            </p:nvSpPr>
            <p:spPr>
              <a:xfrm>
                <a:off x="7936455" y="-44376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2C31C0C0-AF10-E542-9F94-D5A04482B7F9}"/>
                  </a:ext>
                </a:extLst>
              </p:cNvPr>
              <p:cNvSpPr/>
              <p:nvPr/>
            </p:nvSpPr>
            <p:spPr>
              <a:xfrm>
                <a:off x="8067340" y="-44377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D2D8180B-BF1A-C04A-8F95-0B850D6C1B24}"/>
                </a:ext>
              </a:extLst>
            </p:cNvPr>
            <p:cNvGrpSpPr/>
            <p:nvPr/>
          </p:nvGrpSpPr>
          <p:grpSpPr>
            <a:xfrm>
              <a:off x="7543800" y="69408"/>
              <a:ext cx="590775" cy="67236"/>
              <a:chOff x="7543800" y="72612"/>
              <a:chExt cx="590775" cy="67236"/>
            </a:xfrm>
            <a:grpFill/>
          </p:grpSpPr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52C171AA-FC2C-644B-B7D1-06A3E09A3C2A}"/>
                  </a:ext>
                </a:extLst>
              </p:cNvPr>
              <p:cNvSpPr/>
              <p:nvPr/>
            </p:nvSpPr>
            <p:spPr>
              <a:xfrm>
                <a:off x="7543800" y="72613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4BD0E2BA-621F-5148-89B3-608EE2AC4F1B}"/>
                  </a:ext>
                </a:extLst>
              </p:cNvPr>
              <p:cNvSpPr/>
              <p:nvPr/>
            </p:nvSpPr>
            <p:spPr>
              <a:xfrm>
                <a:off x="7674685" y="72613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84C78E72-F5BD-654B-B9F0-CFEA93060618}"/>
                  </a:ext>
                </a:extLst>
              </p:cNvPr>
              <p:cNvSpPr/>
              <p:nvPr/>
            </p:nvSpPr>
            <p:spPr>
              <a:xfrm>
                <a:off x="7805570" y="72613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E8FE091C-5432-874A-AEF4-5F99FB51FBF4}"/>
                  </a:ext>
                </a:extLst>
              </p:cNvPr>
              <p:cNvSpPr/>
              <p:nvPr/>
            </p:nvSpPr>
            <p:spPr>
              <a:xfrm>
                <a:off x="7936455" y="72613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Oval 220">
                <a:extLst>
                  <a:ext uri="{FF2B5EF4-FFF2-40B4-BE49-F238E27FC236}">
                    <a16:creationId xmlns:a16="http://schemas.microsoft.com/office/drawing/2014/main" id="{D13A50A0-7066-8746-B463-3A3C954568AC}"/>
                  </a:ext>
                </a:extLst>
              </p:cNvPr>
              <p:cNvSpPr/>
              <p:nvPr/>
            </p:nvSpPr>
            <p:spPr>
              <a:xfrm>
                <a:off x="8067340" y="72612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70DE4B30-45CF-DD42-86B7-C7AF116F5B63}"/>
                </a:ext>
              </a:extLst>
            </p:cNvPr>
            <p:cNvGrpSpPr/>
            <p:nvPr/>
          </p:nvGrpSpPr>
          <p:grpSpPr>
            <a:xfrm>
              <a:off x="7543800" y="184795"/>
              <a:ext cx="590775" cy="67236"/>
              <a:chOff x="7543800" y="187359"/>
              <a:chExt cx="590775" cy="67236"/>
            </a:xfrm>
            <a:grpFill/>
          </p:grpSpPr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6447FA1E-C914-E448-94CC-2E3A2E4D1C5D}"/>
                  </a:ext>
                </a:extLst>
              </p:cNvPr>
              <p:cNvSpPr/>
              <p:nvPr/>
            </p:nvSpPr>
            <p:spPr>
              <a:xfrm>
                <a:off x="7543800" y="187360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3741B93F-B29C-E945-8FCA-429472DDF2FC}"/>
                  </a:ext>
                </a:extLst>
              </p:cNvPr>
              <p:cNvSpPr/>
              <p:nvPr/>
            </p:nvSpPr>
            <p:spPr>
              <a:xfrm>
                <a:off x="7674685" y="187360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F579DA15-1124-2943-A739-DF473D014CC4}"/>
                  </a:ext>
                </a:extLst>
              </p:cNvPr>
              <p:cNvSpPr/>
              <p:nvPr/>
            </p:nvSpPr>
            <p:spPr>
              <a:xfrm>
                <a:off x="7805570" y="187360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435068E5-41D0-6D43-8321-03F10D0D154F}"/>
                  </a:ext>
                </a:extLst>
              </p:cNvPr>
              <p:cNvSpPr/>
              <p:nvPr/>
            </p:nvSpPr>
            <p:spPr>
              <a:xfrm>
                <a:off x="7936455" y="187360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EE81E4BB-C2B8-654B-B925-B4C7EC72469E}"/>
                  </a:ext>
                </a:extLst>
              </p:cNvPr>
              <p:cNvSpPr/>
              <p:nvPr/>
            </p:nvSpPr>
            <p:spPr>
              <a:xfrm>
                <a:off x="8067340" y="187359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C9FF203C-4926-234C-A361-F23254B39DCF}"/>
                </a:ext>
              </a:extLst>
            </p:cNvPr>
            <p:cNvGrpSpPr/>
            <p:nvPr/>
          </p:nvGrpSpPr>
          <p:grpSpPr>
            <a:xfrm>
              <a:off x="7543800" y="300182"/>
              <a:ext cx="590775" cy="67236"/>
              <a:chOff x="7543800" y="302105"/>
              <a:chExt cx="590775" cy="67236"/>
            </a:xfrm>
            <a:grpFill/>
          </p:grpSpPr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D47166F3-D0E4-514F-9C02-A020A4379C10}"/>
                  </a:ext>
                </a:extLst>
              </p:cNvPr>
              <p:cNvSpPr/>
              <p:nvPr/>
            </p:nvSpPr>
            <p:spPr>
              <a:xfrm>
                <a:off x="7543800" y="302106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9F874132-C809-434F-B58A-821B6653B93F}"/>
                  </a:ext>
                </a:extLst>
              </p:cNvPr>
              <p:cNvSpPr/>
              <p:nvPr/>
            </p:nvSpPr>
            <p:spPr>
              <a:xfrm>
                <a:off x="7674685" y="302106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60F5DB1F-352A-C245-AF86-23CFCFCC35A2}"/>
                  </a:ext>
                </a:extLst>
              </p:cNvPr>
              <p:cNvSpPr/>
              <p:nvPr/>
            </p:nvSpPr>
            <p:spPr>
              <a:xfrm>
                <a:off x="7805570" y="302106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867BB936-A50C-1A46-8C8A-DC635AF126F7}"/>
                  </a:ext>
                </a:extLst>
              </p:cNvPr>
              <p:cNvSpPr/>
              <p:nvPr/>
            </p:nvSpPr>
            <p:spPr>
              <a:xfrm>
                <a:off x="7936455" y="302106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7AA0D529-BF83-F94A-8CB8-718796546A04}"/>
                  </a:ext>
                </a:extLst>
              </p:cNvPr>
              <p:cNvSpPr/>
              <p:nvPr/>
            </p:nvSpPr>
            <p:spPr>
              <a:xfrm>
                <a:off x="8067340" y="302105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FDF7EA7F-6534-ED47-96C8-4261BD67399F}"/>
                </a:ext>
              </a:extLst>
            </p:cNvPr>
            <p:cNvGrpSpPr/>
            <p:nvPr/>
          </p:nvGrpSpPr>
          <p:grpSpPr>
            <a:xfrm>
              <a:off x="7543800" y="415569"/>
              <a:ext cx="590775" cy="67236"/>
              <a:chOff x="7543800" y="416851"/>
              <a:chExt cx="590775" cy="67236"/>
            </a:xfrm>
            <a:grpFill/>
          </p:grpSpPr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D6780DB5-179F-DC44-B186-A2C6D39DC170}"/>
                  </a:ext>
                </a:extLst>
              </p:cNvPr>
              <p:cNvSpPr/>
              <p:nvPr/>
            </p:nvSpPr>
            <p:spPr>
              <a:xfrm>
                <a:off x="7543800" y="416852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63DA20D7-95BF-1B43-B33F-26887CCEA0AB}"/>
                  </a:ext>
                </a:extLst>
              </p:cNvPr>
              <p:cNvSpPr/>
              <p:nvPr/>
            </p:nvSpPr>
            <p:spPr>
              <a:xfrm>
                <a:off x="7674685" y="416852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738E97A9-CCFB-464C-9F96-798A27A19DA6}"/>
                  </a:ext>
                </a:extLst>
              </p:cNvPr>
              <p:cNvSpPr/>
              <p:nvPr/>
            </p:nvSpPr>
            <p:spPr>
              <a:xfrm>
                <a:off x="7805570" y="416852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9EDE2F58-ACBF-1E4B-B181-B4B7BDAC16A6}"/>
                  </a:ext>
                </a:extLst>
              </p:cNvPr>
              <p:cNvSpPr/>
              <p:nvPr/>
            </p:nvSpPr>
            <p:spPr>
              <a:xfrm>
                <a:off x="7936455" y="416852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410CBAA3-301E-284C-AE23-A14ED3EE0B06}"/>
                  </a:ext>
                </a:extLst>
              </p:cNvPr>
              <p:cNvSpPr/>
              <p:nvPr/>
            </p:nvSpPr>
            <p:spPr>
              <a:xfrm>
                <a:off x="8067340" y="416851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90625396-7720-D245-975E-98882A384552}"/>
                </a:ext>
              </a:extLst>
            </p:cNvPr>
            <p:cNvGrpSpPr/>
            <p:nvPr/>
          </p:nvGrpSpPr>
          <p:grpSpPr>
            <a:xfrm>
              <a:off x="7543800" y="530956"/>
              <a:ext cx="590775" cy="67236"/>
              <a:chOff x="7543800" y="531597"/>
              <a:chExt cx="590775" cy="67236"/>
            </a:xfrm>
            <a:grpFill/>
          </p:grpSpPr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D6327844-FA4B-DB47-A87D-02AD10FCFD4F}"/>
                  </a:ext>
                </a:extLst>
              </p:cNvPr>
              <p:cNvSpPr/>
              <p:nvPr/>
            </p:nvSpPr>
            <p:spPr>
              <a:xfrm>
                <a:off x="7543800" y="531598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A8F92464-860D-6F43-A306-1874BB9E4E92}"/>
                  </a:ext>
                </a:extLst>
              </p:cNvPr>
              <p:cNvSpPr/>
              <p:nvPr/>
            </p:nvSpPr>
            <p:spPr>
              <a:xfrm>
                <a:off x="7674685" y="531598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045542AE-65DE-0E40-A007-90312F202629}"/>
                  </a:ext>
                </a:extLst>
              </p:cNvPr>
              <p:cNvSpPr/>
              <p:nvPr/>
            </p:nvSpPr>
            <p:spPr>
              <a:xfrm>
                <a:off x="7805570" y="531598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97D68CFE-76D9-4344-BEA3-BD53CF644473}"/>
                  </a:ext>
                </a:extLst>
              </p:cNvPr>
              <p:cNvSpPr/>
              <p:nvPr/>
            </p:nvSpPr>
            <p:spPr>
              <a:xfrm>
                <a:off x="7936455" y="531598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06665784-33D6-AB48-AED6-762DBDF0BBC2}"/>
                  </a:ext>
                </a:extLst>
              </p:cNvPr>
              <p:cNvSpPr/>
              <p:nvPr/>
            </p:nvSpPr>
            <p:spPr>
              <a:xfrm>
                <a:off x="8067340" y="531597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F6E81901-BE10-0449-B013-18FFD86E5D5A}"/>
                </a:ext>
              </a:extLst>
            </p:cNvPr>
            <p:cNvGrpSpPr/>
            <p:nvPr/>
          </p:nvGrpSpPr>
          <p:grpSpPr>
            <a:xfrm>
              <a:off x="7543800" y="646343"/>
              <a:ext cx="590775" cy="67236"/>
              <a:chOff x="7543800" y="646343"/>
              <a:chExt cx="590775" cy="67236"/>
            </a:xfrm>
            <a:grpFill/>
          </p:grpSpPr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FDBC77A3-6950-D747-80A1-573286C54351}"/>
                  </a:ext>
                </a:extLst>
              </p:cNvPr>
              <p:cNvSpPr/>
              <p:nvPr/>
            </p:nvSpPr>
            <p:spPr>
              <a:xfrm>
                <a:off x="7543800" y="646344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9CD7813F-209A-4E4C-8576-D018FED1A950}"/>
                  </a:ext>
                </a:extLst>
              </p:cNvPr>
              <p:cNvSpPr/>
              <p:nvPr/>
            </p:nvSpPr>
            <p:spPr>
              <a:xfrm>
                <a:off x="7674685" y="646344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704DC8F7-12F0-9A42-8F52-2E2C9D79ED0A}"/>
                  </a:ext>
                </a:extLst>
              </p:cNvPr>
              <p:cNvSpPr/>
              <p:nvPr/>
            </p:nvSpPr>
            <p:spPr>
              <a:xfrm>
                <a:off x="7805570" y="646344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832C3197-3AEE-E74B-8C1F-4693CF889093}"/>
                  </a:ext>
                </a:extLst>
              </p:cNvPr>
              <p:cNvSpPr/>
              <p:nvPr/>
            </p:nvSpPr>
            <p:spPr>
              <a:xfrm>
                <a:off x="7936455" y="646344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7F83B416-A97E-FF4C-B846-CBB031B63345}"/>
                  </a:ext>
                </a:extLst>
              </p:cNvPr>
              <p:cNvSpPr/>
              <p:nvPr/>
            </p:nvSpPr>
            <p:spPr>
              <a:xfrm>
                <a:off x="8067340" y="646343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576F6F98-E6FE-E642-9610-7A5CAC2356AF}"/>
              </a:ext>
            </a:extLst>
          </p:cNvPr>
          <p:cNvSpPr txBox="1"/>
          <p:nvPr/>
        </p:nvSpPr>
        <p:spPr>
          <a:xfrm rot="16200000">
            <a:off x="-996768" y="2336950"/>
            <a:ext cx="2953373" cy="10387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en-US" sz="675" kern="800" spc="150" baseline="0" dirty="0">
                <a:solidFill>
                  <a:schemeClr val="bg1"/>
                </a:solidFill>
                <a:latin typeface="Calibri" panose="020F0502020204030204" pitchFamily="34" charset="0"/>
              </a:rPr>
              <a:t>DECK TITLE OR OTHER (EDIT ON MASTER)</a:t>
            </a:r>
          </a:p>
        </p:txBody>
      </p:sp>
    </p:spTree>
    <p:extLst>
      <p:ext uri="{BB962C8B-B14F-4D97-AF65-F5344CB8AC3E}">
        <p14:creationId xmlns:p14="http://schemas.microsoft.com/office/powerpoint/2010/main" val="327890316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CF1D458-D634-BC49-B5AD-B81F54D6E388}"/>
              </a:ext>
            </a:extLst>
          </p:cNvPr>
          <p:cNvGrpSpPr/>
          <p:nvPr/>
        </p:nvGrpSpPr>
        <p:grpSpPr>
          <a:xfrm>
            <a:off x="366260" y="633792"/>
            <a:ext cx="131588" cy="136055"/>
            <a:chOff x="11343190" y="687636"/>
            <a:chExt cx="274320" cy="21272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398ECBF-783D-124F-A764-236EEB0DC6A0}"/>
                </a:ext>
              </a:extLst>
            </p:cNvPr>
            <p:cNvCxnSpPr/>
            <p:nvPr/>
          </p:nvCxnSpPr>
          <p:spPr>
            <a:xfrm>
              <a:off x="11343190" y="687636"/>
              <a:ext cx="274320" cy="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4725DF0-2BCF-8249-AAC5-78F7F594315F}"/>
                </a:ext>
              </a:extLst>
            </p:cNvPr>
            <p:cNvCxnSpPr/>
            <p:nvPr/>
          </p:nvCxnSpPr>
          <p:spPr>
            <a:xfrm>
              <a:off x="11343190" y="758544"/>
              <a:ext cx="274320" cy="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89B61B6-9BDB-FB44-B378-F96AFB860B19}"/>
                </a:ext>
              </a:extLst>
            </p:cNvPr>
            <p:cNvCxnSpPr/>
            <p:nvPr/>
          </p:nvCxnSpPr>
          <p:spPr>
            <a:xfrm>
              <a:off x="11343190" y="829452"/>
              <a:ext cx="274320" cy="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56B7EE8-1931-C649-B12A-9B07F0D0D258}"/>
                </a:ext>
              </a:extLst>
            </p:cNvPr>
            <p:cNvCxnSpPr/>
            <p:nvPr/>
          </p:nvCxnSpPr>
          <p:spPr>
            <a:xfrm>
              <a:off x="11343190" y="900361"/>
              <a:ext cx="274320" cy="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5C67885-D7EC-F54D-9FA7-B74104BB22BA}"/>
              </a:ext>
            </a:extLst>
          </p:cNvPr>
          <p:cNvCxnSpPr>
            <a:cxnSpLocks/>
          </p:cNvCxnSpPr>
          <p:nvPr/>
        </p:nvCxnSpPr>
        <p:spPr>
          <a:xfrm>
            <a:off x="432054" y="914400"/>
            <a:ext cx="0" cy="5029200"/>
          </a:xfrm>
          <a:prstGeom prst="line">
            <a:avLst/>
          </a:prstGeom>
          <a:ln w="127000">
            <a:gradFill>
              <a:gsLst>
                <a:gs pos="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CE3AB95-4D16-4E4C-9676-FA59758CF6C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15838" y="3345895"/>
            <a:ext cx="3428162" cy="1661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64A7E4-6721-2A43-8F3D-2A1DC5FAC05F}"/>
              </a:ext>
            </a:extLst>
          </p:cNvPr>
          <p:cNvSpPr txBox="1"/>
          <p:nvPr/>
        </p:nvSpPr>
        <p:spPr>
          <a:xfrm>
            <a:off x="857250" y="601565"/>
            <a:ext cx="4070347" cy="184666"/>
          </a:xfrm>
          <a:prstGeom prst="rect">
            <a:avLst/>
          </a:prstGeom>
          <a:noFill/>
        </p:spPr>
        <p:txBody>
          <a:bodyPr wrap="square" lIns="0" rIns="0" bIns="0" rtlCol="0" anchor="ctr">
            <a:noAutofit/>
          </a:bodyPr>
          <a:lstStyle/>
          <a:p>
            <a:pPr marL="0" marR="0" lvl="0" indent="0" defTabSz="6858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225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DECK TITLE (EDIT ON MASTER SLIDE)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1EACB620-803E-A649-8EE2-40405D0AC9B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5420" y="6182213"/>
            <a:ext cx="1421746" cy="16619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Select Logo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4159A85-EC93-5D4D-82FC-24AD8E4028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250" y="914400"/>
            <a:ext cx="4306408" cy="332399"/>
          </a:xfrm>
        </p:spPr>
        <p:txBody>
          <a:bodyPr/>
          <a:lstStyle/>
          <a:p>
            <a:r>
              <a:rPr lang="en-US"/>
              <a:t>Click to add one-line slide title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DF472A4-DD22-6C47-A288-347E1797915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57250" y="1502153"/>
            <a:ext cx="4306411" cy="166199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/>
            </a:lvl1pPr>
            <a:lvl2pPr indent="0">
              <a:spcAft>
                <a:spcPts val="450"/>
              </a:spcAft>
              <a:defRPr/>
            </a:lvl2pPr>
            <a:lvl3pPr indent="0">
              <a:spcAft>
                <a:spcPts val="450"/>
              </a:spcAft>
              <a:buFont typeface="System Font Regular"/>
              <a:buChar char="-"/>
              <a:defRPr/>
            </a:lvl3pPr>
          </a:lstStyle>
          <a:p>
            <a:pPr lvl="0"/>
            <a:r>
              <a:rPr lang="en-US"/>
              <a:t>Click to enter slide text</a:t>
            </a:r>
          </a:p>
        </p:txBody>
      </p:sp>
    </p:spTree>
    <p:extLst>
      <p:ext uri="{BB962C8B-B14F-4D97-AF65-F5344CB8AC3E}">
        <p14:creationId xmlns:p14="http://schemas.microsoft.com/office/powerpoint/2010/main" val="420998740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3D7243D9-5DB4-9241-A111-90F422709DA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61127" y="6182213"/>
            <a:ext cx="1421746" cy="16619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Select Logo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6591" y="914400"/>
            <a:ext cx="4306418" cy="590931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US"/>
              <a:t>Click to add a slide title. Can be two lines if needed.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71F258-1A68-4C4E-8346-5C0E931AB528}"/>
              </a:ext>
            </a:extLst>
          </p:cNvPr>
          <p:cNvSpPr txBox="1"/>
          <p:nvPr/>
        </p:nvSpPr>
        <p:spPr>
          <a:xfrm>
            <a:off x="4326591" y="585180"/>
            <a:ext cx="3428161" cy="184666"/>
          </a:xfrm>
          <a:prstGeom prst="rect">
            <a:avLst/>
          </a:prstGeom>
          <a:noFill/>
        </p:spPr>
        <p:txBody>
          <a:bodyPr wrap="square" lIns="0" rIns="0" bIns="0" rtlCol="0" anchor="ctr">
            <a:noAutofit/>
          </a:bodyPr>
          <a:lstStyle/>
          <a:p>
            <a:pPr marL="0" marR="0" lvl="0" indent="0" defTabSz="6858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225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DECK TITLE (EDIT ON MASTER SLIDE)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CF1D458-D634-BC49-B5AD-B81F54D6E388}"/>
              </a:ext>
            </a:extLst>
          </p:cNvPr>
          <p:cNvGrpSpPr/>
          <p:nvPr/>
        </p:nvGrpSpPr>
        <p:grpSpPr>
          <a:xfrm>
            <a:off x="3835601" y="633792"/>
            <a:ext cx="131588" cy="136055"/>
            <a:chOff x="11343190" y="687636"/>
            <a:chExt cx="274320" cy="21272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398ECBF-783D-124F-A764-236EEB0DC6A0}"/>
                </a:ext>
              </a:extLst>
            </p:cNvPr>
            <p:cNvCxnSpPr/>
            <p:nvPr/>
          </p:nvCxnSpPr>
          <p:spPr>
            <a:xfrm>
              <a:off x="11343190" y="687636"/>
              <a:ext cx="274320" cy="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4725DF0-2BCF-8249-AAC5-78F7F594315F}"/>
                </a:ext>
              </a:extLst>
            </p:cNvPr>
            <p:cNvCxnSpPr/>
            <p:nvPr/>
          </p:nvCxnSpPr>
          <p:spPr>
            <a:xfrm>
              <a:off x="11343190" y="758544"/>
              <a:ext cx="274320" cy="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89B61B6-9BDB-FB44-B378-F96AFB860B19}"/>
                </a:ext>
              </a:extLst>
            </p:cNvPr>
            <p:cNvCxnSpPr/>
            <p:nvPr/>
          </p:nvCxnSpPr>
          <p:spPr>
            <a:xfrm>
              <a:off x="11343190" y="829452"/>
              <a:ext cx="274320" cy="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56B7EE8-1931-C649-B12A-9B07F0D0D258}"/>
                </a:ext>
              </a:extLst>
            </p:cNvPr>
            <p:cNvCxnSpPr/>
            <p:nvPr/>
          </p:nvCxnSpPr>
          <p:spPr>
            <a:xfrm>
              <a:off x="11343190" y="900361"/>
              <a:ext cx="274320" cy="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5C67885-D7EC-F54D-9FA7-B74104BB22BA}"/>
              </a:ext>
            </a:extLst>
          </p:cNvPr>
          <p:cNvCxnSpPr>
            <a:cxnSpLocks/>
          </p:cNvCxnSpPr>
          <p:nvPr/>
        </p:nvCxnSpPr>
        <p:spPr>
          <a:xfrm>
            <a:off x="3901395" y="914400"/>
            <a:ext cx="0" cy="5029200"/>
          </a:xfrm>
          <a:prstGeom prst="line">
            <a:avLst/>
          </a:prstGeom>
          <a:ln w="127000">
            <a:gradFill>
              <a:gsLst>
                <a:gs pos="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CE3AB95-4D16-4E4C-9676-FA59758CF6C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345895"/>
            <a:ext cx="3428162" cy="1661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DCA9D59-E772-EB4E-ABE6-F3108BA6D15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6591" y="2000438"/>
            <a:ext cx="4306411" cy="166199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/>
            </a:lvl1pPr>
            <a:lvl2pPr indent="0">
              <a:spcAft>
                <a:spcPts val="450"/>
              </a:spcAft>
              <a:defRPr/>
            </a:lvl2pPr>
            <a:lvl3pPr indent="0">
              <a:spcAft>
                <a:spcPts val="450"/>
              </a:spcAft>
              <a:buFont typeface="System Font Regular"/>
              <a:buChar char="-"/>
              <a:defRPr/>
            </a:lvl3pPr>
          </a:lstStyle>
          <a:p>
            <a:pPr lvl="0"/>
            <a:r>
              <a:rPr lang="en-US"/>
              <a:t>Click to enter slide text</a:t>
            </a:r>
          </a:p>
        </p:txBody>
      </p:sp>
    </p:spTree>
    <p:extLst>
      <p:ext uri="{BB962C8B-B14F-4D97-AF65-F5344CB8AC3E}">
        <p14:creationId xmlns:p14="http://schemas.microsoft.com/office/powerpoint/2010/main" val="35528404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No S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7250" y="914400"/>
            <a:ext cx="7886700" cy="332399"/>
          </a:xfrm>
        </p:spPr>
        <p:txBody>
          <a:bodyPr/>
          <a:lstStyle/>
          <a:p>
            <a:r>
              <a:rPr lang="en-US"/>
              <a:t>Click to add one-line slide 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71F258-1A68-4C4E-8346-5C0E931AB528}"/>
              </a:ext>
            </a:extLst>
          </p:cNvPr>
          <p:cNvSpPr txBox="1"/>
          <p:nvPr/>
        </p:nvSpPr>
        <p:spPr>
          <a:xfrm>
            <a:off x="857250" y="601565"/>
            <a:ext cx="4070347" cy="184666"/>
          </a:xfrm>
          <a:prstGeom prst="rect">
            <a:avLst/>
          </a:prstGeom>
          <a:noFill/>
        </p:spPr>
        <p:txBody>
          <a:bodyPr wrap="square" lIns="0" rIns="0" bIns="0" rtlCol="0" anchor="ctr">
            <a:noAutofit/>
          </a:bodyPr>
          <a:lstStyle/>
          <a:p>
            <a:pPr marL="0" marR="0" lvl="0" indent="0" defTabSz="6858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225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DECK TITLE (EDIT ON MASTER SLIDE)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CF1D458-D634-BC49-B5AD-B81F54D6E388}"/>
              </a:ext>
            </a:extLst>
          </p:cNvPr>
          <p:cNvGrpSpPr/>
          <p:nvPr/>
        </p:nvGrpSpPr>
        <p:grpSpPr>
          <a:xfrm>
            <a:off x="366260" y="633792"/>
            <a:ext cx="131588" cy="136055"/>
            <a:chOff x="11343190" y="687636"/>
            <a:chExt cx="274320" cy="21272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398ECBF-783D-124F-A764-236EEB0DC6A0}"/>
                </a:ext>
              </a:extLst>
            </p:cNvPr>
            <p:cNvCxnSpPr/>
            <p:nvPr/>
          </p:nvCxnSpPr>
          <p:spPr>
            <a:xfrm>
              <a:off x="11343190" y="687636"/>
              <a:ext cx="274320" cy="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4725DF0-2BCF-8249-AAC5-78F7F594315F}"/>
                </a:ext>
              </a:extLst>
            </p:cNvPr>
            <p:cNvCxnSpPr/>
            <p:nvPr/>
          </p:nvCxnSpPr>
          <p:spPr>
            <a:xfrm>
              <a:off x="11343190" y="758544"/>
              <a:ext cx="274320" cy="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89B61B6-9BDB-FB44-B378-F96AFB860B19}"/>
                </a:ext>
              </a:extLst>
            </p:cNvPr>
            <p:cNvCxnSpPr/>
            <p:nvPr/>
          </p:nvCxnSpPr>
          <p:spPr>
            <a:xfrm>
              <a:off x="11343190" y="829452"/>
              <a:ext cx="274320" cy="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56B7EE8-1931-C649-B12A-9B07F0D0D258}"/>
                </a:ext>
              </a:extLst>
            </p:cNvPr>
            <p:cNvCxnSpPr/>
            <p:nvPr/>
          </p:nvCxnSpPr>
          <p:spPr>
            <a:xfrm>
              <a:off x="11343190" y="900361"/>
              <a:ext cx="274320" cy="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5C67885-D7EC-F54D-9FA7-B74104BB22BA}"/>
              </a:ext>
            </a:extLst>
          </p:cNvPr>
          <p:cNvCxnSpPr>
            <a:cxnSpLocks/>
          </p:cNvCxnSpPr>
          <p:nvPr/>
        </p:nvCxnSpPr>
        <p:spPr>
          <a:xfrm>
            <a:off x="432054" y="914401"/>
            <a:ext cx="0" cy="5325035"/>
          </a:xfrm>
          <a:prstGeom prst="line">
            <a:avLst/>
          </a:prstGeom>
          <a:ln w="127000">
            <a:gradFill>
              <a:gsLst>
                <a:gs pos="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FF2A062-9F55-E247-BBDC-EC9166413B9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22205" y="458393"/>
            <a:ext cx="1421746" cy="16619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Select Logo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27F2857-5BDD-1A41-9B67-E94719B8A62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57250" y="1502153"/>
            <a:ext cx="4306411" cy="166199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/>
            </a:lvl1pPr>
            <a:lvl2pPr indent="0">
              <a:spcAft>
                <a:spcPts val="450"/>
              </a:spcAft>
              <a:defRPr/>
            </a:lvl2pPr>
            <a:lvl3pPr indent="0">
              <a:spcAft>
                <a:spcPts val="450"/>
              </a:spcAft>
              <a:buFont typeface="System Font Regular"/>
              <a:buChar char="-"/>
              <a:defRPr/>
            </a:lvl3pPr>
          </a:lstStyle>
          <a:p>
            <a:pPr lvl="0"/>
            <a:r>
              <a:rPr lang="en-US"/>
              <a:t>Click to enter slide text</a:t>
            </a:r>
          </a:p>
        </p:txBody>
      </p:sp>
    </p:spTree>
    <p:extLst>
      <p:ext uri="{BB962C8B-B14F-4D97-AF65-F5344CB8AC3E}">
        <p14:creationId xmlns:p14="http://schemas.microsoft.com/office/powerpoint/2010/main" val="28042197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2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ighlighted Content with Horizont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C937C19-40A7-4941-A7B7-193636B91242}"/>
              </a:ext>
            </a:extLst>
          </p:cNvPr>
          <p:cNvGrpSpPr/>
          <p:nvPr/>
        </p:nvGrpSpPr>
        <p:grpSpPr>
          <a:xfrm>
            <a:off x="6030417" y="5630732"/>
            <a:ext cx="2932792" cy="288432"/>
            <a:chOff x="7584141" y="1424618"/>
            <a:chExt cx="3910389" cy="288432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895EF06-2B98-EA40-9019-2F4D162B19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84141" y="1424618"/>
              <a:ext cx="288432" cy="288432"/>
            </a:xfrm>
            <a:prstGeom prst="line">
              <a:avLst/>
            </a:prstGeom>
            <a:ln w="10160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C183929-8787-BC4E-8C9C-DBB8276B38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13410" y="1424618"/>
              <a:ext cx="288432" cy="288432"/>
            </a:xfrm>
            <a:prstGeom prst="line">
              <a:avLst/>
            </a:prstGeom>
            <a:ln w="10160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4AC3E16-44E6-4F47-8EB0-2155EFC5DE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42679" y="1424618"/>
              <a:ext cx="288432" cy="288432"/>
            </a:xfrm>
            <a:prstGeom prst="line">
              <a:avLst/>
            </a:prstGeom>
            <a:ln w="10160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9325CAC-3EBC-3446-AD4E-8C2B21A9EF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71948" y="1424618"/>
              <a:ext cx="288432" cy="288432"/>
            </a:xfrm>
            <a:prstGeom prst="line">
              <a:avLst/>
            </a:prstGeom>
            <a:ln w="10160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081357C-2AB3-5C43-85B9-DA4A8AE901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01217" y="1424618"/>
              <a:ext cx="288432" cy="288432"/>
            </a:xfrm>
            <a:prstGeom prst="line">
              <a:avLst/>
            </a:prstGeom>
            <a:ln w="10160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BD36AFE-E88F-AD45-85FB-6B5DCD2786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30486" y="1424618"/>
              <a:ext cx="288432" cy="288432"/>
            </a:xfrm>
            <a:prstGeom prst="line">
              <a:avLst/>
            </a:prstGeom>
            <a:ln w="10160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DBD0829-F10F-B844-B22C-E3F1EAD61A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59755" y="1424618"/>
              <a:ext cx="288432" cy="288432"/>
            </a:xfrm>
            <a:prstGeom prst="line">
              <a:avLst/>
            </a:prstGeom>
            <a:ln w="10160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E4C85DB-253B-8946-88C0-B7331EABFA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89024" y="1424618"/>
              <a:ext cx="288432" cy="288432"/>
            </a:xfrm>
            <a:prstGeom prst="line">
              <a:avLst/>
            </a:prstGeom>
            <a:ln w="10160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ABB5419-F09D-434D-943C-0DE0034C05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18293" y="1424618"/>
              <a:ext cx="288432" cy="288432"/>
            </a:xfrm>
            <a:prstGeom prst="line">
              <a:avLst/>
            </a:prstGeom>
            <a:ln w="10160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5EB7D54-4AF8-6F4B-B573-6A4608E69D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47562" y="1424618"/>
              <a:ext cx="288432" cy="288432"/>
            </a:xfrm>
            <a:prstGeom prst="line">
              <a:avLst/>
            </a:prstGeom>
            <a:ln w="10160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3DE085B-472B-7C4F-88F7-EFCED6A04B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76831" y="1424618"/>
              <a:ext cx="288432" cy="288432"/>
            </a:xfrm>
            <a:prstGeom prst="line">
              <a:avLst/>
            </a:prstGeom>
            <a:ln w="10160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7A3916C-6389-1642-9CA5-0BE7644E50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06098" y="1424618"/>
              <a:ext cx="288432" cy="288432"/>
            </a:xfrm>
            <a:prstGeom prst="line">
              <a:avLst/>
            </a:prstGeom>
            <a:ln w="10160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FEA01D7-B404-904A-96AB-35CC4DF9FF23}"/>
              </a:ext>
            </a:extLst>
          </p:cNvPr>
          <p:cNvGrpSpPr/>
          <p:nvPr/>
        </p:nvGrpSpPr>
        <p:grpSpPr>
          <a:xfrm>
            <a:off x="300794" y="399024"/>
            <a:ext cx="205740" cy="212725"/>
            <a:chOff x="11343190" y="687636"/>
            <a:chExt cx="274320" cy="212725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05158E5-473B-6748-867B-510B22C34E5A}"/>
                </a:ext>
              </a:extLst>
            </p:cNvPr>
            <p:cNvCxnSpPr/>
            <p:nvPr/>
          </p:nvCxnSpPr>
          <p:spPr>
            <a:xfrm>
              <a:off x="11343190" y="687636"/>
              <a:ext cx="274320" cy="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0014D27-F161-A445-B952-160EF4D746ED}"/>
                </a:ext>
              </a:extLst>
            </p:cNvPr>
            <p:cNvCxnSpPr/>
            <p:nvPr/>
          </p:nvCxnSpPr>
          <p:spPr>
            <a:xfrm>
              <a:off x="11343190" y="758544"/>
              <a:ext cx="274320" cy="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9FEAE8E-A6C4-034D-8A1E-9CF18904A23D}"/>
                </a:ext>
              </a:extLst>
            </p:cNvPr>
            <p:cNvCxnSpPr/>
            <p:nvPr/>
          </p:nvCxnSpPr>
          <p:spPr>
            <a:xfrm>
              <a:off x="11343190" y="829452"/>
              <a:ext cx="274320" cy="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3F14729-8C34-AF40-9580-0066A5A12A28}"/>
                </a:ext>
              </a:extLst>
            </p:cNvPr>
            <p:cNvCxnSpPr/>
            <p:nvPr/>
          </p:nvCxnSpPr>
          <p:spPr>
            <a:xfrm>
              <a:off x="11343190" y="900361"/>
              <a:ext cx="274320" cy="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1B8E7794-72D8-3143-BE21-F0E03CCE1A96}"/>
              </a:ext>
            </a:extLst>
          </p:cNvPr>
          <p:cNvSpPr/>
          <p:nvPr/>
        </p:nvSpPr>
        <p:spPr>
          <a:xfrm>
            <a:off x="1" y="4861932"/>
            <a:ext cx="434897" cy="19960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LT Std" pitchFamily="2" charset="0"/>
              <a:ea typeface="+mn-ea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843A35-E997-2849-9ADF-E62F84C88443}"/>
              </a:ext>
            </a:extLst>
          </p:cNvPr>
          <p:cNvGrpSpPr/>
          <p:nvPr/>
        </p:nvGrpSpPr>
        <p:grpSpPr>
          <a:xfrm>
            <a:off x="3575001" y="5533507"/>
            <a:ext cx="376950" cy="744358"/>
            <a:chOff x="7543800" y="-161366"/>
            <a:chExt cx="590775" cy="874945"/>
          </a:xfrm>
          <a:solidFill>
            <a:schemeClr val="accent1"/>
          </a:solidFill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CD7467D-A401-7948-9405-D8DF370C99F9}"/>
                </a:ext>
              </a:extLst>
            </p:cNvPr>
            <p:cNvGrpSpPr/>
            <p:nvPr/>
          </p:nvGrpSpPr>
          <p:grpSpPr>
            <a:xfrm>
              <a:off x="7543800" y="-161366"/>
              <a:ext cx="590775" cy="67236"/>
              <a:chOff x="7543800" y="-161366"/>
              <a:chExt cx="590775" cy="67236"/>
            </a:xfrm>
            <a:grpFill/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294C53F2-5FC4-2045-81EE-E5D1B1FCDFDC}"/>
                  </a:ext>
                </a:extLst>
              </p:cNvPr>
              <p:cNvSpPr/>
              <p:nvPr/>
            </p:nvSpPr>
            <p:spPr>
              <a:xfrm>
                <a:off x="7543800" y="-161365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609C2E7C-6EA0-5A43-A50B-012653894CFD}"/>
                  </a:ext>
                </a:extLst>
              </p:cNvPr>
              <p:cNvSpPr/>
              <p:nvPr/>
            </p:nvSpPr>
            <p:spPr>
              <a:xfrm>
                <a:off x="7674685" y="-161365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459FF796-E951-014A-93DA-249A34BCC6C3}"/>
                  </a:ext>
                </a:extLst>
              </p:cNvPr>
              <p:cNvSpPr/>
              <p:nvPr/>
            </p:nvSpPr>
            <p:spPr>
              <a:xfrm>
                <a:off x="7805570" y="-161365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49F8C600-C2D9-3C42-8BBF-A8D8F9C386E8}"/>
                  </a:ext>
                </a:extLst>
              </p:cNvPr>
              <p:cNvSpPr/>
              <p:nvPr/>
            </p:nvSpPr>
            <p:spPr>
              <a:xfrm>
                <a:off x="7936455" y="-161365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A6F999D5-0ED8-3D4D-B381-B37D252951E9}"/>
                  </a:ext>
                </a:extLst>
              </p:cNvPr>
              <p:cNvSpPr/>
              <p:nvPr/>
            </p:nvSpPr>
            <p:spPr>
              <a:xfrm>
                <a:off x="8067340" y="-161366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DDAB66F-4A22-3F4C-95A7-CFE12BA94972}"/>
                </a:ext>
              </a:extLst>
            </p:cNvPr>
            <p:cNvGrpSpPr/>
            <p:nvPr/>
          </p:nvGrpSpPr>
          <p:grpSpPr>
            <a:xfrm>
              <a:off x="7543800" y="-45979"/>
              <a:ext cx="590775" cy="67236"/>
              <a:chOff x="7543800" y="-44377"/>
              <a:chExt cx="590775" cy="67236"/>
            </a:xfrm>
            <a:grpFill/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880AB062-7DE0-0445-A537-9CAF21B803D3}"/>
                  </a:ext>
                </a:extLst>
              </p:cNvPr>
              <p:cNvSpPr/>
              <p:nvPr/>
            </p:nvSpPr>
            <p:spPr>
              <a:xfrm>
                <a:off x="7543800" y="-44376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954B8CC9-8D60-0847-9839-0881E8321D83}"/>
                  </a:ext>
                </a:extLst>
              </p:cNvPr>
              <p:cNvSpPr/>
              <p:nvPr/>
            </p:nvSpPr>
            <p:spPr>
              <a:xfrm>
                <a:off x="7674685" y="-44376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47DBE0A4-89CA-3248-A36C-20B54D2AEC90}"/>
                  </a:ext>
                </a:extLst>
              </p:cNvPr>
              <p:cNvSpPr/>
              <p:nvPr/>
            </p:nvSpPr>
            <p:spPr>
              <a:xfrm>
                <a:off x="7805570" y="-44376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9CF07194-C2A2-134F-8164-13AA0EC58976}"/>
                  </a:ext>
                </a:extLst>
              </p:cNvPr>
              <p:cNvSpPr/>
              <p:nvPr/>
            </p:nvSpPr>
            <p:spPr>
              <a:xfrm>
                <a:off x="7936455" y="-44376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B9C688A4-2395-7248-89EF-CB958D939986}"/>
                  </a:ext>
                </a:extLst>
              </p:cNvPr>
              <p:cNvSpPr/>
              <p:nvPr/>
            </p:nvSpPr>
            <p:spPr>
              <a:xfrm>
                <a:off x="8067340" y="-44377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362F58D-B0B4-2941-8C9C-73858832E2BD}"/>
                </a:ext>
              </a:extLst>
            </p:cNvPr>
            <p:cNvGrpSpPr/>
            <p:nvPr/>
          </p:nvGrpSpPr>
          <p:grpSpPr>
            <a:xfrm>
              <a:off x="7543800" y="69408"/>
              <a:ext cx="590775" cy="67236"/>
              <a:chOff x="7543800" y="72612"/>
              <a:chExt cx="590775" cy="67236"/>
            </a:xfrm>
            <a:grpFill/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0B0A3173-CBD7-C543-BCB3-3D7B175BF0D1}"/>
                  </a:ext>
                </a:extLst>
              </p:cNvPr>
              <p:cNvSpPr/>
              <p:nvPr/>
            </p:nvSpPr>
            <p:spPr>
              <a:xfrm>
                <a:off x="7543800" y="72613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C270BE89-86B2-0C44-BFBF-E949724C76F5}"/>
                  </a:ext>
                </a:extLst>
              </p:cNvPr>
              <p:cNvSpPr/>
              <p:nvPr/>
            </p:nvSpPr>
            <p:spPr>
              <a:xfrm>
                <a:off x="7674685" y="72613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B0DBAAD5-0709-0249-AFE5-B51C1657F120}"/>
                  </a:ext>
                </a:extLst>
              </p:cNvPr>
              <p:cNvSpPr/>
              <p:nvPr/>
            </p:nvSpPr>
            <p:spPr>
              <a:xfrm>
                <a:off x="7805570" y="72613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2CED9AD7-8475-FF4E-83E0-447F5BFE04EC}"/>
                  </a:ext>
                </a:extLst>
              </p:cNvPr>
              <p:cNvSpPr/>
              <p:nvPr/>
            </p:nvSpPr>
            <p:spPr>
              <a:xfrm>
                <a:off x="7936455" y="72613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695308FC-9CD4-D84C-A31C-C90C9C0598CF}"/>
                  </a:ext>
                </a:extLst>
              </p:cNvPr>
              <p:cNvSpPr/>
              <p:nvPr/>
            </p:nvSpPr>
            <p:spPr>
              <a:xfrm>
                <a:off x="8067340" y="72612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9B9A97B-CF49-5D4C-945C-EFC829AF774E}"/>
                </a:ext>
              </a:extLst>
            </p:cNvPr>
            <p:cNvGrpSpPr/>
            <p:nvPr/>
          </p:nvGrpSpPr>
          <p:grpSpPr>
            <a:xfrm>
              <a:off x="7543800" y="184795"/>
              <a:ext cx="590775" cy="67236"/>
              <a:chOff x="7543800" y="187359"/>
              <a:chExt cx="590775" cy="67236"/>
            </a:xfrm>
            <a:grpFill/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E60AB1B0-C228-C841-BB3C-5D94CC192204}"/>
                  </a:ext>
                </a:extLst>
              </p:cNvPr>
              <p:cNvSpPr/>
              <p:nvPr/>
            </p:nvSpPr>
            <p:spPr>
              <a:xfrm>
                <a:off x="7543800" y="187360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CFFC430E-3504-DE4E-A27F-14AD0F843BED}"/>
                  </a:ext>
                </a:extLst>
              </p:cNvPr>
              <p:cNvSpPr/>
              <p:nvPr/>
            </p:nvSpPr>
            <p:spPr>
              <a:xfrm>
                <a:off x="7674685" y="187360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08D0CA93-8B91-EA48-9056-E6416966DF49}"/>
                  </a:ext>
                </a:extLst>
              </p:cNvPr>
              <p:cNvSpPr/>
              <p:nvPr/>
            </p:nvSpPr>
            <p:spPr>
              <a:xfrm>
                <a:off x="7805570" y="187360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4DD92517-6812-5149-92CF-50FCBD8A4701}"/>
                  </a:ext>
                </a:extLst>
              </p:cNvPr>
              <p:cNvSpPr/>
              <p:nvPr/>
            </p:nvSpPr>
            <p:spPr>
              <a:xfrm>
                <a:off x="7936455" y="187360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3B07E2EB-0D93-D14F-949B-7079E6A3BF89}"/>
                  </a:ext>
                </a:extLst>
              </p:cNvPr>
              <p:cNvSpPr/>
              <p:nvPr/>
            </p:nvSpPr>
            <p:spPr>
              <a:xfrm>
                <a:off x="8067340" y="187359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8F9E4E0-1FAD-7047-B470-3411288B1768}"/>
                </a:ext>
              </a:extLst>
            </p:cNvPr>
            <p:cNvGrpSpPr/>
            <p:nvPr/>
          </p:nvGrpSpPr>
          <p:grpSpPr>
            <a:xfrm>
              <a:off x="7543800" y="300182"/>
              <a:ext cx="590775" cy="67236"/>
              <a:chOff x="7543800" y="302105"/>
              <a:chExt cx="590775" cy="67236"/>
            </a:xfrm>
            <a:grpFill/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0D6521BF-1EDD-C041-BD26-356D0CF00950}"/>
                  </a:ext>
                </a:extLst>
              </p:cNvPr>
              <p:cNvSpPr/>
              <p:nvPr/>
            </p:nvSpPr>
            <p:spPr>
              <a:xfrm>
                <a:off x="7543800" y="302106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7B20D3A0-035A-124F-BF7E-9A4A631A2839}"/>
                  </a:ext>
                </a:extLst>
              </p:cNvPr>
              <p:cNvSpPr/>
              <p:nvPr/>
            </p:nvSpPr>
            <p:spPr>
              <a:xfrm>
                <a:off x="7674685" y="302106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E6EC0028-8852-614C-A343-C8946CC464CC}"/>
                  </a:ext>
                </a:extLst>
              </p:cNvPr>
              <p:cNvSpPr/>
              <p:nvPr/>
            </p:nvSpPr>
            <p:spPr>
              <a:xfrm>
                <a:off x="7805570" y="302106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0FF36CF9-7A74-3247-A88C-3A9DE3D92C83}"/>
                  </a:ext>
                </a:extLst>
              </p:cNvPr>
              <p:cNvSpPr/>
              <p:nvPr/>
            </p:nvSpPr>
            <p:spPr>
              <a:xfrm>
                <a:off x="7936455" y="302106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6B0927AF-DFD7-814F-8BD8-B9AC4554EBA6}"/>
                  </a:ext>
                </a:extLst>
              </p:cNvPr>
              <p:cNvSpPr/>
              <p:nvPr/>
            </p:nvSpPr>
            <p:spPr>
              <a:xfrm>
                <a:off x="8067340" y="302105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833CFF8-004C-5A45-93AE-F1B04D35CFEE}"/>
                </a:ext>
              </a:extLst>
            </p:cNvPr>
            <p:cNvGrpSpPr/>
            <p:nvPr/>
          </p:nvGrpSpPr>
          <p:grpSpPr>
            <a:xfrm>
              <a:off x="7543800" y="415569"/>
              <a:ext cx="590775" cy="67236"/>
              <a:chOff x="7543800" y="416851"/>
              <a:chExt cx="590775" cy="67236"/>
            </a:xfrm>
            <a:grpFill/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D3FBD0E7-31A0-F94A-BD70-EBF27530379E}"/>
                  </a:ext>
                </a:extLst>
              </p:cNvPr>
              <p:cNvSpPr/>
              <p:nvPr/>
            </p:nvSpPr>
            <p:spPr>
              <a:xfrm>
                <a:off x="7543800" y="416852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828E8659-FD62-734C-BAE4-77F5877C8AAB}"/>
                  </a:ext>
                </a:extLst>
              </p:cNvPr>
              <p:cNvSpPr/>
              <p:nvPr/>
            </p:nvSpPr>
            <p:spPr>
              <a:xfrm>
                <a:off x="7674685" y="416852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6EB55D90-3D86-974E-B5BE-1EF1542D5823}"/>
                  </a:ext>
                </a:extLst>
              </p:cNvPr>
              <p:cNvSpPr/>
              <p:nvPr/>
            </p:nvSpPr>
            <p:spPr>
              <a:xfrm>
                <a:off x="7805570" y="416852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DA2F6D66-F094-5941-BBC4-DFF532EA8A01}"/>
                  </a:ext>
                </a:extLst>
              </p:cNvPr>
              <p:cNvSpPr/>
              <p:nvPr/>
            </p:nvSpPr>
            <p:spPr>
              <a:xfrm>
                <a:off x="7936455" y="416852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190B44F1-1E8C-2B4E-A240-6FD37C76051F}"/>
                  </a:ext>
                </a:extLst>
              </p:cNvPr>
              <p:cNvSpPr/>
              <p:nvPr/>
            </p:nvSpPr>
            <p:spPr>
              <a:xfrm>
                <a:off x="8067340" y="416851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1A77F22-CD46-2242-A891-03E53836616E}"/>
                </a:ext>
              </a:extLst>
            </p:cNvPr>
            <p:cNvGrpSpPr/>
            <p:nvPr/>
          </p:nvGrpSpPr>
          <p:grpSpPr>
            <a:xfrm>
              <a:off x="7543800" y="530956"/>
              <a:ext cx="590775" cy="67236"/>
              <a:chOff x="7543800" y="531597"/>
              <a:chExt cx="590775" cy="67236"/>
            </a:xfrm>
            <a:grpFill/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8130E007-CA66-D641-82BF-0E7F3AED0738}"/>
                  </a:ext>
                </a:extLst>
              </p:cNvPr>
              <p:cNvSpPr/>
              <p:nvPr/>
            </p:nvSpPr>
            <p:spPr>
              <a:xfrm>
                <a:off x="7543800" y="531598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367D476D-5953-CD4B-88E4-15D729FF19B0}"/>
                  </a:ext>
                </a:extLst>
              </p:cNvPr>
              <p:cNvSpPr/>
              <p:nvPr/>
            </p:nvSpPr>
            <p:spPr>
              <a:xfrm>
                <a:off x="7674685" y="531598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AC75BE9D-7E96-854D-A01D-AE21601033E9}"/>
                  </a:ext>
                </a:extLst>
              </p:cNvPr>
              <p:cNvSpPr/>
              <p:nvPr/>
            </p:nvSpPr>
            <p:spPr>
              <a:xfrm>
                <a:off x="7805570" y="531598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E64E24A2-C705-6D42-83FE-170C07AC936B}"/>
                  </a:ext>
                </a:extLst>
              </p:cNvPr>
              <p:cNvSpPr/>
              <p:nvPr/>
            </p:nvSpPr>
            <p:spPr>
              <a:xfrm>
                <a:off x="7936455" y="531598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E9E99AB5-FA5F-BC40-9EE2-4700BCEDFA37}"/>
                  </a:ext>
                </a:extLst>
              </p:cNvPr>
              <p:cNvSpPr/>
              <p:nvPr/>
            </p:nvSpPr>
            <p:spPr>
              <a:xfrm>
                <a:off x="8067340" y="531597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E7BFB8A-7AA7-B048-8829-1AB01E305AF0}"/>
                </a:ext>
              </a:extLst>
            </p:cNvPr>
            <p:cNvGrpSpPr/>
            <p:nvPr/>
          </p:nvGrpSpPr>
          <p:grpSpPr>
            <a:xfrm>
              <a:off x="7543800" y="646343"/>
              <a:ext cx="590775" cy="67236"/>
              <a:chOff x="7543800" y="646343"/>
              <a:chExt cx="590775" cy="67236"/>
            </a:xfrm>
            <a:grpFill/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C159488D-2C14-4C46-AAFA-07834965055F}"/>
                  </a:ext>
                </a:extLst>
              </p:cNvPr>
              <p:cNvSpPr/>
              <p:nvPr/>
            </p:nvSpPr>
            <p:spPr>
              <a:xfrm>
                <a:off x="7543800" y="646344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85CC224E-6F7F-8741-8D82-5728A5B414C9}"/>
                  </a:ext>
                </a:extLst>
              </p:cNvPr>
              <p:cNvSpPr/>
              <p:nvPr/>
            </p:nvSpPr>
            <p:spPr>
              <a:xfrm>
                <a:off x="7674685" y="646344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18A8A83-0307-2B47-9FC8-157B5CD3C696}"/>
                  </a:ext>
                </a:extLst>
              </p:cNvPr>
              <p:cNvSpPr/>
              <p:nvPr/>
            </p:nvSpPr>
            <p:spPr>
              <a:xfrm>
                <a:off x="7805570" y="646344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683E58EC-55E2-434B-B722-5DBE8A13F37C}"/>
                  </a:ext>
                </a:extLst>
              </p:cNvPr>
              <p:cNvSpPr/>
              <p:nvPr/>
            </p:nvSpPr>
            <p:spPr>
              <a:xfrm>
                <a:off x="7936455" y="646344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09B6F27C-DA8B-1043-8A3A-33E5826F3060}"/>
                  </a:ext>
                </a:extLst>
              </p:cNvPr>
              <p:cNvSpPr/>
              <p:nvPr/>
            </p:nvSpPr>
            <p:spPr>
              <a:xfrm>
                <a:off x="8067340" y="646343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84" name="Title 1">
            <a:extLst>
              <a:ext uri="{FF2B5EF4-FFF2-40B4-BE49-F238E27FC236}">
                <a16:creationId xmlns:a16="http://schemas.microsoft.com/office/drawing/2014/main" id="{6427E4E8-5D51-204C-849F-C9236A62C2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6695" y="1371600"/>
            <a:ext cx="3461261" cy="1218795"/>
          </a:xfrm>
        </p:spPr>
        <p:txBody>
          <a:bodyPr anchor="t"/>
          <a:lstStyle>
            <a:lvl1pPr algn="l">
              <a:lnSpc>
                <a:spcPct val="80000"/>
              </a:lnSpc>
              <a:defRPr sz="3300">
                <a:solidFill>
                  <a:schemeClr val="tx2"/>
                </a:solidFill>
              </a:defRPr>
            </a:lvl1pPr>
          </a:lstStyle>
          <a:p>
            <a:r>
              <a:rPr lang="en-US"/>
              <a:t>This slide is used to highlight some form of content </a:t>
            </a:r>
          </a:p>
        </p:txBody>
      </p:sp>
      <p:sp>
        <p:nvSpPr>
          <p:cNvPr id="86" name="Picture Placeholder 9">
            <a:extLst>
              <a:ext uri="{FF2B5EF4-FFF2-40B4-BE49-F238E27FC236}">
                <a16:creationId xmlns:a16="http://schemas.microsoft.com/office/drawing/2014/main" id="{9FAD2C67-689A-3C4A-8CE9-C88D63CA96A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6696" y="5802103"/>
            <a:ext cx="2314586" cy="166199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Select Logo</a:t>
            </a:r>
          </a:p>
        </p:txBody>
      </p:sp>
      <p:sp>
        <p:nvSpPr>
          <p:cNvPr id="88" name="Text Placeholder 87">
            <a:extLst>
              <a:ext uri="{FF2B5EF4-FFF2-40B4-BE49-F238E27FC236}">
                <a16:creationId xmlns:a16="http://schemas.microsoft.com/office/drawing/2014/main" id="{1E887DE2-31FB-5E44-AC0C-85A687E031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26319" y="3291945"/>
            <a:ext cx="3289697" cy="498598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Add a sentence of descriptive text if needed.</a:t>
            </a:r>
          </a:p>
        </p:txBody>
      </p:sp>
      <p:sp>
        <p:nvSpPr>
          <p:cNvPr id="87" name="Picture Placeholder 4">
            <a:extLst>
              <a:ext uri="{FF2B5EF4-FFF2-40B4-BE49-F238E27FC236}">
                <a16:creationId xmlns:a16="http://schemas.microsoft.com/office/drawing/2014/main" id="{53C12934-8489-ED47-9677-0D9506BDC2B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931508" y="3137471"/>
            <a:ext cx="4221808" cy="166199"/>
          </a:xfrm>
        </p:spPr>
        <p:txBody>
          <a:bodyPr anchor="ctr"/>
          <a:lstStyle>
            <a:lvl1pPr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Main Slide Deck Photo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D3EF107-8AE8-8442-810E-58D020DFC7E4}"/>
              </a:ext>
            </a:extLst>
          </p:cNvPr>
          <p:cNvSpPr txBox="1"/>
          <p:nvPr/>
        </p:nvSpPr>
        <p:spPr>
          <a:xfrm rot="16200000">
            <a:off x="-1093726" y="3140462"/>
            <a:ext cx="2953373" cy="10387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675" kern="800" spc="150" baseline="0" dirty="0">
                <a:solidFill>
                  <a:schemeClr val="tx2"/>
                </a:solidFill>
                <a:latin typeface="Calibri" panose="020F0502020204030204" pitchFamily="34" charset="0"/>
              </a:rPr>
              <a:t>DECK TITLE OR OTHER (EDIT ON MASTER)</a:t>
            </a:r>
          </a:p>
        </p:txBody>
      </p:sp>
    </p:spTree>
    <p:extLst>
      <p:ext uri="{BB962C8B-B14F-4D97-AF65-F5344CB8AC3E}">
        <p14:creationId xmlns:p14="http://schemas.microsoft.com/office/powerpoint/2010/main" val="363796646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2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ighlighted Content with Vertic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C937C19-40A7-4941-A7B7-193636B91242}"/>
              </a:ext>
            </a:extLst>
          </p:cNvPr>
          <p:cNvGrpSpPr/>
          <p:nvPr/>
        </p:nvGrpSpPr>
        <p:grpSpPr>
          <a:xfrm>
            <a:off x="6030417" y="1371600"/>
            <a:ext cx="2932792" cy="288432"/>
            <a:chOff x="7584141" y="1424618"/>
            <a:chExt cx="3910389" cy="288432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895EF06-2B98-EA40-9019-2F4D162B19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84141" y="1424618"/>
              <a:ext cx="288432" cy="288432"/>
            </a:xfrm>
            <a:prstGeom prst="line">
              <a:avLst/>
            </a:prstGeom>
            <a:ln w="10160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C183929-8787-BC4E-8C9C-DBB8276B38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13410" y="1424618"/>
              <a:ext cx="288432" cy="288432"/>
            </a:xfrm>
            <a:prstGeom prst="line">
              <a:avLst/>
            </a:prstGeom>
            <a:ln w="10160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4AC3E16-44E6-4F47-8EB0-2155EFC5DE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42679" y="1424618"/>
              <a:ext cx="288432" cy="288432"/>
            </a:xfrm>
            <a:prstGeom prst="line">
              <a:avLst/>
            </a:prstGeom>
            <a:ln w="10160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9325CAC-3EBC-3446-AD4E-8C2B21A9EF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71948" y="1424618"/>
              <a:ext cx="288432" cy="288432"/>
            </a:xfrm>
            <a:prstGeom prst="line">
              <a:avLst/>
            </a:prstGeom>
            <a:ln w="10160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081357C-2AB3-5C43-85B9-DA4A8AE901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01217" y="1424618"/>
              <a:ext cx="288432" cy="288432"/>
            </a:xfrm>
            <a:prstGeom prst="line">
              <a:avLst/>
            </a:prstGeom>
            <a:ln w="10160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BD36AFE-E88F-AD45-85FB-6B5DCD2786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30486" y="1424618"/>
              <a:ext cx="288432" cy="288432"/>
            </a:xfrm>
            <a:prstGeom prst="line">
              <a:avLst/>
            </a:prstGeom>
            <a:ln w="10160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DBD0829-F10F-B844-B22C-E3F1EAD61A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59755" y="1424618"/>
              <a:ext cx="288432" cy="288432"/>
            </a:xfrm>
            <a:prstGeom prst="line">
              <a:avLst/>
            </a:prstGeom>
            <a:ln w="10160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E4C85DB-253B-8946-88C0-B7331EABFA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89024" y="1424618"/>
              <a:ext cx="288432" cy="288432"/>
            </a:xfrm>
            <a:prstGeom prst="line">
              <a:avLst/>
            </a:prstGeom>
            <a:ln w="10160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ABB5419-F09D-434D-943C-0DE0034C05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18293" y="1424618"/>
              <a:ext cx="288432" cy="288432"/>
            </a:xfrm>
            <a:prstGeom prst="line">
              <a:avLst/>
            </a:prstGeom>
            <a:ln w="10160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5EB7D54-4AF8-6F4B-B573-6A4608E69D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47562" y="1424618"/>
              <a:ext cx="288432" cy="288432"/>
            </a:xfrm>
            <a:prstGeom prst="line">
              <a:avLst/>
            </a:prstGeom>
            <a:ln w="10160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3DE085B-472B-7C4F-88F7-EFCED6A04B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76831" y="1424618"/>
              <a:ext cx="288432" cy="288432"/>
            </a:xfrm>
            <a:prstGeom prst="line">
              <a:avLst/>
            </a:prstGeom>
            <a:ln w="10160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7A3916C-6389-1642-9CA5-0BE7644E50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06098" y="1424618"/>
              <a:ext cx="288432" cy="288432"/>
            </a:xfrm>
            <a:prstGeom prst="line">
              <a:avLst/>
            </a:prstGeom>
            <a:ln w="10160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FEA01D7-B404-904A-96AB-35CC4DF9FF23}"/>
              </a:ext>
            </a:extLst>
          </p:cNvPr>
          <p:cNvGrpSpPr/>
          <p:nvPr/>
        </p:nvGrpSpPr>
        <p:grpSpPr>
          <a:xfrm>
            <a:off x="300794" y="399024"/>
            <a:ext cx="205740" cy="212725"/>
            <a:chOff x="11343190" y="687636"/>
            <a:chExt cx="274320" cy="212725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05158E5-473B-6748-867B-510B22C34E5A}"/>
                </a:ext>
              </a:extLst>
            </p:cNvPr>
            <p:cNvCxnSpPr/>
            <p:nvPr/>
          </p:nvCxnSpPr>
          <p:spPr>
            <a:xfrm>
              <a:off x="11343190" y="687636"/>
              <a:ext cx="274320" cy="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0014D27-F161-A445-B952-160EF4D746ED}"/>
                </a:ext>
              </a:extLst>
            </p:cNvPr>
            <p:cNvCxnSpPr/>
            <p:nvPr/>
          </p:nvCxnSpPr>
          <p:spPr>
            <a:xfrm>
              <a:off x="11343190" y="758544"/>
              <a:ext cx="274320" cy="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9FEAE8E-A6C4-034D-8A1E-9CF18904A23D}"/>
                </a:ext>
              </a:extLst>
            </p:cNvPr>
            <p:cNvCxnSpPr/>
            <p:nvPr/>
          </p:nvCxnSpPr>
          <p:spPr>
            <a:xfrm>
              <a:off x="11343190" y="829452"/>
              <a:ext cx="274320" cy="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3F14729-8C34-AF40-9580-0066A5A12A28}"/>
                </a:ext>
              </a:extLst>
            </p:cNvPr>
            <p:cNvCxnSpPr/>
            <p:nvPr/>
          </p:nvCxnSpPr>
          <p:spPr>
            <a:xfrm>
              <a:off x="11343190" y="900361"/>
              <a:ext cx="274320" cy="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1B8E7794-72D8-3143-BE21-F0E03CCE1A96}"/>
              </a:ext>
            </a:extLst>
          </p:cNvPr>
          <p:cNvSpPr/>
          <p:nvPr/>
        </p:nvSpPr>
        <p:spPr>
          <a:xfrm>
            <a:off x="1" y="4861932"/>
            <a:ext cx="434897" cy="19960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LT Std" pitchFamily="2" charset="0"/>
              <a:ea typeface="+mn-ea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843A35-E997-2849-9ADF-E62F84C88443}"/>
              </a:ext>
            </a:extLst>
          </p:cNvPr>
          <p:cNvGrpSpPr/>
          <p:nvPr/>
        </p:nvGrpSpPr>
        <p:grpSpPr>
          <a:xfrm>
            <a:off x="4569430" y="5533507"/>
            <a:ext cx="376950" cy="744358"/>
            <a:chOff x="7543800" y="-161366"/>
            <a:chExt cx="590775" cy="874945"/>
          </a:xfrm>
          <a:solidFill>
            <a:schemeClr val="accent1"/>
          </a:solidFill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CD7467D-A401-7948-9405-D8DF370C99F9}"/>
                </a:ext>
              </a:extLst>
            </p:cNvPr>
            <p:cNvGrpSpPr/>
            <p:nvPr/>
          </p:nvGrpSpPr>
          <p:grpSpPr>
            <a:xfrm>
              <a:off x="7543800" y="-161366"/>
              <a:ext cx="590775" cy="67236"/>
              <a:chOff x="7543800" y="-161366"/>
              <a:chExt cx="590775" cy="67236"/>
            </a:xfrm>
            <a:grpFill/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294C53F2-5FC4-2045-81EE-E5D1B1FCDFDC}"/>
                  </a:ext>
                </a:extLst>
              </p:cNvPr>
              <p:cNvSpPr/>
              <p:nvPr/>
            </p:nvSpPr>
            <p:spPr>
              <a:xfrm>
                <a:off x="7543800" y="-161365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609C2E7C-6EA0-5A43-A50B-012653894CFD}"/>
                  </a:ext>
                </a:extLst>
              </p:cNvPr>
              <p:cNvSpPr/>
              <p:nvPr/>
            </p:nvSpPr>
            <p:spPr>
              <a:xfrm>
                <a:off x="7674685" y="-161365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459FF796-E951-014A-93DA-249A34BCC6C3}"/>
                  </a:ext>
                </a:extLst>
              </p:cNvPr>
              <p:cNvSpPr/>
              <p:nvPr/>
            </p:nvSpPr>
            <p:spPr>
              <a:xfrm>
                <a:off x="7805570" y="-161365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49F8C600-C2D9-3C42-8BBF-A8D8F9C386E8}"/>
                  </a:ext>
                </a:extLst>
              </p:cNvPr>
              <p:cNvSpPr/>
              <p:nvPr/>
            </p:nvSpPr>
            <p:spPr>
              <a:xfrm>
                <a:off x="7936455" y="-161365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A6F999D5-0ED8-3D4D-B381-B37D252951E9}"/>
                  </a:ext>
                </a:extLst>
              </p:cNvPr>
              <p:cNvSpPr/>
              <p:nvPr/>
            </p:nvSpPr>
            <p:spPr>
              <a:xfrm>
                <a:off x="8067340" y="-161366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DDAB66F-4A22-3F4C-95A7-CFE12BA94972}"/>
                </a:ext>
              </a:extLst>
            </p:cNvPr>
            <p:cNvGrpSpPr/>
            <p:nvPr/>
          </p:nvGrpSpPr>
          <p:grpSpPr>
            <a:xfrm>
              <a:off x="7543800" y="-45979"/>
              <a:ext cx="590775" cy="67236"/>
              <a:chOff x="7543800" y="-44377"/>
              <a:chExt cx="590775" cy="67236"/>
            </a:xfrm>
            <a:grpFill/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880AB062-7DE0-0445-A537-9CAF21B803D3}"/>
                  </a:ext>
                </a:extLst>
              </p:cNvPr>
              <p:cNvSpPr/>
              <p:nvPr/>
            </p:nvSpPr>
            <p:spPr>
              <a:xfrm>
                <a:off x="7543800" y="-44376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954B8CC9-8D60-0847-9839-0881E8321D83}"/>
                  </a:ext>
                </a:extLst>
              </p:cNvPr>
              <p:cNvSpPr/>
              <p:nvPr/>
            </p:nvSpPr>
            <p:spPr>
              <a:xfrm>
                <a:off x="7674685" y="-44376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47DBE0A4-89CA-3248-A36C-20B54D2AEC90}"/>
                  </a:ext>
                </a:extLst>
              </p:cNvPr>
              <p:cNvSpPr/>
              <p:nvPr/>
            </p:nvSpPr>
            <p:spPr>
              <a:xfrm>
                <a:off x="7805570" y="-44376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9CF07194-C2A2-134F-8164-13AA0EC58976}"/>
                  </a:ext>
                </a:extLst>
              </p:cNvPr>
              <p:cNvSpPr/>
              <p:nvPr/>
            </p:nvSpPr>
            <p:spPr>
              <a:xfrm>
                <a:off x="7936455" y="-44376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B9C688A4-2395-7248-89EF-CB958D939986}"/>
                  </a:ext>
                </a:extLst>
              </p:cNvPr>
              <p:cNvSpPr/>
              <p:nvPr/>
            </p:nvSpPr>
            <p:spPr>
              <a:xfrm>
                <a:off x="8067340" y="-44377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362F58D-B0B4-2941-8C9C-73858832E2BD}"/>
                </a:ext>
              </a:extLst>
            </p:cNvPr>
            <p:cNvGrpSpPr/>
            <p:nvPr/>
          </p:nvGrpSpPr>
          <p:grpSpPr>
            <a:xfrm>
              <a:off x="7543800" y="69408"/>
              <a:ext cx="590775" cy="67236"/>
              <a:chOff x="7543800" y="72612"/>
              <a:chExt cx="590775" cy="67236"/>
            </a:xfrm>
            <a:grpFill/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0B0A3173-CBD7-C543-BCB3-3D7B175BF0D1}"/>
                  </a:ext>
                </a:extLst>
              </p:cNvPr>
              <p:cNvSpPr/>
              <p:nvPr/>
            </p:nvSpPr>
            <p:spPr>
              <a:xfrm>
                <a:off x="7543800" y="72613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C270BE89-86B2-0C44-BFBF-E949724C76F5}"/>
                  </a:ext>
                </a:extLst>
              </p:cNvPr>
              <p:cNvSpPr/>
              <p:nvPr/>
            </p:nvSpPr>
            <p:spPr>
              <a:xfrm>
                <a:off x="7674685" y="72613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B0DBAAD5-0709-0249-AFE5-B51C1657F120}"/>
                  </a:ext>
                </a:extLst>
              </p:cNvPr>
              <p:cNvSpPr/>
              <p:nvPr/>
            </p:nvSpPr>
            <p:spPr>
              <a:xfrm>
                <a:off x="7805570" y="72613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2CED9AD7-8475-FF4E-83E0-447F5BFE04EC}"/>
                  </a:ext>
                </a:extLst>
              </p:cNvPr>
              <p:cNvSpPr/>
              <p:nvPr/>
            </p:nvSpPr>
            <p:spPr>
              <a:xfrm>
                <a:off x="7936455" y="72613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695308FC-9CD4-D84C-A31C-C90C9C0598CF}"/>
                  </a:ext>
                </a:extLst>
              </p:cNvPr>
              <p:cNvSpPr/>
              <p:nvPr/>
            </p:nvSpPr>
            <p:spPr>
              <a:xfrm>
                <a:off x="8067340" y="72612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9B9A97B-CF49-5D4C-945C-EFC829AF774E}"/>
                </a:ext>
              </a:extLst>
            </p:cNvPr>
            <p:cNvGrpSpPr/>
            <p:nvPr/>
          </p:nvGrpSpPr>
          <p:grpSpPr>
            <a:xfrm>
              <a:off x="7543800" y="184795"/>
              <a:ext cx="590775" cy="67236"/>
              <a:chOff x="7543800" y="187359"/>
              <a:chExt cx="590775" cy="67236"/>
            </a:xfrm>
            <a:grpFill/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E60AB1B0-C228-C841-BB3C-5D94CC192204}"/>
                  </a:ext>
                </a:extLst>
              </p:cNvPr>
              <p:cNvSpPr/>
              <p:nvPr/>
            </p:nvSpPr>
            <p:spPr>
              <a:xfrm>
                <a:off x="7543800" y="187360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CFFC430E-3504-DE4E-A27F-14AD0F843BED}"/>
                  </a:ext>
                </a:extLst>
              </p:cNvPr>
              <p:cNvSpPr/>
              <p:nvPr/>
            </p:nvSpPr>
            <p:spPr>
              <a:xfrm>
                <a:off x="7674685" y="187360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08D0CA93-8B91-EA48-9056-E6416966DF49}"/>
                  </a:ext>
                </a:extLst>
              </p:cNvPr>
              <p:cNvSpPr/>
              <p:nvPr/>
            </p:nvSpPr>
            <p:spPr>
              <a:xfrm>
                <a:off x="7805570" y="187360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4DD92517-6812-5149-92CF-50FCBD8A4701}"/>
                  </a:ext>
                </a:extLst>
              </p:cNvPr>
              <p:cNvSpPr/>
              <p:nvPr/>
            </p:nvSpPr>
            <p:spPr>
              <a:xfrm>
                <a:off x="7936455" y="187360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3B07E2EB-0D93-D14F-949B-7079E6A3BF89}"/>
                  </a:ext>
                </a:extLst>
              </p:cNvPr>
              <p:cNvSpPr/>
              <p:nvPr/>
            </p:nvSpPr>
            <p:spPr>
              <a:xfrm>
                <a:off x="8067340" y="187359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8F9E4E0-1FAD-7047-B470-3411288B1768}"/>
                </a:ext>
              </a:extLst>
            </p:cNvPr>
            <p:cNvGrpSpPr/>
            <p:nvPr/>
          </p:nvGrpSpPr>
          <p:grpSpPr>
            <a:xfrm>
              <a:off x="7543800" y="300182"/>
              <a:ext cx="590775" cy="67236"/>
              <a:chOff x="7543800" y="302105"/>
              <a:chExt cx="590775" cy="67236"/>
            </a:xfrm>
            <a:grpFill/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0D6521BF-1EDD-C041-BD26-356D0CF00950}"/>
                  </a:ext>
                </a:extLst>
              </p:cNvPr>
              <p:cNvSpPr/>
              <p:nvPr/>
            </p:nvSpPr>
            <p:spPr>
              <a:xfrm>
                <a:off x="7543800" y="302106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7B20D3A0-035A-124F-BF7E-9A4A631A2839}"/>
                  </a:ext>
                </a:extLst>
              </p:cNvPr>
              <p:cNvSpPr/>
              <p:nvPr/>
            </p:nvSpPr>
            <p:spPr>
              <a:xfrm>
                <a:off x="7674685" y="302106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E6EC0028-8852-614C-A343-C8946CC464CC}"/>
                  </a:ext>
                </a:extLst>
              </p:cNvPr>
              <p:cNvSpPr/>
              <p:nvPr/>
            </p:nvSpPr>
            <p:spPr>
              <a:xfrm>
                <a:off x="7805570" y="302106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0FF36CF9-7A74-3247-A88C-3A9DE3D92C83}"/>
                  </a:ext>
                </a:extLst>
              </p:cNvPr>
              <p:cNvSpPr/>
              <p:nvPr/>
            </p:nvSpPr>
            <p:spPr>
              <a:xfrm>
                <a:off x="7936455" y="302106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6B0927AF-DFD7-814F-8BD8-B9AC4554EBA6}"/>
                  </a:ext>
                </a:extLst>
              </p:cNvPr>
              <p:cNvSpPr/>
              <p:nvPr/>
            </p:nvSpPr>
            <p:spPr>
              <a:xfrm>
                <a:off x="8067340" y="302105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833CFF8-004C-5A45-93AE-F1B04D35CFEE}"/>
                </a:ext>
              </a:extLst>
            </p:cNvPr>
            <p:cNvGrpSpPr/>
            <p:nvPr/>
          </p:nvGrpSpPr>
          <p:grpSpPr>
            <a:xfrm>
              <a:off x="7543800" y="415569"/>
              <a:ext cx="590775" cy="67236"/>
              <a:chOff x="7543800" y="416851"/>
              <a:chExt cx="590775" cy="67236"/>
            </a:xfrm>
            <a:grpFill/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D3FBD0E7-31A0-F94A-BD70-EBF27530379E}"/>
                  </a:ext>
                </a:extLst>
              </p:cNvPr>
              <p:cNvSpPr/>
              <p:nvPr/>
            </p:nvSpPr>
            <p:spPr>
              <a:xfrm>
                <a:off x="7543800" y="416852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828E8659-FD62-734C-BAE4-77F5877C8AAB}"/>
                  </a:ext>
                </a:extLst>
              </p:cNvPr>
              <p:cNvSpPr/>
              <p:nvPr/>
            </p:nvSpPr>
            <p:spPr>
              <a:xfrm>
                <a:off x="7674685" y="416852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6EB55D90-3D86-974E-B5BE-1EF1542D5823}"/>
                  </a:ext>
                </a:extLst>
              </p:cNvPr>
              <p:cNvSpPr/>
              <p:nvPr/>
            </p:nvSpPr>
            <p:spPr>
              <a:xfrm>
                <a:off x="7805570" y="416852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DA2F6D66-F094-5941-BBC4-DFF532EA8A01}"/>
                  </a:ext>
                </a:extLst>
              </p:cNvPr>
              <p:cNvSpPr/>
              <p:nvPr/>
            </p:nvSpPr>
            <p:spPr>
              <a:xfrm>
                <a:off x="7936455" y="416852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190B44F1-1E8C-2B4E-A240-6FD37C76051F}"/>
                  </a:ext>
                </a:extLst>
              </p:cNvPr>
              <p:cNvSpPr/>
              <p:nvPr/>
            </p:nvSpPr>
            <p:spPr>
              <a:xfrm>
                <a:off x="8067340" y="416851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1A77F22-CD46-2242-A891-03E53836616E}"/>
                </a:ext>
              </a:extLst>
            </p:cNvPr>
            <p:cNvGrpSpPr/>
            <p:nvPr/>
          </p:nvGrpSpPr>
          <p:grpSpPr>
            <a:xfrm>
              <a:off x="7543800" y="530956"/>
              <a:ext cx="590775" cy="67236"/>
              <a:chOff x="7543800" y="531597"/>
              <a:chExt cx="590775" cy="67236"/>
            </a:xfrm>
            <a:grpFill/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8130E007-CA66-D641-82BF-0E7F3AED0738}"/>
                  </a:ext>
                </a:extLst>
              </p:cNvPr>
              <p:cNvSpPr/>
              <p:nvPr/>
            </p:nvSpPr>
            <p:spPr>
              <a:xfrm>
                <a:off x="7543800" y="531598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367D476D-5953-CD4B-88E4-15D729FF19B0}"/>
                  </a:ext>
                </a:extLst>
              </p:cNvPr>
              <p:cNvSpPr/>
              <p:nvPr/>
            </p:nvSpPr>
            <p:spPr>
              <a:xfrm>
                <a:off x="7674685" y="531598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AC75BE9D-7E96-854D-A01D-AE21601033E9}"/>
                  </a:ext>
                </a:extLst>
              </p:cNvPr>
              <p:cNvSpPr/>
              <p:nvPr/>
            </p:nvSpPr>
            <p:spPr>
              <a:xfrm>
                <a:off x="7805570" y="531598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E64E24A2-C705-6D42-83FE-170C07AC936B}"/>
                  </a:ext>
                </a:extLst>
              </p:cNvPr>
              <p:cNvSpPr/>
              <p:nvPr/>
            </p:nvSpPr>
            <p:spPr>
              <a:xfrm>
                <a:off x="7936455" y="531598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E9E99AB5-FA5F-BC40-9EE2-4700BCEDFA37}"/>
                  </a:ext>
                </a:extLst>
              </p:cNvPr>
              <p:cNvSpPr/>
              <p:nvPr/>
            </p:nvSpPr>
            <p:spPr>
              <a:xfrm>
                <a:off x="8067340" y="531597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E7BFB8A-7AA7-B048-8829-1AB01E305AF0}"/>
                </a:ext>
              </a:extLst>
            </p:cNvPr>
            <p:cNvGrpSpPr/>
            <p:nvPr/>
          </p:nvGrpSpPr>
          <p:grpSpPr>
            <a:xfrm>
              <a:off x="7543800" y="646343"/>
              <a:ext cx="590775" cy="67236"/>
              <a:chOff x="7543800" y="646343"/>
              <a:chExt cx="590775" cy="67236"/>
            </a:xfrm>
            <a:grpFill/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C159488D-2C14-4C46-AAFA-07834965055F}"/>
                  </a:ext>
                </a:extLst>
              </p:cNvPr>
              <p:cNvSpPr/>
              <p:nvPr/>
            </p:nvSpPr>
            <p:spPr>
              <a:xfrm>
                <a:off x="7543800" y="646344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85CC224E-6F7F-8741-8D82-5728A5B414C9}"/>
                  </a:ext>
                </a:extLst>
              </p:cNvPr>
              <p:cNvSpPr/>
              <p:nvPr/>
            </p:nvSpPr>
            <p:spPr>
              <a:xfrm>
                <a:off x="7674685" y="646344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18A8A83-0307-2B47-9FC8-157B5CD3C696}"/>
                  </a:ext>
                </a:extLst>
              </p:cNvPr>
              <p:cNvSpPr/>
              <p:nvPr/>
            </p:nvSpPr>
            <p:spPr>
              <a:xfrm>
                <a:off x="7805570" y="646344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683E58EC-55E2-434B-B722-5DBE8A13F37C}"/>
                  </a:ext>
                </a:extLst>
              </p:cNvPr>
              <p:cNvSpPr/>
              <p:nvPr/>
            </p:nvSpPr>
            <p:spPr>
              <a:xfrm>
                <a:off x="7936455" y="646344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09B6F27C-DA8B-1043-8A3A-33E5826F3060}"/>
                  </a:ext>
                </a:extLst>
              </p:cNvPr>
              <p:cNvSpPr/>
              <p:nvPr/>
            </p:nvSpPr>
            <p:spPr>
              <a:xfrm>
                <a:off x="8067340" y="646343"/>
                <a:ext cx="67235" cy="672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84" name="Title 1">
            <a:extLst>
              <a:ext uri="{FF2B5EF4-FFF2-40B4-BE49-F238E27FC236}">
                <a16:creationId xmlns:a16="http://schemas.microsoft.com/office/drawing/2014/main" id="{6427E4E8-5D51-204C-849F-C9236A62C2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6695" y="1371600"/>
            <a:ext cx="3461261" cy="1218795"/>
          </a:xfrm>
        </p:spPr>
        <p:txBody>
          <a:bodyPr anchor="t"/>
          <a:lstStyle>
            <a:lvl1pPr algn="l">
              <a:lnSpc>
                <a:spcPct val="80000"/>
              </a:lnSpc>
              <a:defRPr sz="3300">
                <a:solidFill>
                  <a:schemeClr val="tx2"/>
                </a:solidFill>
              </a:defRPr>
            </a:lvl1pPr>
          </a:lstStyle>
          <a:p>
            <a:r>
              <a:rPr lang="en-US"/>
              <a:t>This slide is used to highlight some form of content </a:t>
            </a:r>
          </a:p>
        </p:txBody>
      </p:sp>
      <p:sp>
        <p:nvSpPr>
          <p:cNvPr id="85" name="Picture Placeholder 4">
            <a:extLst>
              <a:ext uri="{FF2B5EF4-FFF2-40B4-BE49-F238E27FC236}">
                <a16:creationId xmlns:a16="http://schemas.microsoft.com/office/drawing/2014/main" id="{848A26CC-5521-DD47-862F-3B77250C5E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99793" y="3580862"/>
            <a:ext cx="3193253" cy="1661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6" name="Picture Placeholder 9">
            <a:extLst>
              <a:ext uri="{FF2B5EF4-FFF2-40B4-BE49-F238E27FC236}">
                <a16:creationId xmlns:a16="http://schemas.microsoft.com/office/drawing/2014/main" id="{9FAD2C67-689A-3C4A-8CE9-C88D63CA96A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6696" y="5802103"/>
            <a:ext cx="2314586" cy="166199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Select Logo</a:t>
            </a:r>
          </a:p>
        </p:txBody>
      </p:sp>
      <p:sp>
        <p:nvSpPr>
          <p:cNvPr id="88" name="Text Placeholder 87">
            <a:extLst>
              <a:ext uri="{FF2B5EF4-FFF2-40B4-BE49-F238E27FC236}">
                <a16:creationId xmlns:a16="http://schemas.microsoft.com/office/drawing/2014/main" id="{1E887DE2-31FB-5E44-AC0C-85A687E031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26319" y="3291945"/>
            <a:ext cx="3289697" cy="498598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Add a sentence of descriptive text if needed.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00AD913-FAAC-E84F-88B3-64FD916E2AC3}"/>
              </a:ext>
            </a:extLst>
          </p:cNvPr>
          <p:cNvSpPr txBox="1"/>
          <p:nvPr/>
        </p:nvSpPr>
        <p:spPr>
          <a:xfrm rot="16200000">
            <a:off x="-1093726" y="3140462"/>
            <a:ext cx="2953373" cy="10387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675" kern="800" spc="150" baseline="0" dirty="0">
                <a:solidFill>
                  <a:schemeClr val="tx2"/>
                </a:solidFill>
                <a:latin typeface="Calibri" panose="020F0502020204030204" pitchFamily="34" charset="0"/>
              </a:rPr>
              <a:t>DECK TITLE OR OTHER (EDIT ON MASTER)</a:t>
            </a:r>
          </a:p>
        </p:txBody>
      </p:sp>
    </p:spTree>
    <p:extLst>
      <p:ext uri="{BB962C8B-B14F-4D97-AF65-F5344CB8AC3E}">
        <p14:creationId xmlns:p14="http://schemas.microsoft.com/office/powerpoint/2010/main" val="27417289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2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171F258-1A68-4C4E-8346-5C0E931AB528}"/>
              </a:ext>
            </a:extLst>
          </p:cNvPr>
          <p:cNvSpPr txBox="1"/>
          <p:nvPr/>
        </p:nvSpPr>
        <p:spPr>
          <a:xfrm>
            <a:off x="857250" y="585180"/>
            <a:ext cx="3512732" cy="184666"/>
          </a:xfrm>
          <a:prstGeom prst="rect">
            <a:avLst/>
          </a:prstGeom>
          <a:noFill/>
        </p:spPr>
        <p:txBody>
          <a:bodyPr wrap="square" lIns="0" rIns="0" bIns="0" rtlCol="0" anchor="ctr">
            <a:noAutofit/>
          </a:bodyPr>
          <a:lstStyle/>
          <a:p>
            <a:pPr marL="0" marR="0" lvl="0" indent="0" defTabSz="6858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225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DECK TITLE (EDIT ON MASTER SLIDE)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CF1D458-D634-BC49-B5AD-B81F54D6E388}"/>
              </a:ext>
            </a:extLst>
          </p:cNvPr>
          <p:cNvGrpSpPr/>
          <p:nvPr/>
        </p:nvGrpSpPr>
        <p:grpSpPr>
          <a:xfrm>
            <a:off x="366260" y="633792"/>
            <a:ext cx="131588" cy="136055"/>
            <a:chOff x="11343190" y="687636"/>
            <a:chExt cx="274320" cy="21272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398ECBF-783D-124F-A764-236EEB0DC6A0}"/>
                </a:ext>
              </a:extLst>
            </p:cNvPr>
            <p:cNvCxnSpPr/>
            <p:nvPr/>
          </p:nvCxnSpPr>
          <p:spPr>
            <a:xfrm>
              <a:off x="11343190" y="687636"/>
              <a:ext cx="274320" cy="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4725DF0-2BCF-8249-AAC5-78F7F594315F}"/>
                </a:ext>
              </a:extLst>
            </p:cNvPr>
            <p:cNvCxnSpPr/>
            <p:nvPr/>
          </p:nvCxnSpPr>
          <p:spPr>
            <a:xfrm>
              <a:off x="11343190" y="758544"/>
              <a:ext cx="274320" cy="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89B61B6-9BDB-FB44-B378-F96AFB860B19}"/>
                </a:ext>
              </a:extLst>
            </p:cNvPr>
            <p:cNvCxnSpPr/>
            <p:nvPr/>
          </p:nvCxnSpPr>
          <p:spPr>
            <a:xfrm>
              <a:off x="11343190" y="829452"/>
              <a:ext cx="274320" cy="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56B7EE8-1931-C649-B12A-9B07F0D0D258}"/>
                </a:ext>
              </a:extLst>
            </p:cNvPr>
            <p:cNvCxnSpPr/>
            <p:nvPr/>
          </p:nvCxnSpPr>
          <p:spPr>
            <a:xfrm>
              <a:off x="11343190" y="900361"/>
              <a:ext cx="274320" cy="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5C67885-D7EC-F54D-9FA7-B74104BB22BA}"/>
              </a:ext>
            </a:extLst>
          </p:cNvPr>
          <p:cNvCxnSpPr>
            <a:cxnSpLocks/>
          </p:cNvCxnSpPr>
          <p:nvPr/>
        </p:nvCxnSpPr>
        <p:spPr>
          <a:xfrm>
            <a:off x="432054" y="914400"/>
            <a:ext cx="0" cy="5029200"/>
          </a:xfrm>
          <a:prstGeom prst="line">
            <a:avLst/>
          </a:prstGeom>
          <a:ln w="127000">
            <a:gradFill>
              <a:gsLst>
                <a:gs pos="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86BE32-D590-3242-B4C4-A6516619FF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7250" y="4197584"/>
            <a:ext cx="2581275" cy="1746017"/>
          </a:xfrm>
          <a:solidFill>
            <a:schemeClr val="accent1"/>
          </a:solidFill>
        </p:spPr>
        <p:txBody>
          <a:bodyPr lIns="182880" tIns="182880" rIns="182880" bIns="182880" anchor="ctr">
            <a:no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  <a:lvl2pPr algn="ctr">
              <a:buNone/>
              <a:defRPr>
                <a:solidFill>
                  <a:schemeClr val="bg1"/>
                </a:solidFill>
              </a:defRPr>
            </a:lvl2pPr>
            <a:lvl3pPr algn="ctr">
              <a:buNone/>
              <a:defRPr>
                <a:solidFill>
                  <a:schemeClr val="bg1"/>
                </a:solidFill>
              </a:defRPr>
            </a:lvl3pPr>
            <a:lvl4pPr algn="ctr">
              <a:buNone/>
              <a:defRPr>
                <a:solidFill>
                  <a:schemeClr val="bg1"/>
                </a:solidFill>
              </a:defRPr>
            </a:lvl4pPr>
            <a:lvl5pPr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426F026-DBC2-9949-90BC-0C92D5573A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09963" y="4197584"/>
            <a:ext cx="2581275" cy="1746017"/>
          </a:xfrm>
          <a:solidFill>
            <a:schemeClr val="accent1">
              <a:lumMod val="75000"/>
            </a:schemeClr>
          </a:solidFill>
        </p:spPr>
        <p:txBody>
          <a:bodyPr lIns="182880" tIns="182880" rIns="182880" bIns="182880" anchor="ctr">
            <a:no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  <a:lvl2pPr algn="ctr">
              <a:buNone/>
              <a:defRPr>
                <a:solidFill>
                  <a:schemeClr val="bg1"/>
                </a:solidFill>
              </a:defRPr>
            </a:lvl2pPr>
            <a:lvl3pPr algn="ctr">
              <a:buNone/>
              <a:defRPr>
                <a:solidFill>
                  <a:schemeClr val="bg1"/>
                </a:solidFill>
              </a:defRPr>
            </a:lvl3pPr>
            <a:lvl4pPr algn="ctr">
              <a:buNone/>
              <a:defRPr>
                <a:solidFill>
                  <a:schemeClr val="bg1"/>
                </a:solidFill>
              </a:defRPr>
            </a:lvl4pPr>
            <a:lvl5pPr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C062984B-9ED1-3A46-8503-74132E81CA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62675" y="4197583"/>
            <a:ext cx="2581275" cy="1746017"/>
          </a:xfrm>
          <a:solidFill>
            <a:schemeClr val="accent1">
              <a:lumMod val="50000"/>
            </a:schemeClr>
          </a:solidFill>
        </p:spPr>
        <p:txBody>
          <a:bodyPr lIns="182880" tIns="182880" rIns="182880" bIns="182880" anchor="ctr">
            <a:no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  <a:lvl2pPr algn="ctr">
              <a:buNone/>
              <a:defRPr>
                <a:solidFill>
                  <a:schemeClr val="bg1"/>
                </a:solidFill>
              </a:defRPr>
            </a:lvl2pPr>
            <a:lvl3pPr algn="ctr">
              <a:buNone/>
              <a:defRPr>
                <a:solidFill>
                  <a:schemeClr val="bg1"/>
                </a:solidFill>
              </a:defRPr>
            </a:lvl3pPr>
            <a:lvl4pPr algn="ctr">
              <a:buNone/>
              <a:defRPr>
                <a:solidFill>
                  <a:schemeClr val="bg1"/>
                </a:solidFill>
              </a:defRPr>
            </a:lvl4pPr>
            <a:lvl5pPr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1ED4185-8286-4D41-8494-C7D287B022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7250" y="2766771"/>
            <a:ext cx="2581275" cy="1661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48B7F9AA-734B-ED43-8307-D6087385EB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09963" y="2766770"/>
            <a:ext cx="2581275" cy="1661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A5457519-2E4B-294B-8BAA-F05DD25794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62675" y="2766769"/>
            <a:ext cx="2581275" cy="1661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C05256AA-EDDE-9E4F-BD42-D7A266ADD57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22205" y="602948"/>
            <a:ext cx="1421746" cy="16619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Select Logo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31C44B8-32F8-184E-AFD1-1445430000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250" y="914400"/>
            <a:ext cx="7886700" cy="332399"/>
          </a:xfrm>
        </p:spPr>
        <p:txBody>
          <a:bodyPr/>
          <a:lstStyle/>
          <a:p>
            <a:r>
              <a:rPr lang="en-US"/>
              <a:t>Click to add one-line slide title</a:t>
            </a:r>
          </a:p>
        </p:txBody>
      </p:sp>
    </p:spTree>
    <p:extLst>
      <p:ext uri="{BB962C8B-B14F-4D97-AF65-F5344CB8AC3E}">
        <p14:creationId xmlns:p14="http://schemas.microsoft.com/office/powerpoint/2010/main" val="7568314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2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37172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1143000"/>
            <a:ext cx="7886700" cy="3323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1825625"/>
            <a:ext cx="7886700" cy="1036181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8170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transition>
    <p:fade/>
  </p:transition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0" i="0" kern="1200">
          <a:solidFill>
            <a:schemeClr val="tx2"/>
          </a:solidFill>
          <a:latin typeface="Calibri" panose="020F0502020204030204" pitchFamily="34" charset="0"/>
          <a:ea typeface="+mj-ea"/>
          <a:cs typeface="Sabon Next LT" panose="02000500000000000000" pitchFamily="2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2"/>
        </a:buClr>
        <a:buFont typeface="Wingdings" pitchFamily="2" charset="2"/>
        <a:buChar char="§"/>
        <a:defRPr sz="12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2"/>
        </a:buClr>
        <a:buFont typeface="Wingdings" pitchFamily="2" charset="2"/>
        <a:buChar char="§"/>
        <a:defRPr sz="12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2"/>
        </a:buClr>
        <a:buFont typeface="Wingdings" pitchFamily="2" charset="2"/>
        <a:buChar char="§"/>
        <a:defRPr sz="12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2"/>
        </a:buClr>
        <a:buFont typeface="Wingdings" pitchFamily="2" charset="2"/>
        <a:buChar char="§"/>
        <a:defRPr sz="12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2"/>
        </a:buClr>
        <a:buFont typeface="Wingdings" pitchFamily="2" charset="2"/>
        <a:buChar char="§"/>
        <a:defRPr sz="12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6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988" y="1167802"/>
            <a:ext cx="6769989" cy="1062399"/>
          </a:xfrm>
        </p:spPr>
        <p:txBody>
          <a:bodyPr vert="horz" lIns="91440" tIns="45720" rIns="91440" bIns="45720" rtlCol="0">
            <a:normAutofit/>
          </a:bodyPr>
          <a:lstStyle/>
          <a:p>
            <a:pPr algn="ctr" defTabSz="914400"/>
            <a:r>
              <a:rPr lang="en-US" sz="2800" kern="1200" dirty="0">
                <a:ea typeface="+mj-ea"/>
                <a:cs typeface="+mj-cs"/>
              </a:rPr>
              <a:t>Learning Global Context for Sparse Activity Recognition in Lengthy Recordings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idx="1"/>
          </p:nvPr>
        </p:nvSpPr>
        <p:spPr>
          <a:xfrm>
            <a:off x="1395293" y="4811543"/>
            <a:ext cx="2255587" cy="190516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spcBef>
                <a:spcPts val="1000"/>
              </a:spcBef>
              <a:buNone/>
            </a:pPr>
            <a:r>
              <a:rPr lang="en-US" sz="16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Committee Members </a:t>
            </a:r>
          </a:p>
          <a:p>
            <a:pPr marL="0" indent="0" defTabSz="914400">
              <a:spcBef>
                <a:spcPts val="1000"/>
              </a:spcBef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Dr. Jon Calhoun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Dr. Adam Hoover (Chair)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Dr. Feng Luo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Dr. L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 Zhang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605A73-96D8-A4E4-C6E0-C8615CB13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121123" y="298515"/>
            <a:ext cx="1944490" cy="578501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FB7543-8AE6-5018-B70E-1C4932818390}"/>
              </a:ext>
            </a:extLst>
          </p:cNvPr>
          <p:cNvSpPr txBox="1"/>
          <p:nvPr/>
        </p:nvSpPr>
        <p:spPr>
          <a:xfrm>
            <a:off x="3533328" y="2120876"/>
            <a:ext cx="19025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defTabSz="914400">
              <a:spcBef>
                <a:spcPts val="1000"/>
              </a:spcBef>
              <a:buNone/>
            </a:pP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rPr>
              <a:t>Zeyu Tang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EA4CD17-4B2D-CF2B-0ECF-6BFB82C35C9F}"/>
              </a:ext>
            </a:extLst>
          </p:cNvPr>
          <p:cNvGrpSpPr/>
          <p:nvPr/>
        </p:nvGrpSpPr>
        <p:grpSpPr>
          <a:xfrm>
            <a:off x="1238262" y="2849932"/>
            <a:ext cx="6992427" cy="1919760"/>
            <a:chOff x="1352564" y="2717139"/>
            <a:chExt cx="6992427" cy="1919760"/>
          </a:xfrm>
        </p:grpSpPr>
        <p:pic>
          <p:nvPicPr>
            <p:cNvPr id="18" name="Picture 17" descr="A sound wave with a couple of speech bubbles&#10;&#10;AI-generated content may be incorrect.">
              <a:extLst>
                <a:ext uri="{FF2B5EF4-FFF2-40B4-BE49-F238E27FC236}">
                  <a16:creationId xmlns:a16="http://schemas.microsoft.com/office/drawing/2014/main" id="{AFF5D47E-2E89-0EAC-C081-3193AD624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</a:blip>
            <a:srcRect l="11625" t="15727" r="6047" b="15029"/>
            <a:stretch>
              <a:fillRect/>
            </a:stretch>
          </p:blipFill>
          <p:spPr>
            <a:xfrm>
              <a:off x="4738563" y="2966694"/>
              <a:ext cx="2012708" cy="1188720"/>
            </a:xfrm>
            <a:prstGeom prst="rect">
              <a:avLst/>
            </a:prstGeom>
          </p:spPr>
        </p:pic>
        <p:pic>
          <p:nvPicPr>
            <p:cNvPr id="4112" name="Picture 16" descr="Generated image">
              <a:extLst>
                <a:ext uri="{FF2B5EF4-FFF2-40B4-BE49-F238E27FC236}">
                  <a16:creationId xmlns:a16="http://schemas.microsoft.com/office/drawing/2014/main" id="{D66791AC-C9F3-5A61-9C19-3FE6DA0831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7" t="2470" r="20077" b="3866"/>
            <a:stretch>
              <a:fillRect/>
            </a:stretch>
          </p:blipFill>
          <p:spPr bwMode="auto">
            <a:xfrm>
              <a:off x="3137612" y="2783814"/>
              <a:ext cx="125028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Generated image">
              <a:extLst>
                <a:ext uri="{FF2B5EF4-FFF2-40B4-BE49-F238E27FC236}">
                  <a16:creationId xmlns:a16="http://schemas.microsoft.com/office/drawing/2014/main" id="{40769128-CF35-772C-4E08-7AFB76FBFC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2564" y="2783814"/>
              <a:ext cx="1304504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4CE052B-9986-0D7E-E278-933B8A26A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963524" y="2783814"/>
              <a:ext cx="1381467" cy="1371600"/>
            </a:xfrm>
            <a:prstGeom prst="rect">
              <a:avLst/>
            </a:prstGeom>
          </p:spPr>
        </p:pic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8475B22-8FAF-C7F9-200D-EC0E939F0E18}"/>
                </a:ext>
              </a:extLst>
            </p:cNvPr>
            <p:cNvCxnSpPr>
              <a:cxnSpLocks/>
            </p:cNvCxnSpPr>
            <p:nvPr/>
          </p:nvCxnSpPr>
          <p:spPr>
            <a:xfrm>
              <a:off x="4631664" y="2717139"/>
              <a:ext cx="0" cy="191976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AD231EB-A9E3-73C6-EDF1-9D3F36DEB432}"/>
              </a:ext>
            </a:extLst>
          </p:cNvPr>
          <p:cNvSpPr txBox="1"/>
          <p:nvPr/>
        </p:nvSpPr>
        <p:spPr>
          <a:xfrm>
            <a:off x="4596319" y="4809387"/>
            <a:ext cx="4572000" cy="1673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</a:pPr>
            <a:r>
              <a:rPr lang="en-US" sz="1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Funding</a:t>
            </a:r>
          </a:p>
          <a:p>
            <a:pPr>
              <a:spcBef>
                <a:spcPts val="1000"/>
              </a:spcBef>
              <a:buClr>
                <a:schemeClr val="accent2"/>
              </a:buClr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NIH: R01DK135679, R01DK132210, R01HL153543</a:t>
            </a:r>
          </a:p>
          <a:p>
            <a:pPr>
              <a:buClr>
                <a:schemeClr val="accent2"/>
              </a:buClr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NSF: 2242812</a:t>
            </a:r>
          </a:p>
          <a:p>
            <a:pPr>
              <a:buClr>
                <a:schemeClr val="accent2"/>
              </a:buClr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DARPA: Arcadia program</a:t>
            </a:r>
          </a:p>
          <a:p>
            <a:pPr>
              <a:buClr>
                <a:schemeClr val="accent2"/>
              </a:buClr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Samsung Electronics</a:t>
            </a:r>
          </a:p>
          <a:p>
            <a:pPr>
              <a:buClr>
                <a:schemeClr val="accent2"/>
              </a:buClr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South Carolina Department of Commerce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6584AF-C2D8-2EE7-9A39-CEEB715DC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355"/>
            <a:ext cx="1089212" cy="107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81C29-14E0-0C16-C4EF-D172CCBF6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A9A8111-D565-7CE7-051A-AE45D2A34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423" y="403654"/>
            <a:ext cx="7886700" cy="332399"/>
          </a:xfrm>
        </p:spPr>
        <p:txBody>
          <a:bodyPr/>
          <a:lstStyle/>
          <a:p>
            <a:pPr eaLnBrk="0" hangingPunct="0"/>
            <a:r>
              <a:rPr lang="en-US" altLang="zh-CN" b="1" dirty="0">
                <a:latin typeface="Calibri"/>
              </a:rPr>
              <a:t>Related Works - Bottom-up Approach</a:t>
            </a:r>
            <a:endParaRPr lang="en-US" altLang="zh-CN" dirty="0"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C02D09-4D73-9BB8-7C27-50C201FAC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882966"/>
            <a:ext cx="8153400" cy="140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Detect physiological events indicative of eating (bites / swallows / chews) using 0.5 – 5 sec windows</a:t>
            </a:r>
            <a:endParaRPr lang="en-US" sz="2000" baseline="30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latin typeface="Calibri" panose="020F0502020204030204" pitchFamily="34" charset="0"/>
              </a:rPr>
              <a:t>Combine regions with a high concentration of these events to detect eating</a:t>
            </a:r>
          </a:p>
          <a:p>
            <a:pPr marL="0" lvl="1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defRPr sz="2000">
                <a:solidFill>
                  <a:srgbClr val="000000"/>
                </a:solidFill>
              </a:defRPr>
            </a:pPr>
            <a:endParaRPr 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1FF1FF-1336-825E-CF3B-90764DB6F3D7}"/>
              </a:ext>
            </a:extLst>
          </p:cNvPr>
          <p:cNvSpPr txBox="1"/>
          <p:nvPr/>
        </p:nvSpPr>
        <p:spPr>
          <a:xfrm>
            <a:off x="399804" y="6242577"/>
            <a:ext cx="8248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</a:rPr>
              <a:t>Kyritsis K, </a:t>
            </a:r>
            <a:r>
              <a:rPr lang="en-US" sz="1200" dirty="0" err="1">
                <a:latin typeface="Calibri" panose="020F0502020204030204" pitchFamily="34" charset="0"/>
              </a:rPr>
              <a:t>Diou</a:t>
            </a:r>
            <a:r>
              <a:rPr lang="en-US" sz="1200" dirty="0">
                <a:latin typeface="Calibri" panose="020F0502020204030204" pitchFamily="34" charset="0"/>
              </a:rPr>
              <a:t> C, </a:t>
            </a:r>
            <a:r>
              <a:rPr lang="en-US" sz="1200" dirty="0" err="1">
                <a:latin typeface="Calibri" panose="020F0502020204030204" pitchFamily="34" charset="0"/>
              </a:rPr>
              <a:t>Delopoulos</a:t>
            </a:r>
            <a:r>
              <a:rPr lang="en-US" sz="1200" dirty="0">
                <a:latin typeface="Calibri" panose="020F0502020204030204" pitchFamily="34" charset="0"/>
              </a:rPr>
              <a:t> A. A data driven end-to-end approach for in-the-wild monitoring of eating behavior using smartwatches. IEEE Journal of Biomedical and Health Informatics. 2020 Apr 3;25(1):22-34.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12EFB7-87BC-5408-6587-50E9A5E82060}"/>
              </a:ext>
            </a:extLst>
          </p:cNvPr>
          <p:cNvGrpSpPr/>
          <p:nvPr/>
        </p:nvGrpSpPr>
        <p:grpSpPr>
          <a:xfrm>
            <a:off x="590808" y="2247360"/>
            <a:ext cx="7503380" cy="2772810"/>
            <a:chOff x="590808" y="2247360"/>
            <a:chExt cx="7503380" cy="277281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32BE170-DF90-64B2-8FAD-534B77E05AD1}"/>
                </a:ext>
              </a:extLst>
            </p:cNvPr>
            <p:cNvSpPr txBox="1"/>
            <p:nvPr/>
          </p:nvSpPr>
          <p:spPr>
            <a:xfrm>
              <a:off x="590808" y="4650838"/>
              <a:ext cx="750338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latin typeface="Calibri" panose="020F0502020204030204" pitchFamily="34" charset="0"/>
                </a:rPr>
                <a:t>Example of estimating meal regions (EM) from bite detection</a:t>
              </a:r>
              <a:r>
                <a:rPr lang="en-US" sz="1800" baseline="30000" dirty="0">
                  <a:latin typeface="Calibri" panose="020F0502020204030204" pitchFamily="34" charset="0"/>
                </a:rPr>
                <a:t>1</a:t>
              </a:r>
              <a:r>
                <a:rPr lang="en-US" sz="1800" dirty="0">
                  <a:latin typeface="Calibri" panose="020F0502020204030204" pitchFamily="34" charset="0"/>
                </a:rPr>
                <a:t>. 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D0DFADD-6FCF-59BD-71CB-D40A2059A178}"/>
                </a:ext>
              </a:extLst>
            </p:cNvPr>
            <p:cNvGrpSpPr/>
            <p:nvPr/>
          </p:nvGrpSpPr>
          <p:grpSpPr>
            <a:xfrm>
              <a:off x="595104" y="2247360"/>
              <a:ext cx="7499083" cy="2354188"/>
              <a:chOff x="595104" y="2247360"/>
              <a:chExt cx="7499083" cy="2354188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4C626DE1-6B5D-37E3-85AE-5DAAEE7B518D}"/>
                  </a:ext>
                </a:extLst>
              </p:cNvPr>
              <p:cNvGrpSpPr/>
              <p:nvPr/>
            </p:nvGrpSpPr>
            <p:grpSpPr>
              <a:xfrm>
                <a:off x="595104" y="2798820"/>
                <a:ext cx="7499083" cy="1802728"/>
                <a:chOff x="595104" y="2798820"/>
                <a:chExt cx="7499083" cy="1802728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AB920092-13E4-8E39-8ECD-88D80D729D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r="4727"/>
                <a:stretch>
                  <a:fillRect/>
                </a:stretch>
              </p:blipFill>
              <p:spPr>
                <a:xfrm>
                  <a:off x="595104" y="2798820"/>
                  <a:ext cx="7469526" cy="1445593"/>
                </a:xfrm>
                <a:prstGeom prst="rect">
                  <a:avLst/>
                </a:prstGeom>
              </p:spPr>
            </p:pic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97460094-53E1-D715-BAC9-DEECE24414F9}"/>
                    </a:ext>
                  </a:extLst>
                </p:cNvPr>
                <p:cNvGrpSpPr/>
                <p:nvPr/>
              </p:nvGrpSpPr>
              <p:grpSpPr>
                <a:xfrm>
                  <a:off x="6458449" y="4232216"/>
                  <a:ext cx="1635738" cy="369332"/>
                  <a:chOff x="8798551" y="4490213"/>
                  <a:chExt cx="1642733" cy="369332"/>
                </a:xfrm>
              </p:grpSpPr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E758814A-9ECC-4BE3-212F-12653DA605B5}"/>
                      </a:ext>
                    </a:extLst>
                  </p:cNvPr>
                  <p:cNvSpPr txBox="1"/>
                  <p:nvPr/>
                </p:nvSpPr>
                <p:spPr>
                  <a:xfrm>
                    <a:off x="8878292" y="4490213"/>
                    <a:ext cx="156299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latin typeface="Calibri" panose="020F0502020204030204" pitchFamily="34" charset="0"/>
                      </a:rPr>
                      <a:t>detected bites</a:t>
                    </a:r>
                  </a:p>
                </p:txBody>
              </p:sp>
              <p:sp>
                <p:nvSpPr>
                  <p:cNvPr id="44" name="Multiplication Sign 43">
                    <a:extLst>
                      <a:ext uri="{FF2B5EF4-FFF2-40B4-BE49-F238E27FC236}">
                        <a16:creationId xmlns:a16="http://schemas.microsoft.com/office/drawing/2014/main" id="{ABA15EE7-CFB4-EE7C-A3EC-FAF8EECCE8FB}"/>
                      </a:ext>
                    </a:extLst>
                  </p:cNvPr>
                  <p:cNvSpPr/>
                  <p:nvPr/>
                </p:nvSpPr>
                <p:spPr>
                  <a:xfrm>
                    <a:off x="8798551" y="4600100"/>
                    <a:ext cx="159480" cy="175333"/>
                  </a:xfrm>
                  <a:prstGeom prst="mathMultiply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8219D5F0-4C96-02D1-0188-7DF7277BBFCE}"/>
                    </a:ext>
                  </a:extLst>
                </p:cNvPr>
                <p:cNvGrpSpPr/>
                <p:nvPr/>
              </p:nvGrpSpPr>
              <p:grpSpPr>
                <a:xfrm>
                  <a:off x="4419729" y="4232216"/>
                  <a:ext cx="1668884" cy="369332"/>
                  <a:chOff x="6420391" y="4563840"/>
                  <a:chExt cx="1676020" cy="369332"/>
                </a:xfrm>
              </p:grpSpPr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id="{D53AD81B-FFF3-DC88-1E2B-2EC90B98A81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420391" y="4760745"/>
                    <a:ext cx="159480" cy="1801"/>
                  </a:xfrm>
                  <a:prstGeom prst="line">
                    <a:avLst/>
                  </a:prstGeom>
                  <a:ln w="38100"/>
                </p:spPr>
                <p:style>
                  <a:lnRef idx="2">
                    <a:schemeClr val="accent5"/>
                  </a:lnRef>
                  <a:fillRef idx="0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3DC5427F-2C08-D4F6-AF0C-7400DEB4269F}"/>
                      </a:ext>
                    </a:extLst>
                  </p:cNvPr>
                  <p:cNvSpPr txBox="1"/>
                  <p:nvPr/>
                </p:nvSpPr>
                <p:spPr>
                  <a:xfrm>
                    <a:off x="6533419" y="4563840"/>
                    <a:ext cx="156299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latin typeface="Calibri" panose="020F0502020204030204" pitchFamily="34" charset="0"/>
                      </a:rPr>
                      <a:t>X-acceleration</a:t>
                    </a:r>
                  </a:p>
                </p:txBody>
              </p:sp>
            </p:grp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B113F588-E00B-6D00-E3DC-B017C0C83826}"/>
                  </a:ext>
                </a:extLst>
              </p:cNvPr>
              <p:cNvGrpSpPr/>
              <p:nvPr/>
            </p:nvGrpSpPr>
            <p:grpSpPr>
              <a:xfrm>
                <a:off x="828021" y="2247360"/>
                <a:ext cx="972333" cy="565680"/>
                <a:chOff x="828021" y="2247360"/>
                <a:chExt cx="972333" cy="565680"/>
              </a:xfrm>
            </p:grpSpPr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99D69BE6-1B94-8A31-E6BC-E4DABDA69CE7}"/>
                    </a:ext>
                  </a:extLst>
                </p:cNvPr>
                <p:cNvSpPr txBox="1"/>
                <p:nvPr/>
              </p:nvSpPr>
              <p:spPr>
                <a:xfrm>
                  <a:off x="828021" y="2247360"/>
                  <a:ext cx="972333" cy="369332"/>
                </a:xfrm>
                <a:prstGeom prst="rect">
                  <a:avLst/>
                </a:prstGeom>
                <a:noFill/>
                <a:ln w="19050">
                  <a:solidFill>
                    <a:schemeClr val="bg2">
                      <a:lumMod val="25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latin typeface="Calibri" panose="020F0502020204030204" pitchFamily="34" charset="0"/>
                    </a:rPr>
                    <a:t>GT meal</a:t>
                  </a:r>
                </a:p>
              </p:txBody>
            </p:sp>
            <p:sp>
              <p:nvSpPr>
                <p:cNvPr id="29" name="Arrow: Down 28">
                  <a:extLst>
                    <a:ext uri="{FF2B5EF4-FFF2-40B4-BE49-F238E27FC236}">
                      <a16:creationId xmlns:a16="http://schemas.microsoft.com/office/drawing/2014/main" id="{DE36340D-7AB5-20EC-CA53-A555222BC429}"/>
                    </a:ext>
                  </a:extLst>
                </p:cNvPr>
                <p:cNvSpPr/>
                <p:nvPr/>
              </p:nvSpPr>
              <p:spPr>
                <a:xfrm>
                  <a:off x="1196180" y="2614112"/>
                  <a:ext cx="303502" cy="198928"/>
                </a:xfrm>
                <a:prstGeom prst="downArrow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BE4C660-2F71-E377-DF9D-E78AE1F01698}"/>
              </a:ext>
            </a:extLst>
          </p:cNvPr>
          <p:cNvGrpSpPr/>
          <p:nvPr/>
        </p:nvGrpSpPr>
        <p:grpSpPr>
          <a:xfrm>
            <a:off x="1069325" y="3473768"/>
            <a:ext cx="557211" cy="1190626"/>
            <a:chOff x="1069325" y="3473768"/>
            <a:chExt cx="557211" cy="119062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D01B24D-3971-F00F-01AD-296B4D52AD03}"/>
                </a:ext>
              </a:extLst>
            </p:cNvPr>
            <p:cNvCxnSpPr>
              <a:cxnSpLocks/>
            </p:cNvCxnSpPr>
            <p:nvPr/>
          </p:nvCxnSpPr>
          <p:spPr>
            <a:xfrm>
              <a:off x="1069325" y="3473769"/>
              <a:ext cx="0" cy="1190625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95CC202-A194-BDA8-1119-E443B602CD51}"/>
                </a:ext>
              </a:extLst>
            </p:cNvPr>
            <p:cNvCxnSpPr>
              <a:cxnSpLocks/>
            </p:cNvCxnSpPr>
            <p:nvPr/>
          </p:nvCxnSpPr>
          <p:spPr>
            <a:xfrm>
              <a:off x="1626536" y="3473768"/>
              <a:ext cx="0" cy="1190625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42AF7F4-8F9E-14DD-92E8-2D15E09B737F}"/>
                </a:ext>
              </a:extLst>
            </p:cNvPr>
            <p:cNvSpPr txBox="1"/>
            <p:nvPr/>
          </p:nvSpPr>
          <p:spPr>
            <a:xfrm>
              <a:off x="1079009" y="4276642"/>
              <a:ext cx="5378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053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66403-E0B7-F52A-162B-2186646EE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1B1A4B0-3241-FB2E-7BFF-AABA8B48B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423" y="403654"/>
            <a:ext cx="7886700" cy="332399"/>
          </a:xfrm>
        </p:spPr>
        <p:txBody>
          <a:bodyPr/>
          <a:lstStyle/>
          <a:p>
            <a:pPr eaLnBrk="0" hangingPunct="0"/>
            <a:r>
              <a:rPr lang="en-US" altLang="zh-CN" b="1">
                <a:latin typeface="Calibri"/>
              </a:rPr>
              <a:t>Previous Work from Our Lab: Top-Down Approach</a:t>
            </a:r>
            <a:endParaRPr lang="en-US" altLang="zh-CN"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E23440-B114-8AF8-FC1E-CA4B96C50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882966"/>
            <a:ext cx="8153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Look at large windows (6 – 15 min) of </a:t>
            </a:r>
            <a:r>
              <a:rPr lang="en-US" dirty="0">
                <a:latin typeface="Calibri" panose="020F0502020204030204" pitchFamily="34" charset="0"/>
              </a:rPr>
              <a:t>wrist motion data, and use a CNN to </a:t>
            </a:r>
            <a:r>
              <a:rPr lang="en-US" sz="2000" dirty="0">
                <a:latin typeface="Calibri" panose="020F0502020204030204" pitchFamily="34" charset="0"/>
              </a:rPr>
              <a:t>generate an instantaneous probability of eating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2C07DAB-0D30-D4E2-8F30-2EEF97E522FD}"/>
              </a:ext>
            </a:extLst>
          </p:cNvPr>
          <p:cNvSpPr txBox="1"/>
          <p:nvPr/>
        </p:nvSpPr>
        <p:spPr>
          <a:xfrm>
            <a:off x="876423" y="6356375"/>
            <a:ext cx="74008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</a:rPr>
              <a:t>[1] S. Sharma and A. Hoover. Top-down detection of eating episodes by analyzing large windows of wrist motion using a convolutional neural network. MDPI Bioengineering, 1(4), 2022.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A9D721-7666-ACDD-8CD3-E8A40251DB09}"/>
              </a:ext>
            </a:extLst>
          </p:cNvPr>
          <p:cNvSpPr txBox="1"/>
          <p:nvPr/>
        </p:nvSpPr>
        <p:spPr>
          <a:xfrm>
            <a:off x="3466313" y="5999768"/>
            <a:ext cx="2211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Top-down approach</a:t>
            </a:r>
            <a:r>
              <a:rPr lang="en-US" baseline="30000" dirty="0">
                <a:latin typeface="Calibri" panose="020F0502020204030204" pitchFamily="34" charset="0"/>
              </a:rPr>
              <a:t>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E079CC-6273-9CEF-3E47-F42B1601BA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055" b="2252"/>
          <a:stretch>
            <a:fillRect/>
          </a:stretch>
        </p:blipFill>
        <p:spPr>
          <a:xfrm>
            <a:off x="1394460" y="1527811"/>
            <a:ext cx="6203032" cy="444909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68BD9A6-5441-F605-6DE4-9D0D42CB7666}"/>
              </a:ext>
            </a:extLst>
          </p:cNvPr>
          <p:cNvGrpSpPr/>
          <p:nvPr/>
        </p:nvGrpSpPr>
        <p:grpSpPr>
          <a:xfrm>
            <a:off x="2121878" y="4391592"/>
            <a:ext cx="900100" cy="484558"/>
            <a:chOff x="4704105" y="1548690"/>
            <a:chExt cx="900100" cy="48455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5508F91-7B0B-7D0B-FD35-7317A8A86EDA}"/>
                </a:ext>
              </a:extLst>
            </p:cNvPr>
            <p:cNvCxnSpPr/>
            <p:nvPr/>
          </p:nvCxnSpPr>
          <p:spPr>
            <a:xfrm>
              <a:off x="4824028" y="1548690"/>
              <a:ext cx="576064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28DBEE14-51F9-65EA-4A2D-A7FCE23748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4105" y="1567899"/>
              <a:ext cx="900100" cy="465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r>
                <a:rPr lang="en-US" altLang="zh-CN" sz="2000">
                  <a:solidFill>
                    <a:srgbClr val="FF0000"/>
                  </a:solidFill>
                  <a:latin typeface="Calibri" pitchFamily="34" charset="0"/>
                </a:rPr>
                <a:t>meal 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C254E92-62F4-AE4E-49DD-D94473273EE7}"/>
              </a:ext>
            </a:extLst>
          </p:cNvPr>
          <p:cNvGrpSpPr/>
          <p:nvPr/>
        </p:nvGrpSpPr>
        <p:grpSpPr>
          <a:xfrm>
            <a:off x="5690768" y="4383590"/>
            <a:ext cx="900100" cy="473778"/>
            <a:chOff x="3712965" y="3592747"/>
            <a:chExt cx="900100" cy="473778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CBE0478-8F35-B73F-00ED-ACB3B3F9D3CA}"/>
                </a:ext>
              </a:extLst>
            </p:cNvPr>
            <p:cNvCxnSpPr>
              <a:cxnSpLocks/>
            </p:cNvCxnSpPr>
            <p:nvPr/>
          </p:nvCxnSpPr>
          <p:spPr>
            <a:xfrm>
              <a:off x="3749459" y="3592747"/>
              <a:ext cx="827112" cy="8429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">
              <a:extLst>
                <a:ext uri="{FF2B5EF4-FFF2-40B4-BE49-F238E27FC236}">
                  <a16:creationId xmlns:a16="http://schemas.microsoft.com/office/drawing/2014/main" id="{584C6223-6000-C38A-88E9-CA0C3059AC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2965" y="3601176"/>
              <a:ext cx="900100" cy="465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r>
                <a:rPr lang="en-US" altLang="zh-CN" sz="2000">
                  <a:solidFill>
                    <a:srgbClr val="FF0000"/>
                  </a:solidFill>
                  <a:latin typeface="Calibri" pitchFamily="34" charset="0"/>
                </a:rPr>
                <a:t>meal 2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764612CA-EB70-5156-0A36-C7CD02DBFF39}"/>
              </a:ext>
            </a:extLst>
          </p:cNvPr>
          <p:cNvSpPr/>
          <p:nvPr/>
        </p:nvSpPr>
        <p:spPr>
          <a:xfrm>
            <a:off x="2170747" y="2056448"/>
            <a:ext cx="757237" cy="150495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DF84DF6-9123-F7E5-8A44-EE757D7D4C79}"/>
              </a:ext>
            </a:extLst>
          </p:cNvPr>
          <p:cNvSpPr/>
          <p:nvPr/>
        </p:nvSpPr>
        <p:spPr>
          <a:xfrm>
            <a:off x="2124884" y="5379915"/>
            <a:ext cx="144016" cy="11772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60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0.49253 0.00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8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4.44444E-6 L 0.00712 -0.03889 L 0.0092 -0.07709 L 0.01337 -0.11204 L 0.01684 -0.15926 L 0.01927 -0.18218 L 0.02639 -0.16551 L 0.03212 -0.12662 L 0.03385 -0.09491 L 0.03715 -0.13264 L 0.03975 -0.16112 L 0.04253 -0.11667 L 0.04548 -0.08496 L 0.05173 -0.06042 L 0.05503 -0.08218 L 0.0585 -0.10047 L 0.06302 -0.0544 L 0.06389 -0.02153 L 0.06545 0.00069 L 0.07222 -0.00996 L 0.0776 -0.01436 L 0.08212 0.00949 L 0.09462 0.01574 L 0.10225 -0.00162 L 0.1085 -0.04491 L 0.11927 -0.05996 L 0.12344 -0.10371 L 0.12882 -0.12825 L 0.1335 -0.08542 L 0.13628 -0.07315 L 0.14392 -0.07431 L 0.14687 -0.03334 L 0.15347 4.44444E-6 L 0.1585 0.01111 L 0.16597 -0.01112 L 0.16805 -0.03542 L 0.17517 -0.04375 L 0.18646 -0.05047 L 0.19184 -0.01945 L 0.19479 0.00949 L 0.20555 0.00277 L 0.21423 0.00833 L 0.21927 -0.00209 L 0.22639 0.0118 L 0.2309 0.00185 L 0.246 0.01064 L 0.25312 0.00671 L 0.25798 0.01342 L 0.26475 -0.02107 L 0.26719 -0.01945 L 0.27344 -0.03774 L 0.2835 -0.03334 L 0.28732 -0.00834 L 0.29062 0.01226 L 0.30555 0.01064 L 0.31562 -0.0132 L 0.32344 -0.03889 L 0.33107 -0.03889 L 0.33854 -0.02037 L 0.34219 -0.02778 L 0.35225 0.00555 L 0.36892 0.00949 L 0.37691 0.01296 L 0.38437 -0.01204 L 0.39184 -0.00834 L 0.39774 -0.08218 L 0.40225 -0.16158 L 0.4085 -0.15556 L 0.41736 -0.21667 L 0.43437 -0.2176 L 0.44271 -0.21112 L 0.44896 -0.17037 L 0.45278 -0.14375 L 0.45694 -0.14537 L 0.46649 -0.08542 L 0.47153 -0.01991 L 0.47812 -0.03889 L 0.4835 -0.00047 L 0.49774 0.00555 L 0.50399 0.01898 L 0.51771 0.00231 L 0.52569 0.00787 L 0.53264 -0.00162 L 0.5493 0.02129 " pathEditMode="relative" rAng="0" ptsTypes="AAAAAAAAAAAAAAAAAAAAAAAAAAAAAAAAAAAAAAAAAAAAAAAAAAAAAAAAAAAAAAAAAAAAAAAAAAAAAAAAAAAA">
                                      <p:cBhvr>
                                        <p:cTn id="1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48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5FB51-88C9-CCC3-8D52-C21641E79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75F2B2A-C6EA-B019-F339-F1CA4F72C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423" y="403654"/>
            <a:ext cx="7886700" cy="332399"/>
          </a:xfrm>
        </p:spPr>
        <p:txBody>
          <a:bodyPr/>
          <a:lstStyle/>
          <a:p>
            <a:pPr eaLnBrk="0" hangingPunct="0"/>
            <a:r>
              <a:rPr lang="en-US" altLang="zh-CN" b="1" dirty="0">
                <a:latin typeface="Calibri"/>
              </a:rPr>
              <a:t>Limitations of Previous Works</a:t>
            </a:r>
            <a:endParaRPr lang="en-US" altLang="zh-CN" dirty="0"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7C1808-CE54-BA8D-91A5-8D6F7EFDF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882966"/>
            <a:ext cx="8153400" cy="1302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Meals are infrequent events in a day-long recording (usually 2-4 times), which make models prone to false positives</a:t>
            </a: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Contextual information are limited with windows, and s</a:t>
            </a:r>
            <a:r>
              <a:rPr lang="en-US" sz="2000" dirty="0">
                <a:latin typeface="Calibri" panose="020F0502020204030204" pitchFamily="34" charset="0"/>
              </a:rPr>
              <a:t>econdary activities like walking or talking during meals often confuse models</a:t>
            </a:r>
            <a:r>
              <a:rPr lang="en-US" sz="2000" baseline="30000" dirty="0">
                <a:latin typeface="Calibri" panose="020F0502020204030204" pitchFamily="34" charset="0"/>
              </a:rPr>
              <a:t>1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055C804-D722-7FD6-44E1-52B391EBF9CC}"/>
              </a:ext>
            </a:extLst>
          </p:cNvPr>
          <p:cNvGrpSpPr/>
          <p:nvPr/>
        </p:nvGrpSpPr>
        <p:grpSpPr>
          <a:xfrm>
            <a:off x="204791" y="2940194"/>
            <a:ext cx="8434385" cy="2572086"/>
            <a:chOff x="243204" y="3247853"/>
            <a:chExt cx="9099418" cy="2666086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A4568DE-F50F-50FE-2130-814071BCC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2720"/>
            <a:stretch>
              <a:fillRect/>
            </a:stretch>
          </p:blipFill>
          <p:spPr>
            <a:xfrm>
              <a:off x="683189" y="3247853"/>
              <a:ext cx="8659433" cy="2390947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B5C3CEA-F455-5012-D5CA-6272ACF41A0A}"/>
                </a:ext>
              </a:extLst>
            </p:cNvPr>
            <p:cNvSpPr txBox="1"/>
            <p:nvPr/>
          </p:nvSpPr>
          <p:spPr>
            <a:xfrm rot="16200000">
              <a:off x="-133832" y="4131560"/>
              <a:ext cx="1152525" cy="398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P(eating)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A657AF8-0577-969E-90C4-B84A5D9AE97B}"/>
                </a:ext>
              </a:extLst>
            </p:cNvPr>
            <p:cNvSpPr txBox="1"/>
            <p:nvPr/>
          </p:nvSpPr>
          <p:spPr>
            <a:xfrm>
              <a:off x="4459020" y="5531109"/>
              <a:ext cx="700752" cy="382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Time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6BC764BC-C32F-F401-728A-6D52C84C969C}"/>
              </a:ext>
            </a:extLst>
          </p:cNvPr>
          <p:cNvSpPr txBox="1"/>
          <p:nvPr/>
        </p:nvSpPr>
        <p:spPr>
          <a:xfrm>
            <a:off x="1748494" y="5499258"/>
            <a:ext cx="5158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Prediction examples from a previous model</a:t>
            </a:r>
            <a:r>
              <a:rPr lang="en-US" baseline="30000" dirty="0">
                <a:latin typeface="Calibri" panose="020F0502020204030204" pitchFamily="34" charset="0"/>
              </a:rPr>
              <a:t>2</a:t>
            </a:r>
            <a:r>
              <a:rPr lang="en-US" dirty="0">
                <a:latin typeface="Calibri" panose="020F0502020204030204" pitchFamily="34" charset="0"/>
              </a:rPr>
              <a:t>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A0AD3D3-FA51-8D4A-C033-3AC8EE915E4F}"/>
              </a:ext>
            </a:extLst>
          </p:cNvPr>
          <p:cNvGrpSpPr/>
          <p:nvPr/>
        </p:nvGrpSpPr>
        <p:grpSpPr>
          <a:xfrm>
            <a:off x="2988256" y="2613664"/>
            <a:ext cx="6229060" cy="369332"/>
            <a:chOff x="2988256" y="2613664"/>
            <a:chExt cx="6229060" cy="369332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8394894-6580-BF38-8AF7-44F18D6DD992}"/>
                </a:ext>
              </a:extLst>
            </p:cNvPr>
            <p:cNvSpPr txBox="1"/>
            <p:nvPr/>
          </p:nvSpPr>
          <p:spPr>
            <a:xfrm>
              <a:off x="3269906" y="2613664"/>
              <a:ext cx="594741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Predicted meal episodes            GT meal episodes</a:t>
              </a:r>
            </a:p>
          </p:txBody>
        </p:sp>
        <p:sp>
          <p:nvSpPr>
            <p:cNvPr id="37" name="Flowchart: Process 36">
              <a:extLst>
                <a:ext uri="{FF2B5EF4-FFF2-40B4-BE49-F238E27FC236}">
                  <a16:creationId xmlns:a16="http://schemas.microsoft.com/office/drawing/2014/main" id="{9990150F-9983-CF8B-6A3F-52485F3076DF}"/>
                </a:ext>
              </a:extLst>
            </p:cNvPr>
            <p:cNvSpPr/>
            <p:nvPr/>
          </p:nvSpPr>
          <p:spPr>
            <a:xfrm>
              <a:off x="2988256" y="2715998"/>
              <a:ext cx="339386" cy="184036"/>
            </a:xfrm>
            <a:prstGeom prst="flowChartProcess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38" name="Flowchart: Process 37">
              <a:extLst>
                <a:ext uri="{FF2B5EF4-FFF2-40B4-BE49-F238E27FC236}">
                  <a16:creationId xmlns:a16="http://schemas.microsoft.com/office/drawing/2014/main" id="{2A01D6BD-959C-2D3D-EFCE-1EACE631150C}"/>
                </a:ext>
              </a:extLst>
            </p:cNvPr>
            <p:cNvSpPr/>
            <p:nvPr/>
          </p:nvSpPr>
          <p:spPr>
            <a:xfrm>
              <a:off x="5888191" y="2706312"/>
              <a:ext cx="339386" cy="184036"/>
            </a:xfrm>
            <a:prstGeom prst="flowChartProcess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D379793-F4AA-FE41-8818-4A6A10788D96}"/>
              </a:ext>
            </a:extLst>
          </p:cNvPr>
          <p:cNvSpPr txBox="1"/>
          <p:nvPr/>
        </p:nvSpPr>
        <p:spPr>
          <a:xfrm>
            <a:off x="725373" y="5918537"/>
            <a:ext cx="75042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</a:rPr>
              <a:t>[1] Surya Sharma, Phillip Jasper, Eric Muth, and Adam Hoover. The impact of walking and resting on wrist motion for automated detection of meals. ACM Transactions on Computing for Healthcare, 1(4):1–19, 2020.</a:t>
            </a:r>
          </a:p>
          <a:p>
            <a:r>
              <a:rPr lang="en-US" sz="1200" dirty="0">
                <a:latin typeface="Calibri" panose="020F0502020204030204" pitchFamily="34" charset="0"/>
              </a:rPr>
              <a:t>[2] S. Sharma and A. Hoover. Top-down detection of eating episodes by analyzing large windows of wrist motion using a convolutional neural network. MDPI Bioengineering, 1(4), 2022.</a:t>
            </a:r>
          </a:p>
        </p:txBody>
      </p:sp>
    </p:spTree>
    <p:extLst>
      <p:ext uri="{BB962C8B-B14F-4D97-AF65-F5344CB8AC3E}">
        <p14:creationId xmlns:p14="http://schemas.microsoft.com/office/powerpoint/2010/main" val="1242369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40BEB-6CB4-F650-24C5-0218FBD68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47B80D8-A422-C4FB-25F1-4F46C37B0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423" y="403654"/>
            <a:ext cx="7886700" cy="332399"/>
          </a:xfrm>
        </p:spPr>
        <p:txBody>
          <a:bodyPr/>
          <a:lstStyle/>
          <a:p>
            <a:pPr eaLnBrk="0" hangingPunct="0"/>
            <a:r>
              <a:rPr lang="en-US" altLang="zh-CN" b="1">
                <a:latin typeface="Calibri"/>
              </a:rPr>
              <a:t>Revisit: Why Top-Down is Better Than Bottom-Up</a:t>
            </a:r>
            <a:endParaRPr lang="en-US" altLang="zh-CN"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B00EA9-BFDA-0225-B0BD-CB71A06ED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882966"/>
            <a:ext cx="8153400" cy="146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Meal preparation and cleanup helps detect start and end of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meals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Consumption, stirring, cutting, and resting between ingestion events can help improve the detection of </a:t>
            </a:r>
            <a:r>
              <a:rPr lang="en-US" sz="2000" dirty="0">
                <a:latin typeface="Calibri" panose="020F0502020204030204" pitchFamily="34" charset="0"/>
              </a:rPr>
              <a:t>individual intake gestures</a:t>
            </a:r>
            <a:r>
              <a:rPr lang="en-US" sz="2000" baseline="30000" dirty="0">
                <a:latin typeface="Calibri" panose="020F0502020204030204" pitchFamily="34" charset="0"/>
              </a:rPr>
              <a:t>2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lvl="1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defRPr sz="2000">
                <a:solidFill>
                  <a:srgbClr val="000000"/>
                </a:solidFill>
              </a:defRPr>
            </a:pPr>
            <a:endParaRPr 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6C0FA92-34D7-8D53-2783-F4AEBD925515}"/>
              </a:ext>
            </a:extLst>
          </p:cNvPr>
          <p:cNvSpPr txBox="1"/>
          <p:nvPr/>
        </p:nvSpPr>
        <p:spPr>
          <a:xfrm>
            <a:off x="509327" y="5765825"/>
            <a:ext cx="77818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</a:rPr>
              <a:t>[1] Y. Dong et al. Detecting periods of eating during free-living by tracking wrist motion. IEEE Journal of Biomedical and Health Informatics, 18(4):1253–1260, 2013.</a:t>
            </a:r>
          </a:p>
          <a:p>
            <a:r>
              <a:rPr lang="en-US" sz="1200" dirty="0">
                <a:latin typeface="Calibri" panose="020F0502020204030204" pitchFamily="34" charset="0"/>
              </a:rPr>
              <a:t>[2] Yiru Shen, James Salley, Eric Muth, and Adam Hoover. Assessing the accuracy of a wrist motion tracking method for counting bites across demographic and food variables. IEEE Journal of Biomedical and Health Informatics, 21(3):599–606, 2016.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44B1333-C22A-ECC3-7AA0-AE5C4D65BE9D}"/>
              </a:ext>
            </a:extLst>
          </p:cNvPr>
          <p:cNvGrpSpPr/>
          <p:nvPr/>
        </p:nvGrpSpPr>
        <p:grpSpPr>
          <a:xfrm>
            <a:off x="323528" y="2212039"/>
            <a:ext cx="8502007" cy="3098863"/>
            <a:chOff x="323528" y="2212039"/>
            <a:chExt cx="8502007" cy="30988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548FC28-719C-8807-A10F-A90B81032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528" y="2212039"/>
              <a:ext cx="8502007" cy="3098863"/>
            </a:xfrm>
            <a:prstGeom prst="rect">
              <a:avLst/>
            </a:prstGeom>
          </p:spPr>
        </p:pic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9A282C5-322F-A709-6B6C-A44D3785A5BE}"/>
                </a:ext>
              </a:extLst>
            </p:cNvPr>
            <p:cNvGrpSpPr/>
            <p:nvPr/>
          </p:nvGrpSpPr>
          <p:grpSpPr>
            <a:xfrm>
              <a:off x="1349828" y="2608714"/>
              <a:ext cx="3482218" cy="1216123"/>
              <a:chOff x="1344765" y="2261018"/>
              <a:chExt cx="3482218" cy="1216123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3FF1C91-46A5-ABE9-C2C2-2AEE4C929D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22113" y="2261018"/>
                <a:ext cx="689726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en-US" sz="2000">
                    <a:solidFill>
                      <a:srgbClr val="FF0000"/>
                    </a:solidFill>
                    <a:latin typeface="Calibri" pitchFamily="34" charset="0"/>
                  </a:rPr>
                  <a:t>bite</a:t>
                </a: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E9724833-D8B8-AFB1-FE6A-800D33E969E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70085" y="2654960"/>
                <a:ext cx="504056" cy="48105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6E2D06B-9DD0-03AA-BE1B-C190F6D03E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765" y="2282147"/>
                <a:ext cx="689726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en-US" sz="2000">
                    <a:solidFill>
                      <a:srgbClr val="FF0000"/>
                    </a:solidFill>
                    <a:latin typeface="Calibri" pitchFamily="34" charset="0"/>
                  </a:rPr>
                  <a:t>food prep</a:t>
                </a:r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4DD99DF3-A6FB-68AF-3882-8D040235CD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8628" y="3004966"/>
                <a:ext cx="0" cy="472175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88D4352-05F8-8C3B-742A-0932BAAFD3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53591" y="2590856"/>
                <a:ext cx="1073392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en-US" sz="2000">
                    <a:solidFill>
                      <a:srgbClr val="FF0000"/>
                    </a:solidFill>
                    <a:latin typeface="Calibri" pitchFamily="34" charset="0"/>
                  </a:rPr>
                  <a:t>resting</a:t>
                </a:r>
              </a:p>
            </p:txBody>
          </p: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CB378967-5BF3-88DD-6A73-0C1FDA2050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11839" y="2908105"/>
                <a:ext cx="72228" cy="455251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2E580DF-1D5F-38C2-05D1-338BE500C49F}"/>
              </a:ext>
            </a:extLst>
          </p:cNvPr>
          <p:cNvGrpSpPr/>
          <p:nvPr/>
        </p:nvGrpSpPr>
        <p:grpSpPr>
          <a:xfrm>
            <a:off x="1883980" y="1864678"/>
            <a:ext cx="3287951" cy="3413691"/>
            <a:chOff x="1883980" y="1864678"/>
            <a:chExt cx="3287951" cy="3413691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CC0DBE7-69EC-86E9-2245-30E1ED6948FC}"/>
                </a:ext>
              </a:extLst>
            </p:cNvPr>
            <p:cNvSpPr txBox="1"/>
            <p:nvPr/>
          </p:nvSpPr>
          <p:spPr>
            <a:xfrm>
              <a:off x="1883980" y="1864678"/>
              <a:ext cx="32879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Window for bottom-up approach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3AE2683-3BB1-7B98-C820-BA067DD205B5}"/>
                </a:ext>
              </a:extLst>
            </p:cNvPr>
            <p:cNvSpPr/>
            <p:nvPr/>
          </p:nvSpPr>
          <p:spPr>
            <a:xfrm>
              <a:off x="2647649" y="2480664"/>
              <a:ext cx="757237" cy="2797705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58" name="Arrow: Down 57">
              <a:extLst>
                <a:ext uri="{FF2B5EF4-FFF2-40B4-BE49-F238E27FC236}">
                  <a16:creationId xmlns:a16="http://schemas.microsoft.com/office/drawing/2014/main" id="{5B775358-17B9-AD65-EEB9-F7CD56010084}"/>
                </a:ext>
              </a:extLst>
            </p:cNvPr>
            <p:cNvSpPr/>
            <p:nvPr/>
          </p:nvSpPr>
          <p:spPr>
            <a:xfrm>
              <a:off x="2842260" y="2189585"/>
              <a:ext cx="388620" cy="301207"/>
            </a:xfrm>
            <a:prstGeom prst="downArrow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19C10B3-085D-F5C8-C04D-EA246366D8DE}"/>
              </a:ext>
            </a:extLst>
          </p:cNvPr>
          <p:cNvGrpSpPr/>
          <p:nvPr/>
        </p:nvGrpSpPr>
        <p:grpSpPr>
          <a:xfrm>
            <a:off x="358627" y="2490792"/>
            <a:ext cx="6641154" cy="3343452"/>
            <a:chOff x="323528" y="2489001"/>
            <a:chExt cx="6641154" cy="3343452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7F91D98-20AC-5AEF-6D1D-25C564214A65}"/>
                </a:ext>
              </a:extLst>
            </p:cNvPr>
            <p:cNvSpPr txBox="1"/>
            <p:nvPr/>
          </p:nvSpPr>
          <p:spPr>
            <a:xfrm>
              <a:off x="2039554" y="5463121"/>
              <a:ext cx="32161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  <a:latin typeface="Calibri" panose="020F0502020204030204" pitchFamily="34" charset="0"/>
                </a:rPr>
                <a:t>Window for top-down approach</a:t>
              </a:r>
            </a:p>
          </p:txBody>
        </p:sp>
        <p:sp>
          <p:nvSpPr>
            <p:cNvPr id="60" name="Left Brace 59">
              <a:extLst>
                <a:ext uri="{FF2B5EF4-FFF2-40B4-BE49-F238E27FC236}">
                  <a16:creationId xmlns:a16="http://schemas.microsoft.com/office/drawing/2014/main" id="{F61088F7-FAF9-30D6-E204-1598D2E2E5F1}"/>
                </a:ext>
              </a:extLst>
            </p:cNvPr>
            <p:cNvSpPr/>
            <p:nvPr/>
          </p:nvSpPr>
          <p:spPr>
            <a:xfrm rot="16200000">
              <a:off x="3533411" y="2123708"/>
              <a:ext cx="221388" cy="6641153"/>
            </a:xfrm>
            <a:prstGeom prst="leftBrac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3" name="Flowchart: Process 2">
              <a:extLst>
                <a:ext uri="{FF2B5EF4-FFF2-40B4-BE49-F238E27FC236}">
                  <a16:creationId xmlns:a16="http://schemas.microsoft.com/office/drawing/2014/main" id="{422DA290-5D18-232A-CDD9-A5ACAF5EA7C0}"/>
                </a:ext>
              </a:extLst>
            </p:cNvPr>
            <p:cNvSpPr/>
            <p:nvPr/>
          </p:nvSpPr>
          <p:spPr>
            <a:xfrm>
              <a:off x="323530" y="2489001"/>
              <a:ext cx="6641152" cy="2787525"/>
            </a:xfrm>
            <a:prstGeom prst="flowChartProcess">
              <a:avLst/>
            </a:prstGeom>
            <a:solidFill>
              <a:schemeClr val="accent2">
                <a:alpha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362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DD072-F9A1-C5FF-DF9C-39A1AB23C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1FACE5B-A7E0-E3C5-1355-399E35E55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423" y="403654"/>
            <a:ext cx="7886700" cy="332399"/>
          </a:xfrm>
        </p:spPr>
        <p:txBody>
          <a:bodyPr/>
          <a:lstStyle/>
          <a:p>
            <a:pPr eaLnBrk="0" hangingPunct="0"/>
            <a:r>
              <a:rPr lang="en-US" altLang="zh-CN" b="1">
                <a:latin typeface="Calibri"/>
              </a:rPr>
              <a:t>Our Novelty – Extend Top-Down Approach to Entire Day</a:t>
            </a:r>
            <a:endParaRPr lang="en-US" altLang="zh-CN"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9CBDAA-7469-CC53-8927-AFA2E2910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882966"/>
            <a:ext cx="8153400" cy="140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Use a model to analyze a day-long recording simultaneously</a:t>
            </a: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Utilize temporal correlations between eating and non-eating activities</a:t>
            </a: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Utilize the global context of when eating episodes (meals, snacks) are more likely to occur within a day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5BCA310-FB96-5623-5722-92E30E6AD3C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0086" y="2637136"/>
            <a:ext cx="2038350" cy="71437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69B8BA6-6B9F-C95B-F0BD-94E9E7FC767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465" y="2637136"/>
            <a:ext cx="2038350" cy="71437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19A76DD-0B47-B858-AD96-6A70338624F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80464" y="2633781"/>
            <a:ext cx="2038350" cy="71437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4E7B5A1-70C1-FCF5-0180-08DFC47E1117}"/>
              </a:ext>
            </a:extLst>
          </p:cNvPr>
          <p:cNvSpPr/>
          <p:nvPr/>
        </p:nvSpPr>
        <p:spPr>
          <a:xfrm>
            <a:off x="5022334" y="2849058"/>
            <a:ext cx="144016" cy="144016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F547A5-1B49-EE9B-051E-3AE669B2C219}"/>
              </a:ext>
            </a:extLst>
          </p:cNvPr>
          <p:cNvSpPr/>
          <p:nvPr/>
        </p:nvSpPr>
        <p:spPr>
          <a:xfrm>
            <a:off x="5288240" y="2849058"/>
            <a:ext cx="144016" cy="144016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A20CE31-9366-D8FA-4861-9B3DDB9B5207}"/>
              </a:ext>
            </a:extLst>
          </p:cNvPr>
          <p:cNvSpPr/>
          <p:nvPr/>
        </p:nvSpPr>
        <p:spPr>
          <a:xfrm>
            <a:off x="5551399" y="2849058"/>
            <a:ext cx="144016" cy="144016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FC07F1-2530-A1A7-3D02-462519CA748D}"/>
              </a:ext>
            </a:extLst>
          </p:cNvPr>
          <p:cNvSpPr/>
          <p:nvPr/>
        </p:nvSpPr>
        <p:spPr>
          <a:xfrm>
            <a:off x="781638" y="2595681"/>
            <a:ext cx="757237" cy="75247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93A9B1-1791-E286-4835-E65328794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5894" y="3433857"/>
            <a:ext cx="26922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>
                <a:solidFill>
                  <a:prstClr val="black"/>
                </a:solidFill>
                <a:latin typeface="Calibri" pitchFamily="34" charset="0"/>
              </a:rPr>
              <a:t>Local window approach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E2807A-0A43-A9F3-E1D8-DF894819658B}"/>
              </a:ext>
            </a:extLst>
          </p:cNvPr>
          <p:cNvSpPr/>
          <p:nvPr/>
        </p:nvSpPr>
        <p:spPr>
          <a:xfrm>
            <a:off x="773726" y="4428821"/>
            <a:ext cx="7345087" cy="75247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4096D48-EB04-84F8-D056-328357B612A8}"/>
              </a:ext>
            </a:extLst>
          </p:cNvPr>
          <p:cNvGrpSpPr/>
          <p:nvPr/>
        </p:nvGrpSpPr>
        <p:grpSpPr>
          <a:xfrm>
            <a:off x="762465" y="4466921"/>
            <a:ext cx="7356349" cy="1117840"/>
            <a:chOff x="762465" y="4466921"/>
            <a:chExt cx="7356349" cy="1117840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F3D3072C-62D9-3E41-4DD1-DD82E50F227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90086" y="4470276"/>
              <a:ext cx="2038350" cy="714375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F5B8F4B-42ED-6C8B-DDF1-53C569028B5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62465" y="4470276"/>
              <a:ext cx="2038350" cy="714375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071B0B44-7EEC-5A9B-A533-28A70674299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80464" y="4466921"/>
              <a:ext cx="2038350" cy="714375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C2C8B1-CF8A-091D-EF4C-FF469CAB431D}"/>
                </a:ext>
              </a:extLst>
            </p:cNvPr>
            <p:cNvSpPr/>
            <p:nvPr/>
          </p:nvSpPr>
          <p:spPr>
            <a:xfrm>
              <a:off x="5022334" y="4682198"/>
              <a:ext cx="144016" cy="144016"/>
            </a:xfrm>
            <a:prstGeom prst="ellipse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3C9F075-3A02-6081-0E58-A04C2B1B2D57}"/>
                </a:ext>
              </a:extLst>
            </p:cNvPr>
            <p:cNvSpPr/>
            <p:nvPr/>
          </p:nvSpPr>
          <p:spPr>
            <a:xfrm>
              <a:off x="5288240" y="4682198"/>
              <a:ext cx="144016" cy="144016"/>
            </a:xfrm>
            <a:prstGeom prst="ellipse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C6657AD-7EDF-20AC-4EDB-6E4CCA93EE19}"/>
                </a:ext>
              </a:extLst>
            </p:cNvPr>
            <p:cNvSpPr/>
            <p:nvPr/>
          </p:nvSpPr>
          <p:spPr>
            <a:xfrm>
              <a:off x="5551399" y="4682198"/>
              <a:ext cx="144016" cy="144016"/>
            </a:xfrm>
            <a:prstGeom prst="ellipse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61FE2F2-E923-46C3-40BD-EF35F00ED4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0369" y="5184651"/>
              <a:ext cx="316326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000">
                  <a:solidFill>
                    <a:prstClr val="black"/>
                  </a:solidFill>
                  <a:latin typeface="Calibri" pitchFamily="34" charset="0"/>
                </a:rPr>
                <a:t>Global approach (ours)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528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72171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76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CFE07-3F4D-F5E9-3400-86BD8F34F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5A45B5B-D3A7-000A-F35B-CAEBB0EAD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423" y="403654"/>
            <a:ext cx="7886700" cy="332399"/>
          </a:xfrm>
        </p:spPr>
        <p:txBody>
          <a:bodyPr/>
          <a:lstStyle/>
          <a:p>
            <a:pPr eaLnBrk="0" hangingPunct="0"/>
            <a:r>
              <a:rPr lang="en-US" altLang="zh-CN" b="1">
                <a:latin typeface="Calibri"/>
              </a:rPr>
              <a:t>Challenges of Training Models on Global Level</a:t>
            </a:r>
            <a:endParaRPr lang="en-US" altLang="zh-CN"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76842D-0648-E926-ECCA-EC24A08DC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882966"/>
            <a:ext cx="8153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Scarcity of full-length samples (health datasets are usually small)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0EFA171-2C7B-8CA8-E401-4F6AA9E5C3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267151"/>
              </p:ext>
            </p:extLst>
          </p:nvPr>
        </p:nvGraphicFramePr>
        <p:xfrm>
          <a:off x="247328" y="1747791"/>
          <a:ext cx="4973387" cy="32653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5558">
                  <a:extLst>
                    <a:ext uri="{9D8B030D-6E8A-4147-A177-3AD203B41FA5}">
                      <a16:colId xmlns:a16="http://schemas.microsoft.com/office/drawing/2014/main" val="2462356319"/>
                    </a:ext>
                  </a:extLst>
                </a:gridCol>
                <a:gridCol w="1336764">
                  <a:extLst>
                    <a:ext uri="{9D8B030D-6E8A-4147-A177-3AD203B41FA5}">
                      <a16:colId xmlns:a16="http://schemas.microsoft.com/office/drawing/2014/main" val="2727425964"/>
                    </a:ext>
                  </a:extLst>
                </a:gridCol>
                <a:gridCol w="1008025">
                  <a:extLst>
                    <a:ext uri="{9D8B030D-6E8A-4147-A177-3AD203B41FA5}">
                      <a16:colId xmlns:a16="http://schemas.microsoft.com/office/drawing/2014/main" val="3869072905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618357310"/>
                    </a:ext>
                  </a:extLst>
                </a:gridCol>
              </a:tblGrid>
              <a:tr h="4825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Calibri" panose="020F0502020204030204" pitchFamily="34" charset="0"/>
                        </a:rPr>
                        <a:t>Dataset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Recordings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Meals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Calibri" panose="020F0502020204030204" pitchFamily="34" charset="0"/>
                        </a:rPr>
                        <a:t>Participants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41268332"/>
                  </a:ext>
                </a:extLst>
              </a:tr>
              <a:tr h="4825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effectLst/>
                          <a:latin typeface="Calibri" panose="020F0502020204030204" pitchFamily="34" charset="0"/>
                        </a:rPr>
                        <a:t>FreeFIC</a:t>
                      </a:r>
                      <a:r>
                        <a:rPr lang="en-US" sz="1800" b="0" dirty="0">
                          <a:effectLst/>
                        </a:rPr>
                        <a:t> held-out</a:t>
                      </a:r>
                      <a:r>
                        <a:rPr lang="en-US" sz="1800" b="0" baseline="30000" dirty="0">
                          <a:effectLst/>
                        </a:rPr>
                        <a:t>1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61845811"/>
                  </a:ext>
                </a:extLst>
              </a:tr>
              <a:tr h="4825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Calibri" panose="020F0502020204030204" pitchFamily="34" charset="0"/>
                        </a:rPr>
                        <a:t>FreeFIC</a:t>
                      </a:r>
                      <a:r>
                        <a:rPr lang="en-US" sz="1800" b="0" baseline="30000" dirty="0">
                          <a:effectLst/>
                        </a:rPr>
                        <a:t>1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17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39472427"/>
                  </a:ext>
                </a:extLst>
              </a:tr>
              <a:tr h="6712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Calibri" panose="020F0502020204030204" pitchFamily="34" charset="0"/>
                        </a:rPr>
                        <a:t>ACE-E</a:t>
                      </a:r>
                      <a:r>
                        <a:rPr lang="en-US" sz="1800" b="0" baseline="30000" dirty="0">
                          <a:effectLst/>
                        </a:rPr>
                        <a:t>2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55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26795006"/>
                  </a:ext>
                </a:extLst>
              </a:tr>
              <a:tr h="4825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Calibri" panose="020F0502020204030204" pitchFamily="34" charset="0"/>
                        </a:rPr>
                        <a:t>[Dong 2013]</a:t>
                      </a:r>
                      <a:r>
                        <a:rPr lang="en-US" sz="1800" b="0" baseline="30000" dirty="0">
                          <a:effectLst/>
                        </a:rPr>
                        <a:t>3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116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43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21360416"/>
                  </a:ext>
                </a:extLst>
              </a:tr>
              <a:tr h="4825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u="none" dirty="0">
                          <a:effectLst/>
                          <a:latin typeface="Calibri" panose="020F0502020204030204" pitchFamily="34" charset="0"/>
                        </a:rPr>
                        <a:t>CAD</a:t>
                      </a:r>
                      <a:r>
                        <a:rPr lang="en-US" sz="1800" b="0" u="none" baseline="30000" dirty="0">
                          <a:effectLst/>
                        </a:rPr>
                        <a:t>4</a:t>
                      </a:r>
                      <a:endParaRPr lang="en-US" sz="1800" b="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dirty="0">
                          <a:effectLst/>
                          <a:latin typeface="Calibri" panose="020F0502020204030204" pitchFamily="34" charset="0"/>
                        </a:rPr>
                        <a:t>1,133</a:t>
                      </a:r>
                      <a:endParaRPr lang="en-US" sz="1800" b="1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dirty="0">
                          <a:effectLst/>
                          <a:latin typeface="Calibri" panose="020F0502020204030204" pitchFamily="34" charset="0"/>
                        </a:rPr>
                        <a:t>351</a:t>
                      </a:r>
                      <a:endParaRPr lang="en-US" sz="1800" b="1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16243230"/>
                  </a:ext>
                </a:extLst>
              </a:tr>
            </a:tbl>
          </a:graphicData>
        </a:graphic>
      </p:graphicFrame>
      <p:pic>
        <p:nvPicPr>
          <p:cNvPr id="2050" name="Picture 2" descr="Generated image">
            <a:extLst>
              <a:ext uri="{FF2B5EF4-FFF2-40B4-BE49-F238E27FC236}">
                <a16:creationId xmlns:a16="http://schemas.microsoft.com/office/drawing/2014/main" id="{10C62A23-EDE5-62F9-3377-9B794D59A6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6" t="2242" r="12922" b="3214"/>
          <a:stretch>
            <a:fillRect/>
          </a:stretch>
        </p:blipFill>
        <p:spPr bwMode="auto">
          <a:xfrm>
            <a:off x="5296915" y="1766841"/>
            <a:ext cx="36385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E72FCD-6243-F2E0-8D8E-A0C7579AEA12}"/>
              </a:ext>
            </a:extLst>
          </p:cNvPr>
          <p:cNvSpPr txBox="1"/>
          <p:nvPr/>
        </p:nvSpPr>
        <p:spPr>
          <a:xfrm>
            <a:off x="323527" y="5045678"/>
            <a:ext cx="843959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</a:rPr>
              <a:t>[1] Kyritsis K, </a:t>
            </a:r>
            <a:r>
              <a:rPr lang="en-US" sz="1200" dirty="0" err="1">
                <a:latin typeface="Calibri" panose="020F0502020204030204" pitchFamily="34" charset="0"/>
              </a:rPr>
              <a:t>Diou</a:t>
            </a:r>
            <a:r>
              <a:rPr lang="en-US" sz="1200" dirty="0">
                <a:latin typeface="Calibri" panose="020F0502020204030204" pitchFamily="34" charset="0"/>
              </a:rPr>
              <a:t> C, </a:t>
            </a:r>
            <a:r>
              <a:rPr lang="en-US" sz="1200" dirty="0" err="1">
                <a:latin typeface="Calibri" panose="020F0502020204030204" pitchFamily="34" charset="0"/>
              </a:rPr>
              <a:t>Delopoulos</a:t>
            </a:r>
            <a:r>
              <a:rPr lang="en-US" sz="1200" dirty="0">
                <a:latin typeface="Calibri" panose="020F0502020204030204" pitchFamily="34" charset="0"/>
              </a:rPr>
              <a:t> A. A data driven end-to-end approach for in-the-wild monitoring of eating behavior using smartwatches. IEEE Journal of Biomedical and Health Informatics. 2020 Apr 3;25(1):22-34.</a:t>
            </a:r>
          </a:p>
          <a:p>
            <a:r>
              <a:rPr lang="en-US" sz="1200" dirty="0">
                <a:latin typeface="Calibri" panose="020F0502020204030204" pitchFamily="34" charset="0"/>
              </a:rPr>
              <a:t>[2] Mark </a:t>
            </a:r>
            <a:r>
              <a:rPr lang="en-US" sz="1200" dirty="0" err="1">
                <a:latin typeface="Calibri" panose="020F0502020204030204" pitchFamily="34" charset="0"/>
              </a:rPr>
              <a:t>Mirtchouk</a:t>
            </a:r>
            <a:r>
              <a:rPr lang="en-US" sz="1200" dirty="0">
                <a:latin typeface="Calibri" panose="020F0502020204030204" pitchFamily="34" charset="0"/>
              </a:rPr>
              <a:t>, Drew Lustig, Alexandra Smith, Ivan Ching, Min Zheng, and Samantha Kleinberg. Recognizing eating from body-worn sensors: Combining free-living and laboratory data. Proceedings of the ACM on Interactive, Mobile, Wearable and Ubiquitous Technologies, 1(3):1–20, 2017. </a:t>
            </a:r>
          </a:p>
          <a:p>
            <a:r>
              <a:rPr lang="en-US" sz="1200" dirty="0">
                <a:latin typeface="Calibri" panose="020F0502020204030204" pitchFamily="34" charset="0"/>
              </a:rPr>
              <a:t>[3] Y. Dong et al. Detecting periods of eating during free-living by tracking wrist motion. IEEE Journal of Biomedical and Health Informatics, 18(4):1253–1260, 2013.</a:t>
            </a:r>
          </a:p>
          <a:p>
            <a:r>
              <a:rPr lang="en-US" sz="1200" dirty="0">
                <a:latin typeface="Calibri" panose="020F0502020204030204" pitchFamily="34" charset="0"/>
              </a:rPr>
              <a:t>[4] Surya Sharma, Phillip Jasper, Eric Muth, and Adam Hoover. The impact of walking and resting on wrist motion for automated detection of meals. ACM Transactions on Computing for Healthcare, 1(4):1–19, 2020.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A5F931-1655-07CB-D6B3-23F1BFDD81E8}"/>
              </a:ext>
            </a:extLst>
          </p:cNvPr>
          <p:cNvSpPr txBox="1"/>
          <p:nvPr/>
        </p:nvSpPr>
        <p:spPr>
          <a:xfrm>
            <a:off x="323526" y="1252298"/>
            <a:ext cx="7982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Computational complexity of end-to-end training on full-length samples</a:t>
            </a:r>
          </a:p>
        </p:txBody>
      </p:sp>
    </p:spTree>
    <p:extLst>
      <p:ext uri="{BB962C8B-B14F-4D97-AF65-F5344CB8AC3E}">
        <p14:creationId xmlns:p14="http://schemas.microsoft.com/office/powerpoint/2010/main" val="973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1165D-2958-7FB7-1D93-3D4AC28CD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BC7C273-C212-EA6B-EA98-C4BD656D7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423" y="403654"/>
            <a:ext cx="7886700" cy="332399"/>
          </a:xfrm>
        </p:spPr>
        <p:txBody>
          <a:bodyPr/>
          <a:lstStyle/>
          <a:p>
            <a:pPr eaLnBrk="0" hangingPunct="0"/>
            <a:r>
              <a:rPr lang="en-US" altLang="zh-CN" b="1">
                <a:latin typeface="Calibri"/>
              </a:rPr>
              <a:t>Method – Framework Overview</a:t>
            </a:r>
            <a:endParaRPr lang="en-US" altLang="zh-CN"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D3BE10-E60D-FDCD-04F8-1A5546B4A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863916"/>
            <a:ext cx="8153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Two - stage: a small model calculate local predictions, and a separate model analyze global patterns built from local prediction logits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6059259-7E3F-B05F-0E6D-81501A5BF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85" y="1882082"/>
            <a:ext cx="7505577" cy="49422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95A149-1714-CD43-AC7B-D924A3FC0850}"/>
              </a:ext>
            </a:extLst>
          </p:cNvPr>
          <p:cNvSpPr txBox="1"/>
          <p:nvPr/>
        </p:nvSpPr>
        <p:spPr>
          <a:xfrm>
            <a:off x="323528" y="1451562"/>
            <a:ext cx="79441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Daily sample augmentation: generate synthetic daily samples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5B0ED6-84E3-0F61-9985-15F23C000AED}"/>
              </a:ext>
            </a:extLst>
          </p:cNvPr>
          <p:cNvSpPr/>
          <p:nvPr/>
        </p:nvSpPr>
        <p:spPr>
          <a:xfrm>
            <a:off x="4632960" y="3200400"/>
            <a:ext cx="3413760" cy="708660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80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BCBD5-B4B5-041B-431E-4DE84C02B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93EB8E7-93D2-7322-2CCA-728E7A8E2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423" y="403654"/>
            <a:ext cx="7886700" cy="332399"/>
          </a:xfrm>
        </p:spPr>
        <p:txBody>
          <a:bodyPr/>
          <a:lstStyle/>
          <a:p>
            <a:pPr eaLnBrk="0" hangingPunct="0"/>
            <a:r>
              <a:rPr lang="en-US" altLang="zh-CN" b="1">
                <a:latin typeface="Calibri"/>
              </a:rPr>
              <a:t>Method - Generate Synthetic Daily Samples</a:t>
            </a:r>
            <a:endParaRPr lang="en-US" altLang="zh-CN"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57C40E-670F-E53C-B750-1B857C571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882966"/>
            <a:ext cx="8153400" cy="140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Repeat training windowed eating classifier. Each time can generate a different interpretation for meal detection task</a:t>
            </a: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Use all trained variants for </a:t>
            </a:r>
            <a:r>
              <a:rPr lang="en-US" altLang="zh-CN" sz="2000" dirty="0">
                <a:solidFill>
                  <a:srgbClr val="000000"/>
                </a:solidFill>
                <a:latin typeface="Calibri" panose="020F0502020204030204" pitchFamily="34" charset="0"/>
              </a:rPr>
              <a:t>generating diverse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daily samples</a:t>
            </a: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latin typeface="Calibri" panose="020F0502020204030204" pitchFamily="34" charset="0"/>
              </a:rPr>
              <a:t>354 recordings (CAD dataset) × 565 iterations = 200,010 daily samples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35A62C1-EAC7-B5C2-FA74-DE6D5D986C87}"/>
              </a:ext>
            </a:extLst>
          </p:cNvPr>
          <p:cNvGrpSpPr/>
          <p:nvPr/>
        </p:nvGrpSpPr>
        <p:grpSpPr>
          <a:xfrm>
            <a:off x="24784" y="2778037"/>
            <a:ext cx="8750887" cy="2592608"/>
            <a:chOff x="144819" y="1969305"/>
            <a:chExt cx="8750887" cy="25926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6133E84-5760-F2A0-3C3B-809B20331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4503" y="1969305"/>
              <a:ext cx="8391203" cy="186056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536DF17-2CCE-6F14-090A-88E03CF1BD77}"/>
                </a:ext>
              </a:extLst>
            </p:cNvPr>
            <p:cNvSpPr txBox="1"/>
            <p:nvPr/>
          </p:nvSpPr>
          <p:spPr>
            <a:xfrm>
              <a:off x="880899" y="3915582"/>
              <a:ext cx="77963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Difference (shading) between the min and max estimated probabilities from 565 </a:t>
              </a:r>
              <a:r>
                <a:rPr lang="en-US" dirty="0" err="1">
                  <a:latin typeface="Calibri" panose="020F0502020204030204" pitchFamily="34" charset="0"/>
                </a:rPr>
                <a:t>retrainings</a:t>
              </a:r>
              <a:r>
                <a:rPr lang="en-US" dirty="0">
                  <a:latin typeface="Calibri" panose="020F0502020204030204" pitchFamily="34" charset="0"/>
                </a:rPr>
                <a:t> of a sliding window model</a:t>
              </a:r>
              <a:r>
                <a:rPr lang="en-US" baseline="30000" dirty="0">
                  <a:latin typeface="Calibri" panose="020F0502020204030204" pitchFamily="34" charset="0"/>
                </a:rPr>
                <a:t> 1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13E8760-4E7B-1E2D-6040-D8FDB12C9D7B}"/>
                </a:ext>
              </a:extLst>
            </p:cNvPr>
            <p:cNvSpPr txBox="1"/>
            <p:nvPr/>
          </p:nvSpPr>
          <p:spPr>
            <a:xfrm>
              <a:off x="4243224" y="3730916"/>
              <a:ext cx="657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Time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AB208B-B24E-C414-82F5-C2B3469A5DD7}"/>
                </a:ext>
              </a:extLst>
            </p:cNvPr>
            <p:cNvSpPr txBox="1"/>
            <p:nvPr/>
          </p:nvSpPr>
          <p:spPr>
            <a:xfrm rot="16200000">
              <a:off x="-197262" y="2663556"/>
              <a:ext cx="1053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P(eating)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1FED917-B655-8C03-DFBA-368F5CFC540F}"/>
              </a:ext>
            </a:extLst>
          </p:cNvPr>
          <p:cNvSpPr txBox="1"/>
          <p:nvPr/>
        </p:nvSpPr>
        <p:spPr>
          <a:xfrm>
            <a:off x="684343" y="6191461"/>
            <a:ext cx="78728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</a:rPr>
              <a:t>[1] Zeyu Tang, Adam Patyk, James Jolly, Stephanie P Goldstein, J Graham Thomas, and Adam Hoover. Detecting eating episodes from wrist motion using daily pattern analysis. IEEE Journal of Biomedical and Health Informatics, 28(2):1054–1065, 2023.</a:t>
            </a:r>
          </a:p>
        </p:txBody>
      </p:sp>
    </p:spTree>
    <p:extLst>
      <p:ext uri="{BB962C8B-B14F-4D97-AF65-F5344CB8AC3E}">
        <p14:creationId xmlns:p14="http://schemas.microsoft.com/office/powerpoint/2010/main" val="189680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11BC1-5073-42AB-904B-BBACFB006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17651EC-F853-8073-2418-F4F9330D4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423" y="403654"/>
            <a:ext cx="7886700" cy="332399"/>
          </a:xfrm>
        </p:spPr>
        <p:txBody>
          <a:bodyPr/>
          <a:lstStyle/>
          <a:p>
            <a:pPr eaLnBrk="0" hangingPunct="0"/>
            <a:r>
              <a:rPr lang="en-US" altLang="zh-CN" b="1" dirty="0">
                <a:latin typeface="Calibri"/>
              </a:rPr>
              <a:t>Method - </a:t>
            </a:r>
            <a:r>
              <a:rPr lang="en-US" b="1" dirty="0"/>
              <a:t>Wrap SOTA Models in Stage 1</a:t>
            </a:r>
            <a:endParaRPr lang="en-US" altLang="zh-CN" b="1" dirty="0"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5A05CD-BC5B-1363-243E-051151F96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882966"/>
            <a:ext cx="8153400" cy="1025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6600"/>
              </a:buClr>
              <a:buSzTx/>
              <a:buFont typeface="Wingdings" pitchFamily="2" charset="2"/>
              <a:buChar char="§"/>
              <a:tabLst/>
              <a:defRPr sz="2000">
                <a:solidFill>
                  <a:srgbClr val="000000"/>
                </a:solidFill>
              </a:defRPr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Bottom-up: a pre-trained bite detector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+ a trainable NN head for meal detection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6600"/>
              </a:buClr>
              <a:buSzTx/>
              <a:buFont typeface="Wingdings" pitchFamily="2" charset="2"/>
              <a:buChar char="§"/>
              <a:tabLst/>
              <a:defRPr sz="2000">
                <a:solidFill>
                  <a:srgbClr val="000000"/>
                </a:solidFill>
              </a:defRPr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Top-down: a CNN model for eating detection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  <a:endParaRPr kumimoji="0" lang="en-US" sz="2000" b="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46269374-39B8-477A-186C-BD9B19C47596}"/>
              </a:ext>
            </a:extLst>
          </p:cNvPr>
          <p:cNvGrpSpPr/>
          <p:nvPr/>
        </p:nvGrpSpPr>
        <p:grpSpPr>
          <a:xfrm>
            <a:off x="430859" y="2192961"/>
            <a:ext cx="4173163" cy="3015615"/>
            <a:chOff x="3950264" y="1499861"/>
            <a:chExt cx="4173163" cy="3015615"/>
          </a:xfrm>
        </p:grpSpPr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3F574E81-2085-9530-FF2D-00F86BE27A5A}"/>
                </a:ext>
              </a:extLst>
            </p:cNvPr>
            <p:cNvSpPr txBox="1"/>
            <p:nvPr/>
          </p:nvSpPr>
          <p:spPr>
            <a:xfrm>
              <a:off x="5402165" y="2687619"/>
              <a:ext cx="1170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 panose="020F0502020204030204" pitchFamily="34" charset="0"/>
                </a:rPr>
                <a:t>…</a:t>
              </a:r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4ED6EC5E-2514-A929-94E8-007F2B481627}"/>
                </a:ext>
              </a:extLst>
            </p:cNvPr>
            <p:cNvSpPr txBox="1"/>
            <p:nvPr/>
          </p:nvSpPr>
          <p:spPr>
            <a:xfrm>
              <a:off x="6392358" y="3249085"/>
              <a:ext cx="14572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List of P(bite)</a:t>
              </a:r>
            </a:p>
          </p:txBody>
        </p: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5E4B7A20-5660-D98E-C2F6-33C846283272}"/>
                </a:ext>
              </a:extLst>
            </p:cNvPr>
            <p:cNvGrpSpPr/>
            <p:nvPr/>
          </p:nvGrpSpPr>
          <p:grpSpPr>
            <a:xfrm>
              <a:off x="3950264" y="1821648"/>
              <a:ext cx="4065971" cy="851402"/>
              <a:chOff x="3950264" y="1453348"/>
              <a:chExt cx="4065971" cy="851402"/>
            </a:xfrm>
          </p:grpSpPr>
          <p:sp>
            <p:nvSpPr>
              <p:cNvPr id="370" name="Flowchart: Process 369">
                <a:extLst>
                  <a:ext uri="{FF2B5EF4-FFF2-40B4-BE49-F238E27FC236}">
                    <a16:creationId xmlns:a16="http://schemas.microsoft.com/office/drawing/2014/main" id="{6B1A21DC-A011-FC93-5257-C4D3C5EC2516}"/>
                  </a:ext>
                </a:extLst>
              </p:cNvPr>
              <p:cNvSpPr/>
              <p:nvPr/>
            </p:nvSpPr>
            <p:spPr>
              <a:xfrm>
                <a:off x="3950264" y="1453348"/>
                <a:ext cx="4065971" cy="851402"/>
              </a:xfrm>
              <a:prstGeom prst="flowChartProcess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pic>
            <p:nvPicPr>
              <p:cNvPr id="371" name="Graphic 370">
                <a:extLst>
                  <a:ext uri="{FF2B5EF4-FFF2-40B4-BE49-F238E27FC236}">
                    <a16:creationId xmlns:a16="http://schemas.microsoft.com/office/drawing/2014/main" id="{8243B55C-3CC7-0C2A-34B7-14FB7081D1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t="1" r="34477" b="4294"/>
              <a:stretch>
                <a:fillRect/>
              </a:stretch>
            </p:blipFill>
            <p:spPr>
              <a:xfrm>
                <a:off x="5977886" y="1571417"/>
                <a:ext cx="1335590" cy="683699"/>
              </a:xfrm>
              <a:prstGeom prst="rect">
                <a:avLst/>
              </a:prstGeom>
            </p:spPr>
          </p:pic>
          <p:pic>
            <p:nvPicPr>
              <p:cNvPr id="372" name="Graphic 371">
                <a:extLst>
                  <a:ext uri="{FF2B5EF4-FFF2-40B4-BE49-F238E27FC236}">
                    <a16:creationId xmlns:a16="http://schemas.microsoft.com/office/drawing/2014/main" id="{4440DAAB-5350-DE40-5944-859262E85C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950265" y="1571417"/>
                <a:ext cx="2038350" cy="714375"/>
              </a:xfrm>
              <a:prstGeom prst="rect">
                <a:avLst/>
              </a:prstGeom>
            </p:spPr>
          </p:pic>
        </p:grp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1CE97582-AF68-814B-18A4-6BB0F4349A9B}"/>
                </a:ext>
              </a:extLst>
            </p:cNvPr>
            <p:cNvSpPr txBox="1"/>
            <p:nvPr/>
          </p:nvSpPr>
          <p:spPr>
            <a:xfrm>
              <a:off x="4041454" y="1774018"/>
              <a:ext cx="536579" cy="369332"/>
            </a:xfrm>
            <a:prstGeom prst="rect">
              <a:avLst/>
            </a:prstGeom>
            <a:noFill/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2E093911-BA53-1304-690E-395D12E9BE2B}"/>
                </a:ext>
              </a:extLst>
            </p:cNvPr>
            <p:cNvSpPr txBox="1"/>
            <p:nvPr/>
          </p:nvSpPr>
          <p:spPr>
            <a:xfrm>
              <a:off x="3965281" y="1684465"/>
              <a:ext cx="6543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Calibri" panose="020F0502020204030204" pitchFamily="34" charset="0"/>
                </a:rPr>
                <a:t>2 sec</a:t>
              </a:r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EB45F458-A56C-524A-F0DC-96F3FA81C6C9}"/>
                </a:ext>
              </a:extLst>
            </p:cNvPr>
            <p:cNvSpPr txBox="1"/>
            <p:nvPr/>
          </p:nvSpPr>
          <p:spPr>
            <a:xfrm>
              <a:off x="6439923" y="3764236"/>
              <a:ext cx="1683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  <a:latin typeface="Calibri" panose="020F0502020204030204" pitchFamily="34" charset="0"/>
                </a:rPr>
                <a:t>P(eating) </a:t>
              </a:r>
            </a:p>
          </p:txBody>
        </p: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A85AD254-B49E-3C06-E3E3-72958A13F9B7}"/>
                </a:ext>
              </a:extLst>
            </p:cNvPr>
            <p:cNvGrpSpPr/>
            <p:nvPr/>
          </p:nvGrpSpPr>
          <p:grpSpPr>
            <a:xfrm>
              <a:off x="3985484" y="2690328"/>
              <a:ext cx="637002" cy="786297"/>
              <a:chOff x="3985484" y="2690328"/>
              <a:chExt cx="637002" cy="786297"/>
            </a:xfrm>
          </p:grpSpPr>
          <p:sp>
            <p:nvSpPr>
              <p:cNvPr id="336" name="Flowchart: Connector 335">
                <a:extLst>
                  <a:ext uri="{FF2B5EF4-FFF2-40B4-BE49-F238E27FC236}">
                    <a16:creationId xmlns:a16="http://schemas.microsoft.com/office/drawing/2014/main" id="{E6AC7DD2-1E13-0CCC-0FF6-D2AAD241F6DD}"/>
                  </a:ext>
                </a:extLst>
              </p:cNvPr>
              <p:cNvSpPr/>
              <p:nvPr/>
            </p:nvSpPr>
            <p:spPr>
              <a:xfrm>
                <a:off x="4356071" y="2955380"/>
                <a:ext cx="81121" cy="81121"/>
              </a:xfrm>
              <a:prstGeom prst="flowChartConnector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Flowchart: Connector 336">
                <a:extLst>
                  <a:ext uri="{FF2B5EF4-FFF2-40B4-BE49-F238E27FC236}">
                    <a16:creationId xmlns:a16="http://schemas.microsoft.com/office/drawing/2014/main" id="{12AD98FD-B5F0-9E82-FF77-E35A9C78CFD7}"/>
                  </a:ext>
                </a:extLst>
              </p:cNvPr>
              <p:cNvSpPr/>
              <p:nvPr/>
            </p:nvSpPr>
            <p:spPr>
              <a:xfrm>
                <a:off x="4541365" y="2957707"/>
                <a:ext cx="81121" cy="81121"/>
              </a:xfrm>
              <a:prstGeom prst="flowChartConnector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Flowchart: Connector 337">
                <a:extLst>
                  <a:ext uri="{FF2B5EF4-FFF2-40B4-BE49-F238E27FC236}">
                    <a16:creationId xmlns:a16="http://schemas.microsoft.com/office/drawing/2014/main" id="{644527EB-91C0-A298-3F0B-788B7DA34CE3}"/>
                  </a:ext>
                </a:extLst>
              </p:cNvPr>
              <p:cNvSpPr/>
              <p:nvPr/>
            </p:nvSpPr>
            <p:spPr>
              <a:xfrm>
                <a:off x="4260874" y="3185391"/>
                <a:ext cx="81121" cy="81121"/>
              </a:xfrm>
              <a:prstGeom prst="flowChartConnector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cxnSp>
            <p:nvCxnSpPr>
              <p:cNvPr id="339" name="Straight Connector 338">
                <a:extLst>
                  <a:ext uri="{FF2B5EF4-FFF2-40B4-BE49-F238E27FC236}">
                    <a16:creationId xmlns:a16="http://schemas.microsoft.com/office/drawing/2014/main" id="{102F8DA1-31C3-4649-4FD1-E910946F9341}"/>
                  </a:ext>
                </a:extLst>
              </p:cNvPr>
              <p:cNvCxnSpPr>
                <a:cxnSpLocks/>
                <a:stCxn id="340" idx="4"/>
                <a:endCxn id="343" idx="0"/>
              </p:cNvCxnSpPr>
              <p:nvPr/>
            </p:nvCxnSpPr>
            <p:spPr>
              <a:xfrm flipH="1">
                <a:off x="4026045" y="2824593"/>
                <a:ext cx="52517" cy="126135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0" name="Flowchart: Connector 339">
                <a:extLst>
                  <a:ext uri="{FF2B5EF4-FFF2-40B4-BE49-F238E27FC236}">
                    <a16:creationId xmlns:a16="http://schemas.microsoft.com/office/drawing/2014/main" id="{A39E4BB6-6070-3BB3-B861-1AC1A28398F2}"/>
                  </a:ext>
                </a:extLst>
              </p:cNvPr>
              <p:cNvSpPr/>
              <p:nvPr/>
            </p:nvSpPr>
            <p:spPr>
              <a:xfrm>
                <a:off x="4038001" y="2743472"/>
                <a:ext cx="81121" cy="81121"/>
              </a:xfrm>
              <a:prstGeom prst="flowChartConnector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lowchart: Connector 340">
                <a:extLst>
                  <a:ext uri="{FF2B5EF4-FFF2-40B4-BE49-F238E27FC236}">
                    <a16:creationId xmlns:a16="http://schemas.microsoft.com/office/drawing/2014/main" id="{4ACD1DB3-0BB1-8121-8B36-69B38EE344ED}"/>
                  </a:ext>
                </a:extLst>
              </p:cNvPr>
              <p:cNvSpPr/>
              <p:nvPr/>
            </p:nvSpPr>
            <p:spPr>
              <a:xfrm>
                <a:off x="4484451" y="2743472"/>
                <a:ext cx="81121" cy="81121"/>
              </a:xfrm>
              <a:prstGeom prst="flowChartConnector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Flowchart: Connector 341">
                <a:extLst>
                  <a:ext uri="{FF2B5EF4-FFF2-40B4-BE49-F238E27FC236}">
                    <a16:creationId xmlns:a16="http://schemas.microsoft.com/office/drawing/2014/main" id="{F671FCC8-37DE-A70A-466E-55D5885A6753}"/>
                  </a:ext>
                </a:extLst>
              </p:cNvPr>
              <p:cNvSpPr/>
              <p:nvPr/>
            </p:nvSpPr>
            <p:spPr>
              <a:xfrm>
                <a:off x="4170777" y="2953054"/>
                <a:ext cx="81121" cy="81121"/>
              </a:xfrm>
              <a:prstGeom prst="flowChartConnector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Flowchart: Connector 342">
                <a:extLst>
                  <a:ext uri="{FF2B5EF4-FFF2-40B4-BE49-F238E27FC236}">
                    <a16:creationId xmlns:a16="http://schemas.microsoft.com/office/drawing/2014/main" id="{5BA6D6D4-765A-14EF-88FA-211BF21D5268}"/>
                  </a:ext>
                </a:extLst>
              </p:cNvPr>
              <p:cNvSpPr/>
              <p:nvPr/>
            </p:nvSpPr>
            <p:spPr>
              <a:xfrm>
                <a:off x="3985484" y="2950728"/>
                <a:ext cx="81121" cy="81121"/>
              </a:xfrm>
              <a:prstGeom prst="flowChartConnector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Flowchart: Connector 343">
                <a:extLst>
                  <a:ext uri="{FF2B5EF4-FFF2-40B4-BE49-F238E27FC236}">
                    <a16:creationId xmlns:a16="http://schemas.microsoft.com/office/drawing/2014/main" id="{D4EF0C59-4345-66D9-B30C-D05454C495DE}"/>
                  </a:ext>
                </a:extLst>
              </p:cNvPr>
              <p:cNvSpPr/>
              <p:nvPr/>
            </p:nvSpPr>
            <p:spPr>
              <a:xfrm>
                <a:off x="4077905" y="3185391"/>
                <a:ext cx="81121" cy="81121"/>
              </a:xfrm>
              <a:prstGeom prst="flowChartConnector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lowchart: Connector 344">
                <a:extLst>
                  <a:ext uri="{FF2B5EF4-FFF2-40B4-BE49-F238E27FC236}">
                    <a16:creationId xmlns:a16="http://schemas.microsoft.com/office/drawing/2014/main" id="{8F14B061-868D-3D96-0CCF-38EEA7A06BF3}"/>
                  </a:ext>
                </a:extLst>
              </p:cNvPr>
              <p:cNvSpPr/>
              <p:nvPr/>
            </p:nvSpPr>
            <p:spPr>
              <a:xfrm>
                <a:off x="4444196" y="3181023"/>
                <a:ext cx="81121" cy="81121"/>
              </a:xfrm>
              <a:prstGeom prst="flowChartConnector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Flowchart: Connector 345">
                <a:extLst>
                  <a:ext uri="{FF2B5EF4-FFF2-40B4-BE49-F238E27FC236}">
                    <a16:creationId xmlns:a16="http://schemas.microsoft.com/office/drawing/2014/main" id="{A67439C6-C9C2-B155-88E3-FDCBD31298C0}"/>
                  </a:ext>
                </a:extLst>
              </p:cNvPr>
              <p:cNvSpPr/>
              <p:nvPr/>
            </p:nvSpPr>
            <p:spPr>
              <a:xfrm>
                <a:off x="4260874" y="3395504"/>
                <a:ext cx="81121" cy="81121"/>
              </a:xfrm>
              <a:prstGeom prst="flowChartConnector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cxnSp>
            <p:nvCxnSpPr>
              <p:cNvPr id="347" name="Straight Connector 346">
                <a:extLst>
                  <a:ext uri="{FF2B5EF4-FFF2-40B4-BE49-F238E27FC236}">
                    <a16:creationId xmlns:a16="http://schemas.microsoft.com/office/drawing/2014/main" id="{F2499B60-9B84-E06A-868D-FE6B0DDB4488}"/>
                  </a:ext>
                </a:extLst>
              </p:cNvPr>
              <p:cNvCxnSpPr>
                <a:cxnSpLocks/>
                <a:stCxn id="340" idx="4"/>
                <a:endCxn id="342" idx="0"/>
              </p:cNvCxnSpPr>
              <p:nvPr/>
            </p:nvCxnSpPr>
            <p:spPr>
              <a:xfrm>
                <a:off x="4078562" y="2824593"/>
                <a:ext cx="132776" cy="128461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8" name="Straight Connector 347">
                <a:extLst>
                  <a:ext uri="{FF2B5EF4-FFF2-40B4-BE49-F238E27FC236}">
                    <a16:creationId xmlns:a16="http://schemas.microsoft.com/office/drawing/2014/main" id="{14358431-3E26-0F9E-B36D-D02BE1DE81F6}"/>
                  </a:ext>
                </a:extLst>
              </p:cNvPr>
              <p:cNvCxnSpPr>
                <a:cxnSpLocks/>
                <a:stCxn id="337" idx="0"/>
                <a:endCxn id="340" idx="4"/>
              </p:cNvCxnSpPr>
              <p:nvPr/>
            </p:nvCxnSpPr>
            <p:spPr>
              <a:xfrm flipH="1" flipV="1">
                <a:off x="4078562" y="2824593"/>
                <a:ext cx="503363" cy="133113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Straight Connector 348">
                <a:extLst>
                  <a:ext uri="{FF2B5EF4-FFF2-40B4-BE49-F238E27FC236}">
                    <a16:creationId xmlns:a16="http://schemas.microsoft.com/office/drawing/2014/main" id="{FFBAD08F-D6FA-CFD9-2642-42925B3C0C89}"/>
                  </a:ext>
                </a:extLst>
              </p:cNvPr>
              <p:cNvCxnSpPr>
                <a:cxnSpLocks/>
                <a:stCxn id="340" idx="4"/>
                <a:endCxn id="336" idx="0"/>
              </p:cNvCxnSpPr>
              <p:nvPr/>
            </p:nvCxnSpPr>
            <p:spPr>
              <a:xfrm>
                <a:off x="4078562" y="2824593"/>
                <a:ext cx="318069" cy="130787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0" name="Straight Connector 349">
                <a:extLst>
                  <a:ext uri="{FF2B5EF4-FFF2-40B4-BE49-F238E27FC236}">
                    <a16:creationId xmlns:a16="http://schemas.microsoft.com/office/drawing/2014/main" id="{1F17EBDA-C88A-E74C-959B-26E7497AB238}"/>
                  </a:ext>
                </a:extLst>
              </p:cNvPr>
              <p:cNvCxnSpPr>
                <a:cxnSpLocks/>
                <a:stCxn id="337" idx="0"/>
                <a:endCxn id="341" idx="4"/>
              </p:cNvCxnSpPr>
              <p:nvPr/>
            </p:nvCxnSpPr>
            <p:spPr>
              <a:xfrm flipH="1" flipV="1">
                <a:off x="4525011" y="2824593"/>
                <a:ext cx="56914" cy="133113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Straight Connector 350">
                <a:extLst>
                  <a:ext uri="{FF2B5EF4-FFF2-40B4-BE49-F238E27FC236}">
                    <a16:creationId xmlns:a16="http://schemas.microsoft.com/office/drawing/2014/main" id="{20EC23CB-4C2D-4D05-E95A-29E1BF80BD5C}"/>
                  </a:ext>
                </a:extLst>
              </p:cNvPr>
              <p:cNvCxnSpPr>
                <a:cxnSpLocks/>
                <a:stCxn id="336" idx="0"/>
                <a:endCxn id="341" idx="4"/>
              </p:cNvCxnSpPr>
              <p:nvPr/>
            </p:nvCxnSpPr>
            <p:spPr>
              <a:xfrm flipV="1">
                <a:off x="4396631" y="2824593"/>
                <a:ext cx="128380" cy="130787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Straight Connector 351">
                <a:extLst>
                  <a:ext uri="{FF2B5EF4-FFF2-40B4-BE49-F238E27FC236}">
                    <a16:creationId xmlns:a16="http://schemas.microsoft.com/office/drawing/2014/main" id="{C4FAA173-B75F-4B15-2A12-70D7053746F9}"/>
                  </a:ext>
                </a:extLst>
              </p:cNvPr>
              <p:cNvCxnSpPr>
                <a:cxnSpLocks/>
                <a:stCxn id="342" idx="0"/>
                <a:endCxn id="341" idx="4"/>
              </p:cNvCxnSpPr>
              <p:nvPr/>
            </p:nvCxnSpPr>
            <p:spPr>
              <a:xfrm flipV="1">
                <a:off x="4211338" y="2824593"/>
                <a:ext cx="313673" cy="128461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Straight Connector 352">
                <a:extLst>
                  <a:ext uri="{FF2B5EF4-FFF2-40B4-BE49-F238E27FC236}">
                    <a16:creationId xmlns:a16="http://schemas.microsoft.com/office/drawing/2014/main" id="{E8B8D33D-926F-9BD1-6B07-2E4F0023A04E}"/>
                  </a:ext>
                </a:extLst>
              </p:cNvPr>
              <p:cNvCxnSpPr>
                <a:cxnSpLocks/>
                <a:stCxn id="343" idx="0"/>
                <a:endCxn id="341" idx="4"/>
              </p:cNvCxnSpPr>
              <p:nvPr/>
            </p:nvCxnSpPr>
            <p:spPr>
              <a:xfrm flipV="1">
                <a:off x="4026045" y="2824593"/>
                <a:ext cx="498967" cy="126135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Straight Connector 353">
                <a:extLst>
                  <a:ext uri="{FF2B5EF4-FFF2-40B4-BE49-F238E27FC236}">
                    <a16:creationId xmlns:a16="http://schemas.microsoft.com/office/drawing/2014/main" id="{F474889D-7EC7-47F6-BFA9-E0BC441A423B}"/>
                  </a:ext>
                </a:extLst>
              </p:cNvPr>
              <p:cNvCxnSpPr>
                <a:cxnSpLocks/>
                <a:stCxn id="338" idx="0"/>
                <a:endCxn id="342" idx="4"/>
              </p:cNvCxnSpPr>
              <p:nvPr/>
            </p:nvCxnSpPr>
            <p:spPr>
              <a:xfrm flipH="1" flipV="1">
                <a:off x="4211338" y="3034176"/>
                <a:ext cx="90097" cy="151215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Straight Connector 354">
                <a:extLst>
                  <a:ext uri="{FF2B5EF4-FFF2-40B4-BE49-F238E27FC236}">
                    <a16:creationId xmlns:a16="http://schemas.microsoft.com/office/drawing/2014/main" id="{39405DED-094F-1622-F62F-5EE0E32D5740}"/>
                  </a:ext>
                </a:extLst>
              </p:cNvPr>
              <p:cNvCxnSpPr>
                <a:cxnSpLocks/>
                <a:stCxn id="344" idx="0"/>
                <a:endCxn id="342" idx="4"/>
              </p:cNvCxnSpPr>
              <p:nvPr/>
            </p:nvCxnSpPr>
            <p:spPr>
              <a:xfrm flipV="1">
                <a:off x="4118465" y="3034176"/>
                <a:ext cx="92872" cy="151215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6" name="Straight Connector 355">
                <a:extLst>
                  <a:ext uri="{FF2B5EF4-FFF2-40B4-BE49-F238E27FC236}">
                    <a16:creationId xmlns:a16="http://schemas.microsoft.com/office/drawing/2014/main" id="{07FCF239-0B7A-281C-66D8-A6D1F908023D}"/>
                  </a:ext>
                </a:extLst>
              </p:cNvPr>
              <p:cNvCxnSpPr>
                <a:cxnSpLocks/>
                <a:stCxn id="345" idx="0"/>
                <a:endCxn id="342" idx="4"/>
              </p:cNvCxnSpPr>
              <p:nvPr/>
            </p:nvCxnSpPr>
            <p:spPr>
              <a:xfrm flipH="1" flipV="1">
                <a:off x="4211338" y="3034176"/>
                <a:ext cx="273419" cy="146847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7" name="Straight Connector 356">
                <a:extLst>
                  <a:ext uri="{FF2B5EF4-FFF2-40B4-BE49-F238E27FC236}">
                    <a16:creationId xmlns:a16="http://schemas.microsoft.com/office/drawing/2014/main" id="{D1CBBD89-500B-CE8F-7DFB-F5E550EDE182}"/>
                  </a:ext>
                </a:extLst>
              </p:cNvPr>
              <p:cNvCxnSpPr>
                <a:cxnSpLocks/>
                <a:stCxn id="344" idx="0"/>
                <a:endCxn id="343" idx="4"/>
              </p:cNvCxnSpPr>
              <p:nvPr/>
            </p:nvCxnSpPr>
            <p:spPr>
              <a:xfrm flipH="1" flipV="1">
                <a:off x="4026045" y="3031850"/>
                <a:ext cx="92421" cy="153541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Straight Connector 357">
                <a:extLst>
                  <a:ext uri="{FF2B5EF4-FFF2-40B4-BE49-F238E27FC236}">
                    <a16:creationId xmlns:a16="http://schemas.microsoft.com/office/drawing/2014/main" id="{2B172976-B41F-5193-F02A-D1B81442D112}"/>
                  </a:ext>
                </a:extLst>
              </p:cNvPr>
              <p:cNvCxnSpPr>
                <a:cxnSpLocks/>
                <a:stCxn id="338" idx="0"/>
                <a:endCxn id="343" idx="4"/>
              </p:cNvCxnSpPr>
              <p:nvPr/>
            </p:nvCxnSpPr>
            <p:spPr>
              <a:xfrm flipH="1" flipV="1">
                <a:off x="4026045" y="3031850"/>
                <a:ext cx="275390" cy="153541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Straight Connector 358">
                <a:extLst>
                  <a:ext uri="{FF2B5EF4-FFF2-40B4-BE49-F238E27FC236}">
                    <a16:creationId xmlns:a16="http://schemas.microsoft.com/office/drawing/2014/main" id="{8737649D-86F4-9499-8C88-7CDA67E2EFAC}"/>
                  </a:ext>
                </a:extLst>
              </p:cNvPr>
              <p:cNvCxnSpPr>
                <a:cxnSpLocks/>
                <a:stCxn id="345" idx="0"/>
                <a:endCxn id="343" idx="4"/>
              </p:cNvCxnSpPr>
              <p:nvPr/>
            </p:nvCxnSpPr>
            <p:spPr>
              <a:xfrm flipH="1" flipV="1">
                <a:off x="4026045" y="3031850"/>
                <a:ext cx="458712" cy="149173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Straight Connector 359">
                <a:extLst>
                  <a:ext uri="{FF2B5EF4-FFF2-40B4-BE49-F238E27FC236}">
                    <a16:creationId xmlns:a16="http://schemas.microsoft.com/office/drawing/2014/main" id="{E62B8DDD-DA3D-B794-FEBB-FBB451C94E7C}"/>
                  </a:ext>
                </a:extLst>
              </p:cNvPr>
              <p:cNvCxnSpPr>
                <a:cxnSpLocks/>
                <a:stCxn id="344" idx="0"/>
                <a:endCxn id="336" idx="4"/>
              </p:cNvCxnSpPr>
              <p:nvPr/>
            </p:nvCxnSpPr>
            <p:spPr>
              <a:xfrm flipV="1">
                <a:off x="4118465" y="3036502"/>
                <a:ext cx="278166" cy="148889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Straight Connector 360">
                <a:extLst>
                  <a:ext uri="{FF2B5EF4-FFF2-40B4-BE49-F238E27FC236}">
                    <a16:creationId xmlns:a16="http://schemas.microsoft.com/office/drawing/2014/main" id="{E9AF2E2D-44B1-8B84-3A85-7712441DEC48}"/>
                  </a:ext>
                </a:extLst>
              </p:cNvPr>
              <p:cNvCxnSpPr>
                <a:cxnSpLocks/>
                <a:stCxn id="345" idx="0"/>
                <a:endCxn id="336" idx="4"/>
              </p:cNvCxnSpPr>
              <p:nvPr/>
            </p:nvCxnSpPr>
            <p:spPr>
              <a:xfrm flipH="1" flipV="1">
                <a:off x="4396631" y="3036502"/>
                <a:ext cx="88125" cy="144521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>
                <a:extLst>
                  <a:ext uri="{FF2B5EF4-FFF2-40B4-BE49-F238E27FC236}">
                    <a16:creationId xmlns:a16="http://schemas.microsoft.com/office/drawing/2014/main" id="{EED653EC-E081-162E-AE19-6EEC30CD64A5}"/>
                  </a:ext>
                </a:extLst>
              </p:cNvPr>
              <p:cNvCxnSpPr>
                <a:cxnSpLocks/>
                <a:stCxn id="345" idx="0"/>
                <a:endCxn id="337" idx="4"/>
              </p:cNvCxnSpPr>
              <p:nvPr/>
            </p:nvCxnSpPr>
            <p:spPr>
              <a:xfrm flipV="1">
                <a:off x="4484757" y="3038828"/>
                <a:ext cx="97169" cy="142195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Straight Connector 362">
                <a:extLst>
                  <a:ext uri="{FF2B5EF4-FFF2-40B4-BE49-F238E27FC236}">
                    <a16:creationId xmlns:a16="http://schemas.microsoft.com/office/drawing/2014/main" id="{F73910E5-8F92-04CD-84B7-658121836D1C}"/>
                  </a:ext>
                </a:extLst>
              </p:cNvPr>
              <p:cNvCxnSpPr>
                <a:cxnSpLocks/>
                <a:stCxn id="338" idx="0"/>
                <a:endCxn id="337" idx="4"/>
              </p:cNvCxnSpPr>
              <p:nvPr/>
            </p:nvCxnSpPr>
            <p:spPr>
              <a:xfrm flipV="1">
                <a:off x="4301435" y="3038828"/>
                <a:ext cx="280490" cy="146562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Straight Connector 363">
                <a:extLst>
                  <a:ext uri="{FF2B5EF4-FFF2-40B4-BE49-F238E27FC236}">
                    <a16:creationId xmlns:a16="http://schemas.microsoft.com/office/drawing/2014/main" id="{D7420CFC-1049-1059-0A8D-A2018BCD8AB5}"/>
                  </a:ext>
                </a:extLst>
              </p:cNvPr>
              <p:cNvCxnSpPr>
                <a:cxnSpLocks/>
                <a:stCxn id="344" idx="0"/>
                <a:endCxn id="337" idx="4"/>
              </p:cNvCxnSpPr>
              <p:nvPr/>
            </p:nvCxnSpPr>
            <p:spPr>
              <a:xfrm flipV="1">
                <a:off x="4118465" y="3038828"/>
                <a:ext cx="463460" cy="146562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Straight Connector 364">
                <a:extLst>
                  <a:ext uri="{FF2B5EF4-FFF2-40B4-BE49-F238E27FC236}">
                    <a16:creationId xmlns:a16="http://schemas.microsoft.com/office/drawing/2014/main" id="{65AE5779-46A4-A5B9-2853-1C8626DFC806}"/>
                  </a:ext>
                </a:extLst>
              </p:cNvPr>
              <p:cNvCxnSpPr>
                <a:cxnSpLocks/>
                <a:stCxn id="346" idx="0"/>
                <a:endCxn id="344" idx="4"/>
              </p:cNvCxnSpPr>
              <p:nvPr/>
            </p:nvCxnSpPr>
            <p:spPr>
              <a:xfrm flipH="1" flipV="1">
                <a:off x="4118465" y="3266512"/>
                <a:ext cx="182970" cy="128992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>
                <a:extLst>
                  <a:ext uri="{FF2B5EF4-FFF2-40B4-BE49-F238E27FC236}">
                    <a16:creationId xmlns:a16="http://schemas.microsoft.com/office/drawing/2014/main" id="{A0AFC224-5742-BC7E-80A0-B33F75677728}"/>
                  </a:ext>
                </a:extLst>
              </p:cNvPr>
              <p:cNvCxnSpPr>
                <a:cxnSpLocks/>
                <a:stCxn id="346" idx="0"/>
                <a:endCxn id="338" idx="4"/>
              </p:cNvCxnSpPr>
              <p:nvPr/>
            </p:nvCxnSpPr>
            <p:spPr>
              <a:xfrm flipV="1">
                <a:off x="4301435" y="3266512"/>
                <a:ext cx="0" cy="128992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Straight Connector 366">
                <a:extLst>
                  <a:ext uri="{FF2B5EF4-FFF2-40B4-BE49-F238E27FC236}">
                    <a16:creationId xmlns:a16="http://schemas.microsoft.com/office/drawing/2014/main" id="{8DB04529-4940-ECF6-6ED9-422D95F61853}"/>
                  </a:ext>
                </a:extLst>
              </p:cNvPr>
              <p:cNvCxnSpPr>
                <a:cxnSpLocks/>
                <a:stCxn id="346" idx="0"/>
                <a:endCxn id="345" idx="4"/>
              </p:cNvCxnSpPr>
              <p:nvPr/>
            </p:nvCxnSpPr>
            <p:spPr>
              <a:xfrm flipV="1">
                <a:off x="4301435" y="3262144"/>
                <a:ext cx="183322" cy="133359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Straight Connector 367">
                <a:extLst>
                  <a:ext uri="{FF2B5EF4-FFF2-40B4-BE49-F238E27FC236}">
                    <a16:creationId xmlns:a16="http://schemas.microsoft.com/office/drawing/2014/main" id="{3E9A6A53-5665-5CEB-D264-BD4622101D97}"/>
                  </a:ext>
                </a:extLst>
              </p:cNvPr>
              <p:cNvCxnSpPr>
                <a:cxnSpLocks/>
                <a:endCxn id="340" idx="0"/>
              </p:cNvCxnSpPr>
              <p:nvPr/>
            </p:nvCxnSpPr>
            <p:spPr>
              <a:xfrm>
                <a:off x="4078562" y="2690328"/>
                <a:ext cx="0" cy="53144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>
                <a:extLst>
                  <a:ext uri="{FF2B5EF4-FFF2-40B4-BE49-F238E27FC236}">
                    <a16:creationId xmlns:a16="http://schemas.microsoft.com/office/drawing/2014/main" id="{47149A15-A4D7-8222-A7B7-F114360515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25011" y="2690328"/>
                <a:ext cx="0" cy="53144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E110C2C7-F6C2-55BF-C9CD-9F4B728C40DE}"/>
                </a:ext>
              </a:extLst>
            </p:cNvPr>
            <p:cNvGrpSpPr/>
            <p:nvPr/>
          </p:nvGrpSpPr>
          <p:grpSpPr>
            <a:xfrm>
              <a:off x="4643210" y="2690328"/>
              <a:ext cx="637002" cy="786297"/>
              <a:chOff x="3985484" y="2690328"/>
              <a:chExt cx="637002" cy="786297"/>
            </a:xfrm>
          </p:grpSpPr>
          <p:sp>
            <p:nvSpPr>
              <p:cNvPr id="302" name="Flowchart: Connector 301">
                <a:extLst>
                  <a:ext uri="{FF2B5EF4-FFF2-40B4-BE49-F238E27FC236}">
                    <a16:creationId xmlns:a16="http://schemas.microsoft.com/office/drawing/2014/main" id="{83E06FF8-1FE0-33E7-BA33-09C3F380EE86}"/>
                  </a:ext>
                </a:extLst>
              </p:cNvPr>
              <p:cNvSpPr/>
              <p:nvPr/>
            </p:nvSpPr>
            <p:spPr>
              <a:xfrm>
                <a:off x="4356071" y="2955380"/>
                <a:ext cx="81121" cy="81121"/>
              </a:xfrm>
              <a:prstGeom prst="flowChartConnector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lowchart: Connector 302">
                <a:extLst>
                  <a:ext uri="{FF2B5EF4-FFF2-40B4-BE49-F238E27FC236}">
                    <a16:creationId xmlns:a16="http://schemas.microsoft.com/office/drawing/2014/main" id="{680E73ED-656D-177D-D8BD-16BFE35FD6EC}"/>
                  </a:ext>
                </a:extLst>
              </p:cNvPr>
              <p:cNvSpPr/>
              <p:nvPr/>
            </p:nvSpPr>
            <p:spPr>
              <a:xfrm>
                <a:off x="4541365" y="2957707"/>
                <a:ext cx="81121" cy="81121"/>
              </a:xfrm>
              <a:prstGeom prst="flowChartConnector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lowchart: Connector 303">
                <a:extLst>
                  <a:ext uri="{FF2B5EF4-FFF2-40B4-BE49-F238E27FC236}">
                    <a16:creationId xmlns:a16="http://schemas.microsoft.com/office/drawing/2014/main" id="{D05F605E-897C-C847-301A-43DBA3006790}"/>
                  </a:ext>
                </a:extLst>
              </p:cNvPr>
              <p:cNvSpPr/>
              <p:nvPr/>
            </p:nvSpPr>
            <p:spPr>
              <a:xfrm>
                <a:off x="4260874" y="3185391"/>
                <a:ext cx="81121" cy="81121"/>
              </a:xfrm>
              <a:prstGeom prst="flowChartConnector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cxnSp>
            <p:nvCxnSpPr>
              <p:cNvPr id="305" name="Straight Connector 304">
                <a:extLst>
                  <a:ext uri="{FF2B5EF4-FFF2-40B4-BE49-F238E27FC236}">
                    <a16:creationId xmlns:a16="http://schemas.microsoft.com/office/drawing/2014/main" id="{71395A22-D333-6F99-7622-B7DE3CE6EAC1}"/>
                  </a:ext>
                </a:extLst>
              </p:cNvPr>
              <p:cNvCxnSpPr>
                <a:cxnSpLocks/>
                <a:stCxn id="306" idx="4"/>
                <a:endCxn id="309" idx="0"/>
              </p:cNvCxnSpPr>
              <p:nvPr/>
            </p:nvCxnSpPr>
            <p:spPr>
              <a:xfrm flipH="1">
                <a:off x="4026045" y="2824593"/>
                <a:ext cx="52517" cy="126135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6" name="Flowchart: Connector 305">
                <a:extLst>
                  <a:ext uri="{FF2B5EF4-FFF2-40B4-BE49-F238E27FC236}">
                    <a16:creationId xmlns:a16="http://schemas.microsoft.com/office/drawing/2014/main" id="{A6B1D5BF-7261-DB2C-B6CA-9642F4D0BBEF}"/>
                  </a:ext>
                </a:extLst>
              </p:cNvPr>
              <p:cNvSpPr/>
              <p:nvPr/>
            </p:nvSpPr>
            <p:spPr>
              <a:xfrm>
                <a:off x="4038001" y="2743472"/>
                <a:ext cx="81121" cy="81121"/>
              </a:xfrm>
              <a:prstGeom prst="flowChartConnector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lowchart: Connector 306">
                <a:extLst>
                  <a:ext uri="{FF2B5EF4-FFF2-40B4-BE49-F238E27FC236}">
                    <a16:creationId xmlns:a16="http://schemas.microsoft.com/office/drawing/2014/main" id="{FA6B4FB3-00D1-5345-3DB6-B81E57B993FC}"/>
                  </a:ext>
                </a:extLst>
              </p:cNvPr>
              <p:cNvSpPr/>
              <p:nvPr/>
            </p:nvSpPr>
            <p:spPr>
              <a:xfrm>
                <a:off x="4484451" y="2743472"/>
                <a:ext cx="81121" cy="81121"/>
              </a:xfrm>
              <a:prstGeom prst="flowChartConnector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lowchart: Connector 307">
                <a:extLst>
                  <a:ext uri="{FF2B5EF4-FFF2-40B4-BE49-F238E27FC236}">
                    <a16:creationId xmlns:a16="http://schemas.microsoft.com/office/drawing/2014/main" id="{2B4C38AF-945D-B576-571E-4DFCB194FAC7}"/>
                  </a:ext>
                </a:extLst>
              </p:cNvPr>
              <p:cNvSpPr/>
              <p:nvPr/>
            </p:nvSpPr>
            <p:spPr>
              <a:xfrm>
                <a:off x="4170777" y="2953054"/>
                <a:ext cx="81121" cy="81121"/>
              </a:xfrm>
              <a:prstGeom prst="flowChartConnector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lowchart: Connector 308">
                <a:extLst>
                  <a:ext uri="{FF2B5EF4-FFF2-40B4-BE49-F238E27FC236}">
                    <a16:creationId xmlns:a16="http://schemas.microsoft.com/office/drawing/2014/main" id="{737D7013-C709-64C9-AF0B-04E7DED18D54}"/>
                  </a:ext>
                </a:extLst>
              </p:cNvPr>
              <p:cNvSpPr/>
              <p:nvPr/>
            </p:nvSpPr>
            <p:spPr>
              <a:xfrm>
                <a:off x="3985484" y="2950728"/>
                <a:ext cx="81121" cy="81121"/>
              </a:xfrm>
              <a:prstGeom prst="flowChartConnector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lowchart: Connector 309">
                <a:extLst>
                  <a:ext uri="{FF2B5EF4-FFF2-40B4-BE49-F238E27FC236}">
                    <a16:creationId xmlns:a16="http://schemas.microsoft.com/office/drawing/2014/main" id="{196DBB34-CEB2-AC7E-D4C3-755706FA9ED1}"/>
                  </a:ext>
                </a:extLst>
              </p:cNvPr>
              <p:cNvSpPr/>
              <p:nvPr/>
            </p:nvSpPr>
            <p:spPr>
              <a:xfrm>
                <a:off x="4077905" y="3185391"/>
                <a:ext cx="81121" cy="81121"/>
              </a:xfrm>
              <a:prstGeom prst="flowChartConnector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lowchart: Connector 310">
                <a:extLst>
                  <a:ext uri="{FF2B5EF4-FFF2-40B4-BE49-F238E27FC236}">
                    <a16:creationId xmlns:a16="http://schemas.microsoft.com/office/drawing/2014/main" id="{74706117-C02A-0448-BE55-4437ECC677C7}"/>
                  </a:ext>
                </a:extLst>
              </p:cNvPr>
              <p:cNvSpPr/>
              <p:nvPr/>
            </p:nvSpPr>
            <p:spPr>
              <a:xfrm>
                <a:off x="4444196" y="3181023"/>
                <a:ext cx="81121" cy="81121"/>
              </a:xfrm>
              <a:prstGeom prst="flowChartConnector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lowchart: Connector 311">
                <a:extLst>
                  <a:ext uri="{FF2B5EF4-FFF2-40B4-BE49-F238E27FC236}">
                    <a16:creationId xmlns:a16="http://schemas.microsoft.com/office/drawing/2014/main" id="{48BCB2DF-4B15-35DF-75F0-6A2E3C2517EE}"/>
                  </a:ext>
                </a:extLst>
              </p:cNvPr>
              <p:cNvSpPr/>
              <p:nvPr/>
            </p:nvSpPr>
            <p:spPr>
              <a:xfrm>
                <a:off x="4260874" y="3395504"/>
                <a:ext cx="81121" cy="81121"/>
              </a:xfrm>
              <a:prstGeom prst="flowChartConnector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cxnSp>
            <p:nvCxnSpPr>
              <p:cNvPr id="313" name="Straight Connector 312">
                <a:extLst>
                  <a:ext uri="{FF2B5EF4-FFF2-40B4-BE49-F238E27FC236}">
                    <a16:creationId xmlns:a16="http://schemas.microsoft.com/office/drawing/2014/main" id="{194099E4-8564-B3CC-D78B-5EB458F64804}"/>
                  </a:ext>
                </a:extLst>
              </p:cNvPr>
              <p:cNvCxnSpPr>
                <a:cxnSpLocks/>
                <a:stCxn id="306" idx="4"/>
                <a:endCxn id="308" idx="0"/>
              </p:cNvCxnSpPr>
              <p:nvPr/>
            </p:nvCxnSpPr>
            <p:spPr>
              <a:xfrm>
                <a:off x="4078562" y="2824593"/>
                <a:ext cx="132776" cy="128461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>
                <a:extLst>
                  <a:ext uri="{FF2B5EF4-FFF2-40B4-BE49-F238E27FC236}">
                    <a16:creationId xmlns:a16="http://schemas.microsoft.com/office/drawing/2014/main" id="{951A6AB2-3164-E5B9-89ED-43A4754E9475}"/>
                  </a:ext>
                </a:extLst>
              </p:cNvPr>
              <p:cNvCxnSpPr>
                <a:cxnSpLocks/>
                <a:stCxn id="303" idx="0"/>
                <a:endCxn id="306" idx="4"/>
              </p:cNvCxnSpPr>
              <p:nvPr/>
            </p:nvCxnSpPr>
            <p:spPr>
              <a:xfrm flipH="1" flipV="1">
                <a:off x="4078562" y="2824593"/>
                <a:ext cx="503363" cy="133113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>
                <a:extLst>
                  <a:ext uri="{FF2B5EF4-FFF2-40B4-BE49-F238E27FC236}">
                    <a16:creationId xmlns:a16="http://schemas.microsoft.com/office/drawing/2014/main" id="{398D4652-3320-410E-DB1C-1AE8556DAE4E}"/>
                  </a:ext>
                </a:extLst>
              </p:cNvPr>
              <p:cNvCxnSpPr>
                <a:cxnSpLocks/>
                <a:stCxn id="306" idx="4"/>
                <a:endCxn id="302" idx="0"/>
              </p:cNvCxnSpPr>
              <p:nvPr/>
            </p:nvCxnSpPr>
            <p:spPr>
              <a:xfrm>
                <a:off x="4078562" y="2824593"/>
                <a:ext cx="318069" cy="130787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>
                <a:extLst>
                  <a:ext uri="{FF2B5EF4-FFF2-40B4-BE49-F238E27FC236}">
                    <a16:creationId xmlns:a16="http://schemas.microsoft.com/office/drawing/2014/main" id="{B0572D9A-C02C-5D0A-FC73-65482A905481}"/>
                  </a:ext>
                </a:extLst>
              </p:cNvPr>
              <p:cNvCxnSpPr>
                <a:cxnSpLocks/>
                <a:stCxn id="303" idx="0"/>
                <a:endCxn id="307" idx="4"/>
              </p:cNvCxnSpPr>
              <p:nvPr/>
            </p:nvCxnSpPr>
            <p:spPr>
              <a:xfrm flipH="1" flipV="1">
                <a:off x="4525011" y="2824593"/>
                <a:ext cx="56914" cy="133113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>
                <a:extLst>
                  <a:ext uri="{FF2B5EF4-FFF2-40B4-BE49-F238E27FC236}">
                    <a16:creationId xmlns:a16="http://schemas.microsoft.com/office/drawing/2014/main" id="{7B70F059-A770-2825-A76C-EC442213D08C}"/>
                  </a:ext>
                </a:extLst>
              </p:cNvPr>
              <p:cNvCxnSpPr>
                <a:cxnSpLocks/>
                <a:stCxn id="302" idx="0"/>
                <a:endCxn id="307" idx="4"/>
              </p:cNvCxnSpPr>
              <p:nvPr/>
            </p:nvCxnSpPr>
            <p:spPr>
              <a:xfrm flipV="1">
                <a:off x="4396631" y="2824593"/>
                <a:ext cx="128380" cy="130787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B3E281DA-4286-5A01-1326-F86D1EB10617}"/>
                  </a:ext>
                </a:extLst>
              </p:cNvPr>
              <p:cNvCxnSpPr>
                <a:cxnSpLocks/>
                <a:stCxn id="308" idx="0"/>
                <a:endCxn id="307" idx="4"/>
              </p:cNvCxnSpPr>
              <p:nvPr/>
            </p:nvCxnSpPr>
            <p:spPr>
              <a:xfrm flipV="1">
                <a:off x="4211338" y="2824593"/>
                <a:ext cx="313673" cy="128461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8967A508-9251-A23A-05FD-7AE047864CF2}"/>
                  </a:ext>
                </a:extLst>
              </p:cNvPr>
              <p:cNvCxnSpPr>
                <a:cxnSpLocks/>
                <a:stCxn id="309" idx="0"/>
                <a:endCxn id="307" idx="4"/>
              </p:cNvCxnSpPr>
              <p:nvPr/>
            </p:nvCxnSpPr>
            <p:spPr>
              <a:xfrm flipV="1">
                <a:off x="4026045" y="2824593"/>
                <a:ext cx="498967" cy="126135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>
                <a:extLst>
                  <a:ext uri="{FF2B5EF4-FFF2-40B4-BE49-F238E27FC236}">
                    <a16:creationId xmlns:a16="http://schemas.microsoft.com/office/drawing/2014/main" id="{D3E9EEEB-17DE-122A-16D5-F25E86E20B1C}"/>
                  </a:ext>
                </a:extLst>
              </p:cNvPr>
              <p:cNvCxnSpPr>
                <a:cxnSpLocks/>
                <a:stCxn id="304" idx="0"/>
                <a:endCxn id="308" idx="4"/>
              </p:cNvCxnSpPr>
              <p:nvPr/>
            </p:nvCxnSpPr>
            <p:spPr>
              <a:xfrm flipH="1" flipV="1">
                <a:off x="4211338" y="3034176"/>
                <a:ext cx="90097" cy="151215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>
                <a:extLst>
                  <a:ext uri="{FF2B5EF4-FFF2-40B4-BE49-F238E27FC236}">
                    <a16:creationId xmlns:a16="http://schemas.microsoft.com/office/drawing/2014/main" id="{2DB1963E-848B-324B-FE46-BF0E8DADF072}"/>
                  </a:ext>
                </a:extLst>
              </p:cNvPr>
              <p:cNvCxnSpPr>
                <a:cxnSpLocks/>
                <a:stCxn id="310" idx="0"/>
                <a:endCxn id="308" idx="4"/>
              </p:cNvCxnSpPr>
              <p:nvPr/>
            </p:nvCxnSpPr>
            <p:spPr>
              <a:xfrm flipV="1">
                <a:off x="4118465" y="3034176"/>
                <a:ext cx="92872" cy="151215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>
                <a:extLst>
                  <a:ext uri="{FF2B5EF4-FFF2-40B4-BE49-F238E27FC236}">
                    <a16:creationId xmlns:a16="http://schemas.microsoft.com/office/drawing/2014/main" id="{416208BB-71D5-91B1-CE55-9429C0408B47}"/>
                  </a:ext>
                </a:extLst>
              </p:cNvPr>
              <p:cNvCxnSpPr>
                <a:cxnSpLocks/>
                <a:stCxn id="311" idx="0"/>
                <a:endCxn id="308" idx="4"/>
              </p:cNvCxnSpPr>
              <p:nvPr/>
            </p:nvCxnSpPr>
            <p:spPr>
              <a:xfrm flipH="1" flipV="1">
                <a:off x="4211338" y="3034176"/>
                <a:ext cx="273419" cy="146847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>
                <a:extLst>
                  <a:ext uri="{FF2B5EF4-FFF2-40B4-BE49-F238E27FC236}">
                    <a16:creationId xmlns:a16="http://schemas.microsoft.com/office/drawing/2014/main" id="{B7725282-BB69-48D5-105E-2D32D80336BD}"/>
                  </a:ext>
                </a:extLst>
              </p:cNvPr>
              <p:cNvCxnSpPr>
                <a:cxnSpLocks/>
                <a:stCxn id="310" idx="0"/>
                <a:endCxn id="309" idx="4"/>
              </p:cNvCxnSpPr>
              <p:nvPr/>
            </p:nvCxnSpPr>
            <p:spPr>
              <a:xfrm flipH="1" flipV="1">
                <a:off x="4026045" y="3031850"/>
                <a:ext cx="92421" cy="153541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>
                <a:extLst>
                  <a:ext uri="{FF2B5EF4-FFF2-40B4-BE49-F238E27FC236}">
                    <a16:creationId xmlns:a16="http://schemas.microsoft.com/office/drawing/2014/main" id="{63CD9A68-B942-B311-686F-9661CB9AC58C}"/>
                  </a:ext>
                </a:extLst>
              </p:cNvPr>
              <p:cNvCxnSpPr>
                <a:cxnSpLocks/>
                <a:stCxn id="304" idx="0"/>
                <a:endCxn id="309" idx="4"/>
              </p:cNvCxnSpPr>
              <p:nvPr/>
            </p:nvCxnSpPr>
            <p:spPr>
              <a:xfrm flipH="1" flipV="1">
                <a:off x="4026045" y="3031850"/>
                <a:ext cx="275390" cy="153541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>
                <a:extLst>
                  <a:ext uri="{FF2B5EF4-FFF2-40B4-BE49-F238E27FC236}">
                    <a16:creationId xmlns:a16="http://schemas.microsoft.com/office/drawing/2014/main" id="{FF8AFADA-7E25-4BF1-8417-A362729E3428}"/>
                  </a:ext>
                </a:extLst>
              </p:cNvPr>
              <p:cNvCxnSpPr>
                <a:cxnSpLocks/>
                <a:stCxn id="311" idx="0"/>
                <a:endCxn id="309" idx="4"/>
              </p:cNvCxnSpPr>
              <p:nvPr/>
            </p:nvCxnSpPr>
            <p:spPr>
              <a:xfrm flipH="1" flipV="1">
                <a:off x="4026045" y="3031850"/>
                <a:ext cx="458712" cy="149173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9BA779FE-690B-B86D-2E5F-B0DB7062EECE}"/>
                  </a:ext>
                </a:extLst>
              </p:cNvPr>
              <p:cNvCxnSpPr>
                <a:cxnSpLocks/>
                <a:stCxn id="310" idx="0"/>
                <a:endCxn id="302" idx="4"/>
              </p:cNvCxnSpPr>
              <p:nvPr/>
            </p:nvCxnSpPr>
            <p:spPr>
              <a:xfrm flipV="1">
                <a:off x="4118465" y="3036502"/>
                <a:ext cx="278166" cy="148889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>
                <a:extLst>
                  <a:ext uri="{FF2B5EF4-FFF2-40B4-BE49-F238E27FC236}">
                    <a16:creationId xmlns:a16="http://schemas.microsoft.com/office/drawing/2014/main" id="{3F443050-D0C0-C3EB-22E7-D6E1733BE443}"/>
                  </a:ext>
                </a:extLst>
              </p:cNvPr>
              <p:cNvCxnSpPr>
                <a:cxnSpLocks/>
                <a:stCxn id="311" idx="0"/>
                <a:endCxn id="302" idx="4"/>
              </p:cNvCxnSpPr>
              <p:nvPr/>
            </p:nvCxnSpPr>
            <p:spPr>
              <a:xfrm flipH="1" flipV="1">
                <a:off x="4396631" y="3036502"/>
                <a:ext cx="88125" cy="144521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>
                <a:extLst>
                  <a:ext uri="{FF2B5EF4-FFF2-40B4-BE49-F238E27FC236}">
                    <a16:creationId xmlns:a16="http://schemas.microsoft.com/office/drawing/2014/main" id="{9A58608B-B919-90C7-6FC5-E3B96CCA0CFE}"/>
                  </a:ext>
                </a:extLst>
              </p:cNvPr>
              <p:cNvCxnSpPr>
                <a:cxnSpLocks/>
                <a:stCxn id="311" idx="0"/>
                <a:endCxn id="303" idx="4"/>
              </p:cNvCxnSpPr>
              <p:nvPr/>
            </p:nvCxnSpPr>
            <p:spPr>
              <a:xfrm flipV="1">
                <a:off x="4484757" y="3038828"/>
                <a:ext cx="97169" cy="142195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328">
                <a:extLst>
                  <a:ext uri="{FF2B5EF4-FFF2-40B4-BE49-F238E27FC236}">
                    <a16:creationId xmlns:a16="http://schemas.microsoft.com/office/drawing/2014/main" id="{90FC2320-8341-DB6E-5E38-C2204450B567}"/>
                  </a:ext>
                </a:extLst>
              </p:cNvPr>
              <p:cNvCxnSpPr>
                <a:cxnSpLocks/>
                <a:stCxn id="304" idx="0"/>
                <a:endCxn id="303" idx="4"/>
              </p:cNvCxnSpPr>
              <p:nvPr/>
            </p:nvCxnSpPr>
            <p:spPr>
              <a:xfrm flipV="1">
                <a:off x="4301435" y="3038828"/>
                <a:ext cx="280490" cy="146562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Connector 329">
                <a:extLst>
                  <a:ext uri="{FF2B5EF4-FFF2-40B4-BE49-F238E27FC236}">
                    <a16:creationId xmlns:a16="http://schemas.microsoft.com/office/drawing/2014/main" id="{B01AF5B8-C287-11F3-78FB-5D3E5D91B072}"/>
                  </a:ext>
                </a:extLst>
              </p:cNvPr>
              <p:cNvCxnSpPr>
                <a:cxnSpLocks/>
                <a:stCxn id="310" idx="0"/>
                <a:endCxn id="303" idx="4"/>
              </p:cNvCxnSpPr>
              <p:nvPr/>
            </p:nvCxnSpPr>
            <p:spPr>
              <a:xfrm flipV="1">
                <a:off x="4118465" y="3038828"/>
                <a:ext cx="463460" cy="146562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D58BDB54-42F4-30D3-F713-FD0DAAB967B5}"/>
                  </a:ext>
                </a:extLst>
              </p:cNvPr>
              <p:cNvCxnSpPr>
                <a:cxnSpLocks/>
                <a:stCxn id="312" idx="0"/>
                <a:endCxn id="310" idx="4"/>
              </p:cNvCxnSpPr>
              <p:nvPr/>
            </p:nvCxnSpPr>
            <p:spPr>
              <a:xfrm flipH="1" flipV="1">
                <a:off x="4118465" y="3266512"/>
                <a:ext cx="182970" cy="128992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Connector 331">
                <a:extLst>
                  <a:ext uri="{FF2B5EF4-FFF2-40B4-BE49-F238E27FC236}">
                    <a16:creationId xmlns:a16="http://schemas.microsoft.com/office/drawing/2014/main" id="{9620C028-8F9C-BED6-4002-A3CA31139C95}"/>
                  </a:ext>
                </a:extLst>
              </p:cNvPr>
              <p:cNvCxnSpPr>
                <a:cxnSpLocks/>
                <a:stCxn id="312" idx="0"/>
                <a:endCxn id="304" idx="4"/>
              </p:cNvCxnSpPr>
              <p:nvPr/>
            </p:nvCxnSpPr>
            <p:spPr>
              <a:xfrm flipV="1">
                <a:off x="4301435" y="3266512"/>
                <a:ext cx="0" cy="128992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FCA2E902-1EBB-386B-E2F1-B5D62794BF78}"/>
                  </a:ext>
                </a:extLst>
              </p:cNvPr>
              <p:cNvCxnSpPr>
                <a:cxnSpLocks/>
                <a:stCxn id="312" idx="0"/>
                <a:endCxn id="311" idx="4"/>
              </p:cNvCxnSpPr>
              <p:nvPr/>
            </p:nvCxnSpPr>
            <p:spPr>
              <a:xfrm flipV="1">
                <a:off x="4301435" y="3262144"/>
                <a:ext cx="183322" cy="133359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>
                <a:extLst>
                  <a:ext uri="{FF2B5EF4-FFF2-40B4-BE49-F238E27FC236}">
                    <a16:creationId xmlns:a16="http://schemas.microsoft.com/office/drawing/2014/main" id="{DAF91E47-CAD4-90AB-D2C2-637AD530B339}"/>
                  </a:ext>
                </a:extLst>
              </p:cNvPr>
              <p:cNvCxnSpPr>
                <a:cxnSpLocks/>
                <a:endCxn id="306" idx="0"/>
              </p:cNvCxnSpPr>
              <p:nvPr/>
            </p:nvCxnSpPr>
            <p:spPr>
              <a:xfrm>
                <a:off x="4078562" y="2690328"/>
                <a:ext cx="0" cy="53144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>
                <a:extLst>
                  <a:ext uri="{FF2B5EF4-FFF2-40B4-BE49-F238E27FC236}">
                    <a16:creationId xmlns:a16="http://schemas.microsoft.com/office/drawing/2014/main" id="{0536CB40-14B7-12E6-7319-FDF6D90944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25011" y="2690328"/>
                <a:ext cx="0" cy="53144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4" name="Flowchart: Connector 223">
              <a:extLst>
                <a:ext uri="{FF2B5EF4-FFF2-40B4-BE49-F238E27FC236}">
                  <a16:creationId xmlns:a16="http://schemas.microsoft.com/office/drawing/2014/main" id="{B26BEE9C-6C5B-92E7-35A3-5D03ED00593C}"/>
                </a:ext>
              </a:extLst>
            </p:cNvPr>
            <p:cNvSpPr>
              <a:spLocks/>
            </p:cNvSpPr>
            <p:nvPr/>
          </p:nvSpPr>
          <p:spPr>
            <a:xfrm>
              <a:off x="5824835" y="3631852"/>
              <a:ext cx="81121" cy="81121"/>
            </a:xfrm>
            <a:prstGeom prst="flowChartConnector">
              <a:avLst/>
            </a:prstGeom>
            <a:noFill/>
            <a:ln w="31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25" name="Flowchart: Connector 224">
              <a:extLst>
                <a:ext uri="{FF2B5EF4-FFF2-40B4-BE49-F238E27FC236}">
                  <a16:creationId xmlns:a16="http://schemas.microsoft.com/office/drawing/2014/main" id="{7AC17645-7CF6-6292-2B0E-F3A73AD8E755}"/>
                </a:ext>
              </a:extLst>
            </p:cNvPr>
            <p:cNvSpPr>
              <a:spLocks/>
            </p:cNvSpPr>
            <p:nvPr/>
          </p:nvSpPr>
          <p:spPr>
            <a:xfrm>
              <a:off x="6091452" y="3626752"/>
              <a:ext cx="81121" cy="81121"/>
            </a:xfrm>
            <a:prstGeom prst="flowChartConnector">
              <a:avLst/>
            </a:prstGeom>
            <a:noFill/>
            <a:ln w="31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26" name="Flowchart: Connector 225">
              <a:extLst>
                <a:ext uri="{FF2B5EF4-FFF2-40B4-BE49-F238E27FC236}">
                  <a16:creationId xmlns:a16="http://schemas.microsoft.com/office/drawing/2014/main" id="{106C144B-6A5A-30D3-9D15-B4226A85C32C}"/>
                </a:ext>
              </a:extLst>
            </p:cNvPr>
            <p:cNvSpPr>
              <a:spLocks/>
            </p:cNvSpPr>
            <p:nvPr/>
          </p:nvSpPr>
          <p:spPr>
            <a:xfrm flipH="1">
              <a:off x="5255347" y="3799976"/>
              <a:ext cx="81121" cy="81121"/>
            </a:xfrm>
            <a:prstGeom prst="flowChartConnector">
              <a:avLst/>
            </a:prstGeom>
            <a:noFill/>
            <a:ln w="31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0BA3C4B9-863B-D888-0596-1EFEA5CABE02}"/>
                </a:ext>
              </a:extLst>
            </p:cNvPr>
            <p:cNvCxnSpPr>
              <a:cxnSpLocks/>
              <a:stCxn id="228" idx="4"/>
              <a:endCxn id="231" idx="0"/>
            </p:cNvCxnSpPr>
            <p:nvPr/>
          </p:nvCxnSpPr>
          <p:spPr>
            <a:xfrm>
              <a:off x="4299868" y="3470304"/>
              <a:ext cx="247533" cy="158998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8" name="Flowchart: Connector 227">
              <a:extLst>
                <a:ext uri="{FF2B5EF4-FFF2-40B4-BE49-F238E27FC236}">
                  <a16:creationId xmlns:a16="http://schemas.microsoft.com/office/drawing/2014/main" id="{7BC59008-AB86-B9E2-02CB-81BB55303AB4}"/>
                </a:ext>
              </a:extLst>
            </p:cNvPr>
            <p:cNvSpPr>
              <a:spLocks/>
            </p:cNvSpPr>
            <p:nvPr/>
          </p:nvSpPr>
          <p:spPr>
            <a:xfrm>
              <a:off x="4259307" y="3389183"/>
              <a:ext cx="81121" cy="81121"/>
            </a:xfrm>
            <a:prstGeom prst="flowChartConnector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29" name="Flowchart: Connector 228">
              <a:extLst>
                <a:ext uri="{FF2B5EF4-FFF2-40B4-BE49-F238E27FC236}">
                  <a16:creationId xmlns:a16="http://schemas.microsoft.com/office/drawing/2014/main" id="{A2535104-3E08-10DA-69C1-2F8316540432}"/>
                </a:ext>
              </a:extLst>
            </p:cNvPr>
            <p:cNvSpPr>
              <a:spLocks/>
            </p:cNvSpPr>
            <p:nvPr/>
          </p:nvSpPr>
          <p:spPr>
            <a:xfrm>
              <a:off x="6263430" y="3395503"/>
              <a:ext cx="81121" cy="81121"/>
            </a:xfrm>
            <a:prstGeom prst="flowChartConnector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30" name="Flowchart: Connector 229">
              <a:extLst>
                <a:ext uri="{FF2B5EF4-FFF2-40B4-BE49-F238E27FC236}">
                  <a16:creationId xmlns:a16="http://schemas.microsoft.com/office/drawing/2014/main" id="{4DB95ECE-154D-AC19-7CCC-3E75BB049286}"/>
                </a:ext>
              </a:extLst>
            </p:cNvPr>
            <p:cNvSpPr>
              <a:spLocks/>
            </p:cNvSpPr>
            <p:nvPr/>
          </p:nvSpPr>
          <p:spPr>
            <a:xfrm>
              <a:off x="4776848" y="3629302"/>
              <a:ext cx="81121" cy="81121"/>
            </a:xfrm>
            <a:prstGeom prst="flowChartConnector">
              <a:avLst/>
            </a:prstGeom>
            <a:noFill/>
            <a:ln w="31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31" name="Flowchart: Connector 230">
              <a:extLst>
                <a:ext uri="{FF2B5EF4-FFF2-40B4-BE49-F238E27FC236}">
                  <a16:creationId xmlns:a16="http://schemas.microsoft.com/office/drawing/2014/main" id="{001BDFDF-494D-CC68-AF9E-A0D516275231}"/>
                </a:ext>
              </a:extLst>
            </p:cNvPr>
            <p:cNvSpPr>
              <a:spLocks/>
            </p:cNvSpPr>
            <p:nvPr/>
          </p:nvSpPr>
          <p:spPr>
            <a:xfrm>
              <a:off x="4506840" y="3629302"/>
              <a:ext cx="81121" cy="81121"/>
            </a:xfrm>
            <a:prstGeom prst="flowChartConnector">
              <a:avLst/>
            </a:prstGeom>
            <a:noFill/>
            <a:ln w="31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32" name="Flowchart: Connector 231">
              <a:extLst>
                <a:ext uri="{FF2B5EF4-FFF2-40B4-BE49-F238E27FC236}">
                  <a16:creationId xmlns:a16="http://schemas.microsoft.com/office/drawing/2014/main" id="{DEB634AF-6911-9C41-ECB7-1A4DCDE09E55}"/>
                </a:ext>
              </a:extLst>
            </p:cNvPr>
            <p:cNvSpPr>
              <a:spLocks/>
            </p:cNvSpPr>
            <p:nvPr/>
          </p:nvSpPr>
          <p:spPr>
            <a:xfrm flipH="1">
              <a:off x="4835203" y="3799976"/>
              <a:ext cx="81121" cy="81121"/>
            </a:xfrm>
            <a:prstGeom prst="flowChartConnector">
              <a:avLst/>
            </a:prstGeom>
            <a:noFill/>
            <a:ln w="31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33" name="Flowchart: Connector 232">
              <a:extLst>
                <a:ext uri="{FF2B5EF4-FFF2-40B4-BE49-F238E27FC236}">
                  <a16:creationId xmlns:a16="http://schemas.microsoft.com/office/drawing/2014/main" id="{0DAB8C96-B106-41E8-43F4-CD85666594D3}"/>
                </a:ext>
              </a:extLst>
            </p:cNvPr>
            <p:cNvSpPr>
              <a:spLocks/>
            </p:cNvSpPr>
            <p:nvPr/>
          </p:nvSpPr>
          <p:spPr>
            <a:xfrm flipH="1">
              <a:off x="5675491" y="3799976"/>
              <a:ext cx="81121" cy="81121"/>
            </a:xfrm>
            <a:prstGeom prst="flowChartConnector">
              <a:avLst/>
            </a:prstGeom>
            <a:noFill/>
            <a:ln w="31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34" name="Flowchart: Connector 233">
              <a:extLst>
                <a:ext uri="{FF2B5EF4-FFF2-40B4-BE49-F238E27FC236}">
                  <a16:creationId xmlns:a16="http://schemas.microsoft.com/office/drawing/2014/main" id="{702714FA-A9C0-7FBB-A292-46A4070B8FB7}"/>
                </a:ext>
              </a:extLst>
            </p:cNvPr>
            <p:cNvSpPr>
              <a:spLocks/>
            </p:cNvSpPr>
            <p:nvPr/>
          </p:nvSpPr>
          <p:spPr>
            <a:xfrm>
              <a:off x="5255347" y="3969126"/>
              <a:ext cx="81121" cy="81121"/>
            </a:xfrm>
            <a:prstGeom prst="flowChartConnector">
              <a:avLst/>
            </a:prstGeom>
            <a:noFill/>
            <a:ln w="31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0420EF88-D736-97C2-B486-3BA98463EB76}"/>
                </a:ext>
              </a:extLst>
            </p:cNvPr>
            <p:cNvCxnSpPr>
              <a:cxnSpLocks/>
              <a:stCxn id="228" idx="4"/>
              <a:endCxn id="230" idx="0"/>
            </p:cNvCxnSpPr>
            <p:nvPr/>
          </p:nvCxnSpPr>
          <p:spPr>
            <a:xfrm>
              <a:off x="4299868" y="3470304"/>
              <a:ext cx="517541" cy="158998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A90F3BA0-8C83-D9A6-47B9-581A2681FC65}"/>
                </a:ext>
              </a:extLst>
            </p:cNvPr>
            <p:cNvCxnSpPr>
              <a:cxnSpLocks/>
              <a:stCxn id="225" idx="0"/>
              <a:endCxn id="228" idx="4"/>
            </p:cNvCxnSpPr>
            <p:nvPr/>
          </p:nvCxnSpPr>
          <p:spPr>
            <a:xfrm flipH="1" flipV="1">
              <a:off x="4299868" y="3470304"/>
              <a:ext cx="1832145" cy="156448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625ED848-9947-52C8-41E8-65238954FE85}"/>
                </a:ext>
              </a:extLst>
            </p:cNvPr>
            <p:cNvCxnSpPr>
              <a:cxnSpLocks/>
              <a:stCxn id="228" idx="4"/>
              <a:endCxn id="224" idx="0"/>
            </p:cNvCxnSpPr>
            <p:nvPr/>
          </p:nvCxnSpPr>
          <p:spPr>
            <a:xfrm>
              <a:off x="4299868" y="3470304"/>
              <a:ext cx="1565528" cy="161548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47D7704F-D8E0-B224-343C-AA66AB5080EA}"/>
                </a:ext>
              </a:extLst>
            </p:cNvPr>
            <p:cNvCxnSpPr>
              <a:cxnSpLocks/>
              <a:stCxn id="225" idx="0"/>
              <a:endCxn id="229" idx="4"/>
            </p:cNvCxnSpPr>
            <p:nvPr/>
          </p:nvCxnSpPr>
          <p:spPr>
            <a:xfrm flipV="1">
              <a:off x="6132013" y="3476624"/>
              <a:ext cx="171978" cy="150128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B795918F-7C0D-75DC-E9EA-E3C8088126FD}"/>
                </a:ext>
              </a:extLst>
            </p:cNvPr>
            <p:cNvCxnSpPr>
              <a:cxnSpLocks/>
              <a:stCxn id="224" idx="0"/>
              <a:endCxn id="229" idx="4"/>
            </p:cNvCxnSpPr>
            <p:nvPr/>
          </p:nvCxnSpPr>
          <p:spPr>
            <a:xfrm flipV="1">
              <a:off x="5865396" y="3476624"/>
              <a:ext cx="438595" cy="155228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7D76C03A-5A35-57A1-BE78-85367E0191D0}"/>
                </a:ext>
              </a:extLst>
            </p:cNvPr>
            <p:cNvCxnSpPr>
              <a:cxnSpLocks/>
              <a:stCxn id="230" idx="0"/>
              <a:endCxn id="229" idx="4"/>
            </p:cNvCxnSpPr>
            <p:nvPr/>
          </p:nvCxnSpPr>
          <p:spPr>
            <a:xfrm flipV="1">
              <a:off x="4817409" y="3476624"/>
              <a:ext cx="1486582" cy="152678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5DA026F7-2AC9-ABAF-2466-128F5C2B2F53}"/>
                </a:ext>
              </a:extLst>
            </p:cNvPr>
            <p:cNvCxnSpPr>
              <a:cxnSpLocks/>
              <a:stCxn id="231" idx="0"/>
              <a:endCxn id="229" idx="4"/>
            </p:cNvCxnSpPr>
            <p:nvPr/>
          </p:nvCxnSpPr>
          <p:spPr>
            <a:xfrm flipV="1">
              <a:off x="4547401" y="3476624"/>
              <a:ext cx="1756590" cy="152678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E5D60A76-8DB3-E70C-FF8E-8428F3F04EFC}"/>
                </a:ext>
              </a:extLst>
            </p:cNvPr>
            <p:cNvCxnSpPr>
              <a:cxnSpLocks/>
              <a:stCxn id="226" idx="0"/>
              <a:endCxn id="230" idx="4"/>
            </p:cNvCxnSpPr>
            <p:nvPr/>
          </p:nvCxnSpPr>
          <p:spPr>
            <a:xfrm flipH="1" flipV="1">
              <a:off x="4817409" y="3710423"/>
              <a:ext cx="478498" cy="89553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D04ED700-1678-8315-7673-B1F95A1DCA68}"/>
                </a:ext>
              </a:extLst>
            </p:cNvPr>
            <p:cNvCxnSpPr>
              <a:cxnSpLocks/>
              <a:stCxn id="232" idx="0"/>
              <a:endCxn id="230" idx="4"/>
            </p:cNvCxnSpPr>
            <p:nvPr/>
          </p:nvCxnSpPr>
          <p:spPr>
            <a:xfrm flipH="1" flipV="1">
              <a:off x="4817409" y="3710423"/>
              <a:ext cx="58354" cy="89553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35C34F3F-4BD2-6FC9-FCE0-063D10E134A2}"/>
                </a:ext>
              </a:extLst>
            </p:cNvPr>
            <p:cNvCxnSpPr>
              <a:cxnSpLocks/>
              <a:stCxn id="233" idx="0"/>
              <a:endCxn id="230" idx="4"/>
            </p:cNvCxnSpPr>
            <p:nvPr/>
          </p:nvCxnSpPr>
          <p:spPr>
            <a:xfrm flipH="1" flipV="1">
              <a:off x="4817409" y="3710423"/>
              <a:ext cx="898642" cy="89553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E123C88A-4180-D2CF-4B42-4E86BBC93A85}"/>
                </a:ext>
              </a:extLst>
            </p:cNvPr>
            <p:cNvCxnSpPr>
              <a:cxnSpLocks/>
              <a:stCxn id="232" idx="0"/>
              <a:endCxn id="231" idx="4"/>
            </p:cNvCxnSpPr>
            <p:nvPr/>
          </p:nvCxnSpPr>
          <p:spPr>
            <a:xfrm flipH="1" flipV="1">
              <a:off x="4547401" y="3710423"/>
              <a:ext cx="328362" cy="89553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062533D0-0FBB-4CF1-C46A-5217BD67A46F}"/>
                </a:ext>
              </a:extLst>
            </p:cNvPr>
            <p:cNvCxnSpPr>
              <a:cxnSpLocks/>
              <a:stCxn id="226" idx="0"/>
              <a:endCxn id="231" idx="4"/>
            </p:cNvCxnSpPr>
            <p:nvPr/>
          </p:nvCxnSpPr>
          <p:spPr>
            <a:xfrm flipH="1" flipV="1">
              <a:off x="4547401" y="3710423"/>
              <a:ext cx="748506" cy="89553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519C6277-0B54-9D58-9F56-87A6E1853665}"/>
                </a:ext>
              </a:extLst>
            </p:cNvPr>
            <p:cNvCxnSpPr>
              <a:cxnSpLocks/>
              <a:stCxn id="233" idx="0"/>
              <a:endCxn id="231" idx="4"/>
            </p:cNvCxnSpPr>
            <p:nvPr/>
          </p:nvCxnSpPr>
          <p:spPr>
            <a:xfrm flipH="1" flipV="1">
              <a:off x="4547401" y="3710423"/>
              <a:ext cx="1168650" cy="89553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247F2923-DBBA-31BA-69F4-7243591B22DD}"/>
                </a:ext>
              </a:extLst>
            </p:cNvPr>
            <p:cNvCxnSpPr>
              <a:cxnSpLocks/>
              <a:stCxn id="232" idx="0"/>
              <a:endCxn id="224" idx="4"/>
            </p:cNvCxnSpPr>
            <p:nvPr/>
          </p:nvCxnSpPr>
          <p:spPr>
            <a:xfrm flipV="1">
              <a:off x="4875763" y="3712973"/>
              <a:ext cx="989633" cy="87003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D76E2F5C-DB7C-4400-63CB-5545F701AD68}"/>
                </a:ext>
              </a:extLst>
            </p:cNvPr>
            <p:cNvCxnSpPr>
              <a:cxnSpLocks/>
              <a:stCxn id="233" idx="0"/>
              <a:endCxn id="224" idx="4"/>
            </p:cNvCxnSpPr>
            <p:nvPr/>
          </p:nvCxnSpPr>
          <p:spPr>
            <a:xfrm flipV="1">
              <a:off x="5716051" y="3712973"/>
              <a:ext cx="149345" cy="87003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159CFC6D-7624-FB43-0D9C-F15D0CF98FBB}"/>
                </a:ext>
              </a:extLst>
            </p:cNvPr>
            <p:cNvCxnSpPr>
              <a:cxnSpLocks/>
              <a:stCxn id="233" idx="0"/>
              <a:endCxn id="225" idx="4"/>
            </p:cNvCxnSpPr>
            <p:nvPr/>
          </p:nvCxnSpPr>
          <p:spPr>
            <a:xfrm flipV="1">
              <a:off x="5716051" y="3707873"/>
              <a:ext cx="415962" cy="92103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225244C2-2BBB-FC4F-7155-AA64D560ACC2}"/>
                </a:ext>
              </a:extLst>
            </p:cNvPr>
            <p:cNvCxnSpPr>
              <a:cxnSpLocks/>
              <a:stCxn id="226" idx="0"/>
              <a:endCxn id="225" idx="4"/>
            </p:cNvCxnSpPr>
            <p:nvPr/>
          </p:nvCxnSpPr>
          <p:spPr>
            <a:xfrm flipV="1">
              <a:off x="5295907" y="3707873"/>
              <a:ext cx="836106" cy="92103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90ED101E-6A89-2479-27DF-EEF225A538F3}"/>
                </a:ext>
              </a:extLst>
            </p:cNvPr>
            <p:cNvCxnSpPr>
              <a:cxnSpLocks/>
              <a:stCxn id="232" idx="0"/>
              <a:endCxn id="225" idx="4"/>
            </p:cNvCxnSpPr>
            <p:nvPr/>
          </p:nvCxnSpPr>
          <p:spPr>
            <a:xfrm flipV="1">
              <a:off x="4875763" y="3707873"/>
              <a:ext cx="1256250" cy="92103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B8EBB390-7562-6A75-886C-83FE32E656B9}"/>
                </a:ext>
              </a:extLst>
            </p:cNvPr>
            <p:cNvCxnSpPr>
              <a:cxnSpLocks/>
              <a:stCxn id="234" idx="0"/>
              <a:endCxn id="232" idx="4"/>
            </p:cNvCxnSpPr>
            <p:nvPr/>
          </p:nvCxnSpPr>
          <p:spPr>
            <a:xfrm flipH="1" flipV="1">
              <a:off x="4875763" y="3881097"/>
              <a:ext cx="420145" cy="88029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259ECB76-CDFF-D500-DFD2-4F592BE347FB}"/>
                </a:ext>
              </a:extLst>
            </p:cNvPr>
            <p:cNvCxnSpPr>
              <a:cxnSpLocks/>
              <a:stCxn id="234" idx="0"/>
              <a:endCxn id="226" idx="4"/>
            </p:cNvCxnSpPr>
            <p:nvPr/>
          </p:nvCxnSpPr>
          <p:spPr>
            <a:xfrm flipH="1" flipV="1">
              <a:off x="5295907" y="3881097"/>
              <a:ext cx="1" cy="88029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F016CB19-8E9C-5861-7333-5509F342B030}"/>
                </a:ext>
              </a:extLst>
            </p:cNvPr>
            <p:cNvCxnSpPr>
              <a:cxnSpLocks/>
              <a:stCxn id="234" idx="0"/>
              <a:endCxn id="233" idx="4"/>
            </p:cNvCxnSpPr>
            <p:nvPr/>
          </p:nvCxnSpPr>
          <p:spPr>
            <a:xfrm flipV="1">
              <a:off x="5295908" y="3881097"/>
              <a:ext cx="420143" cy="88029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TextBox 255">
              <a:extLst>
                <a:ext uri="{FF2B5EF4-FFF2-40B4-BE49-F238E27FC236}">
                  <a16:creationId xmlns:a16="http://schemas.microsoft.com/office/drawing/2014/main" id="{9AD3D99B-7E20-E08A-363D-471BBE85EC59}"/>
                </a:ext>
              </a:extLst>
            </p:cNvPr>
            <p:cNvSpPr txBox="1"/>
            <p:nvPr/>
          </p:nvSpPr>
          <p:spPr>
            <a:xfrm>
              <a:off x="5183043" y="3414313"/>
              <a:ext cx="1759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…</a:t>
              </a:r>
            </a:p>
          </p:txBody>
        </p: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4AE4DB64-B879-B819-530F-185AB2C5D795}"/>
                </a:ext>
              </a:extLst>
            </p:cNvPr>
            <p:cNvGrpSpPr/>
            <p:nvPr/>
          </p:nvGrpSpPr>
          <p:grpSpPr>
            <a:xfrm>
              <a:off x="5981211" y="2690328"/>
              <a:ext cx="637002" cy="786297"/>
              <a:chOff x="3985484" y="2690328"/>
              <a:chExt cx="637002" cy="786297"/>
            </a:xfrm>
          </p:grpSpPr>
          <p:sp>
            <p:nvSpPr>
              <p:cNvPr id="268" name="Flowchart: Connector 267">
                <a:extLst>
                  <a:ext uri="{FF2B5EF4-FFF2-40B4-BE49-F238E27FC236}">
                    <a16:creationId xmlns:a16="http://schemas.microsoft.com/office/drawing/2014/main" id="{08DB3061-5ED1-2A02-292C-E802F39443DE}"/>
                  </a:ext>
                </a:extLst>
              </p:cNvPr>
              <p:cNvSpPr/>
              <p:nvPr/>
            </p:nvSpPr>
            <p:spPr>
              <a:xfrm>
                <a:off x="4356071" y="2955380"/>
                <a:ext cx="81121" cy="81121"/>
              </a:xfrm>
              <a:prstGeom prst="flowChartConnector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lowchart: Connector 268">
                <a:extLst>
                  <a:ext uri="{FF2B5EF4-FFF2-40B4-BE49-F238E27FC236}">
                    <a16:creationId xmlns:a16="http://schemas.microsoft.com/office/drawing/2014/main" id="{B16A804F-C74A-9E89-9698-C9B341149CBB}"/>
                  </a:ext>
                </a:extLst>
              </p:cNvPr>
              <p:cNvSpPr/>
              <p:nvPr/>
            </p:nvSpPr>
            <p:spPr>
              <a:xfrm>
                <a:off x="4541365" y="2957707"/>
                <a:ext cx="81121" cy="81121"/>
              </a:xfrm>
              <a:prstGeom prst="flowChartConnector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lowchart: Connector 269">
                <a:extLst>
                  <a:ext uri="{FF2B5EF4-FFF2-40B4-BE49-F238E27FC236}">
                    <a16:creationId xmlns:a16="http://schemas.microsoft.com/office/drawing/2014/main" id="{84BC8413-5F38-6F12-8B46-DCFBDDA11553}"/>
                  </a:ext>
                </a:extLst>
              </p:cNvPr>
              <p:cNvSpPr/>
              <p:nvPr/>
            </p:nvSpPr>
            <p:spPr>
              <a:xfrm>
                <a:off x="4260874" y="3185391"/>
                <a:ext cx="81121" cy="81121"/>
              </a:xfrm>
              <a:prstGeom prst="flowChartConnector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FAB191A1-00E9-9069-6438-5CEA9D685FBD}"/>
                  </a:ext>
                </a:extLst>
              </p:cNvPr>
              <p:cNvCxnSpPr>
                <a:cxnSpLocks/>
                <a:stCxn id="272" idx="4"/>
                <a:endCxn id="275" idx="0"/>
              </p:cNvCxnSpPr>
              <p:nvPr/>
            </p:nvCxnSpPr>
            <p:spPr>
              <a:xfrm flipH="1">
                <a:off x="4026045" y="2824593"/>
                <a:ext cx="52517" cy="126135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2" name="Flowchart: Connector 271">
                <a:extLst>
                  <a:ext uri="{FF2B5EF4-FFF2-40B4-BE49-F238E27FC236}">
                    <a16:creationId xmlns:a16="http://schemas.microsoft.com/office/drawing/2014/main" id="{382184A8-02D5-4544-E3DE-EDDBAA793F39}"/>
                  </a:ext>
                </a:extLst>
              </p:cNvPr>
              <p:cNvSpPr/>
              <p:nvPr/>
            </p:nvSpPr>
            <p:spPr>
              <a:xfrm>
                <a:off x="4038001" y="2743472"/>
                <a:ext cx="81121" cy="81121"/>
              </a:xfrm>
              <a:prstGeom prst="flowChartConnector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lowchart: Connector 272">
                <a:extLst>
                  <a:ext uri="{FF2B5EF4-FFF2-40B4-BE49-F238E27FC236}">
                    <a16:creationId xmlns:a16="http://schemas.microsoft.com/office/drawing/2014/main" id="{D006AB29-9CFB-42CA-4755-CDDA1F82C731}"/>
                  </a:ext>
                </a:extLst>
              </p:cNvPr>
              <p:cNvSpPr/>
              <p:nvPr/>
            </p:nvSpPr>
            <p:spPr>
              <a:xfrm>
                <a:off x="4484451" y="2743472"/>
                <a:ext cx="81121" cy="81121"/>
              </a:xfrm>
              <a:prstGeom prst="flowChartConnector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lowchart: Connector 273">
                <a:extLst>
                  <a:ext uri="{FF2B5EF4-FFF2-40B4-BE49-F238E27FC236}">
                    <a16:creationId xmlns:a16="http://schemas.microsoft.com/office/drawing/2014/main" id="{B6511088-A0EA-5A06-BAAB-D495C4C40A42}"/>
                  </a:ext>
                </a:extLst>
              </p:cNvPr>
              <p:cNvSpPr/>
              <p:nvPr/>
            </p:nvSpPr>
            <p:spPr>
              <a:xfrm>
                <a:off x="4170777" y="2953054"/>
                <a:ext cx="81121" cy="81121"/>
              </a:xfrm>
              <a:prstGeom prst="flowChartConnector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lowchart: Connector 274">
                <a:extLst>
                  <a:ext uri="{FF2B5EF4-FFF2-40B4-BE49-F238E27FC236}">
                    <a16:creationId xmlns:a16="http://schemas.microsoft.com/office/drawing/2014/main" id="{AB667503-86BD-BD93-FA39-7D498426D0CE}"/>
                  </a:ext>
                </a:extLst>
              </p:cNvPr>
              <p:cNvSpPr/>
              <p:nvPr/>
            </p:nvSpPr>
            <p:spPr>
              <a:xfrm>
                <a:off x="3985484" y="2950728"/>
                <a:ext cx="81121" cy="81121"/>
              </a:xfrm>
              <a:prstGeom prst="flowChartConnector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lowchart: Connector 275">
                <a:extLst>
                  <a:ext uri="{FF2B5EF4-FFF2-40B4-BE49-F238E27FC236}">
                    <a16:creationId xmlns:a16="http://schemas.microsoft.com/office/drawing/2014/main" id="{EE333711-18A5-46FC-D764-7DB0FC621550}"/>
                  </a:ext>
                </a:extLst>
              </p:cNvPr>
              <p:cNvSpPr/>
              <p:nvPr/>
            </p:nvSpPr>
            <p:spPr>
              <a:xfrm>
                <a:off x="4077905" y="3185391"/>
                <a:ext cx="81121" cy="81121"/>
              </a:xfrm>
              <a:prstGeom prst="flowChartConnector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lowchart: Connector 276">
                <a:extLst>
                  <a:ext uri="{FF2B5EF4-FFF2-40B4-BE49-F238E27FC236}">
                    <a16:creationId xmlns:a16="http://schemas.microsoft.com/office/drawing/2014/main" id="{27703F05-13E9-915B-C6FE-D8429C725EDF}"/>
                  </a:ext>
                </a:extLst>
              </p:cNvPr>
              <p:cNvSpPr/>
              <p:nvPr/>
            </p:nvSpPr>
            <p:spPr>
              <a:xfrm>
                <a:off x="4444196" y="3181023"/>
                <a:ext cx="81121" cy="81121"/>
              </a:xfrm>
              <a:prstGeom prst="flowChartConnector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lowchart: Connector 277">
                <a:extLst>
                  <a:ext uri="{FF2B5EF4-FFF2-40B4-BE49-F238E27FC236}">
                    <a16:creationId xmlns:a16="http://schemas.microsoft.com/office/drawing/2014/main" id="{1BE1E24E-D112-D61C-E385-178BD8741D3B}"/>
                  </a:ext>
                </a:extLst>
              </p:cNvPr>
              <p:cNvSpPr/>
              <p:nvPr/>
            </p:nvSpPr>
            <p:spPr>
              <a:xfrm>
                <a:off x="4260874" y="3395504"/>
                <a:ext cx="81121" cy="81121"/>
              </a:xfrm>
              <a:prstGeom prst="flowChartConnector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C0C6F51B-7095-859E-B7CA-85F8DD0B52E2}"/>
                  </a:ext>
                </a:extLst>
              </p:cNvPr>
              <p:cNvCxnSpPr>
                <a:cxnSpLocks/>
                <a:stCxn id="272" idx="4"/>
                <a:endCxn id="274" idx="0"/>
              </p:cNvCxnSpPr>
              <p:nvPr/>
            </p:nvCxnSpPr>
            <p:spPr>
              <a:xfrm>
                <a:off x="4078562" y="2824593"/>
                <a:ext cx="132776" cy="128461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7F9EA220-B249-4C95-2578-CF19458D841D}"/>
                  </a:ext>
                </a:extLst>
              </p:cNvPr>
              <p:cNvCxnSpPr>
                <a:cxnSpLocks/>
                <a:stCxn id="269" idx="0"/>
                <a:endCxn id="272" idx="4"/>
              </p:cNvCxnSpPr>
              <p:nvPr/>
            </p:nvCxnSpPr>
            <p:spPr>
              <a:xfrm flipH="1" flipV="1">
                <a:off x="4078562" y="2824593"/>
                <a:ext cx="503363" cy="133113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BAB58F28-3C40-B006-3D62-B51B47C68D85}"/>
                  </a:ext>
                </a:extLst>
              </p:cNvPr>
              <p:cNvCxnSpPr>
                <a:cxnSpLocks/>
                <a:stCxn id="272" idx="4"/>
                <a:endCxn id="268" idx="0"/>
              </p:cNvCxnSpPr>
              <p:nvPr/>
            </p:nvCxnSpPr>
            <p:spPr>
              <a:xfrm>
                <a:off x="4078562" y="2824593"/>
                <a:ext cx="318069" cy="130787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43C79C88-63B1-BCEB-0544-7019EEB2D0A4}"/>
                  </a:ext>
                </a:extLst>
              </p:cNvPr>
              <p:cNvCxnSpPr>
                <a:cxnSpLocks/>
                <a:stCxn id="269" idx="0"/>
                <a:endCxn id="273" idx="4"/>
              </p:cNvCxnSpPr>
              <p:nvPr/>
            </p:nvCxnSpPr>
            <p:spPr>
              <a:xfrm flipH="1" flipV="1">
                <a:off x="4525011" y="2824593"/>
                <a:ext cx="56914" cy="133113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7BA92F54-ABDE-658A-F95F-9838BD5DF12F}"/>
                  </a:ext>
                </a:extLst>
              </p:cNvPr>
              <p:cNvCxnSpPr>
                <a:cxnSpLocks/>
                <a:stCxn id="268" idx="0"/>
                <a:endCxn id="273" idx="4"/>
              </p:cNvCxnSpPr>
              <p:nvPr/>
            </p:nvCxnSpPr>
            <p:spPr>
              <a:xfrm flipV="1">
                <a:off x="4396631" y="2824593"/>
                <a:ext cx="128380" cy="130787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A0550E3F-5884-5DF7-3B41-4317827FE2A7}"/>
                  </a:ext>
                </a:extLst>
              </p:cNvPr>
              <p:cNvCxnSpPr>
                <a:cxnSpLocks/>
                <a:stCxn id="274" idx="0"/>
                <a:endCxn id="273" idx="4"/>
              </p:cNvCxnSpPr>
              <p:nvPr/>
            </p:nvCxnSpPr>
            <p:spPr>
              <a:xfrm flipV="1">
                <a:off x="4211338" y="2824593"/>
                <a:ext cx="313673" cy="128461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EC2C5321-B574-316B-CC50-75FFCEE650ED}"/>
                  </a:ext>
                </a:extLst>
              </p:cNvPr>
              <p:cNvCxnSpPr>
                <a:cxnSpLocks/>
                <a:stCxn id="275" idx="0"/>
                <a:endCxn id="273" idx="4"/>
              </p:cNvCxnSpPr>
              <p:nvPr/>
            </p:nvCxnSpPr>
            <p:spPr>
              <a:xfrm flipV="1">
                <a:off x="4026045" y="2824593"/>
                <a:ext cx="498967" cy="126135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6E8CFA6D-4A5D-C9B7-50A3-E77224289754}"/>
                  </a:ext>
                </a:extLst>
              </p:cNvPr>
              <p:cNvCxnSpPr>
                <a:cxnSpLocks/>
                <a:stCxn id="270" idx="0"/>
                <a:endCxn id="274" idx="4"/>
              </p:cNvCxnSpPr>
              <p:nvPr/>
            </p:nvCxnSpPr>
            <p:spPr>
              <a:xfrm flipH="1" flipV="1">
                <a:off x="4211338" y="3034176"/>
                <a:ext cx="90097" cy="151215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750444B6-36AD-4408-E7CC-29F1E786E46E}"/>
                  </a:ext>
                </a:extLst>
              </p:cNvPr>
              <p:cNvCxnSpPr>
                <a:cxnSpLocks/>
                <a:stCxn id="276" idx="0"/>
                <a:endCxn id="274" idx="4"/>
              </p:cNvCxnSpPr>
              <p:nvPr/>
            </p:nvCxnSpPr>
            <p:spPr>
              <a:xfrm flipV="1">
                <a:off x="4118465" y="3034176"/>
                <a:ext cx="92872" cy="151215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113797A3-E82B-BA16-4CA6-C94572ED2592}"/>
                  </a:ext>
                </a:extLst>
              </p:cNvPr>
              <p:cNvCxnSpPr>
                <a:cxnSpLocks/>
                <a:stCxn id="277" idx="0"/>
                <a:endCxn id="274" idx="4"/>
              </p:cNvCxnSpPr>
              <p:nvPr/>
            </p:nvCxnSpPr>
            <p:spPr>
              <a:xfrm flipH="1" flipV="1">
                <a:off x="4211338" y="3034176"/>
                <a:ext cx="273419" cy="146847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DCCC2844-B8A6-D592-E2C3-B23AADB37924}"/>
                  </a:ext>
                </a:extLst>
              </p:cNvPr>
              <p:cNvCxnSpPr>
                <a:cxnSpLocks/>
                <a:stCxn id="276" idx="0"/>
                <a:endCxn id="275" idx="4"/>
              </p:cNvCxnSpPr>
              <p:nvPr/>
            </p:nvCxnSpPr>
            <p:spPr>
              <a:xfrm flipH="1" flipV="1">
                <a:off x="4026045" y="3031850"/>
                <a:ext cx="92421" cy="153541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>
                <a:extLst>
                  <a:ext uri="{FF2B5EF4-FFF2-40B4-BE49-F238E27FC236}">
                    <a16:creationId xmlns:a16="http://schemas.microsoft.com/office/drawing/2014/main" id="{CDA1AB51-C1F3-7C55-8AD5-C255A3B33923}"/>
                  </a:ext>
                </a:extLst>
              </p:cNvPr>
              <p:cNvCxnSpPr>
                <a:cxnSpLocks/>
                <a:stCxn id="270" idx="0"/>
                <a:endCxn id="275" idx="4"/>
              </p:cNvCxnSpPr>
              <p:nvPr/>
            </p:nvCxnSpPr>
            <p:spPr>
              <a:xfrm flipH="1" flipV="1">
                <a:off x="4026045" y="3031850"/>
                <a:ext cx="275390" cy="153541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>
                <a:extLst>
                  <a:ext uri="{FF2B5EF4-FFF2-40B4-BE49-F238E27FC236}">
                    <a16:creationId xmlns:a16="http://schemas.microsoft.com/office/drawing/2014/main" id="{BDECF834-554C-07DA-EABE-F59680AAA443}"/>
                  </a:ext>
                </a:extLst>
              </p:cNvPr>
              <p:cNvCxnSpPr>
                <a:cxnSpLocks/>
                <a:stCxn id="277" idx="0"/>
                <a:endCxn id="275" idx="4"/>
              </p:cNvCxnSpPr>
              <p:nvPr/>
            </p:nvCxnSpPr>
            <p:spPr>
              <a:xfrm flipH="1" flipV="1">
                <a:off x="4026045" y="3031850"/>
                <a:ext cx="458712" cy="149173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1DF8A414-C8B6-511B-8145-7C325DDC76D5}"/>
                  </a:ext>
                </a:extLst>
              </p:cNvPr>
              <p:cNvCxnSpPr>
                <a:cxnSpLocks/>
                <a:stCxn id="276" idx="0"/>
                <a:endCxn id="268" idx="4"/>
              </p:cNvCxnSpPr>
              <p:nvPr/>
            </p:nvCxnSpPr>
            <p:spPr>
              <a:xfrm flipV="1">
                <a:off x="4118465" y="3036502"/>
                <a:ext cx="278166" cy="148889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>
                <a:extLst>
                  <a:ext uri="{FF2B5EF4-FFF2-40B4-BE49-F238E27FC236}">
                    <a16:creationId xmlns:a16="http://schemas.microsoft.com/office/drawing/2014/main" id="{A2999AF1-94C2-F57E-1712-E48353479324}"/>
                  </a:ext>
                </a:extLst>
              </p:cNvPr>
              <p:cNvCxnSpPr>
                <a:cxnSpLocks/>
                <a:stCxn id="277" idx="0"/>
                <a:endCxn id="268" idx="4"/>
              </p:cNvCxnSpPr>
              <p:nvPr/>
            </p:nvCxnSpPr>
            <p:spPr>
              <a:xfrm flipH="1" flipV="1">
                <a:off x="4396631" y="3036502"/>
                <a:ext cx="88125" cy="144521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>
                <a:extLst>
                  <a:ext uri="{FF2B5EF4-FFF2-40B4-BE49-F238E27FC236}">
                    <a16:creationId xmlns:a16="http://schemas.microsoft.com/office/drawing/2014/main" id="{E64058DC-E0EA-FC39-77D0-C7AB833934CB}"/>
                  </a:ext>
                </a:extLst>
              </p:cNvPr>
              <p:cNvCxnSpPr>
                <a:cxnSpLocks/>
                <a:stCxn id="277" idx="0"/>
                <a:endCxn id="269" idx="4"/>
              </p:cNvCxnSpPr>
              <p:nvPr/>
            </p:nvCxnSpPr>
            <p:spPr>
              <a:xfrm flipV="1">
                <a:off x="4484757" y="3038828"/>
                <a:ext cx="97169" cy="142195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A8472492-362E-0020-F792-CD556CF9503D}"/>
                  </a:ext>
                </a:extLst>
              </p:cNvPr>
              <p:cNvCxnSpPr>
                <a:cxnSpLocks/>
                <a:stCxn id="270" idx="0"/>
                <a:endCxn id="269" idx="4"/>
              </p:cNvCxnSpPr>
              <p:nvPr/>
            </p:nvCxnSpPr>
            <p:spPr>
              <a:xfrm flipV="1">
                <a:off x="4301435" y="3038828"/>
                <a:ext cx="280490" cy="146562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>
                <a:extLst>
                  <a:ext uri="{FF2B5EF4-FFF2-40B4-BE49-F238E27FC236}">
                    <a16:creationId xmlns:a16="http://schemas.microsoft.com/office/drawing/2014/main" id="{63D0E1AF-70B5-B8CD-43A2-FC225B65E25F}"/>
                  </a:ext>
                </a:extLst>
              </p:cNvPr>
              <p:cNvCxnSpPr>
                <a:cxnSpLocks/>
                <a:stCxn id="276" idx="0"/>
                <a:endCxn id="269" idx="4"/>
              </p:cNvCxnSpPr>
              <p:nvPr/>
            </p:nvCxnSpPr>
            <p:spPr>
              <a:xfrm flipV="1">
                <a:off x="4118465" y="3038828"/>
                <a:ext cx="463460" cy="146562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>
                <a:extLst>
                  <a:ext uri="{FF2B5EF4-FFF2-40B4-BE49-F238E27FC236}">
                    <a16:creationId xmlns:a16="http://schemas.microsoft.com/office/drawing/2014/main" id="{02512782-3A81-3799-6875-267EE7C405E8}"/>
                  </a:ext>
                </a:extLst>
              </p:cNvPr>
              <p:cNvCxnSpPr>
                <a:cxnSpLocks/>
                <a:stCxn id="278" idx="0"/>
                <a:endCxn id="276" idx="4"/>
              </p:cNvCxnSpPr>
              <p:nvPr/>
            </p:nvCxnSpPr>
            <p:spPr>
              <a:xfrm flipH="1" flipV="1">
                <a:off x="4118465" y="3266512"/>
                <a:ext cx="182970" cy="128992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>
                <a:extLst>
                  <a:ext uri="{FF2B5EF4-FFF2-40B4-BE49-F238E27FC236}">
                    <a16:creationId xmlns:a16="http://schemas.microsoft.com/office/drawing/2014/main" id="{9486AEE3-3962-4B70-8914-1437D68EE13D}"/>
                  </a:ext>
                </a:extLst>
              </p:cNvPr>
              <p:cNvCxnSpPr>
                <a:cxnSpLocks/>
                <a:stCxn id="278" idx="0"/>
                <a:endCxn id="270" idx="4"/>
              </p:cNvCxnSpPr>
              <p:nvPr/>
            </p:nvCxnSpPr>
            <p:spPr>
              <a:xfrm flipV="1">
                <a:off x="4301435" y="3266512"/>
                <a:ext cx="0" cy="128992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>
                <a:extLst>
                  <a:ext uri="{FF2B5EF4-FFF2-40B4-BE49-F238E27FC236}">
                    <a16:creationId xmlns:a16="http://schemas.microsoft.com/office/drawing/2014/main" id="{7BBC73A9-25D3-1E42-13EB-1A5843042844}"/>
                  </a:ext>
                </a:extLst>
              </p:cNvPr>
              <p:cNvCxnSpPr>
                <a:cxnSpLocks/>
                <a:stCxn id="278" idx="0"/>
                <a:endCxn id="277" idx="4"/>
              </p:cNvCxnSpPr>
              <p:nvPr/>
            </p:nvCxnSpPr>
            <p:spPr>
              <a:xfrm flipV="1">
                <a:off x="4301435" y="3262144"/>
                <a:ext cx="183322" cy="133359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>
                <a:extLst>
                  <a:ext uri="{FF2B5EF4-FFF2-40B4-BE49-F238E27FC236}">
                    <a16:creationId xmlns:a16="http://schemas.microsoft.com/office/drawing/2014/main" id="{D55CA158-C1F6-0710-D520-773AE7BEFE16}"/>
                  </a:ext>
                </a:extLst>
              </p:cNvPr>
              <p:cNvCxnSpPr>
                <a:cxnSpLocks/>
                <a:endCxn id="272" idx="0"/>
              </p:cNvCxnSpPr>
              <p:nvPr/>
            </p:nvCxnSpPr>
            <p:spPr>
              <a:xfrm>
                <a:off x="4078562" y="2690328"/>
                <a:ext cx="0" cy="53144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>
                <a:extLst>
                  <a:ext uri="{FF2B5EF4-FFF2-40B4-BE49-F238E27FC236}">
                    <a16:creationId xmlns:a16="http://schemas.microsoft.com/office/drawing/2014/main" id="{55028569-B76B-8351-9B19-80A2D3A0FE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25011" y="2690328"/>
                <a:ext cx="0" cy="53144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485C1A5D-71B6-8E1B-75A1-409CC0627814}"/>
                </a:ext>
              </a:extLst>
            </p:cNvPr>
            <p:cNvCxnSpPr>
              <a:cxnSpLocks/>
              <a:stCxn id="312" idx="4"/>
              <a:endCxn id="231" idx="0"/>
            </p:cNvCxnSpPr>
            <p:nvPr/>
          </p:nvCxnSpPr>
          <p:spPr>
            <a:xfrm flipH="1">
              <a:off x="4547401" y="3476625"/>
              <a:ext cx="411760" cy="152677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C179151C-5326-7A8E-1889-4FEA15203C04}"/>
                </a:ext>
              </a:extLst>
            </p:cNvPr>
            <p:cNvCxnSpPr>
              <a:cxnSpLocks/>
              <a:stCxn id="312" idx="4"/>
              <a:endCxn id="230" idx="0"/>
            </p:cNvCxnSpPr>
            <p:nvPr/>
          </p:nvCxnSpPr>
          <p:spPr>
            <a:xfrm flipH="1">
              <a:off x="4817409" y="3476625"/>
              <a:ext cx="141752" cy="152677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B13B71A9-2F98-B5FC-7C3C-5C000E4C6CBA}"/>
                </a:ext>
              </a:extLst>
            </p:cNvPr>
            <p:cNvCxnSpPr>
              <a:cxnSpLocks/>
              <a:stCxn id="312" idx="4"/>
              <a:endCxn id="224" idx="0"/>
            </p:cNvCxnSpPr>
            <p:nvPr/>
          </p:nvCxnSpPr>
          <p:spPr>
            <a:xfrm>
              <a:off x="4959161" y="3476625"/>
              <a:ext cx="906235" cy="155227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76503628-3F42-DE0D-963D-EC5BB2A1A149}"/>
                </a:ext>
              </a:extLst>
            </p:cNvPr>
            <p:cNvCxnSpPr>
              <a:cxnSpLocks/>
              <a:stCxn id="312" idx="4"/>
              <a:endCxn id="225" idx="0"/>
            </p:cNvCxnSpPr>
            <p:nvPr/>
          </p:nvCxnSpPr>
          <p:spPr>
            <a:xfrm>
              <a:off x="4959161" y="3476625"/>
              <a:ext cx="1172852" cy="150127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id="{70867AEA-A4BC-571F-450A-1870F0F6F65E}"/>
                </a:ext>
              </a:extLst>
            </p:cNvPr>
            <p:cNvSpPr txBox="1"/>
            <p:nvPr/>
          </p:nvSpPr>
          <p:spPr>
            <a:xfrm>
              <a:off x="6024720" y="1778376"/>
              <a:ext cx="536579" cy="369332"/>
            </a:xfrm>
            <a:prstGeom prst="rect">
              <a:avLst/>
            </a:prstGeom>
            <a:noFill/>
            <a:ln w="12700">
              <a:solidFill>
                <a:schemeClr val="tx1">
                  <a:lumMod val="95000"/>
                  <a:lumOff val="5000"/>
                </a:schemeClr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3" name="Flowchart: Process 262">
              <a:extLst>
                <a:ext uri="{FF2B5EF4-FFF2-40B4-BE49-F238E27FC236}">
                  <a16:creationId xmlns:a16="http://schemas.microsoft.com/office/drawing/2014/main" id="{ECDCFE3B-9B56-94B8-E8D1-31645E9C849E}"/>
                </a:ext>
              </a:extLst>
            </p:cNvPr>
            <p:cNvSpPr/>
            <p:nvPr/>
          </p:nvSpPr>
          <p:spPr>
            <a:xfrm>
              <a:off x="4035984" y="1562403"/>
              <a:ext cx="2525315" cy="1123942"/>
            </a:xfrm>
            <a:prstGeom prst="flowChartProcess">
              <a:avLst/>
            </a:prstGeom>
            <a:solidFill>
              <a:schemeClr val="accent2">
                <a:alpha val="40000"/>
              </a:schemeClr>
            </a:solidFill>
            <a:ln>
              <a:solidFill>
                <a:schemeClr val="tx1">
                  <a:alpha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4" name="TextBox 263">
              <a:extLst>
                <a:ext uri="{FF2B5EF4-FFF2-40B4-BE49-F238E27FC236}">
                  <a16:creationId xmlns:a16="http://schemas.microsoft.com/office/drawing/2014/main" id="{F085A5C4-AD60-5B08-DC66-7492C420787E}"/>
                </a:ext>
              </a:extLst>
            </p:cNvPr>
            <p:cNvSpPr txBox="1"/>
            <p:nvPr/>
          </p:nvSpPr>
          <p:spPr>
            <a:xfrm>
              <a:off x="4895474" y="1499861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6 min</a:t>
              </a:r>
            </a:p>
          </p:txBody>
        </p:sp>
        <p:sp>
          <p:nvSpPr>
            <p:cNvPr id="265" name="Flowchart: Process 264">
              <a:extLst>
                <a:ext uri="{FF2B5EF4-FFF2-40B4-BE49-F238E27FC236}">
                  <a16:creationId xmlns:a16="http://schemas.microsoft.com/office/drawing/2014/main" id="{1C6B7E84-6D39-967C-85AE-A393C1D86655}"/>
                </a:ext>
              </a:extLst>
            </p:cNvPr>
            <p:cNvSpPr/>
            <p:nvPr/>
          </p:nvSpPr>
          <p:spPr>
            <a:xfrm>
              <a:off x="4211338" y="3389183"/>
              <a:ext cx="2181020" cy="87442"/>
            </a:xfrm>
            <a:prstGeom prst="flowChartProcess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cxnSp>
          <p:nvCxnSpPr>
            <p:cNvPr id="266" name="Straight Arrow Connector 265">
              <a:extLst>
                <a:ext uri="{FF2B5EF4-FFF2-40B4-BE49-F238E27FC236}">
                  <a16:creationId xmlns:a16="http://schemas.microsoft.com/office/drawing/2014/main" id="{E9670148-B86F-9EE1-6573-7F4EF686E431}"/>
                </a:ext>
              </a:extLst>
            </p:cNvPr>
            <p:cNvCxnSpPr>
              <a:cxnSpLocks/>
              <a:endCxn id="221" idx="1"/>
            </p:cNvCxnSpPr>
            <p:nvPr/>
          </p:nvCxnSpPr>
          <p:spPr>
            <a:xfrm flipV="1">
              <a:off x="5370579" y="3948902"/>
              <a:ext cx="1069344" cy="60784"/>
            </a:xfrm>
            <a:prstGeom prst="straightConnector1">
              <a:avLst/>
            </a:prstGeom>
            <a:ln w="127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9A388E60-0777-116A-16C0-71C8C069B020}"/>
                </a:ext>
              </a:extLst>
            </p:cNvPr>
            <p:cNvSpPr txBox="1"/>
            <p:nvPr/>
          </p:nvSpPr>
          <p:spPr>
            <a:xfrm>
              <a:off x="4448084" y="4146144"/>
              <a:ext cx="190816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Bottom-up model</a:t>
              </a:r>
            </a:p>
          </p:txBody>
        </p:sp>
      </p:grpSp>
      <p:grpSp>
        <p:nvGrpSpPr>
          <p:cNvPr id="373" name="Group 372">
            <a:extLst>
              <a:ext uri="{FF2B5EF4-FFF2-40B4-BE49-F238E27FC236}">
                <a16:creationId xmlns:a16="http://schemas.microsoft.com/office/drawing/2014/main" id="{50DB7251-3EB0-C0A2-A3D3-46721ED2A74D}"/>
              </a:ext>
            </a:extLst>
          </p:cNvPr>
          <p:cNvGrpSpPr/>
          <p:nvPr/>
        </p:nvGrpSpPr>
        <p:grpSpPr>
          <a:xfrm>
            <a:off x="4790932" y="2192961"/>
            <a:ext cx="4065971" cy="3015615"/>
            <a:chOff x="5059170" y="2518604"/>
            <a:chExt cx="4065971" cy="3015615"/>
          </a:xfrm>
        </p:grpSpPr>
        <p:grpSp>
          <p:nvGrpSpPr>
            <p:cNvPr id="374" name="Group 373">
              <a:extLst>
                <a:ext uri="{FF2B5EF4-FFF2-40B4-BE49-F238E27FC236}">
                  <a16:creationId xmlns:a16="http://schemas.microsoft.com/office/drawing/2014/main" id="{F6638BD8-ED11-B14C-7A2C-B4E7638C4714}"/>
                </a:ext>
              </a:extLst>
            </p:cNvPr>
            <p:cNvGrpSpPr/>
            <p:nvPr/>
          </p:nvGrpSpPr>
          <p:grpSpPr>
            <a:xfrm>
              <a:off x="5059170" y="2840391"/>
              <a:ext cx="4065971" cy="851402"/>
              <a:chOff x="3950264" y="1453348"/>
              <a:chExt cx="4065971" cy="851402"/>
            </a:xfrm>
          </p:grpSpPr>
          <p:sp>
            <p:nvSpPr>
              <p:cNvPr id="416" name="Flowchart: Process 415">
                <a:extLst>
                  <a:ext uri="{FF2B5EF4-FFF2-40B4-BE49-F238E27FC236}">
                    <a16:creationId xmlns:a16="http://schemas.microsoft.com/office/drawing/2014/main" id="{6B021A82-FC13-8C35-EFC3-192EFF3C6884}"/>
                  </a:ext>
                </a:extLst>
              </p:cNvPr>
              <p:cNvSpPr/>
              <p:nvPr/>
            </p:nvSpPr>
            <p:spPr>
              <a:xfrm>
                <a:off x="3950264" y="1453348"/>
                <a:ext cx="4065971" cy="851402"/>
              </a:xfrm>
              <a:prstGeom prst="flowChartProcess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pic>
            <p:nvPicPr>
              <p:cNvPr id="417" name="Graphic 416">
                <a:extLst>
                  <a:ext uri="{FF2B5EF4-FFF2-40B4-BE49-F238E27FC236}">
                    <a16:creationId xmlns:a16="http://schemas.microsoft.com/office/drawing/2014/main" id="{3E77966C-82B2-8BFB-C2F7-3CC112D233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r="34477" b="6904"/>
              <a:stretch>
                <a:fillRect/>
              </a:stretch>
            </p:blipFill>
            <p:spPr>
              <a:xfrm>
                <a:off x="5977886" y="1571417"/>
                <a:ext cx="1335590" cy="665047"/>
              </a:xfrm>
              <a:prstGeom prst="rect">
                <a:avLst/>
              </a:prstGeom>
            </p:spPr>
          </p:pic>
          <p:pic>
            <p:nvPicPr>
              <p:cNvPr id="418" name="Graphic 417">
                <a:extLst>
                  <a:ext uri="{FF2B5EF4-FFF2-40B4-BE49-F238E27FC236}">
                    <a16:creationId xmlns:a16="http://schemas.microsoft.com/office/drawing/2014/main" id="{75FA0953-5264-F1EF-A2E3-16B931EF85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950265" y="1571417"/>
                <a:ext cx="2038350" cy="714375"/>
              </a:xfrm>
              <a:prstGeom prst="rect">
                <a:avLst/>
              </a:prstGeom>
            </p:spPr>
          </p:pic>
        </p:grpSp>
        <p:grpSp>
          <p:nvGrpSpPr>
            <p:cNvPr id="375" name="Group 374">
              <a:extLst>
                <a:ext uri="{FF2B5EF4-FFF2-40B4-BE49-F238E27FC236}">
                  <a16:creationId xmlns:a16="http://schemas.microsoft.com/office/drawing/2014/main" id="{2B0E6EFD-EAFC-0C59-ABA2-F281DE33C57A}"/>
                </a:ext>
              </a:extLst>
            </p:cNvPr>
            <p:cNvGrpSpPr/>
            <p:nvPr/>
          </p:nvGrpSpPr>
          <p:grpSpPr>
            <a:xfrm>
              <a:off x="5170633" y="2518604"/>
              <a:ext cx="3539702" cy="3015615"/>
              <a:chOff x="5170633" y="2518604"/>
              <a:chExt cx="3539702" cy="3015615"/>
            </a:xfrm>
          </p:grpSpPr>
          <p:sp>
            <p:nvSpPr>
              <p:cNvPr id="376" name="TextBox 375">
                <a:extLst>
                  <a:ext uri="{FF2B5EF4-FFF2-40B4-BE49-F238E27FC236}">
                    <a16:creationId xmlns:a16="http://schemas.microsoft.com/office/drawing/2014/main" id="{8B9F2D1A-A9AE-0E57-C3E7-F6CE8BD52227}"/>
                  </a:ext>
                </a:extLst>
              </p:cNvPr>
              <p:cNvSpPr txBox="1"/>
              <p:nvPr/>
            </p:nvSpPr>
            <p:spPr>
              <a:xfrm>
                <a:off x="5905139" y="4577726"/>
                <a:ext cx="11998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</a:rPr>
                  <a:t>P(eating) </a:t>
                </a:r>
              </a:p>
            </p:txBody>
          </p:sp>
          <p:sp>
            <p:nvSpPr>
              <p:cNvPr id="377" name="Flowchart: Connector 376">
                <a:extLst>
                  <a:ext uri="{FF2B5EF4-FFF2-40B4-BE49-F238E27FC236}">
                    <a16:creationId xmlns:a16="http://schemas.microsoft.com/office/drawing/2014/main" id="{ACE40559-9F13-C0BA-F594-BFE2A025E3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173173" y="4022306"/>
                <a:ext cx="81121" cy="81121"/>
              </a:xfrm>
              <a:prstGeom prst="flowChartConnector">
                <a:avLst/>
              </a:prstGeom>
              <a:noFill/>
              <a:ln w="31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78" name="Flowchart: Connector 377">
                <a:extLst>
                  <a:ext uri="{FF2B5EF4-FFF2-40B4-BE49-F238E27FC236}">
                    <a16:creationId xmlns:a16="http://schemas.microsoft.com/office/drawing/2014/main" id="{7508D1DA-2FC4-BF7F-D3F0-31FF3515455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439790" y="4017206"/>
                <a:ext cx="81121" cy="81121"/>
              </a:xfrm>
              <a:prstGeom prst="flowChartConnector">
                <a:avLst/>
              </a:prstGeom>
              <a:noFill/>
              <a:ln w="31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79" name="Flowchart: Connector 378">
                <a:extLst>
                  <a:ext uri="{FF2B5EF4-FFF2-40B4-BE49-F238E27FC236}">
                    <a16:creationId xmlns:a16="http://schemas.microsoft.com/office/drawing/2014/main" id="{010DD571-7B97-BA73-5EF8-EB2E95498EC6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6411841" y="4190430"/>
                <a:ext cx="81121" cy="81121"/>
              </a:xfrm>
              <a:prstGeom prst="flowChartConnector">
                <a:avLst/>
              </a:prstGeom>
              <a:noFill/>
              <a:ln w="31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cxnSp>
            <p:nvCxnSpPr>
              <p:cNvPr id="380" name="Straight Connector 379">
                <a:extLst>
                  <a:ext uri="{FF2B5EF4-FFF2-40B4-BE49-F238E27FC236}">
                    <a16:creationId xmlns:a16="http://schemas.microsoft.com/office/drawing/2014/main" id="{7E820A88-228F-7173-AE1E-951B509B88A1}"/>
                  </a:ext>
                </a:extLst>
              </p:cNvPr>
              <p:cNvCxnSpPr>
                <a:cxnSpLocks/>
                <a:stCxn id="381" idx="4"/>
                <a:endCxn id="384" idx="0"/>
              </p:cNvCxnSpPr>
              <p:nvPr/>
            </p:nvCxnSpPr>
            <p:spPr>
              <a:xfrm>
                <a:off x="5218783" y="3860758"/>
                <a:ext cx="247533" cy="158998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1" name="Flowchart: Connector 380">
                <a:extLst>
                  <a:ext uri="{FF2B5EF4-FFF2-40B4-BE49-F238E27FC236}">
                    <a16:creationId xmlns:a16="http://schemas.microsoft.com/office/drawing/2014/main" id="{ACE8372C-605E-3036-641B-62071276C94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178222" y="3779637"/>
                <a:ext cx="81121" cy="81121"/>
              </a:xfrm>
              <a:prstGeom prst="flowChartConnector">
                <a:avLst/>
              </a:prstGeom>
              <a:noFill/>
              <a:ln w="31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82" name="Flowchart: Connector 381">
                <a:extLst>
                  <a:ext uri="{FF2B5EF4-FFF2-40B4-BE49-F238E27FC236}">
                    <a16:creationId xmlns:a16="http://schemas.microsoft.com/office/drawing/2014/main" id="{B238EE27-C4F8-67E0-29A0-11085D935C9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611768" y="3785957"/>
                <a:ext cx="81121" cy="81121"/>
              </a:xfrm>
              <a:prstGeom prst="flowChartConnector">
                <a:avLst/>
              </a:prstGeom>
              <a:noFill/>
              <a:ln w="31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83" name="Flowchart: Connector 382">
                <a:extLst>
                  <a:ext uri="{FF2B5EF4-FFF2-40B4-BE49-F238E27FC236}">
                    <a16:creationId xmlns:a16="http://schemas.microsoft.com/office/drawing/2014/main" id="{446B0DF3-6832-F338-52A6-A7B634EC39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695763" y="4019756"/>
                <a:ext cx="81121" cy="81121"/>
              </a:xfrm>
              <a:prstGeom prst="flowChartConnector">
                <a:avLst/>
              </a:prstGeom>
              <a:noFill/>
              <a:ln w="31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84" name="Flowchart: Connector 383">
                <a:extLst>
                  <a:ext uri="{FF2B5EF4-FFF2-40B4-BE49-F238E27FC236}">
                    <a16:creationId xmlns:a16="http://schemas.microsoft.com/office/drawing/2014/main" id="{28C21E61-7F4B-7590-C2C7-68885CB0229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425755" y="4019756"/>
                <a:ext cx="81121" cy="81121"/>
              </a:xfrm>
              <a:prstGeom prst="flowChartConnector">
                <a:avLst/>
              </a:prstGeom>
              <a:noFill/>
              <a:ln w="31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85" name="Flowchart: Connector 384">
                <a:extLst>
                  <a:ext uri="{FF2B5EF4-FFF2-40B4-BE49-F238E27FC236}">
                    <a16:creationId xmlns:a16="http://schemas.microsoft.com/office/drawing/2014/main" id="{467C99B7-7038-3562-0478-916A8728C006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5754118" y="4190430"/>
                <a:ext cx="81121" cy="81121"/>
              </a:xfrm>
              <a:prstGeom prst="flowChartConnector">
                <a:avLst/>
              </a:prstGeom>
              <a:noFill/>
              <a:ln w="31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86" name="Flowchart: Connector 385">
                <a:extLst>
                  <a:ext uri="{FF2B5EF4-FFF2-40B4-BE49-F238E27FC236}">
                    <a16:creationId xmlns:a16="http://schemas.microsoft.com/office/drawing/2014/main" id="{1CB402ED-BAB4-02AC-F579-80C3DEBA883D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7023829" y="4190430"/>
                <a:ext cx="81121" cy="81121"/>
              </a:xfrm>
              <a:prstGeom prst="flowChartConnector">
                <a:avLst/>
              </a:prstGeom>
              <a:noFill/>
              <a:ln w="31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87" name="Flowchart: Connector 386">
                <a:extLst>
                  <a:ext uri="{FF2B5EF4-FFF2-40B4-BE49-F238E27FC236}">
                    <a16:creationId xmlns:a16="http://schemas.microsoft.com/office/drawing/2014/main" id="{FBAC5116-04CF-13BC-1AA9-25781EC5958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411841" y="4343249"/>
                <a:ext cx="81121" cy="81121"/>
              </a:xfrm>
              <a:prstGeom prst="flowChartConnector">
                <a:avLst/>
              </a:prstGeom>
              <a:noFill/>
              <a:ln w="31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cxnSp>
            <p:nvCxnSpPr>
              <p:cNvPr id="388" name="Straight Connector 387">
                <a:extLst>
                  <a:ext uri="{FF2B5EF4-FFF2-40B4-BE49-F238E27FC236}">
                    <a16:creationId xmlns:a16="http://schemas.microsoft.com/office/drawing/2014/main" id="{76716123-E30F-0B2C-B8DE-D03D6D06E50D}"/>
                  </a:ext>
                </a:extLst>
              </p:cNvPr>
              <p:cNvCxnSpPr>
                <a:cxnSpLocks/>
                <a:stCxn id="381" idx="4"/>
                <a:endCxn id="383" idx="0"/>
              </p:cNvCxnSpPr>
              <p:nvPr/>
            </p:nvCxnSpPr>
            <p:spPr>
              <a:xfrm>
                <a:off x="5218783" y="3860758"/>
                <a:ext cx="517541" cy="158998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388">
                <a:extLst>
                  <a:ext uri="{FF2B5EF4-FFF2-40B4-BE49-F238E27FC236}">
                    <a16:creationId xmlns:a16="http://schemas.microsoft.com/office/drawing/2014/main" id="{81A95008-5D58-67B1-33A1-5C83734A70F8}"/>
                  </a:ext>
                </a:extLst>
              </p:cNvPr>
              <p:cNvCxnSpPr>
                <a:cxnSpLocks/>
                <a:stCxn id="378" idx="0"/>
                <a:endCxn id="381" idx="4"/>
              </p:cNvCxnSpPr>
              <p:nvPr/>
            </p:nvCxnSpPr>
            <p:spPr>
              <a:xfrm flipH="1" flipV="1">
                <a:off x="5218783" y="3860758"/>
                <a:ext cx="2261568" cy="156448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Straight Connector 389">
                <a:extLst>
                  <a:ext uri="{FF2B5EF4-FFF2-40B4-BE49-F238E27FC236}">
                    <a16:creationId xmlns:a16="http://schemas.microsoft.com/office/drawing/2014/main" id="{A1DA6A1A-8000-9214-2E1E-EDB772AA096A}"/>
                  </a:ext>
                </a:extLst>
              </p:cNvPr>
              <p:cNvCxnSpPr>
                <a:cxnSpLocks/>
                <a:stCxn id="381" idx="4"/>
                <a:endCxn id="377" idx="0"/>
              </p:cNvCxnSpPr>
              <p:nvPr/>
            </p:nvCxnSpPr>
            <p:spPr>
              <a:xfrm>
                <a:off x="5218783" y="3860758"/>
                <a:ext cx="1994951" cy="161548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Straight Connector 390">
                <a:extLst>
                  <a:ext uri="{FF2B5EF4-FFF2-40B4-BE49-F238E27FC236}">
                    <a16:creationId xmlns:a16="http://schemas.microsoft.com/office/drawing/2014/main" id="{D510FBA7-C83C-057C-DAE4-BE6C6D0FA998}"/>
                  </a:ext>
                </a:extLst>
              </p:cNvPr>
              <p:cNvCxnSpPr>
                <a:cxnSpLocks/>
                <a:stCxn id="378" idx="0"/>
                <a:endCxn id="382" idx="4"/>
              </p:cNvCxnSpPr>
              <p:nvPr/>
            </p:nvCxnSpPr>
            <p:spPr>
              <a:xfrm flipV="1">
                <a:off x="7480351" y="3867078"/>
                <a:ext cx="171978" cy="150128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2" name="Straight Connector 391">
                <a:extLst>
                  <a:ext uri="{FF2B5EF4-FFF2-40B4-BE49-F238E27FC236}">
                    <a16:creationId xmlns:a16="http://schemas.microsoft.com/office/drawing/2014/main" id="{81CCF2A6-0629-F053-CAA1-D597C49C9CEC}"/>
                  </a:ext>
                </a:extLst>
              </p:cNvPr>
              <p:cNvCxnSpPr>
                <a:cxnSpLocks/>
                <a:stCxn id="377" idx="0"/>
                <a:endCxn id="382" idx="4"/>
              </p:cNvCxnSpPr>
              <p:nvPr/>
            </p:nvCxnSpPr>
            <p:spPr>
              <a:xfrm flipV="1">
                <a:off x="7213734" y="3867078"/>
                <a:ext cx="438595" cy="155228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3" name="Straight Connector 392">
                <a:extLst>
                  <a:ext uri="{FF2B5EF4-FFF2-40B4-BE49-F238E27FC236}">
                    <a16:creationId xmlns:a16="http://schemas.microsoft.com/office/drawing/2014/main" id="{FB29C2F8-3E83-B5BA-BFF8-7141D771174F}"/>
                  </a:ext>
                </a:extLst>
              </p:cNvPr>
              <p:cNvCxnSpPr>
                <a:cxnSpLocks/>
                <a:stCxn id="383" idx="0"/>
                <a:endCxn id="382" idx="4"/>
              </p:cNvCxnSpPr>
              <p:nvPr/>
            </p:nvCxnSpPr>
            <p:spPr>
              <a:xfrm flipV="1">
                <a:off x="5736324" y="3867078"/>
                <a:ext cx="1916005" cy="152678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4" name="Straight Connector 393">
                <a:extLst>
                  <a:ext uri="{FF2B5EF4-FFF2-40B4-BE49-F238E27FC236}">
                    <a16:creationId xmlns:a16="http://schemas.microsoft.com/office/drawing/2014/main" id="{CCF89C80-A668-F888-47BD-4F46ED9920D9}"/>
                  </a:ext>
                </a:extLst>
              </p:cNvPr>
              <p:cNvCxnSpPr>
                <a:cxnSpLocks/>
                <a:stCxn id="384" idx="0"/>
                <a:endCxn id="382" idx="4"/>
              </p:cNvCxnSpPr>
              <p:nvPr/>
            </p:nvCxnSpPr>
            <p:spPr>
              <a:xfrm flipV="1">
                <a:off x="5466316" y="3867078"/>
                <a:ext cx="2186013" cy="152678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5" name="Straight Connector 394">
                <a:extLst>
                  <a:ext uri="{FF2B5EF4-FFF2-40B4-BE49-F238E27FC236}">
                    <a16:creationId xmlns:a16="http://schemas.microsoft.com/office/drawing/2014/main" id="{8EDF08EC-1017-80AD-AFED-34012DF615E5}"/>
                  </a:ext>
                </a:extLst>
              </p:cNvPr>
              <p:cNvCxnSpPr>
                <a:cxnSpLocks/>
                <a:stCxn id="379" idx="0"/>
                <a:endCxn id="383" idx="4"/>
              </p:cNvCxnSpPr>
              <p:nvPr/>
            </p:nvCxnSpPr>
            <p:spPr>
              <a:xfrm flipH="1" flipV="1">
                <a:off x="5736324" y="4100877"/>
                <a:ext cx="716077" cy="89553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6" name="Straight Connector 395">
                <a:extLst>
                  <a:ext uri="{FF2B5EF4-FFF2-40B4-BE49-F238E27FC236}">
                    <a16:creationId xmlns:a16="http://schemas.microsoft.com/office/drawing/2014/main" id="{F5165C21-702C-8FC0-FE2D-98642667B947}"/>
                  </a:ext>
                </a:extLst>
              </p:cNvPr>
              <p:cNvCxnSpPr>
                <a:cxnSpLocks/>
                <a:stCxn id="385" idx="0"/>
                <a:endCxn id="383" idx="4"/>
              </p:cNvCxnSpPr>
              <p:nvPr/>
            </p:nvCxnSpPr>
            <p:spPr>
              <a:xfrm flipH="1" flipV="1">
                <a:off x="5736324" y="4100877"/>
                <a:ext cx="58354" cy="89553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7" name="Straight Connector 396">
                <a:extLst>
                  <a:ext uri="{FF2B5EF4-FFF2-40B4-BE49-F238E27FC236}">
                    <a16:creationId xmlns:a16="http://schemas.microsoft.com/office/drawing/2014/main" id="{666CCF64-6A69-45C0-1513-AE610515C449}"/>
                  </a:ext>
                </a:extLst>
              </p:cNvPr>
              <p:cNvCxnSpPr>
                <a:cxnSpLocks/>
                <a:stCxn id="386" idx="0"/>
                <a:endCxn id="383" idx="4"/>
              </p:cNvCxnSpPr>
              <p:nvPr/>
            </p:nvCxnSpPr>
            <p:spPr>
              <a:xfrm flipH="1" flipV="1">
                <a:off x="5736324" y="4100877"/>
                <a:ext cx="1328065" cy="89553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8" name="Straight Connector 397">
                <a:extLst>
                  <a:ext uri="{FF2B5EF4-FFF2-40B4-BE49-F238E27FC236}">
                    <a16:creationId xmlns:a16="http://schemas.microsoft.com/office/drawing/2014/main" id="{49546872-B46E-6F53-FDA2-E6F2665F41E5}"/>
                  </a:ext>
                </a:extLst>
              </p:cNvPr>
              <p:cNvCxnSpPr>
                <a:cxnSpLocks/>
                <a:stCxn id="385" idx="0"/>
                <a:endCxn id="384" idx="4"/>
              </p:cNvCxnSpPr>
              <p:nvPr/>
            </p:nvCxnSpPr>
            <p:spPr>
              <a:xfrm flipH="1" flipV="1">
                <a:off x="5466316" y="4100877"/>
                <a:ext cx="328362" cy="89553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9" name="Straight Connector 398">
                <a:extLst>
                  <a:ext uri="{FF2B5EF4-FFF2-40B4-BE49-F238E27FC236}">
                    <a16:creationId xmlns:a16="http://schemas.microsoft.com/office/drawing/2014/main" id="{C87E9153-4EA0-BE67-8E5A-39C0F6C09E27}"/>
                  </a:ext>
                </a:extLst>
              </p:cNvPr>
              <p:cNvCxnSpPr>
                <a:cxnSpLocks/>
                <a:stCxn id="379" idx="0"/>
                <a:endCxn id="384" idx="4"/>
              </p:cNvCxnSpPr>
              <p:nvPr/>
            </p:nvCxnSpPr>
            <p:spPr>
              <a:xfrm flipH="1" flipV="1">
                <a:off x="5466316" y="4100877"/>
                <a:ext cx="986085" cy="89553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0" name="Straight Connector 399">
                <a:extLst>
                  <a:ext uri="{FF2B5EF4-FFF2-40B4-BE49-F238E27FC236}">
                    <a16:creationId xmlns:a16="http://schemas.microsoft.com/office/drawing/2014/main" id="{F3178349-467B-8410-D70B-A1F1242346D8}"/>
                  </a:ext>
                </a:extLst>
              </p:cNvPr>
              <p:cNvCxnSpPr>
                <a:cxnSpLocks/>
                <a:stCxn id="386" idx="0"/>
                <a:endCxn id="384" idx="4"/>
              </p:cNvCxnSpPr>
              <p:nvPr/>
            </p:nvCxnSpPr>
            <p:spPr>
              <a:xfrm flipH="1" flipV="1">
                <a:off x="5466316" y="4100877"/>
                <a:ext cx="1598073" cy="89553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1" name="Straight Connector 400">
                <a:extLst>
                  <a:ext uri="{FF2B5EF4-FFF2-40B4-BE49-F238E27FC236}">
                    <a16:creationId xmlns:a16="http://schemas.microsoft.com/office/drawing/2014/main" id="{52C6DD34-F4E1-6A0E-92DA-57F4FD5A59CF}"/>
                  </a:ext>
                </a:extLst>
              </p:cNvPr>
              <p:cNvCxnSpPr>
                <a:cxnSpLocks/>
                <a:stCxn id="385" idx="0"/>
                <a:endCxn id="377" idx="4"/>
              </p:cNvCxnSpPr>
              <p:nvPr/>
            </p:nvCxnSpPr>
            <p:spPr>
              <a:xfrm flipV="1">
                <a:off x="5794678" y="4103427"/>
                <a:ext cx="1419056" cy="87003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2" name="Straight Connector 401">
                <a:extLst>
                  <a:ext uri="{FF2B5EF4-FFF2-40B4-BE49-F238E27FC236}">
                    <a16:creationId xmlns:a16="http://schemas.microsoft.com/office/drawing/2014/main" id="{F4AA4D33-672C-F767-B91F-3C8426DE0612}"/>
                  </a:ext>
                </a:extLst>
              </p:cNvPr>
              <p:cNvCxnSpPr>
                <a:cxnSpLocks/>
                <a:stCxn id="386" idx="0"/>
                <a:endCxn id="377" idx="4"/>
              </p:cNvCxnSpPr>
              <p:nvPr/>
            </p:nvCxnSpPr>
            <p:spPr>
              <a:xfrm flipV="1">
                <a:off x="7064389" y="4103427"/>
                <a:ext cx="149345" cy="87003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3" name="Straight Connector 402">
                <a:extLst>
                  <a:ext uri="{FF2B5EF4-FFF2-40B4-BE49-F238E27FC236}">
                    <a16:creationId xmlns:a16="http://schemas.microsoft.com/office/drawing/2014/main" id="{DFE36C51-BDF7-DA8D-70F2-FD15B7FE37FD}"/>
                  </a:ext>
                </a:extLst>
              </p:cNvPr>
              <p:cNvCxnSpPr>
                <a:cxnSpLocks/>
                <a:stCxn id="386" idx="0"/>
                <a:endCxn id="378" idx="4"/>
              </p:cNvCxnSpPr>
              <p:nvPr/>
            </p:nvCxnSpPr>
            <p:spPr>
              <a:xfrm flipV="1">
                <a:off x="7064389" y="4098327"/>
                <a:ext cx="415962" cy="92103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4" name="Straight Connector 403">
                <a:extLst>
                  <a:ext uri="{FF2B5EF4-FFF2-40B4-BE49-F238E27FC236}">
                    <a16:creationId xmlns:a16="http://schemas.microsoft.com/office/drawing/2014/main" id="{3651733D-14F9-ED77-CE0C-1F889FE7C86E}"/>
                  </a:ext>
                </a:extLst>
              </p:cNvPr>
              <p:cNvCxnSpPr>
                <a:cxnSpLocks/>
                <a:stCxn id="379" idx="0"/>
                <a:endCxn id="378" idx="4"/>
              </p:cNvCxnSpPr>
              <p:nvPr/>
            </p:nvCxnSpPr>
            <p:spPr>
              <a:xfrm flipV="1">
                <a:off x="6452401" y="4098327"/>
                <a:ext cx="1027950" cy="92103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5" name="Straight Connector 404">
                <a:extLst>
                  <a:ext uri="{FF2B5EF4-FFF2-40B4-BE49-F238E27FC236}">
                    <a16:creationId xmlns:a16="http://schemas.microsoft.com/office/drawing/2014/main" id="{BB2EADB9-E8F0-4B99-5522-D0B1A75082FA}"/>
                  </a:ext>
                </a:extLst>
              </p:cNvPr>
              <p:cNvCxnSpPr>
                <a:cxnSpLocks/>
                <a:stCxn id="385" idx="0"/>
                <a:endCxn id="378" idx="4"/>
              </p:cNvCxnSpPr>
              <p:nvPr/>
            </p:nvCxnSpPr>
            <p:spPr>
              <a:xfrm flipV="1">
                <a:off x="5794678" y="4098327"/>
                <a:ext cx="1685673" cy="92103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6" name="Straight Connector 405">
                <a:extLst>
                  <a:ext uri="{FF2B5EF4-FFF2-40B4-BE49-F238E27FC236}">
                    <a16:creationId xmlns:a16="http://schemas.microsoft.com/office/drawing/2014/main" id="{A1F82388-6978-2CF5-48A8-5EA4C8E3C50C}"/>
                  </a:ext>
                </a:extLst>
              </p:cNvPr>
              <p:cNvCxnSpPr>
                <a:cxnSpLocks/>
                <a:stCxn id="387" idx="0"/>
                <a:endCxn id="385" idx="4"/>
              </p:cNvCxnSpPr>
              <p:nvPr/>
            </p:nvCxnSpPr>
            <p:spPr>
              <a:xfrm flipH="1" flipV="1">
                <a:off x="5794678" y="4271551"/>
                <a:ext cx="657724" cy="71698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7" name="Straight Connector 406">
                <a:extLst>
                  <a:ext uri="{FF2B5EF4-FFF2-40B4-BE49-F238E27FC236}">
                    <a16:creationId xmlns:a16="http://schemas.microsoft.com/office/drawing/2014/main" id="{42176F5D-CE1A-0379-D60D-8D63B9766A01}"/>
                  </a:ext>
                </a:extLst>
              </p:cNvPr>
              <p:cNvCxnSpPr>
                <a:cxnSpLocks/>
                <a:stCxn id="387" idx="0"/>
                <a:endCxn id="379" idx="4"/>
              </p:cNvCxnSpPr>
              <p:nvPr/>
            </p:nvCxnSpPr>
            <p:spPr>
              <a:xfrm flipH="1" flipV="1">
                <a:off x="6452401" y="4271551"/>
                <a:ext cx="1" cy="71698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8" name="Straight Connector 407">
                <a:extLst>
                  <a:ext uri="{FF2B5EF4-FFF2-40B4-BE49-F238E27FC236}">
                    <a16:creationId xmlns:a16="http://schemas.microsoft.com/office/drawing/2014/main" id="{86AC8998-88F3-CE63-5B07-5D507F4FB2C3}"/>
                  </a:ext>
                </a:extLst>
              </p:cNvPr>
              <p:cNvCxnSpPr>
                <a:cxnSpLocks/>
                <a:stCxn id="387" idx="0"/>
                <a:endCxn id="386" idx="4"/>
              </p:cNvCxnSpPr>
              <p:nvPr/>
            </p:nvCxnSpPr>
            <p:spPr>
              <a:xfrm flipV="1">
                <a:off x="6452402" y="4271551"/>
                <a:ext cx="611987" cy="71698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9" name="TextBox 408">
                <a:extLst>
                  <a:ext uri="{FF2B5EF4-FFF2-40B4-BE49-F238E27FC236}">
                    <a16:creationId xmlns:a16="http://schemas.microsoft.com/office/drawing/2014/main" id="{9493D98D-003C-B840-0F06-D174AF156A99}"/>
                  </a:ext>
                </a:extLst>
              </p:cNvPr>
              <p:cNvSpPr txBox="1"/>
              <p:nvPr/>
            </p:nvSpPr>
            <p:spPr>
              <a:xfrm>
                <a:off x="6115456" y="3804767"/>
                <a:ext cx="1759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</a:rPr>
                  <a:t>…</a:t>
                </a:r>
              </a:p>
            </p:txBody>
          </p:sp>
          <p:sp>
            <p:nvSpPr>
              <p:cNvPr id="410" name="Flowchart: Process 409">
                <a:extLst>
                  <a:ext uri="{FF2B5EF4-FFF2-40B4-BE49-F238E27FC236}">
                    <a16:creationId xmlns:a16="http://schemas.microsoft.com/office/drawing/2014/main" id="{F5E6B47C-DA87-543E-A342-335382C8CC28}"/>
                  </a:ext>
                </a:extLst>
              </p:cNvPr>
              <p:cNvSpPr/>
              <p:nvPr/>
            </p:nvSpPr>
            <p:spPr>
              <a:xfrm>
                <a:off x="5170633" y="2598614"/>
                <a:ext cx="2525315" cy="1123942"/>
              </a:xfrm>
              <a:prstGeom prst="flowChartProcess">
                <a:avLst/>
              </a:prstGeom>
              <a:solidFill>
                <a:schemeClr val="bg1">
                  <a:lumMod val="65000"/>
                  <a:alpha val="40000"/>
                </a:schemeClr>
              </a:solidFill>
              <a:ln>
                <a:solidFill>
                  <a:schemeClr val="tx1">
                    <a:alpha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6D914475-ADFC-5C6C-13B1-93EECC389DF5}"/>
                  </a:ext>
                </a:extLst>
              </p:cNvPr>
              <p:cNvSpPr txBox="1"/>
              <p:nvPr/>
            </p:nvSpPr>
            <p:spPr>
              <a:xfrm>
                <a:off x="6004380" y="2518604"/>
                <a:ext cx="7136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</a:rPr>
                  <a:t>6 min</a:t>
                </a:r>
              </a:p>
            </p:txBody>
          </p:sp>
          <p:sp>
            <p:nvSpPr>
              <p:cNvPr id="412" name="TextBox 411">
                <a:extLst>
                  <a:ext uri="{FF2B5EF4-FFF2-40B4-BE49-F238E27FC236}">
                    <a16:creationId xmlns:a16="http://schemas.microsoft.com/office/drawing/2014/main" id="{DE5F2031-9DE0-E020-814D-66691C1FD49D}"/>
                  </a:ext>
                </a:extLst>
              </p:cNvPr>
              <p:cNvSpPr txBox="1"/>
              <p:nvPr/>
            </p:nvSpPr>
            <p:spPr>
              <a:xfrm>
                <a:off x="5695763" y="5164887"/>
                <a:ext cx="301457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</a:rPr>
                  <a:t>Top-down model</a:t>
                </a:r>
              </a:p>
            </p:txBody>
          </p:sp>
          <p:cxnSp>
            <p:nvCxnSpPr>
              <p:cNvPr id="413" name="Straight Connector 412">
                <a:extLst>
                  <a:ext uri="{FF2B5EF4-FFF2-40B4-BE49-F238E27FC236}">
                    <a16:creationId xmlns:a16="http://schemas.microsoft.com/office/drawing/2014/main" id="{51D83DFC-C8A4-0F22-F1B8-83168DBE9669}"/>
                  </a:ext>
                </a:extLst>
              </p:cNvPr>
              <p:cNvCxnSpPr>
                <a:cxnSpLocks/>
                <a:endCxn id="381" idx="0"/>
              </p:cNvCxnSpPr>
              <p:nvPr/>
            </p:nvCxnSpPr>
            <p:spPr>
              <a:xfrm>
                <a:off x="5218783" y="3722469"/>
                <a:ext cx="0" cy="57168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4" name="Straight Connector 413">
                <a:extLst>
                  <a:ext uri="{FF2B5EF4-FFF2-40B4-BE49-F238E27FC236}">
                    <a16:creationId xmlns:a16="http://schemas.microsoft.com/office/drawing/2014/main" id="{09DAA1BB-4268-C969-F962-B53C12ADB965}"/>
                  </a:ext>
                </a:extLst>
              </p:cNvPr>
              <p:cNvCxnSpPr>
                <a:cxnSpLocks/>
                <a:endCxn id="382" idx="0"/>
              </p:cNvCxnSpPr>
              <p:nvPr/>
            </p:nvCxnSpPr>
            <p:spPr>
              <a:xfrm>
                <a:off x="7652329" y="3722556"/>
                <a:ext cx="0" cy="63401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5" name="Straight Arrow Connector 414">
                <a:extLst>
                  <a:ext uri="{FF2B5EF4-FFF2-40B4-BE49-F238E27FC236}">
                    <a16:creationId xmlns:a16="http://schemas.microsoft.com/office/drawing/2014/main" id="{C37ACFC4-DFB0-98D2-4795-D4C5D3157697}"/>
                  </a:ext>
                </a:extLst>
              </p:cNvPr>
              <p:cNvCxnSpPr>
                <a:cxnSpLocks/>
                <a:stCxn id="387" idx="4"/>
              </p:cNvCxnSpPr>
              <p:nvPr/>
            </p:nvCxnSpPr>
            <p:spPr>
              <a:xfrm>
                <a:off x="6452402" y="4424370"/>
                <a:ext cx="0" cy="20521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19" name="TextBox 418">
            <a:extLst>
              <a:ext uri="{FF2B5EF4-FFF2-40B4-BE49-F238E27FC236}">
                <a16:creationId xmlns:a16="http://schemas.microsoft.com/office/drawing/2014/main" id="{CF50BE40-A90E-8149-7407-D71D51B5152F}"/>
              </a:ext>
            </a:extLst>
          </p:cNvPr>
          <p:cNvSpPr txBox="1"/>
          <p:nvPr/>
        </p:nvSpPr>
        <p:spPr>
          <a:xfrm>
            <a:off x="639621" y="5982315"/>
            <a:ext cx="76537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</a:rPr>
              <a:t>[1] H. </a:t>
            </a:r>
            <a:r>
              <a:rPr lang="en-US" sz="1200" dirty="0" err="1">
                <a:latin typeface="Calibri" panose="020F0502020204030204" pitchFamily="34" charset="0"/>
              </a:rPr>
              <a:t>Heydarian</a:t>
            </a:r>
            <a:r>
              <a:rPr lang="en-US" sz="1200" dirty="0">
                <a:latin typeface="Calibri" panose="020F0502020204030204" pitchFamily="34" charset="0"/>
              </a:rPr>
              <a:t>, et al. Deep learning for intake gesture detection from wrist-worn inertial sensors: The effects of data preprocessing, sensor modalities, and sensor positions. IEEE Access, 8:164936– 164949, 2020.</a:t>
            </a:r>
          </a:p>
          <a:p>
            <a:r>
              <a:rPr lang="en-US" sz="1200" dirty="0">
                <a:latin typeface="Calibri" panose="020F0502020204030204" pitchFamily="34" charset="0"/>
              </a:rPr>
              <a:t>[2] S. Sharma and A. Hoover. Top-down detection of eating episodes by analyzing large windows of wrist motion using a convolutional neural network. MDPI Bioengineering, 1(4), 2022.</a:t>
            </a:r>
          </a:p>
        </p:txBody>
      </p:sp>
    </p:spTree>
    <p:extLst>
      <p:ext uri="{BB962C8B-B14F-4D97-AF65-F5344CB8AC3E}">
        <p14:creationId xmlns:p14="http://schemas.microsoft.com/office/powerpoint/2010/main" val="1164302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A0873-7432-A7FD-123B-075234D71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E47F1A0-B41E-D4D0-9CE3-FD2B4ACD4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423" y="403654"/>
            <a:ext cx="7886700" cy="332399"/>
          </a:xfrm>
        </p:spPr>
        <p:txBody>
          <a:bodyPr/>
          <a:lstStyle/>
          <a:p>
            <a:pPr eaLnBrk="0" hangingPunct="0"/>
            <a:r>
              <a:rPr lang="en-US" altLang="zh-CN" b="1" dirty="0"/>
              <a:t>Method – </a:t>
            </a:r>
            <a:r>
              <a:rPr lang="en-US" altLang="zh-CN" b="1" dirty="0">
                <a:latin typeface="Calibri"/>
              </a:rPr>
              <a:t>Model for Learning Daily Patterns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22D9FF-8E91-2AEF-F46D-B79BEDD34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027020"/>
            <a:ext cx="3305497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6600"/>
              </a:buClr>
              <a:buSzTx/>
              <a:buFont typeface="Wingdings" pitchFamily="2" charset="2"/>
              <a:buChar char="§"/>
              <a:tabLst/>
              <a:defRPr sz="2000">
                <a:solidFill>
                  <a:srgbClr val="000000"/>
                </a:solidFill>
              </a:defRPr>
            </a:pPr>
            <a:r>
              <a:rPr lang="en-US" sz="2000">
                <a:solidFill>
                  <a:srgbClr val="000000"/>
                </a:solidFill>
                <a:latin typeface="Franklin Gothic Book" panose="020B0503020102020204"/>
              </a:rPr>
              <a:t>Daily samples are zero-padded to a length of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850 (i.e. 23.6 hours)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6600"/>
              </a:buClr>
              <a:buSzTx/>
              <a:buFont typeface="Wingdings" pitchFamily="2" charset="2"/>
              <a:buChar char="§"/>
              <a:tabLst/>
              <a:defRPr sz="2000">
                <a:solidFill>
                  <a:srgbClr val="000000"/>
                </a:solidFill>
              </a:defRPr>
            </a:pPr>
            <a:r>
              <a:rPr lang="en-US" sz="2000">
                <a:solidFill>
                  <a:srgbClr val="000000"/>
                </a:solidFill>
                <a:latin typeface="Franklin Gothic Book" panose="020B0503020102020204"/>
              </a:rPr>
              <a:t>Use GRU to learn temporal context</a:t>
            </a:r>
          </a:p>
          <a:p>
            <a:pPr marR="0" lvl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6600"/>
              </a:buClr>
              <a:buSzTx/>
              <a:tabLst/>
              <a:defRPr sz="2000">
                <a:solidFill>
                  <a:srgbClr val="000000"/>
                </a:solidFill>
              </a:defRPr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171450" marR="0" lvl="1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6600"/>
              </a:buClr>
              <a:buSzTx/>
              <a:buFont typeface="Wingdings" pitchFamily="2" charset="2"/>
              <a:buChar char="§"/>
              <a:tabLst/>
              <a:defRPr sz="2000">
                <a:solidFill>
                  <a:srgbClr val="000000"/>
                </a:solidFill>
              </a:defRPr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3442FE-FF15-C169-DCA8-4EE3ED9447BD}"/>
              </a:ext>
            </a:extLst>
          </p:cNvPr>
          <p:cNvSpPr txBox="1"/>
          <p:nvPr/>
        </p:nvSpPr>
        <p:spPr>
          <a:xfrm>
            <a:off x="8527587" y="2052942"/>
            <a:ext cx="6617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1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8EAF91E-D3B0-E816-34EF-89EF8988C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233" y="1027020"/>
            <a:ext cx="4118868" cy="411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72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6335F-0CC2-DB2E-1E91-EB9157C3A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23F06-BDA9-65AE-756F-87F2761AF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Outline</a:t>
            </a:r>
            <a:endParaRPr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B6515-C4AE-02BA-F595-71410D973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9144000"/>
            <a:ext cx="7886700" cy="91440"/>
          </a:xfrm>
        </p:spPr>
        <p:txBody>
          <a:bodyPr/>
          <a:lstStyle/>
          <a:p>
            <a:endParaRPr/>
          </a:p>
          <a:p>
            <a:pPr>
              <a:defRPr sz="2000">
                <a:solidFill>
                  <a:srgbClr val="000000"/>
                </a:solidFill>
              </a:defRPr>
            </a:pPr>
            <a:endParaRPr/>
          </a:p>
          <a:p>
            <a:pPr>
              <a:defRPr sz="2000">
                <a:solidFill>
                  <a:srgbClr val="000000"/>
                </a:solidFill>
              </a:defRPr>
            </a:pPr>
            <a:endParaRPr/>
          </a:p>
          <a:p>
            <a:pPr>
              <a:defRPr sz="2000">
                <a:solidFill>
                  <a:srgbClr val="000000"/>
                </a:solidFill>
              </a:defRPr>
            </a:pPr>
            <a:endParaRPr lang="en-US"/>
          </a:p>
          <a:p>
            <a:pPr>
              <a:defRPr sz="2000">
                <a:solidFill>
                  <a:srgbClr val="000000"/>
                </a:solidFill>
              </a:defRPr>
            </a:pP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57250" y="2135374"/>
            <a:ext cx="77724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spcAft>
                <a:spcPts val="100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Motivation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spcAft>
                <a:spcPts val="100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Detecting eating episodes from wrist motion using daily pattern analysis</a:t>
            </a:r>
            <a:r>
              <a:rPr lang="en-US" sz="200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endParaRPr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spcAft>
                <a:spcPts val="100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Detecting intake gestures from videos using meal-length context</a:t>
            </a:r>
            <a:r>
              <a:rPr lang="en-US" sz="200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2,3</a:t>
            </a:r>
            <a:endParaRPr sz="2000" baseline="30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spcAft>
                <a:spcPts val="100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A generalized framework for sparse activity recognition</a:t>
            </a: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spcAft>
                <a:spcPts val="100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Conclusio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  <a:endParaRPr sz="2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906E30-0FCC-5605-4154-9F499EFA1617}"/>
              </a:ext>
            </a:extLst>
          </p:cNvPr>
          <p:cNvSpPr txBox="1"/>
          <p:nvPr/>
        </p:nvSpPr>
        <p:spPr>
          <a:xfrm>
            <a:off x="539750" y="5473005"/>
            <a:ext cx="81279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</a:rPr>
              <a:t>[1] Zeyu Tang, Adam Patyk, James Jolly, Stephanie P Goldstein, J Graham Thomas, and Adam Hoover. Detecting eating episodes from wrist motion using daily pattern analysis. IEEE Journal of Biomedical and Health Informatics, 28(2):1054–1065, 2023.</a:t>
            </a:r>
          </a:p>
          <a:p>
            <a:r>
              <a:rPr lang="en-US" sz="1200" dirty="0">
                <a:latin typeface="Calibri" panose="020F0502020204030204" pitchFamily="34" charset="0"/>
              </a:rPr>
              <a:t>[2] Zeyu Tang and Adam Hoover. Video-based intake gesture recognition using meal-length con-text. ACM Transactions on Computing for Healthcare, 6(2):1–24, 2025.</a:t>
            </a:r>
          </a:p>
          <a:p>
            <a:r>
              <a:rPr lang="en-US" sz="1200" dirty="0">
                <a:latin typeface="Calibri" panose="020F0502020204030204" pitchFamily="34" charset="0"/>
              </a:rPr>
              <a:t>[3] Zeyu Tang and Adam Hoover. A new video dataset for recognizing intake gestures in a cafeteria setting. In 2022 26th International Conference on Pattern Recognition (ICPR), pages 4399–4405. IEEE, 2022.</a:t>
            </a:r>
          </a:p>
        </p:txBody>
      </p:sp>
    </p:spTree>
    <p:extLst>
      <p:ext uri="{BB962C8B-B14F-4D97-AF65-F5344CB8AC3E}">
        <p14:creationId xmlns:p14="http://schemas.microsoft.com/office/powerpoint/2010/main" val="1999643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1D6B3-F858-7899-F807-DB126A9C2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337C514-8D5F-9FD7-9EBF-9E7DB6161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423" y="403654"/>
            <a:ext cx="7886700" cy="332399"/>
          </a:xfrm>
        </p:spPr>
        <p:txBody>
          <a:bodyPr/>
          <a:lstStyle/>
          <a:p>
            <a:pPr eaLnBrk="0" hangingPunct="0"/>
            <a:r>
              <a:rPr lang="en-US" b="1" dirty="0"/>
              <a:t>Evaluation Dataset - Clemson All-Day (CAD) Dataset </a:t>
            </a:r>
            <a:endParaRPr lang="en-US" altLang="zh-CN" b="1" dirty="0"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6C68B9-1510-8C7B-3B88-553B1CBA7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882966"/>
            <a:ext cx="4734239" cy="254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rgbClr val="F56600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Largest dataset in the field: </a:t>
            </a:r>
          </a:p>
          <a:p>
            <a:pPr marL="800100" lvl="2" indent="-342900" defTabSz="685800">
              <a:lnSpc>
                <a:spcPct val="90000"/>
              </a:lnSpc>
              <a:spcBef>
                <a:spcPts val="750"/>
              </a:spcBef>
              <a:buClr>
                <a:srgbClr val="F56600"/>
              </a:buClr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</a:defRPr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4,680 hours,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249 hours of eating </a:t>
            </a:r>
          </a:p>
          <a:p>
            <a:pPr marL="800100" lvl="2" indent="-342900" defTabSz="685800">
              <a:lnSpc>
                <a:spcPct val="90000"/>
              </a:lnSpc>
              <a:spcBef>
                <a:spcPts val="750"/>
              </a:spcBef>
              <a:buClr>
                <a:srgbClr val="F56600"/>
              </a:buClr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</a:defRPr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1,133 meals,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354 recordings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itchFamily="34" charset="0"/>
            </a:endParaRP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rgbClr val="F56600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Sampling rate: 15 Hz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itchFamily="34" charset="0"/>
            </a:endParaRP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rgbClr val="F56600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latin typeface="Calibri" panose="020F0502020204030204" pitchFamily="34" charset="0"/>
              </a:rPr>
              <a:t>6-axis data: accelerations and rotations along X, Y, and Z axes</a:t>
            </a: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rgbClr val="F56600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altLang="en-US" sz="2000" dirty="0">
                <a:latin typeface="Calibri" pitchFamily="34" charset="0"/>
              </a:rPr>
              <a:t>Participants self-reported ground truth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D119A6-5F56-0EEE-FD75-1627BC164C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42" t="5073" r="7479" b="2984"/>
          <a:stretch/>
        </p:blipFill>
        <p:spPr>
          <a:xfrm>
            <a:off x="5400551" y="1198005"/>
            <a:ext cx="2867026" cy="4048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95DBC3-74B0-236A-80BB-FBE8B4E94C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61" r="52541"/>
          <a:stretch/>
        </p:blipFill>
        <p:spPr>
          <a:xfrm rot="16200000">
            <a:off x="1747886" y="2764470"/>
            <a:ext cx="1614110" cy="33570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318CD9-6A78-E7F3-747D-A1B502A9350A}"/>
              </a:ext>
            </a:extLst>
          </p:cNvPr>
          <p:cNvSpPr txBox="1"/>
          <p:nvPr/>
        </p:nvSpPr>
        <p:spPr>
          <a:xfrm>
            <a:off x="652582" y="6193694"/>
            <a:ext cx="7886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</a:rPr>
              <a:t>Dataset source: Sharma S, Jasper P, Muth E, Hoover A. Automatic detection of periods of eating using wrist motion tracking. In 2016 IEEE First International Conference on Connected Health: Applications, Systems and Engineering Technologies (CHASE) 2016 Jun 27 (pp. 362-363). IEEE.</a:t>
            </a:r>
            <a:endParaRPr lang="en-US" sz="1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701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884A9-33CF-275A-4105-5E4D56556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005667E0-4EAC-19CD-25A8-7456B0666C77}"/>
              </a:ext>
            </a:extLst>
          </p:cNvPr>
          <p:cNvGrpSpPr/>
          <p:nvPr/>
        </p:nvGrpSpPr>
        <p:grpSpPr>
          <a:xfrm>
            <a:off x="7192163" y="1995450"/>
            <a:ext cx="978694" cy="1012959"/>
            <a:chOff x="4055276" y="3411498"/>
            <a:chExt cx="978694" cy="1012959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8FCD2BFB-E419-EC67-FF4C-B12C851D807E}"/>
                </a:ext>
              </a:extLst>
            </p:cNvPr>
            <p:cNvSpPr/>
            <p:nvPr/>
          </p:nvSpPr>
          <p:spPr>
            <a:xfrm>
              <a:off x="4183595" y="3411498"/>
              <a:ext cx="637852" cy="560428"/>
            </a:xfrm>
            <a:prstGeom prst="rect">
              <a:avLst/>
            </a:prstGeom>
            <a:pattFill prst="wdDnDiag">
              <a:fgClr>
                <a:srgbClr val="92D05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6B4E0C0-24BC-8E69-157C-AAA3C53C44AC}"/>
                </a:ext>
              </a:extLst>
            </p:cNvPr>
            <p:cNvSpPr txBox="1"/>
            <p:nvPr/>
          </p:nvSpPr>
          <p:spPr>
            <a:xfrm>
              <a:off x="4055276" y="4055125"/>
              <a:ext cx="9786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/>
                <a:t>Episode</a:t>
              </a:r>
            </a:p>
          </p:txBody>
        </p:sp>
        <p:sp>
          <p:nvSpPr>
            <p:cNvPr id="47" name="Arrow: Right 46">
              <a:extLst>
                <a:ext uri="{FF2B5EF4-FFF2-40B4-BE49-F238E27FC236}">
                  <a16:creationId xmlns:a16="http://schemas.microsoft.com/office/drawing/2014/main" id="{D461E5A2-69D9-B8CF-968B-5DBF15C90736}"/>
                </a:ext>
              </a:extLst>
            </p:cNvPr>
            <p:cNvSpPr/>
            <p:nvPr/>
          </p:nvSpPr>
          <p:spPr>
            <a:xfrm rot="16200000">
              <a:off x="4425492" y="3887404"/>
              <a:ext cx="167458" cy="319089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294FDA6B-3406-ADC6-875B-2765C99C8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423" y="403654"/>
            <a:ext cx="7886700" cy="332399"/>
          </a:xfrm>
        </p:spPr>
        <p:txBody>
          <a:bodyPr/>
          <a:lstStyle/>
          <a:p>
            <a:pPr eaLnBrk="0" hangingPunct="0"/>
            <a:r>
              <a:rPr lang="en-US" b="1" dirty="0"/>
              <a:t>Evaluation Scheme</a:t>
            </a:r>
            <a:endParaRPr lang="en-US" altLang="zh-CN" b="1" dirty="0"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230633-444E-9AF2-FCB3-271FBFC5C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027020"/>
            <a:ext cx="5569272" cy="2236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6600"/>
              </a:buClr>
              <a:buSzTx/>
              <a:buFont typeface="Wingdings" pitchFamily="2" charset="2"/>
              <a:buChar char="§"/>
              <a:tabLst/>
              <a:defRPr sz="2000">
                <a:solidFill>
                  <a:srgbClr val="000000"/>
                </a:solidFill>
              </a:defRPr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Time metrics: compare the prediction to the ground truth for each timestep. We focus on F1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and weighted accuracy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Clr>
                <a:srgbClr val="F56600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Episode metrics: compare the predicted eating episodes and ground truth. We focus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on </a:t>
            </a:r>
            <a:r>
              <a:rPr lang="en-US" sz="2000" dirty="0">
                <a:solidFill>
                  <a:srgbClr val="000000"/>
                </a:solidFill>
              </a:rPr>
              <a:t>episode TPR and FP/TP </a:t>
            </a: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Clr>
                <a:srgbClr val="F56600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</a:rPr>
              <a:t>5-fold cross validation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977DCE1-E078-C1F7-D355-91E44D2CBB2F}"/>
              </a:ext>
            </a:extLst>
          </p:cNvPr>
          <p:cNvGrpSpPr/>
          <p:nvPr/>
        </p:nvGrpSpPr>
        <p:grpSpPr>
          <a:xfrm>
            <a:off x="6374163" y="1141734"/>
            <a:ext cx="1950704" cy="1309211"/>
            <a:chOff x="3237276" y="2557784"/>
            <a:chExt cx="1950704" cy="1309211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77A8303-1029-6365-B1A1-6D743137C96D}"/>
                </a:ext>
              </a:extLst>
            </p:cNvPr>
            <p:cNvGrpSpPr/>
            <p:nvPr/>
          </p:nvGrpSpPr>
          <p:grpSpPr>
            <a:xfrm>
              <a:off x="3443016" y="2557784"/>
              <a:ext cx="1744964" cy="369332"/>
              <a:chOff x="3443016" y="2760984"/>
              <a:chExt cx="1744964" cy="369332"/>
            </a:xfrm>
          </p:grpSpPr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40361203-5CA0-64C4-0B67-78F9CD930ADB}"/>
                  </a:ext>
                </a:extLst>
              </p:cNvPr>
              <p:cNvSpPr txBox="1"/>
              <p:nvPr/>
            </p:nvSpPr>
            <p:spPr>
              <a:xfrm>
                <a:off x="3443016" y="2760984"/>
                <a:ext cx="4390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GT</a:t>
                </a:r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1264138E-D9F8-B90A-707C-871360A5768A}"/>
                  </a:ext>
                </a:extLst>
              </p:cNvPr>
              <p:cNvSpPr/>
              <p:nvPr/>
            </p:nvSpPr>
            <p:spPr>
              <a:xfrm>
                <a:off x="4024806" y="2782700"/>
                <a:ext cx="45719" cy="332399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CAF230E7-5FEB-CBFE-DC35-CD728A6414FC}"/>
                  </a:ext>
                </a:extLst>
              </p:cNvPr>
              <p:cNvSpPr/>
              <p:nvPr/>
            </p:nvSpPr>
            <p:spPr>
              <a:xfrm>
                <a:off x="4248297" y="2782700"/>
                <a:ext cx="45719" cy="332399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AE0B5BA9-34B6-17D7-99EA-EE04962E4572}"/>
                  </a:ext>
                </a:extLst>
              </p:cNvPr>
              <p:cNvSpPr/>
              <p:nvPr/>
            </p:nvSpPr>
            <p:spPr>
              <a:xfrm>
                <a:off x="4471788" y="2782700"/>
                <a:ext cx="45719" cy="332399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Rectangle 206">
                <a:extLst>
                  <a:ext uri="{FF2B5EF4-FFF2-40B4-BE49-F238E27FC236}">
                    <a16:creationId xmlns:a16="http://schemas.microsoft.com/office/drawing/2014/main" id="{FB761D07-8B6B-8A08-9FA0-0D079A91E551}"/>
                  </a:ext>
                </a:extLst>
              </p:cNvPr>
              <p:cNvSpPr/>
              <p:nvPr/>
            </p:nvSpPr>
            <p:spPr>
              <a:xfrm>
                <a:off x="4695279" y="2782700"/>
                <a:ext cx="45719" cy="332399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0B92FF6D-FFEC-5A80-950F-9A5A3A78E815}"/>
                  </a:ext>
                </a:extLst>
              </p:cNvPr>
              <p:cNvSpPr/>
              <p:nvPr/>
            </p:nvSpPr>
            <p:spPr>
              <a:xfrm>
                <a:off x="4918770" y="2782700"/>
                <a:ext cx="45719" cy="332399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0E37E699-7CE8-0B9D-551D-29B2E2CC3689}"/>
                  </a:ext>
                </a:extLst>
              </p:cNvPr>
              <p:cNvSpPr/>
              <p:nvPr/>
            </p:nvSpPr>
            <p:spPr>
              <a:xfrm>
                <a:off x="5142261" y="2782700"/>
                <a:ext cx="45719" cy="332399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DB3A364-2820-01C0-7BA9-3E8BC234AE80}"/>
                </a:ext>
              </a:extLst>
            </p:cNvPr>
            <p:cNvGrpSpPr/>
            <p:nvPr/>
          </p:nvGrpSpPr>
          <p:grpSpPr>
            <a:xfrm>
              <a:off x="3237276" y="3497663"/>
              <a:ext cx="1950704" cy="369332"/>
              <a:chOff x="3237276" y="3497663"/>
              <a:chExt cx="1950704" cy="369332"/>
            </a:xfrm>
          </p:grpSpPr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441ED63B-B5BE-9B82-DA54-94C7375D0A0E}"/>
                  </a:ext>
                </a:extLst>
              </p:cNvPr>
              <p:cNvSpPr txBox="1"/>
              <p:nvPr/>
            </p:nvSpPr>
            <p:spPr>
              <a:xfrm>
                <a:off x="3237276" y="3497663"/>
                <a:ext cx="6928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Pred.</a:t>
                </a:r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6E938BB9-6E45-D5D3-77EA-D822E498F58B}"/>
                  </a:ext>
                </a:extLst>
              </p:cNvPr>
              <p:cNvSpPr/>
              <p:nvPr/>
            </p:nvSpPr>
            <p:spPr>
              <a:xfrm>
                <a:off x="4024806" y="3525007"/>
                <a:ext cx="45719" cy="332399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00058D23-099E-C450-2600-1CA7DCF66A37}"/>
                  </a:ext>
                </a:extLst>
              </p:cNvPr>
              <p:cNvSpPr/>
              <p:nvPr/>
            </p:nvSpPr>
            <p:spPr>
              <a:xfrm>
                <a:off x="4248297" y="3525007"/>
                <a:ext cx="45719" cy="332399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45C523FB-C7E3-8C01-38F9-2427C1A0B15A}"/>
                  </a:ext>
                </a:extLst>
              </p:cNvPr>
              <p:cNvSpPr/>
              <p:nvPr/>
            </p:nvSpPr>
            <p:spPr>
              <a:xfrm>
                <a:off x="4471788" y="3525007"/>
                <a:ext cx="45719" cy="332399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D61C8C7D-843B-5405-CA57-9D0F00176A5F}"/>
                  </a:ext>
                </a:extLst>
              </p:cNvPr>
              <p:cNvSpPr/>
              <p:nvPr/>
            </p:nvSpPr>
            <p:spPr>
              <a:xfrm>
                <a:off x="4695279" y="3525007"/>
                <a:ext cx="45719" cy="332399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4F5B78E4-CBFD-0D7A-56BA-6849B125DDB3}"/>
                  </a:ext>
                </a:extLst>
              </p:cNvPr>
              <p:cNvSpPr/>
              <p:nvPr/>
            </p:nvSpPr>
            <p:spPr>
              <a:xfrm>
                <a:off x="5142261" y="3525007"/>
                <a:ext cx="45719" cy="332399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2826C99-02AA-818F-33B8-03EEFCA5B72D}"/>
                  </a:ext>
                </a:extLst>
              </p:cNvPr>
              <p:cNvSpPr/>
              <p:nvPr/>
            </p:nvSpPr>
            <p:spPr>
              <a:xfrm>
                <a:off x="4918764" y="3525661"/>
                <a:ext cx="45719" cy="332399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56A0E72-062A-F66E-C1DE-E83BEC69D5BF}"/>
              </a:ext>
            </a:extLst>
          </p:cNvPr>
          <p:cNvGrpSpPr/>
          <p:nvPr/>
        </p:nvGrpSpPr>
        <p:grpSpPr>
          <a:xfrm>
            <a:off x="7107533" y="1480300"/>
            <a:ext cx="1195088" cy="982008"/>
            <a:chOff x="3970646" y="2898731"/>
            <a:chExt cx="1195088" cy="982008"/>
          </a:xfrm>
        </p:grpSpPr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8CB2BA74-D1D8-D8E5-C3D2-1B0CFA442602}"/>
                </a:ext>
              </a:extLst>
            </p:cNvPr>
            <p:cNvSpPr/>
            <p:nvPr/>
          </p:nvSpPr>
          <p:spPr>
            <a:xfrm>
              <a:off x="4193120" y="3514350"/>
              <a:ext cx="177772" cy="365760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FEA3E506-387F-116A-0E0E-9071DB07EBD8}"/>
                </a:ext>
              </a:extLst>
            </p:cNvPr>
            <p:cNvSpPr/>
            <p:nvPr/>
          </p:nvSpPr>
          <p:spPr>
            <a:xfrm>
              <a:off x="4415623" y="3514350"/>
              <a:ext cx="177772" cy="365760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ABCFBEDB-15EE-1A3A-9048-67E068575185}"/>
                </a:ext>
              </a:extLst>
            </p:cNvPr>
            <p:cNvSpPr/>
            <p:nvPr/>
          </p:nvSpPr>
          <p:spPr>
            <a:xfrm>
              <a:off x="4643675" y="3514350"/>
              <a:ext cx="177772" cy="365760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AAD428E1-6DDB-F01F-6F4D-91FC7702BBD1}"/>
                </a:ext>
              </a:extLst>
            </p:cNvPr>
            <p:cNvSpPr/>
            <p:nvPr/>
          </p:nvSpPr>
          <p:spPr>
            <a:xfrm>
              <a:off x="3970646" y="3514493"/>
              <a:ext cx="177772" cy="365760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28AF7271-91A3-1195-0112-D35F414A7838}"/>
                </a:ext>
              </a:extLst>
            </p:cNvPr>
            <p:cNvSpPr/>
            <p:nvPr/>
          </p:nvSpPr>
          <p:spPr>
            <a:xfrm>
              <a:off x="4856198" y="3514979"/>
              <a:ext cx="177772" cy="365760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AB4AFF5-679E-1F22-617F-783E5858FDB4}"/>
                </a:ext>
              </a:extLst>
            </p:cNvPr>
            <p:cNvGrpSpPr/>
            <p:nvPr/>
          </p:nvGrpSpPr>
          <p:grpSpPr>
            <a:xfrm>
              <a:off x="4049435" y="2898731"/>
              <a:ext cx="1116299" cy="612748"/>
              <a:chOff x="4049435" y="3660732"/>
              <a:chExt cx="1116299" cy="612748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84A23234-8C51-D179-1F62-4C5C8E1C6CB8}"/>
                  </a:ext>
                </a:extLst>
              </p:cNvPr>
              <p:cNvSpPr txBox="1"/>
              <p:nvPr/>
            </p:nvSpPr>
            <p:spPr>
              <a:xfrm>
                <a:off x="4282006" y="3660732"/>
                <a:ext cx="70693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/>
                  <a:t>Time</a:t>
                </a: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C51E5417-19D1-58DE-5AA8-2225DACBA6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65120" y="3981450"/>
                <a:ext cx="614" cy="292030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8B1D265A-4F23-0009-B9E7-8E7B437602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49435" y="3981450"/>
                <a:ext cx="614" cy="292030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3ED4E3C1-7EE7-0F35-F7AD-8143CF7F7C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3607" y="3981450"/>
                <a:ext cx="614" cy="292030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9012BEE5-3006-9296-5323-2385BEFD8B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4527" y="3981450"/>
                <a:ext cx="614" cy="292030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8BED48F6-0A48-8183-4939-BD2F524D0F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0806" y="3981450"/>
                <a:ext cx="614" cy="292030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18F2B884-11A0-3179-A025-6AEA1CBEBB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94647" y="3981450"/>
                <a:ext cx="614" cy="292030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3" name="Picture 5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EA8C91C-7E57-4E99-A617-4F410C83D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97" y="3915887"/>
            <a:ext cx="8195317" cy="110057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3C35DEA3-D024-5C9F-C014-9FA9FE647B8A}"/>
              </a:ext>
            </a:extLst>
          </p:cNvPr>
          <p:cNvSpPr txBox="1"/>
          <p:nvPr/>
        </p:nvSpPr>
        <p:spPr>
          <a:xfrm>
            <a:off x="2832070" y="5016457"/>
            <a:ext cx="289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Criteria for episode metrics</a:t>
            </a:r>
            <a:r>
              <a:rPr lang="en-US" baseline="30000"/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AACDE1F-E34E-793E-E59E-A117844FEFBF}"/>
              </a:ext>
            </a:extLst>
          </p:cNvPr>
          <p:cNvSpPr txBox="1"/>
          <p:nvPr/>
        </p:nvSpPr>
        <p:spPr>
          <a:xfrm>
            <a:off x="449579" y="6205571"/>
            <a:ext cx="819531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aseline="30000"/>
              <a:t>Surya Sharma and Adam Hoover. The challenge of metrics in automated dietary monitoring</a:t>
            </a:r>
            <a:r>
              <a:rPr lang="en-US"/>
              <a:t> </a:t>
            </a:r>
            <a:r>
              <a:rPr lang="en-US" baseline="30000"/>
              <a:t>as analysis transitions from small data to big data. In 2020 IEEE International Conference on Bioinformatics and Biomedicine (BIBM), pages 2647–2653. IEEE, 2020.</a:t>
            </a:r>
          </a:p>
        </p:txBody>
      </p:sp>
    </p:spTree>
    <p:extLst>
      <p:ext uri="{BB962C8B-B14F-4D97-AF65-F5344CB8AC3E}">
        <p14:creationId xmlns:p14="http://schemas.microsoft.com/office/powerpoint/2010/main" val="59341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8515D-14A1-9BBA-D95A-58FCC0F39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E248B9D-26E3-B9D8-9F9D-DB06090F5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423" y="403654"/>
            <a:ext cx="7886700" cy="332399"/>
          </a:xfrm>
        </p:spPr>
        <p:txBody>
          <a:bodyPr/>
          <a:lstStyle/>
          <a:p>
            <a:pPr eaLnBrk="0" hangingPunct="0"/>
            <a:r>
              <a:rPr lang="en-US" b="1" dirty="0"/>
              <a:t>Results – Episode Metrics, Window vs. Global</a:t>
            </a:r>
            <a:endParaRPr lang="en-US" altLang="zh-CN" b="1" dirty="0"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8B423F-5ED9-BAFB-76C3-A3876E4D4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882966"/>
            <a:ext cx="8153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 defTabSz="685800">
              <a:lnSpc>
                <a:spcPct val="90000"/>
              </a:lnSpc>
              <a:spcBef>
                <a:spcPts val="750"/>
              </a:spcBef>
              <a:buClr>
                <a:srgbClr val="F56600"/>
              </a:buClr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Daily pattern classifier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consistently detects more true positives with fewer false positives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5A2B86-C6D3-9C58-19A6-A6B7DBE77286}"/>
              </a:ext>
            </a:extLst>
          </p:cNvPr>
          <p:cNvSpPr txBox="1"/>
          <p:nvPr/>
        </p:nvSpPr>
        <p:spPr>
          <a:xfrm>
            <a:off x="1194349" y="5711482"/>
            <a:ext cx="8035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Left: top-down model as backbone.      Right: bottom-up model as backbone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A2843EB-BE40-B52B-F5E7-5FD0C07C3F57}"/>
              </a:ext>
            </a:extLst>
          </p:cNvPr>
          <p:cNvGrpSpPr/>
          <p:nvPr/>
        </p:nvGrpSpPr>
        <p:grpSpPr>
          <a:xfrm>
            <a:off x="383810" y="1324088"/>
            <a:ext cx="8120110" cy="4435946"/>
            <a:chOff x="383810" y="1179841"/>
            <a:chExt cx="8120110" cy="443594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4AE7A3-78C5-C906-441E-F791A90279B0}"/>
                </a:ext>
              </a:extLst>
            </p:cNvPr>
            <p:cNvSpPr txBox="1"/>
            <p:nvPr/>
          </p:nvSpPr>
          <p:spPr>
            <a:xfrm>
              <a:off x="383810" y="3059668"/>
              <a:ext cx="6066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TPR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C3C1CEF-4A68-6DB8-E773-A3DDA2C97E4F}"/>
                </a:ext>
              </a:extLst>
            </p:cNvPr>
            <p:cNvSpPr txBox="1"/>
            <p:nvPr/>
          </p:nvSpPr>
          <p:spPr>
            <a:xfrm>
              <a:off x="4255108" y="5246455"/>
              <a:ext cx="95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FP/TP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8CD9AAC-548C-7EBC-7DE9-677B98177AC8}"/>
                </a:ext>
              </a:extLst>
            </p:cNvPr>
            <p:cNvGrpSpPr/>
            <p:nvPr/>
          </p:nvGrpSpPr>
          <p:grpSpPr>
            <a:xfrm>
              <a:off x="963489" y="1179841"/>
              <a:ext cx="7540431" cy="4101047"/>
              <a:chOff x="963489" y="1179841"/>
              <a:chExt cx="7540431" cy="4101047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0613182-869F-C5A1-D67C-6773555E22C7}"/>
                  </a:ext>
                </a:extLst>
              </p:cNvPr>
              <p:cNvGrpSpPr/>
              <p:nvPr/>
            </p:nvGrpSpPr>
            <p:grpSpPr>
              <a:xfrm>
                <a:off x="963489" y="1530194"/>
                <a:ext cx="7540431" cy="3750694"/>
                <a:chOff x="963489" y="1473044"/>
                <a:chExt cx="7540431" cy="3750694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30F3D819-A2F0-3CD2-4028-FADFF5C373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l="2701" r="51380" b="5496"/>
                <a:stretch>
                  <a:fillRect/>
                </a:stretch>
              </p:blipFill>
              <p:spPr>
                <a:xfrm>
                  <a:off x="963489" y="1473045"/>
                  <a:ext cx="3770276" cy="3750693"/>
                </a:xfrm>
                <a:prstGeom prst="rect">
                  <a:avLst/>
                </a:prstGeom>
              </p:spPr>
            </p:pic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C26611C0-0729-1706-42F2-1E3B1AE119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l="53285" r="796" b="5496"/>
                <a:stretch>
                  <a:fillRect/>
                </a:stretch>
              </p:blipFill>
              <p:spPr>
                <a:xfrm>
                  <a:off x="4733644" y="1473044"/>
                  <a:ext cx="3770276" cy="3750693"/>
                </a:xfrm>
                <a:prstGeom prst="rect">
                  <a:avLst/>
                </a:prstGeom>
              </p:spPr>
            </p:pic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D02E659B-EB12-EDB6-8945-4C3507A50FAF}"/>
                  </a:ext>
                </a:extLst>
              </p:cNvPr>
              <p:cNvGrpSpPr/>
              <p:nvPr/>
            </p:nvGrpSpPr>
            <p:grpSpPr>
              <a:xfrm>
                <a:off x="4355817" y="1179841"/>
                <a:ext cx="4103860" cy="380692"/>
                <a:chOff x="3602033" y="1085217"/>
                <a:chExt cx="4103860" cy="380692"/>
              </a:xfrm>
            </p:grpSpPr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D67E04D5-1960-C4D7-A976-07E75C85F2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000" y="1278739"/>
                  <a:ext cx="371475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C78C250-1AB1-EE4B-6D54-475C9D634D96}"/>
                    </a:ext>
                  </a:extLst>
                </p:cNvPr>
                <p:cNvSpPr txBox="1"/>
                <p:nvPr/>
              </p:nvSpPr>
              <p:spPr>
                <a:xfrm>
                  <a:off x="6086475" y="1096577"/>
                  <a:ext cx="161941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Calibri" panose="020F0502020204030204" pitchFamily="34" charset="0"/>
                    </a:rPr>
                    <a:t>Our framework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169B95CA-4241-FD48-DAA8-743869DF9A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02033" y="1267379"/>
                  <a:ext cx="371475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430731A-9DC4-B03C-A2E3-E96E5186D06B}"/>
                    </a:ext>
                  </a:extLst>
                </p:cNvPr>
                <p:cNvSpPr txBox="1"/>
                <p:nvPr/>
              </p:nvSpPr>
              <p:spPr>
                <a:xfrm>
                  <a:off x="3973508" y="1085217"/>
                  <a:ext cx="16115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Calibri" panose="020F0502020204030204" pitchFamily="34" charset="0"/>
                    </a:rPr>
                    <a:t>Window model</a:t>
                  </a:r>
                </a:p>
              </p:txBody>
            </p:sp>
          </p:grp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D559562-9091-138E-8F60-1718D7FB42B7}"/>
              </a:ext>
            </a:extLst>
          </p:cNvPr>
          <p:cNvSpPr txBox="1"/>
          <p:nvPr/>
        </p:nvSpPr>
        <p:spPr>
          <a:xfrm>
            <a:off x="924048" y="6131180"/>
            <a:ext cx="7791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</a:rPr>
              <a:t>Source: Zeyu Tang, Adam Patyk, James Jolly, Stephanie P Goldstein, J Graham Thomas, and Adam Hoover. Detecting eating episodes from wrist motion using daily pattern analysis. IEEE Journal of Biomedical and Health Informatics, 28(2):1054–1065, 2023.</a:t>
            </a:r>
          </a:p>
        </p:txBody>
      </p:sp>
    </p:spTree>
    <p:extLst>
      <p:ext uri="{BB962C8B-B14F-4D97-AF65-F5344CB8AC3E}">
        <p14:creationId xmlns:p14="http://schemas.microsoft.com/office/powerpoint/2010/main" val="10041449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C03D0-0036-DBA8-B8A2-6AB5DE58D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1389152-DB72-FE8F-8993-3D9F67F28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423" y="403654"/>
            <a:ext cx="7886700" cy="332399"/>
          </a:xfrm>
        </p:spPr>
        <p:txBody>
          <a:bodyPr/>
          <a:lstStyle/>
          <a:p>
            <a:pPr eaLnBrk="0" hangingPunct="0"/>
            <a:r>
              <a:rPr lang="en-US" b="1" dirty="0"/>
              <a:t>Results – Benchmark Existing Works</a:t>
            </a:r>
            <a:endParaRPr lang="en-US" altLang="zh-CN" b="1" dirty="0">
              <a:latin typeface="Calibri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5CCD685-7971-719C-0C24-280F6B047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6609392"/>
              </p:ext>
            </p:extLst>
          </p:nvPr>
        </p:nvGraphicFramePr>
        <p:xfrm>
          <a:off x="1758429" y="901271"/>
          <a:ext cx="7137919" cy="5817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2919">
                  <a:extLst>
                    <a:ext uri="{9D8B030D-6E8A-4147-A177-3AD203B41FA5}">
                      <a16:colId xmlns:a16="http://schemas.microsoft.com/office/drawing/2014/main" val="637150151"/>
                    </a:ext>
                  </a:extLst>
                </a:gridCol>
                <a:gridCol w="1083000">
                  <a:extLst>
                    <a:ext uri="{9D8B030D-6E8A-4147-A177-3AD203B41FA5}">
                      <a16:colId xmlns:a16="http://schemas.microsoft.com/office/drawing/2014/main" val="1968248850"/>
                    </a:ext>
                  </a:extLst>
                </a:gridCol>
                <a:gridCol w="1083000">
                  <a:extLst>
                    <a:ext uri="{9D8B030D-6E8A-4147-A177-3AD203B41FA5}">
                      <a16:colId xmlns:a16="http://schemas.microsoft.com/office/drawing/2014/main" val="499771329"/>
                    </a:ext>
                  </a:extLst>
                </a:gridCol>
                <a:gridCol w="1083000">
                  <a:extLst>
                    <a:ext uri="{9D8B030D-6E8A-4147-A177-3AD203B41FA5}">
                      <a16:colId xmlns:a16="http://schemas.microsoft.com/office/drawing/2014/main" val="1387839673"/>
                    </a:ext>
                  </a:extLst>
                </a:gridCol>
                <a:gridCol w="1083000">
                  <a:extLst>
                    <a:ext uri="{9D8B030D-6E8A-4147-A177-3AD203B41FA5}">
                      <a16:colId xmlns:a16="http://schemas.microsoft.com/office/drawing/2014/main" val="2826438357"/>
                    </a:ext>
                  </a:extLst>
                </a:gridCol>
                <a:gridCol w="1083000">
                  <a:extLst>
                    <a:ext uri="{9D8B030D-6E8A-4147-A177-3AD203B41FA5}">
                      <a16:colId xmlns:a16="http://schemas.microsoft.com/office/drawing/2014/main" val="3995327025"/>
                    </a:ext>
                  </a:extLst>
                </a:gridCol>
              </a:tblGrid>
              <a:tr h="8324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Method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Time </a:t>
                      </a:r>
                    </a:p>
                    <a:p>
                      <a:pPr algn="ctr" fontAlgn="t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F1 (%)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Time </a:t>
                      </a:r>
                    </a:p>
                    <a:p>
                      <a:pPr algn="ctr" fontAlgn="t"/>
                      <a:r>
                        <a:rPr lang="en-US" sz="1800" b="1" i="0" u="none" strike="noStrike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AccW</a:t>
                      </a:r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(%)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Episode </a:t>
                      </a:r>
                    </a:p>
                    <a:p>
                      <a:pPr algn="ctr" fontAlgn="t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TPR (%)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Episode </a:t>
                      </a:r>
                    </a:p>
                    <a:p>
                      <a:pPr algn="ctr" fontAlgn="t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FP/TP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Authors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906086310"/>
                  </a:ext>
                </a:extLst>
              </a:tr>
              <a:tr h="8324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NN bite detector + heuristic meal detector </a:t>
                      </a:r>
                    </a:p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 sec window)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dirty="0" err="1">
                          <a:latin typeface="Calibri" panose="020F0502020204030204" pitchFamily="34" charset="0"/>
                        </a:rPr>
                        <a:t>Heydarian</a:t>
                      </a:r>
                      <a:r>
                        <a:rPr lang="en-US" sz="1800" dirty="0"/>
                        <a:t> 2020 Kyritsis 2021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46263199"/>
                  </a:ext>
                </a:extLst>
              </a:tr>
              <a:tr h="8324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NN bite detector + NN meal detector </a:t>
                      </a:r>
                    </a:p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(6 min window)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dirty="0" err="1">
                          <a:latin typeface="Calibri" panose="020F0502020204030204" pitchFamily="34" charset="0"/>
                        </a:rPr>
                        <a:t>Heydarian</a:t>
                      </a:r>
                      <a:r>
                        <a:rPr lang="en-US" sz="1800" dirty="0"/>
                        <a:t> 2020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41474769"/>
                  </a:ext>
                </a:extLst>
              </a:tr>
              <a:tr h="8324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heuristic meal detector</a:t>
                      </a:r>
                    </a:p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(1-min~30-min window)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Dong 2013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62662534"/>
                  </a:ext>
                </a:extLst>
              </a:tr>
              <a:tr h="8324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NN meal detector</a:t>
                      </a:r>
                    </a:p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(6 min window)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Sharma 2022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39754548"/>
                  </a:ext>
                </a:extLst>
              </a:tr>
              <a:tr h="8324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Our framework + NN meal detector</a:t>
                      </a:r>
                    </a:p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(all day)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Ours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41665423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B0F3B18F-640E-3676-235E-1B37649CBFF2}"/>
              </a:ext>
            </a:extLst>
          </p:cNvPr>
          <p:cNvSpPr txBox="1"/>
          <p:nvPr/>
        </p:nvSpPr>
        <p:spPr>
          <a:xfrm>
            <a:off x="114299" y="3409716"/>
            <a:ext cx="10319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Longer </a:t>
            </a:r>
          </a:p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context,</a:t>
            </a:r>
          </a:p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Larger </a:t>
            </a:r>
          </a:p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gain!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7A8EA9E-12AE-3EA5-14D3-AE335813D924}"/>
              </a:ext>
            </a:extLst>
          </p:cNvPr>
          <p:cNvGrpSpPr/>
          <p:nvPr/>
        </p:nvGrpSpPr>
        <p:grpSpPr>
          <a:xfrm>
            <a:off x="935197" y="1934259"/>
            <a:ext cx="680357" cy="4312920"/>
            <a:chOff x="1242241" y="1922416"/>
            <a:chExt cx="680357" cy="4312920"/>
          </a:xfrm>
        </p:grpSpPr>
        <p:sp>
          <p:nvSpPr>
            <p:cNvPr id="3" name="Arrow: Down 2">
              <a:extLst>
                <a:ext uri="{FF2B5EF4-FFF2-40B4-BE49-F238E27FC236}">
                  <a16:creationId xmlns:a16="http://schemas.microsoft.com/office/drawing/2014/main" id="{1DA13B1C-21EC-BC04-678B-F60913394CDC}"/>
                </a:ext>
              </a:extLst>
            </p:cNvPr>
            <p:cNvSpPr/>
            <p:nvPr/>
          </p:nvSpPr>
          <p:spPr>
            <a:xfrm>
              <a:off x="1242241" y="5257799"/>
              <a:ext cx="680357" cy="977537"/>
            </a:xfrm>
            <a:prstGeom prst="downArrow">
              <a:avLst>
                <a:gd name="adj1" fmla="val 48133"/>
                <a:gd name="adj2" fmla="val 14368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2DEEFCDF-E71B-5145-12D1-FBDC70C53D94}"/>
                </a:ext>
              </a:extLst>
            </p:cNvPr>
            <p:cNvSpPr/>
            <p:nvPr/>
          </p:nvSpPr>
          <p:spPr>
            <a:xfrm>
              <a:off x="1390831" y="1922416"/>
              <a:ext cx="383177" cy="3425141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530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54EB7-F916-4C6C-3B68-E64DE1601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58D83-8930-BD4C-0443-FB305C6FA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Conclusion</a:t>
            </a:r>
            <a:endParaRPr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12FD1-51BB-DFE9-4D2E-CBEA57D70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1825625"/>
            <a:ext cx="7886700" cy="1961563"/>
          </a:xfrm>
        </p:spPr>
        <p:txBody>
          <a:bodyPr/>
          <a:lstStyle/>
          <a:p>
            <a:endParaRPr/>
          </a:p>
          <a:p>
            <a:pPr>
              <a:defRPr sz="2000">
                <a:solidFill>
                  <a:srgbClr val="000000"/>
                </a:solidFill>
              </a:defRPr>
            </a:pPr>
            <a:r>
              <a:rPr lang="en-US"/>
              <a:t>Diurnal eating habits can be learned by a neural network and eating detection can benefit from day-length analysis</a:t>
            </a:r>
          </a:p>
          <a:p>
            <a:pPr>
              <a:defRPr sz="2000">
                <a:solidFill>
                  <a:srgbClr val="000000"/>
                </a:solidFill>
              </a:defRPr>
            </a:pPr>
            <a:r>
              <a:rPr lang="en-US"/>
              <a:t>Long context helps reduce prediction noise</a:t>
            </a:r>
          </a:p>
          <a:p>
            <a:pPr>
              <a:defRPr sz="2000">
                <a:solidFill>
                  <a:srgbClr val="000000"/>
                </a:solidFill>
              </a:defRPr>
            </a:pPr>
            <a:r>
              <a:rPr lang="en-US"/>
              <a:t>Fine-grained detail is not always necessary for capture daily patterns</a:t>
            </a:r>
          </a:p>
          <a:p>
            <a:pPr>
              <a:defRPr sz="2000">
                <a:solidFill>
                  <a:srgbClr val="000000"/>
                </a:solidFill>
              </a:defRPr>
            </a:pP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20040" y="5303520"/>
            <a:ext cx="822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1" dirty="0">
                <a:solidFill>
                  <a:srgbClr val="ED7D31"/>
                </a:solidFill>
                <a:latin typeface="Calibri" panose="020F0502020204030204" pitchFamily="34" charset="0"/>
              </a:rPr>
              <a:t>Does this approach work only for day-long IMU data, or is there something more general here?</a:t>
            </a:r>
          </a:p>
        </p:txBody>
      </p:sp>
    </p:spTree>
    <p:extLst>
      <p:ext uri="{BB962C8B-B14F-4D97-AF65-F5344CB8AC3E}">
        <p14:creationId xmlns:p14="http://schemas.microsoft.com/office/powerpoint/2010/main" val="2211779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4AB36-AD73-E01A-D336-6A397BE01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82DA961E-B834-103E-936F-380CE3364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19521A-2990-8114-468C-28CE547F6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1381"/>
            <a:ext cx="7884414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000" dirty="0"/>
              <a:t>Detecting Intake Gestures from Videos</a:t>
            </a:r>
            <a:endParaRPr lang="en-US" sz="4000" dirty="0">
              <a:cs typeface="+mj-cs"/>
            </a:endParaRPr>
          </a:p>
        </p:txBody>
      </p:sp>
      <p:sp>
        <p:nvSpPr>
          <p:cNvPr id="5" name="sketch line">
            <a:extLst>
              <a:ext uri="{FF2B5EF4-FFF2-40B4-BE49-F238E27FC236}">
                <a16:creationId xmlns:a16="http://schemas.microsoft.com/office/drawing/2014/main" id="{0987B041-9A76-7312-D840-88317B23C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50" y="4718595"/>
            <a:ext cx="4057650" cy="18288"/>
          </a:xfrm>
          <a:custGeom>
            <a:avLst/>
            <a:gdLst>
              <a:gd name="csX0" fmla="*/ 0 w 4057650"/>
              <a:gd name="csY0" fmla="*/ 0 h 18288"/>
              <a:gd name="csX1" fmla="*/ 757428 w 4057650"/>
              <a:gd name="csY1" fmla="*/ 0 h 18288"/>
              <a:gd name="csX2" fmla="*/ 1474279 w 4057650"/>
              <a:gd name="csY2" fmla="*/ 0 h 18288"/>
              <a:gd name="csX3" fmla="*/ 2191131 w 4057650"/>
              <a:gd name="csY3" fmla="*/ 0 h 18288"/>
              <a:gd name="csX4" fmla="*/ 2745676 w 4057650"/>
              <a:gd name="csY4" fmla="*/ 0 h 18288"/>
              <a:gd name="csX5" fmla="*/ 3340798 w 4057650"/>
              <a:gd name="csY5" fmla="*/ 0 h 18288"/>
              <a:gd name="csX6" fmla="*/ 4057650 w 4057650"/>
              <a:gd name="csY6" fmla="*/ 0 h 18288"/>
              <a:gd name="csX7" fmla="*/ 4057650 w 4057650"/>
              <a:gd name="csY7" fmla="*/ 18288 h 18288"/>
              <a:gd name="csX8" fmla="*/ 3381375 w 4057650"/>
              <a:gd name="csY8" fmla="*/ 18288 h 18288"/>
              <a:gd name="csX9" fmla="*/ 2826830 w 4057650"/>
              <a:gd name="csY9" fmla="*/ 18288 h 18288"/>
              <a:gd name="csX10" fmla="*/ 2272284 w 4057650"/>
              <a:gd name="csY10" fmla="*/ 18288 h 18288"/>
              <a:gd name="csX11" fmla="*/ 1555432 w 4057650"/>
              <a:gd name="csY11" fmla="*/ 18288 h 18288"/>
              <a:gd name="csX12" fmla="*/ 960310 w 4057650"/>
              <a:gd name="csY12" fmla="*/ 18288 h 18288"/>
              <a:gd name="csX13" fmla="*/ 0 w 4057650"/>
              <a:gd name="csY13" fmla="*/ 18288 h 18288"/>
              <a:gd name="csX14" fmla="*/ 0 w 4057650"/>
              <a:gd name="csY14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4057650" h="18288" fill="none" extrusionOk="0">
                <a:moveTo>
                  <a:pt x="0" y="0"/>
                </a:moveTo>
                <a:cubicBezTo>
                  <a:pt x="371182" y="3227"/>
                  <a:pt x="494372" y="9222"/>
                  <a:pt x="757428" y="0"/>
                </a:cubicBezTo>
                <a:cubicBezTo>
                  <a:pt x="1020484" y="-9222"/>
                  <a:pt x="1116719" y="-4357"/>
                  <a:pt x="1474279" y="0"/>
                </a:cubicBezTo>
                <a:cubicBezTo>
                  <a:pt x="1831839" y="4357"/>
                  <a:pt x="1920973" y="-11809"/>
                  <a:pt x="2191131" y="0"/>
                </a:cubicBezTo>
                <a:cubicBezTo>
                  <a:pt x="2461289" y="11809"/>
                  <a:pt x="2589480" y="-22604"/>
                  <a:pt x="2745676" y="0"/>
                </a:cubicBezTo>
                <a:cubicBezTo>
                  <a:pt x="2901872" y="22604"/>
                  <a:pt x="3136452" y="-12306"/>
                  <a:pt x="3340798" y="0"/>
                </a:cubicBezTo>
                <a:cubicBezTo>
                  <a:pt x="3545144" y="12306"/>
                  <a:pt x="3766934" y="-21556"/>
                  <a:pt x="4057650" y="0"/>
                </a:cubicBezTo>
                <a:cubicBezTo>
                  <a:pt x="4057150" y="8855"/>
                  <a:pt x="4057759" y="14521"/>
                  <a:pt x="4057650" y="18288"/>
                </a:cubicBezTo>
                <a:cubicBezTo>
                  <a:pt x="3743404" y="40125"/>
                  <a:pt x="3625516" y="-14923"/>
                  <a:pt x="3381375" y="18288"/>
                </a:cubicBezTo>
                <a:cubicBezTo>
                  <a:pt x="3137235" y="51499"/>
                  <a:pt x="2946571" y="1"/>
                  <a:pt x="2826830" y="18288"/>
                </a:cubicBezTo>
                <a:cubicBezTo>
                  <a:pt x="2707090" y="36575"/>
                  <a:pt x="2402756" y="1432"/>
                  <a:pt x="2272284" y="18288"/>
                </a:cubicBezTo>
                <a:cubicBezTo>
                  <a:pt x="2141812" y="35144"/>
                  <a:pt x="1895935" y="18199"/>
                  <a:pt x="1555432" y="18288"/>
                </a:cubicBezTo>
                <a:cubicBezTo>
                  <a:pt x="1214929" y="18377"/>
                  <a:pt x="1103072" y="14503"/>
                  <a:pt x="960310" y="18288"/>
                </a:cubicBezTo>
                <a:cubicBezTo>
                  <a:pt x="817548" y="22073"/>
                  <a:pt x="402272" y="-29359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057650" h="18288" stroke="0" extrusionOk="0">
                <a:moveTo>
                  <a:pt x="0" y="0"/>
                </a:moveTo>
                <a:cubicBezTo>
                  <a:pt x="248348" y="13145"/>
                  <a:pt x="486117" y="25042"/>
                  <a:pt x="635698" y="0"/>
                </a:cubicBezTo>
                <a:cubicBezTo>
                  <a:pt x="785279" y="-25042"/>
                  <a:pt x="917762" y="-5537"/>
                  <a:pt x="1190244" y="0"/>
                </a:cubicBezTo>
                <a:cubicBezTo>
                  <a:pt x="1462726" y="5537"/>
                  <a:pt x="1667120" y="-21232"/>
                  <a:pt x="1947672" y="0"/>
                </a:cubicBezTo>
                <a:cubicBezTo>
                  <a:pt x="2228224" y="21232"/>
                  <a:pt x="2280631" y="-21698"/>
                  <a:pt x="2583370" y="0"/>
                </a:cubicBezTo>
                <a:cubicBezTo>
                  <a:pt x="2886109" y="21698"/>
                  <a:pt x="3022941" y="19647"/>
                  <a:pt x="3219069" y="0"/>
                </a:cubicBezTo>
                <a:cubicBezTo>
                  <a:pt x="3415197" y="-19647"/>
                  <a:pt x="3747500" y="26991"/>
                  <a:pt x="4057650" y="0"/>
                </a:cubicBezTo>
                <a:cubicBezTo>
                  <a:pt x="4056752" y="7180"/>
                  <a:pt x="4057819" y="13790"/>
                  <a:pt x="4057650" y="18288"/>
                </a:cubicBezTo>
                <a:cubicBezTo>
                  <a:pt x="3865148" y="-3313"/>
                  <a:pt x="3702543" y="49468"/>
                  <a:pt x="3381375" y="18288"/>
                </a:cubicBezTo>
                <a:cubicBezTo>
                  <a:pt x="3060208" y="-12892"/>
                  <a:pt x="2956571" y="-8678"/>
                  <a:pt x="2826830" y="18288"/>
                </a:cubicBezTo>
                <a:cubicBezTo>
                  <a:pt x="2697089" y="45254"/>
                  <a:pt x="2411031" y="43154"/>
                  <a:pt x="2150555" y="18288"/>
                </a:cubicBezTo>
                <a:cubicBezTo>
                  <a:pt x="1890080" y="-6578"/>
                  <a:pt x="1741827" y="-615"/>
                  <a:pt x="1474280" y="18288"/>
                </a:cubicBezTo>
                <a:cubicBezTo>
                  <a:pt x="1206734" y="37191"/>
                  <a:pt x="998203" y="33335"/>
                  <a:pt x="838581" y="18288"/>
                </a:cubicBezTo>
                <a:cubicBezTo>
                  <a:pt x="678959" y="3241"/>
                  <a:pt x="187101" y="-13212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FBA2B3-E1D1-C64E-D73B-766F9ABCAC3E}"/>
              </a:ext>
            </a:extLst>
          </p:cNvPr>
          <p:cNvSpPr txBox="1"/>
          <p:nvPr/>
        </p:nvSpPr>
        <p:spPr>
          <a:xfrm>
            <a:off x="628650" y="5176405"/>
            <a:ext cx="77914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200" dirty="0">
                <a:latin typeface="Calibri" panose="020F0502020204030204" pitchFamily="34" charset="0"/>
              </a:rPr>
              <a:t>Zeyu Tang and Adam Hoover. A new video dataset for recognizing intake gestures in a cafeteria setting. In 2022 26th International Conference on Pattern Recognition (ICPR), pages 4399– 4405. IEEE, 2022. </a:t>
            </a:r>
          </a:p>
          <a:p>
            <a:pPr lvl="0"/>
            <a:r>
              <a:rPr lang="en-US" sz="1200" dirty="0">
                <a:latin typeface="Calibri" panose="020F0502020204030204" pitchFamily="34" charset="0"/>
              </a:rPr>
              <a:t>Zeyu Tang and Adam Hoover. Video-based intake gesture recognition using meal-length context. ACM Transactions on Computing for Healthcare, 6(2):1–24, 2025.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698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94CC5-0352-6502-5E69-492C5CC20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E6CE22A-1221-EE3C-CC8B-B8C2318E1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423" y="403654"/>
            <a:ext cx="7886700" cy="332399"/>
          </a:xfrm>
        </p:spPr>
        <p:txBody>
          <a:bodyPr/>
          <a:lstStyle/>
          <a:p>
            <a:pPr eaLnBrk="0" hangingPunct="0"/>
            <a:r>
              <a:rPr lang="en-US" altLang="zh-CN" b="1" dirty="0">
                <a:latin typeface="Calibri"/>
              </a:rPr>
              <a:t>Common Sensors </a:t>
            </a:r>
            <a:endParaRPr lang="en-US" altLang="zh-CN" dirty="0">
              <a:latin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49B5E7-107D-27EC-614B-72C79BC42BE6}"/>
              </a:ext>
            </a:extLst>
          </p:cNvPr>
          <p:cNvGrpSpPr/>
          <p:nvPr/>
        </p:nvGrpSpPr>
        <p:grpSpPr>
          <a:xfrm>
            <a:off x="440714" y="1111603"/>
            <a:ext cx="3440806" cy="2425327"/>
            <a:chOff x="281752" y="1043869"/>
            <a:chExt cx="3440806" cy="242532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43461F6-A49F-F94F-EC84-71DF20E6C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88174" y="1043869"/>
              <a:ext cx="1834384" cy="242532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68DDCCC-3FFA-4536-1AAC-3796F54182FC}"/>
                </a:ext>
              </a:extLst>
            </p:cNvPr>
            <p:cNvSpPr txBox="1"/>
            <p:nvPr/>
          </p:nvSpPr>
          <p:spPr>
            <a:xfrm>
              <a:off x="281752" y="1928201"/>
              <a:ext cx="185975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Acoustic sensor </a:t>
              </a:r>
              <a:r>
                <a:rPr lang="en-US" sz="1800" dirty="0">
                  <a:solidFill>
                    <a:srgbClr val="000000"/>
                  </a:solidFill>
                  <a:latin typeface="Calibri" panose="020F0502020204030204" pitchFamily="34" charset="0"/>
                </a:rPr>
                <a:t>in an earphone </a:t>
              </a:r>
            </a:p>
            <a:p>
              <a:r>
                <a:rPr lang="en-US" sz="1800" dirty="0">
                  <a:solidFill>
                    <a:srgbClr val="000000"/>
                  </a:solidFill>
                  <a:latin typeface="Calibri" panose="020F0502020204030204" pitchFamily="34" charset="0"/>
                </a:rPr>
                <a:t>[Gao 2017]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5050B5F-72AE-9855-004B-18EE852277C3}"/>
              </a:ext>
            </a:extLst>
          </p:cNvPr>
          <p:cNvGrpSpPr/>
          <p:nvPr/>
        </p:nvGrpSpPr>
        <p:grpSpPr>
          <a:xfrm>
            <a:off x="4663476" y="1111603"/>
            <a:ext cx="3735586" cy="1893097"/>
            <a:chOff x="4226693" y="1204735"/>
            <a:chExt cx="3735586" cy="189309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E882A5B-0B41-6C84-B90E-009AA3516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839" t="-719" b="719"/>
            <a:stretch>
              <a:fillRect/>
            </a:stretch>
          </p:blipFill>
          <p:spPr>
            <a:xfrm>
              <a:off x="4226693" y="1204735"/>
              <a:ext cx="1717527" cy="189309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8A742A6-2FFF-95CD-27DF-59B9CE10536A}"/>
                </a:ext>
              </a:extLst>
            </p:cNvPr>
            <p:cNvSpPr txBox="1"/>
            <p:nvPr/>
          </p:nvSpPr>
          <p:spPr>
            <a:xfrm>
              <a:off x="5944220" y="1689618"/>
              <a:ext cx="2018059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EMG sensor </a:t>
              </a:r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</a:rPr>
                <a:t>in a pairs of glasses</a:t>
              </a:r>
            </a:p>
            <a:p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</a:rPr>
                <a:t>[Zhang 2018]</a:t>
              </a:r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5EEF0E4-D1DD-41FD-9CA5-CB5511E62D4B}"/>
              </a:ext>
            </a:extLst>
          </p:cNvPr>
          <p:cNvGrpSpPr/>
          <p:nvPr/>
        </p:nvGrpSpPr>
        <p:grpSpPr>
          <a:xfrm>
            <a:off x="4572000" y="3489583"/>
            <a:ext cx="3977328" cy="2895056"/>
            <a:chOff x="4477348" y="3408655"/>
            <a:chExt cx="3977328" cy="289505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40BE844-5514-54DE-FD53-D57F0F500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77348" y="3408655"/>
              <a:ext cx="1888191" cy="289505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5E9D32D-8EF6-B807-12E0-D35732C3F644}"/>
                </a:ext>
              </a:extLst>
            </p:cNvPr>
            <p:cNvSpPr txBox="1"/>
            <p:nvPr/>
          </p:nvSpPr>
          <p:spPr>
            <a:xfrm>
              <a:off x="6436617" y="4256486"/>
              <a:ext cx="201805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Camera</a:t>
              </a:r>
            </a:p>
            <a:p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</a:rPr>
                <a:t>[</a:t>
              </a:r>
              <a:r>
                <a:rPr lang="en-US" dirty="0">
                  <a:latin typeface="Calibri" panose="020F0502020204030204" pitchFamily="34" charset="0"/>
                </a:rPr>
                <a:t>Rouast</a:t>
              </a:r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</a:rPr>
                <a:t> 2020]</a:t>
              </a:r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0A30BA-D977-40CE-9E41-8603AF725292}"/>
              </a:ext>
            </a:extLst>
          </p:cNvPr>
          <p:cNvGrpSpPr/>
          <p:nvPr/>
        </p:nvGrpSpPr>
        <p:grpSpPr>
          <a:xfrm>
            <a:off x="309096" y="3938736"/>
            <a:ext cx="3476079" cy="2445903"/>
            <a:chOff x="159909" y="3735863"/>
            <a:chExt cx="3476079" cy="244590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2019AF7-EE7D-BE1F-C8F5-6267C0358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18461" y="3735863"/>
              <a:ext cx="1717527" cy="244590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A105280-FC9F-10DF-FD37-B0BF5ABB9482}"/>
                </a:ext>
              </a:extLst>
            </p:cNvPr>
            <p:cNvSpPr txBox="1"/>
            <p:nvPr/>
          </p:nvSpPr>
          <p:spPr>
            <a:xfrm>
              <a:off x="159909" y="4353528"/>
              <a:ext cx="183438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Motion sensor </a:t>
              </a:r>
              <a:r>
                <a:rPr lang="en-US" sz="1800" dirty="0">
                  <a:solidFill>
                    <a:srgbClr val="000000"/>
                  </a:solidFill>
                  <a:latin typeface="Calibri" panose="020F0502020204030204" pitchFamily="34" charset="0"/>
                </a:rPr>
                <a:t>worn </a:t>
              </a:r>
              <a:r>
                <a:rPr lang="en-US" dirty="0">
                  <a:latin typeface="Calibri" panose="020F0502020204030204" pitchFamily="34" charset="0"/>
                </a:rPr>
                <a:t>on</a:t>
              </a:r>
              <a:r>
                <a:rPr lang="en-US" sz="18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the wrist </a:t>
              </a:r>
            </a:p>
            <a:p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</a:rPr>
                <a:t>[</a:t>
              </a:r>
              <a:r>
                <a:rPr lang="en-US" dirty="0">
                  <a:latin typeface="Calibri" panose="020F0502020204030204" pitchFamily="34" charset="0"/>
                </a:rPr>
                <a:t>Luktuke</a:t>
              </a:r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</a:rPr>
                <a:t> 2020]</a:t>
              </a:r>
              <a:endParaRPr lang="en-US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72148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DA3007-9388-AF7E-F75F-8727B4D48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4ED0C-4C4A-41C9-22B3-ACD1E304C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Our tool: Ceiling-mounted Camera</a:t>
            </a:r>
            <a:endParaRPr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B077B-8FE2-53CC-69E0-AC7CAF3E8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1758950"/>
            <a:ext cx="7886700" cy="1313180"/>
          </a:xfrm>
        </p:spPr>
        <p:txBody>
          <a:bodyPr/>
          <a:lstStyle/>
          <a:p>
            <a:pPr>
              <a:defRPr sz="2000">
                <a:solidFill>
                  <a:srgbClr val="000000"/>
                </a:solidFill>
              </a:defRPr>
            </a:pPr>
            <a:r>
              <a:rPr lang="en-US" sz="2000"/>
              <a:t>Captures fine-grained information, including hand and body motion, the types of foods and beverages being consumed</a:t>
            </a:r>
          </a:p>
          <a:p>
            <a:pPr>
              <a:defRPr sz="2000">
                <a:solidFill>
                  <a:srgbClr val="000000"/>
                </a:solidFill>
              </a:defRPr>
            </a:pPr>
            <a:r>
              <a:rPr lang="en-US" sz="2000"/>
              <a:t>Requires no further effort from the user initial installation </a:t>
            </a:r>
          </a:p>
          <a:p>
            <a:pPr>
              <a:defRPr sz="2000">
                <a:solidFill>
                  <a:srgbClr val="000000"/>
                </a:solidFill>
              </a:defRPr>
            </a:pPr>
            <a:r>
              <a:rPr lang="en-US" sz="2000"/>
              <a:t>Placed away from participants to minimize impact on their behaviors</a:t>
            </a:r>
            <a:endParaRPr lang="en-US"/>
          </a:p>
        </p:txBody>
      </p:sp>
      <p:pic>
        <p:nvPicPr>
          <p:cNvPr id="8" name="Picture 7" descr="A group of people in a restaurant&#10;&#10;Description automatically generated">
            <a:extLst>
              <a:ext uri="{FF2B5EF4-FFF2-40B4-BE49-F238E27FC236}">
                <a16:creationId xmlns:a16="http://schemas.microsoft.com/office/drawing/2014/main" id="{F757E46C-C7DD-4FE1-987F-D4F49C355D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30" y="3359403"/>
            <a:ext cx="3747744" cy="2498496"/>
          </a:xfrm>
          <a:prstGeom prst="rect">
            <a:avLst/>
          </a:prstGeom>
        </p:spPr>
      </p:pic>
      <p:pic>
        <p:nvPicPr>
          <p:cNvPr id="9" name="Picture 8" descr="A picture containing indoor, table, sitting, chair&#10;&#10;Description automatically generated">
            <a:extLst>
              <a:ext uri="{FF2B5EF4-FFF2-40B4-BE49-F238E27FC236}">
                <a16:creationId xmlns:a16="http://schemas.microsoft.com/office/drawing/2014/main" id="{A9E4B42B-ADC2-44BC-8E14-20AFACDC05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348" y="3352713"/>
            <a:ext cx="3331328" cy="24984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561345-6310-EF6E-E504-1D585667E102}"/>
              </a:ext>
            </a:extLst>
          </p:cNvPr>
          <p:cNvSpPr txBox="1"/>
          <p:nvPr/>
        </p:nvSpPr>
        <p:spPr>
          <a:xfrm>
            <a:off x="1103280" y="5975034"/>
            <a:ext cx="7774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The site of data collection: </a:t>
            </a:r>
            <a:r>
              <a:rPr lang="en-US" dirty="0" err="1">
                <a:latin typeface="Calibri" panose="020F0502020204030204" pitchFamily="34" charset="0"/>
              </a:rPr>
              <a:t>Harcombe</a:t>
            </a:r>
            <a:r>
              <a:rPr lang="en-US" dirty="0">
                <a:latin typeface="Calibri" panose="020F0502020204030204" pitchFamily="34" charset="0"/>
              </a:rPr>
              <a:t> Dining Hall at Clemson University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3109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E7FE9-57BE-A8FE-CE09-D9B1CBC9E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8B32E7D-DE08-16A2-824C-8935AD940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423" y="403654"/>
            <a:ext cx="7886700" cy="332399"/>
          </a:xfrm>
        </p:spPr>
        <p:txBody>
          <a:bodyPr/>
          <a:lstStyle/>
          <a:p>
            <a:pPr eaLnBrk="0" hangingPunct="0"/>
            <a:r>
              <a:rPr lang="en-US" b="1" dirty="0"/>
              <a:t>Our Video</a:t>
            </a:r>
            <a:r>
              <a:rPr lang="en-US" altLang="zh-CN" b="1" dirty="0">
                <a:latin typeface="Calibri"/>
              </a:rPr>
              <a:t> Dataset - </a:t>
            </a:r>
            <a:r>
              <a:rPr lang="en-US" b="1" dirty="0"/>
              <a:t>Clemson Cafeteria Dataset</a:t>
            </a:r>
            <a:endParaRPr lang="en-US" altLang="zh-CN" b="1" dirty="0"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FC8B4B-0F8B-AE05-39DC-D5093F382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882966"/>
            <a:ext cx="8153400" cy="3303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The largest video dataset collected in free-living environment for intake gesture detection</a:t>
            </a:r>
            <a:r>
              <a:rPr lang="en-US" sz="2000" baseline="30000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1</a:t>
            </a: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264 participants,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486 meal videos. 374 food and beverage types</a:t>
            </a: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Annotated activities include: </a:t>
            </a:r>
          </a:p>
          <a:p>
            <a:pPr marL="800100" lvl="2" indent="-34290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19,632 bite gestures (food intake), totaling 12 hours and 28 minutes</a:t>
            </a:r>
          </a:p>
          <a:p>
            <a:pPr marL="800100" lvl="2" indent="-34290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3,510 drink gestures (liquid intake ), totaling 5 hours and 13 minutes</a:t>
            </a:r>
          </a:p>
          <a:p>
            <a:pPr marL="800100" lvl="2" indent="-34290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Non-intake (background), totaling 89 hours and 21 minutes</a:t>
            </a: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latin typeface="Calibri" panose="020F0502020204030204" pitchFamily="34" charset="0"/>
                <a:cs typeface="Arial" pitchFamily="34" charset="0"/>
              </a:rPr>
              <a:t>Videos were recorded in 480 x 640 spatial resolution at 30 Hz</a:t>
            </a: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A133762-0886-8F53-BF60-4DA9581EBC32}"/>
              </a:ext>
            </a:extLst>
          </p:cNvPr>
          <p:cNvGrpSpPr/>
          <p:nvPr/>
        </p:nvGrpSpPr>
        <p:grpSpPr>
          <a:xfrm>
            <a:off x="380877" y="4068494"/>
            <a:ext cx="8096051" cy="1368469"/>
            <a:chOff x="790575" y="5043348"/>
            <a:chExt cx="7315200" cy="1136080"/>
          </a:xfrm>
        </p:grpSpPr>
        <p:pic>
          <p:nvPicPr>
            <p:cNvPr id="13" name="Picture 12" descr="figure_p29_1.jpeg">
              <a:extLst>
                <a:ext uri="{FF2B5EF4-FFF2-40B4-BE49-F238E27FC236}">
                  <a16:creationId xmlns:a16="http://schemas.microsoft.com/office/drawing/2014/main" id="{BA76256E-31A9-582E-F189-24DCCCD9B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68697"/>
            <a:stretch>
              <a:fillRect/>
            </a:stretch>
          </p:blipFill>
          <p:spPr>
            <a:xfrm>
              <a:off x="790575" y="5043350"/>
              <a:ext cx="3657600" cy="1136078"/>
            </a:xfrm>
            <a:prstGeom prst="rect">
              <a:avLst/>
            </a:prstGeom>
          </p:spPr>
        </p:pic>
        <p:pic>
          <p:nvPicPr>
            <p:cNvPr id="14" name="Picture 13" descr="figure_p29_1.jpeg">
              <a:extLst>
                <a:ext uri="{FF2B5EF4-FFF2-40B4-BE49-F238E27FC236}">
                  <a16:creationId xmlns:a16="http://schemas.microsoft.com/office/drawing/2014/main" id="{4D61FFAA-51A8-0F9E-971E-46558D179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1563" t="33563" r="1563" b="35134"/>
            <a:stretch>
              <a:fillRect/>
            </a:stretch>
          </p:blipFill>
          <p:spPr>
            <a:xfrm>
              <a:off x="4448175" y="5043348"/>
              <a:ext cx="3657600" cy="1136078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14F4F8E-EB2A-C54B-C33F-5A3600E12590}"/>
              </a:ext>
            </a:extLst>
          </p:cNvPr>
          <p:cNvSpPr txBox="1"/>
          <p:nvPr/>
        </p:nvSpPr>
        <p:spPr>
          <a:xfrm>
            <a:off x="3076574" y="5436961"/>
            <a:ext cx="250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Cropped frame samples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A3710B-DDDE-0B47-8025-F1D365434310}"/>
              </a:ext>
            </a:extLst>
          </p:cNvPr>
          <p:cNvSpPr txBox="1"/>
          <p:nvPr/>
        </p:nvSpPr>
        <p:spPr>
          <a:xfrm>
            <a:off x="548640" y="6354318"/>
            <a:ext cx="79282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</a:rPr>
              <a:t>[1] Zeyu Tang and Adam Hoover. A new video dataset for recognizing intake gestures in a cafeteria setting. In 2022 26th International Conference on Pattern Recognition (ICPR), pages 4399– 4405. IEEE, 2022. </a:t>
            </a:r>
          </a:p>
        </p:txBody>
      </p:sp>
    </p:spTree>
    <p:extLst>
      <p:ext uri="{BB962C8B-B14F-4D97-AF65-F5344CB8AC3E}">
        <p14:creationId xmlns:p14="http://schemas.microsoft.com/office/powerpoint/2010/main" val="6060490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FAB1A-5317-F765-A658-2EA7A0825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2794B33-06E9-A5B6-F11E-C9241B8C0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423" y="403654"/>
            <a:ext cx="7886700" cy="664797"/>
          </a:xfrm>
        </p:spPr>
        <p:txBody>
          <a:bodyPr/>
          <a:lstStyle/>
          <a:p>
            <a:pPr eaLnBrk="0" hangingPunct="0"/>
            <a:r>
              <a:rPr lang="en-US" b="1" dirty="0"/>
              <a:t>Related Works on Video-based Intake Gesture Detection -</a:t>
            </a:r>
            <a:br>
              <a:rPr lang="en-US" b="1" dirty="0"/>
            </a:br>
            <a:r>
              <a:rPr lang="en-US" altLang="zh-CN" b="1" dirty="0"/>
              <a:t>W</a:t>
            </a:r>
            <a:r>
              <a:rPr lang="en-US" b="1" dirty="0"/>
              <a:t>indow-based Method</a:t>
            </a:r>
            <a:endParaRPr lang="en-US" altLang="zh-CN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8EBDEA-E5DF-9841-28FE-D32592A84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425" y="1121507"/>
            <a:ext cx="8153400" cy="1025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 defTabSz="685800">
              <a:lnSpc>
                <a:spcPct val="90000"/>
              </a:lnSpc>
              <a:spcBef>
                <a:spcPts val="750"/>
              </a:spcBef>
              <a:buClr>
                <a:srgbClr val="F56600"/>
              </a:buClr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Franklin Gothic Book" panose="020B0503020102020204"/>
              </a:rPr>
              <a:t>Most existing works </a:t>
            </a:r>
            <a:r>
              <a:rPr lang="en-US" sz="2000" dirty="0"/>
              <a:t>inherit</a:t>
            </a:r>
            <a:r>
              <a:rPr lang="en-US" sz="2000" dirty="0">
                <a:solidFill>
                  <a:srgbClr val="000000"/>
                </a:solidFill>
                <a:latin typeface="Franklin Gothic Book" panose="020B0503020102020204"/>
              </a:rPr>
              <a:t> from generic video-based activity classification and focus on </a:t>
            </a:r>
            <a:r>
              <a:rPr lang="en-US" altLang="zh-CN" sz="2000" dirty="0">
                <a:solidFill>
                  <a:srgbClr val="000000"/>
                </a:solidFill>
                <a:latin typeface="Franklin Gothic Book" panose="020B0503020102020204"/>
              </a:rPr>
              <a:t>w</a:t>
            </a:r>
            <a:r>
              <a:rPr lang="en-US" sz="2000" dirty="0">
                <a:solidFill>
                  <a:srgbClr val="000000"/>
                </a:solidFill>
                <a:latin typeface="Franklin Gothic Book" panose="020B0503020102020204"/>
              </a:rPr>
              <a:t>indow-based methods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27E2C6-EDB5-B7A5-FC12-D46B9D7798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7809"/>
          <a:stretch>
            <a:fillRect/>
          </a:stretch>
        </p:blipFill>
        <p:spPr>
          <a:xfrm>
            <a:off x="429117" y="3370416"/>
            <a:ext cx="1114747" cy="2569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544195-8D45-B0BC-9B4A-0744B56188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083" r="58648"/>
          <a:stretch>
            <a:fillRect/>
          </a:stretch>
        </p:blipFill>
        <p:spPr>
          <a:xfrm>
            <a:off x="1648639" y="3370416"/>
            <a:ext cx="2219202" cy="25693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D56647-D886-59C2-D04E-7E284C59FA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629" t="-633" r="30102" b="633"/>
          <a:stretch>
            <a:fillRect/>
          </a:stretch>
        </p:blipFill>
        <p:spPr>
          <a:xfrm>
            <a:off x="3972616" y="3370416"/>
            <a:ext cx="2219202" cy="25693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F4E37D-AFB1-496C-4D84-93D917F957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899" r="-207"/>
          <a:stretch>
            <a:fillRect/>
          </a:stretch>
        </p:blipFill>
        <p:spPr>
          <a:xfrm>
            <a:off x="6296593" y="3370416"/>
            <a:ext cx="2314130" cy="2569388"/>
          </a:xfrm>
          <a:prstGeom prst="rect">
            <a:avLst/>
          </a:prstGeom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5676143F-98EB-302A-C5BA-66F1FDB92C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" r="20101"/>
          <a:stretch>
            <a:fillRect/>
          </a:stretch>
        </p:blipFill>
        <p:spPr bwMode="auto">
          <a:xfrm>
            <a:off x="323528" y="2193344"/>
            <a:ext cx="8287195" cy="77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BC549B99-C1FE-89EC-7225-5E5D9D398A4E}"/>
              </a:ext>
            </a:extLst>
          </p:cNvPr>
          <p:cNvSpPr/>
          <p:nvPr/>
        </p:nvSpPr>
        <p:spPr>
          <a:xfrm>
            <a:off x="4127044" y="2130424"/>
            <a:ext cx="809625" cy="901699"/>
          </a:xfrm>
          <a:prstGeom prst="flowChartProcess">
            <a:avLst/>
          </a:prstGeom>
          <a:solidFill>
            <a:srgbClr val="00B050">
              <a:alpha val="60000"/>
            </a:srgb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807C13D-8939-3753-4934-F208BBA9EF0A}"/>
              </a:ext>
            </a:extLst>
          </p:cNvPr>
          <p:cNvCxnSpPr/>
          <p:nvPr/>
        </p:nvCxnSpPr>
        <p:spPr>
          <a:xfrm>
            <a:off x="5041321" y="2126556"/>
            <a:ext cx="100965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1CD0F9B-FE9D-8CF2-CDF4-E4CA2396C37E}"/>
              </a:ext>
            </a:extLst>
          </p:cNvPr>
          <p:cNvSpPr txBox="1"/>
          <p:nvPr/>
        </p:nvSpPr>
        <p:spPr>
          <a:xfrm>
            <a:off x="3811539" y="1732181"/>
            <a:ext cx="1659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Sliding Window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1A65184-2877-E712-83FD-EB2299D8E449}"/>
              </a:ext>
            </a:extLst>
          </p:cNvPr>
          <p:cNvCxnSpPr>
            <a:cxnSpLocks/>
          </p:cNvCxnSpPr>
          <p:nvPr/>
        </p:nvCxnSpPr>
        <p:spPr>
          <a:xfrm>
            <a:off x="2053328" y="2124319"/>
            <a:ext cx="2032531" cy="6105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ight Brace 22">
            <a:extLst>
              <a:ext uri="{FF2B5EF4-FFF2-40B4-BE49-F238E27FC236}">
                <a16:creationId xmlns:a16="http://schemas.microsoft.com/office/drawing/2014/main" id="{614C5F9B-0EEA-71A4-1591-7EDF6EF092CE}"/>
              </a:ext>
            </a:extLst>
          </p:cNvPr>
          <p:cNvSpPr/>
          <p:nvPr/>
        </p:nvSpPr>
        <p:spPr>
          <a:xfrm rot="16200000">
            <a:off x="4388403" y="-917146"/>
            <a:ext cx="273052" cy="8171589"/>
          </a:xfrm>
          <a:prstGeom prst="rightBrac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Process 24">
            <a:extLst>
              <a:ext uri="{FF2B5EF4-FFF2-40B4-BE49-F238E27FC236}">
                <a16:creationId xmlns:a16="http://schemas.microsoft.com/office/drawing/2014/main" id="{9CE9437B-CCD3-F529-A89A-56C8244417F7}"/>
              </a:ext>
            </a:extLst>
          </p:cNvPr>
          <p:cNvSpPr/>
          <p:nvPr/>
        </p:nvSpPr>
        <p:spPr>
          <a:xfrm>
            <a:off x="1139051" y="2126556"/>
            <a:ext cx="809625" cy="901699"/>
          </a:xfrm>
          <a:prstGeom prst="flowChartProcess">
            <a:avLst/>
          </a:prstGeom>
          <a:solidFill>
            <a:srgbClr val="00B050">
              <a:alpha val="20000"/>
            </a:srgbClr>
          </a:solidFill>
          <a:ln w="28575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0F07D9-8B83-3BB3-034E-51EDB555B30F}"/>
              </a:ext>
            </a:extLst>
          </p:cNvPr>
          <p:cNvSpPr txBox="1"/>
          <p:nvPr/>
        </p:nvSpPr>
        <p:spPr>
          <a:xfrm>
            <a:off x="305213" y="5934574"/>
            <a:ext cx="1643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[</a:t>
            </a:r>
            <a:r>
              <a:rPr lang="en-US" err="1"/>
              <a:t>Feichtenhofer</a:t>
            </a:r>
            <a:r>
              <a:rPr lang="en-US"/>
              <a:t> </a:t>
            </a:r>
          </a:p>
          <a:p>
            <a:r>
              <a:rPr lang="en-US"/>
              <a:t>2020]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0BE012-3B70-422C-CC5B-BD31E3FC3089}"/>
              </a:ext>
            </a:extLst>
          </p:cNvPr>
          <p:cNvSpPr txBox="1"/>
          <p:nvPr/>
        </p:nvSpPr>
        <p:spPr>
          <a:xfrm>
            <a:off x="1959239" y="5916023"/>
            <a:ext cx="158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[Rouast 2019]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78E3F5-5D28-AFC9-736E-58390519E399}"/>
              </a:ext>
            </a:extLst>
          </p:cNvPr>
          <p:cNvSpPr txBox="1"/>
          <p:nvPr/>
        </p:nvSpPr>
        <p:spPr>
          <a:xfrm>
            <a:off x="4226277" y="5888407"/>
            <a:ext cx="185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[Simonyan 2014]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253D86-0D63-9B1B-7262-0CB3C66F027B}"/>
              </a:ext>
            </a:extLst>
          </p:cNvPr>
          <p:cNvSpPr txBox="1"/>
          <p:nvPr/>
        </p:nvSpPr>
        <p:spPr>
          <a:xfrm>
            <a:off x="6333330" y="5879880"/>
            <a:ext cx="225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[</a:t>
            </a:r>
            <a:r>
              <a:rPr lang="en-US" err="1"/>
              <a:t>Feichtenhofer</a:t>
            </a:r>
            <a:r>
              <a:rPr lang="en-US"/>
              <a:t> 2019]</a:t>
            </a:r>
          </a:p>
        </p:txBody>
      </p:sp>
    </p:spTree>
    <p:extLst>
      <p:ext uri="{BB962C8B-B14F-4D97-AF65-F5344CB8AC3E}">
        <p14:creationId xmlns:p14="http://schemas.microsoft.com/office/powerpoint/2010/main" val="1069357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51381"/>
            <a:ext cx="7884414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000" dirty="0"/>
              <a:t>Motivation</a:t>
            </a:r>
            <a:endParaRPr lang="en-US" sz="4000" dirty="0">
              <a:cs typeface="+mj-cs"/>
            </a:endParaRPr>
          </a:p>
        </p:txBody>
      </p:sp>
      <p:sp>
        <p:nvSpPr>
          <p:cNvPr id="5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50" y="4718595"/>
            <a:ext cx="4057650" cy="18288"/>
          </a:xfrm>
          <a:custGeom>
            <a:avLst/>
            <a:gdLst>
              <a:gd name="csX0" fmla="*/ 0 w 4057650"/>
              <a:gd name="csY0" fmla="*/ 0 h 18288"/>
              <a:gd name="csX1" fmla="*/ 757428 w 4057650"/>
              <a:gd name="csY1" fmla="*/ 0 h 18288"/>
              <a:gd name="csX2" fmla="*/ 1474279 w 4057650"/>
              <a:gd name="csY2" fmla="*/ 0 h 18288"/>
              <a:gd name="csX3" fmla="*/ 2191131 w 4057650"/>
              <a:gd name="csY3" fmla="*/ 0 h 18288"/>
              <a:gd name="csX4" fmla="*/ 2745676 w 4057650"/>
              <a:gd name="csY4" fmla="*/ 0 h 18288"/>
              <a:gd name="csX5" fmla="*/ 3340798 w 4057650"/>
              <a:gd name="csY5" fmla="*/ 0 h 18288"/>
              <a:gd name="csX6" fmla="*/ 4057650 w 4057650"/>
              <a:gd name="csY6" fmla="*/ 0 h 18288"/>
              <a:gd name="csX7" fmla="*/ 4057650 w 4057650"/>
              <a:gd name="csY7" fmla="*/ 18288 h 18288"/>
              <a:gd name="csX8" fmla="*/ 3381375 w 4057650"/>
              <a:gd name="csY8" fmla="*/ 18288 h 18288"/>
              <a:gd name="csX9" fmla="*/ 2826830 w 4057650"/>
              <a:gd name="csY9" fmla="*/ 18288 h 18288"/>
              <a:gd name="csX10" fmla="*/ 2272284 w 4057650"/>
              <a:gd name="csY10" fmla="*/ 18288 h 18288"/>
              <a:gd name="csX11" fmla="*/ 1555432 w 4057650"/>
              <a:gd name="csY11" fmla="*/ 18288 h 18288"/>
              <a:gd name="csX12" fmla="*/ 960310 w 4057650"/>
              <a:gd name="csY12" fmla="*/ 18288 h 18288"/>
              <a:gd name="csX13" fmla="*/ 0 w 4057650"/>
              <a:gd name="csY13" fmla="*/ 18288 h 18288"/>
              <a:gd name="csX14" fmla="*/ 0 w 4057650"/>
              <a:gd name="csY14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4057650" h="18288" fill="none" extrusionOk="0">
                <a:moveTo>
                  <a:pt x="0" y="0"/>
                </a:moveTo>
                <a:cubicBezTo>
                  <a:pt x="371182" y="3227"/>
                  <a:pt x="494372" y="9222"/>
                  <a:pt x="757428" y="0"/>
                </a:cubicBezTo>
                <a:cubicBezTo>
                  <a:pt x="1020484" y="-9222"/>
                  <a:pt x="1116719" y="-4357"/>
                  <a:pt x="1474279" y="0"/>
                </a:cubicBezTo>
                <a:cubicBezTo>
                  <a:pt x="1831839" y="4357"/>
                  <a:pt x="1920973" y="-11809"/>
                  <a:pt x="2191131" y="0"/>
                </a:cubicBezTo>
                <a:cubicBezTo>
                  <a:pt x="2461289" y="11809"/>
                  <a:pt x="2589480" y="-22604"/>
                  <a:pt x="2745676" y="0"/>
                </a:cubicBezTo>
                <a:cubicBezTo>
                  <a:pt x="2901872" y="22604"/>
                  <a:pt x="3136452" y="-12306"/>
                  <a:pt x="3340798" y="0"/>
                </a:cubicBezTo>
                <a:cubicBezTo>
                  <a:pt x="3545144" y="12306"/>
                  <a:pt x="3766934" y="-21556"/>
                  <a:pt x="4057650" y="0"/>
                </a:cubicBezTo>
                <a:cubicBezTo>
                  <a:pt x="4057150" y="8855"/>
                  <a:pt x="4057759" y="14521"/>
                  <a:pt x="4057650" y="18288"/>
                </a:cubicBezTo>
                <a:cubicBezTo>
                  <a:pt x="3743404" y="40125"/>
                  <a:pt x="3625516" y="-14923"/>
                  <a:pt x="3381375" y="18288"/>
                </a:cubicBezTo>
                <a:cubicBezTo>
                  <a:pt x="3137235" y="51499"/>
                  <a:pt x="2946571" y="1"/>
                  <a:pt x="2826830" y="18288"/>
                </a:cubicBezTo>
                <a:cubicBezTo>
                  <a:pt x="2707090" y="36575"/>
                  <a:pt x="2402756" y="1432"/>
                  <a:pt x="2272284" y="18288"/>
                </a:cubicBezTo>
                <a:cubicBezTo>
                  <a:pt x="2141812" y="35144"/>
                  <a:pt x="1895935" y="18199"/>
                  <a:pt x="1555432" y="18288"/>
                </a:cubicBezTo>
                <a:cubicBezTo>
                  <a:pt x="1214929" y="18377"/>
                  <a:pt x="1103072" y="14503"/>
                  <a:pt x="960310" y="18288"/>
                </a:cubicBezTo>
                <a:cubicBezTo>
                  <a:pt x="817548" y="22073"/>
                  <a:pt x="402272" y="-29359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057650" h="18288" stroke="0" extrusionOk="0">
                <a:moveTo>
                  <a:pt x="0" y="0"/>
                </a:moveTo>
                <a:cubicBezTo>
                  <a:pt x="248348" y="13145"/>
                  <a:pt x="486117" y="25042"/>
                  <a:pt x="635698" y="0"/>
                </a:cubicBezTo>
                <a:cubicBezTo>
                  <a:pt x="785279" y="-25042"/>
                  <a:pt x="917762" y="-5537"/>
                  <a:pt x="1190244" y="0"/>
                </a:cubicBezTo>
                <a:cubicBezTo>
                  <a:pt x="1462726" y="5537"/>
                  <a:pt x="1667120" y="-21232"/>
                  <a:pt x="1947672" y="0"/>
                </a:cubicBezTo>
                <a:cubicBezTo>
                  <a:pt x="2228224" y="21232"/>
                  <a:pt x="2280631" y="-21698"/>
                  <a:pt x="2583370" y="0"/>
                </a:cubicBezTo>
                <a:cubicBezTo>
                  <a:pt x="2886109" y="21698"/>
                  <a:pt x="3022941" y="19647"/>
                  <a:pt x="3219069" y="0"/>
                </a:cubicBezTo>
                <a:cubicBezTo>
                  <a:pt x="3415197" y="-19647"/>
                  <a:pt x="3747500" y="26991"/>
                  <a:pt x="4057650" y="0"/>
                </a:cubicBezTo>
                <a:cubicBezTo>
                  <a:pt x="4056752" y="7180"/>
                  <a:pt x="4057819" y="13790"/>
                  <a:pt x="4057650" y="18288"/>
                </a:cubicBezTo>
                <a:cubicBezTo>
                  <a:pt x="3865148" y="-3313"/>
                  <a:pt x="3702543" y="49468"/>
                  <a:pt x="3381375" y="18288"/>
                </a:cubicBezTo>
                <a:cubicBezTo>
                  <a:pt x="3060208" y="-12892"/>
                  <a:pt x="2956571" y="-8678"/>
                  <a:pt x="2826830" y="18288"/>
                </a:cubicBezTo>
                <a:cubicBezTo>
                  <a:pt x="2697089" y="45254"/>
                  <a:pt x="2411031" y="43154"/>
                  <a:pt x="2150555" y="18288"/>
                </a:cubicBezTo>
                <a:cubicBezTo>
                  <a:pt x="1890080" y="-6578"/>
                  <a:pt x="1741827" y="-615"/>
                  <a:pt x="1474280" y="18288"/>
                </a:cubicBezTo>
                <a:cubicBezTo>
                  <a:pt x="1206734" y="37191"/>
                  <a:pt x="998203" y="33335"/>
                  <a:pt x="838581" y="18288"/>
                </a:cubicBezTo>
                <a:cubicBezTo>
                  <a:pt x="678959" y="3241"/>
                  <a:pt x="187101" y="-13212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32845-B8BC-718D-D30D-F96E6F2E1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31196FD-C118-BBEE-89D4-AE5461855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403654"/>
            <a:ext cx="8182098" cy="332399"/>
          </a:xfrm>
        </p:spPr>
        <p:txBody>
          <a:bodyPr/>
          <a:lstStyle/>
          <a:p>
            <a:pPr eaLnBrk="0" hangingPunct="0"/>
            <a:r>
              <a:rPr lang="en-US" b="1" dirty="0"/>
              <a:t>Related Works on Generic Activity Recognition - </a:t>
            </a:r>
            <a:r>
              <a:rPr lang="en-US" altLang="zh-CN" b="1" dirty="0"/>
              <a:t>Long Context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E48713-F38B-D046-DCC3-FB56DCE8F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202" y="826364"/>
            <a:ext cx="8439595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defTabSz="685800">
              <a:lnSpc>
                <a:spcPct val="90000"/>
              </a:lnSpc>
              <a:spcBef>
                <a:spcPts val="750"/>
              </a:spcBef>
              <a:buClr>
                <a:srgbClr val="F56600"/>
              </a:buClr>
              <a:defRPr sz="2000">
                <a:solidFill>
                  <a:srgbClr val="000000"/>
                </a:solidFill>
              </a:defRPr>
            </a:pPr>
            <a:r>
              <a:rPr lang="en-US" sz="2000"/>
              <a:t>A few studies in generic video-based activity recognition have tried injecting long-context cues into window models</a:t>
            </a: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Clr>
                <a:srgbClr val="F56600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endParaRPr lang="en-US" sz="2000">
              <a:solidFill>
                <a:srgbClr val="000000"/>
              </a:solidFill>
            </a:endParaRPr>
          </a:p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Clr>
                <a:srgbClr val="F56600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endParaRPr lang="en-US" sz="200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3D9D758-422F-84B3-AEE2-88AF653FCC1F}"/>
              </a:ext>
            </a:extLst>
          </p:cNvPr>
          <p:cNvGrpSpPr/>
          <p:nvPr/>
        </p:nvGrpSpPr>
        <p:grpSpPr>
          <a:xfrm>
            <a:off x="671349" y="2005908"/>
            <a:ext cx="7801302" cy="3093834"/>
            <a:chOff x="675626" y="2585924"/>
            <a:chExt cx="7801302" cy="309383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E742685-95A6-B5CB-BC3D-D00AECE6C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77529" b="6049"/>
            <a:stretch>
              <a:fillRect/>
            </a:stretch>
          </p:blipFill>
          <p:spPr>
            <a:xfrm>
              <a:off x="675626" y="4552950"/>
              <a:ext cx="7801302" cy="1126808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E731CFE-45FD-6A48-8172-6BB50BE580EA}"/>
                </a:ext>
              </a:extLst>
            </p:cNvPr>
            <p:cNvGrpSpPr/>
            <p:nvPr/>
          </p:nvGrpSpPr>
          <p:grpSpPr>
            <a:xfrm>
              <a:off x="1700839" y="3673898"/>
              <a:ext cx="1472891" cy="879052"/>
              <a:chOff x="1700839" y="3673898"/>
              <a:chExt cx="1472891" cy="879052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8249EB0-288C-A661-6DF6-9329D2067D16}"/>
                  </a:ext>
                </a:extLst>
              </p:cNvPr>
              <p:cNvSpPr txBox="1"/>
              <p:nvPr/>
            </p:nvSpPr>
            <p:spPr>
              <a:xfrm>
                <a:off x="1778240" y="3673898"/>
                <a:ext cx="1165860" cy="369332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Backbone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5A58F52-381A-F102-80B2-5D3BF8A2E04E}"/>
                  </a:ext>
                </a:extLst>
              </p:cNvPr>
              <p:cNvSpPr txBox="1"/>
              <p:nvPr/>
            </p:nvSpPr>
            <p:spPr>
              <a:xfrm>
                <a:off x="1700839" y="4214396"/>
                <a:ext cx="1472891" cy="338554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/>
                  <a:t>Sampled</a:t>
                </a:r>
                <a:r>
                  <a:rPr lang="en-US" altLang="zh-CN" sz="1600"/>
                  <a:t> Clip</a:t>
                </a:r>
                <a:endParaRPr lang="en-US" sz="1600"/>
              </a:p>
            </p:txBody>
          </p: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AB3F9F80-C324-EF5A-5A2E-FDFF3CD74A9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27747" y="4047759"/>
                <a:ext cx="0" cy="218796"/>
              </a:xfrm>
              <a:prstGeom prst="straightConnector1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09CC717-4A21-90BF-A019-2865B438C29F}"/>
                </a:ext>
              </a:extLst>
            </p:cNvPr>
            <p:cNvGrpSpPr/>
            <p:nvPr/>
          </p:nvGrpSpPr>
          <p:grpSpPr>
            <a:xfrm>
              <a:off x="3229602" y="3673898"/>
              <a:ext cx="1472891" cy="879052"/>
              <a:chOff x="1700839" y="3673898"/>
              <a:chExt cx="1472891" cy="879052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AE76DE2-D83E-9893-29D4-536828B275BD}"/>
                  </a:ext>
                </a:extLst>
              </p:cNvPr>
              <p:cNvSpPr txBox="1"/>
              <p:nvPr/>
            </p:nvSpPr>
            <p:spPr>
              <a:xfrm>
                <a:off x="1778240" y="3673898"/>
                <a:ext cx="1165860" cy="369332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Backbone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72D649F-7E54-D525-0A95-845173A6D303}"/>
                  </a:ext>
                </a:extLst>
              </p:cNvPr>
              <p:cNvSpPr txBox="1"/>
              <p:nvPr/>
            </p:nvSpPr>
            <p:spPr>
              <a:xfrm>
                <a:off x="1700839" y="4214396"/>
                <a:ext cx="1472891" cy="338554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/>
                  <a:t>Sampled</a:t>
                </a:r>
                <a:r>
                  <a:rPr lang="en-US" altLang="zh-CN" sz="1600"/>
                  <a:t> Clip</a:t>
                </a:r>
                <a:endParaRPr lang="en-US" sz="1600"/>
              </a:p>
            </p:txBody>
          </p: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F4617AEC-9362-E088-E722-05C0616ED99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27747" y="4047759"/>
                <a:ext cx="0" cy="218796"/>
              </a:xfrm>
              <a:prstGeom prst="straightConnector1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8EC349F-79B7-A04F-0B5A-9B4D7861669B}"/>
                </a:ext>
              </a:extLst>
            </p:cNvPr>
            <p:cNvGrpSpPr/>
            <p:nvPr/>
          </p:nvGrpSpPr>
          <p:grpSpPr>
            <a:xfrm>
              <a:off x="5463456" y="3673898"/>
              <a:ext cx="1472891" cy="879052"/>
              <a:chOff x="1700839" y="3673898"/>
              <a:chExt cx="1472891" cy="879052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EFA091F-1F58-C6C0-0EE5-227A037A0DE4}"/>
                  </a:ext>
                </a:extLst>
              </p:cNvPr>
              <p:cNvSpPr txBox="1"/>
              <p:nvPr/>
            </p:nvSpPr>
            <p:spPr>
              <a:xfrm>
                <a:off x="1778240" y="3673898"/>
                <a:ext cx="1165860" cy="369332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Backbone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4FB1C01-5FD1-FE75-DDBF-8E0ACFCC9B90}"/>
                  </a:ext>
                </a:extLst>
              </p:cNvPr>
              <p:cNvSpPr txBox="1"/>
              <p:nvPr/>
            </p:nvSpPr>
            <p:spPr>
              <a:xfrm>
                <a:off x="1700839" y="4214396"/>
                <a:ext cx="1472891" cy="338554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/>
                  <a:t>Sampled</a:t>
                </a:r>
                <a:r>
                  <a:rPr lang="en-US" altLang="zh-CN" sz="1600"/>
                  <a:t> Clip</a:t>
                </a:r>
                <a:endParaRPr lang="en-US" sz="1600"/>
              </a:p>
            </p:txBody>
          </p: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69336359-0A7B-891A-E87A-6BE84D8CDF3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27747" y="4047759"/>
                <a:ext cx="0" cy="218796"/>
              </a:xfrm>
              <a:prstGeom prst="straightConnector1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Flowchart: Process 45">
              <a:extLst>
                <a:ext uri="{FF2B5EF4-FFF2-40B4-BE49-F238E27FC236}">
                  <a16:creationId xmlns:a16="http://schemas.microsoft.com/office/drawing/2014/main" id="{88E05189-4527-631B-1201-4575DB71E9D0}"/>
                </a:ext>
              </a:extLst>
            </p:cNvPr>
            <p:cNvSpPr/>
            <p:nvPr/>
          </p:nvSpPr>
          <p:spPr>
            <a:xfrm>
              <a:off x="1778240" y="2585924"/>
              <a:ext cx="4928477" cy="818614"/>
            </a:xfrm>
            <a:prstGeom prst="flowChartProcess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Inter-window learning</a:t>
              </a:r>
            </a:p>
            <a:p>
              <a:pPr algn="ctr"/>
              <a:r>
                <a:rPr lang="en-US"/>
                <a:t>e.g. collaborative memory</a:t>
              </a:r>
              <a:r>
                <a:rPr lang="en-US" baseline="30000"/>
                <a:t>1</a:t>
              </a:r>
              <a:r>
                <a:rPr lang="en-US"/>
                <a:t>, global attention</a:t>
              </a:r>
              <a:r>
                <a:rPr lang="en-US" baseline="30000"/>
                <a:t>2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BA1A1E01-D177-7653-D128-39C94663DA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37345" y="3404538"/>
              <a:ext cx="0" cy="269360"/>
            </a:xfrm>
            <a:prstGeom prst="straightConnector1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3F0ADAC7-921D-7793-B6C0-6D7352253A9F}"/>
                </a:ext>
              </a:extLst>
            </p:cNvPr>
            <p:cNvCxnSpPr>
              <a:cxnSpLocks/>
            </p:cNvCxnSpPr>
            <p:nvPr/>
          </p:nvCxnSpPr>
          <p:spPr>
            <a:xfrm>
              <a:off x="2379190" y="3404538"/>
              <a:ext cx="0" cy="275802"/>
            </a:xfrm>
            <a:prstGeom prst="straightConnector1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99F27B6B-0A4F-A021-9F48-8E8E02C5AF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65078" y="3404538"/>
              <a:ext cx="0" cy="269360"/>
            </a:xfrm>
            <a:prstGeom prst="straightConnector1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9EFD106A-D79A-1652-0D27-CAE54D9C3CC3}"/>
                </a:ext>
              </a:extLst>
            </p:cNvPr>
            <p:cNvCxnSpPr>
              <a:cxnSpLocks/>
            </p:cNvCxnSpPr>
            <p:nvPr/>
          </p:nvCxnSpPr>
          <p:spPr>
            <a:xfrm>
              <a:off x="3906923" y="3404538"/>
              <a:ext cx="0" cy="275802"/>
            </a:xfrm>
            <a:prstGeom prst="straightConnector1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BB5973B7-6123-5DCB-8B50-47F770113C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51233" y="3404538"/>
              <a:ext cx="0" cy="269360"/>
            </a:xfrm>
            <a:prstGeom prst="straightConnector1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2FD7D1F4-7081-D8BF-B45D-CC42D4CC5C88}"/>
                </a:ext>
              </a:extLst>
            </p:cNvPr>
            <p:cNvCxnSpPr>
              <a:cxnSpLocks/>
            </p:cNvCxnSpPr>
            <p:nvPr/>
          </p:nvCxnSpPr>
          <p:spPr>
            <a:xfrm>
              <a:off x="6193078" y="3404538"/>
              <a:ext cx="0" cy="275802"/>
            </a:xfrm>
            <a:prstGeom prst="straightConnector1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2001457F-DF73-1533-B74C-27A660A4543B}"/>
              </a:ext>
            </a:extLst>
          </p:cNvPr>
          <p:cNvSpPr txBox="1"/>
          <p:nvPr/>
        </p:nvSpPr>
        <p:spPr>
          <a:xfrm>
            <a:off x="759143" y="5806362"/>
            <a:ext cx="78866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[1] </a:t>
            </a:r>
            <a:r>
              <a:rPr lang="en-US" sz="1200" err="1"/>
              <a:t>Xitong</a:t>
            </a:r>
            <a:r>
              <a:rPr lang="en-US" sz="1200"/>
              <a:t> Yang, </a:t>
            </a:r>
            <a:r>
              <a:rPr lang="en-US" sz="1200" err="1"/>
              <a:t>Haoqi</a:t>
            </a:r>
            <a:r>
              <a:rPr lang="en-US" sz="1200"/>
              <a:t> Fan, Lorenzo </a:t>
            </a:r>
            <a:r>
              <a:rPr lang="en-US" sz="1200" err="1"/>
              <a:t>Torresani</a:t>
            </a:r>
            <a:r>
              <a:rPr lang="en-US" sz="1200"/>
              <a:t>, Larry S Davis, and Heng Wang. Beyond short clips: End-to-end video-level learning with collaborative memories. In Proceedings of the IEEE/CVF Conference on Computer Vision and Pattern Recognition, pages 7567–7576, 2021.</a:t>
            </a:r>
          </a:p>
          <a:p>
            <a:r>
              <a:rPr lang="en-US" sz="1200"/>
              <a:t>[2] Yiping Tang, Yang Zheng, Chen Wei, </a:t>
            </a:r>
            <a:r>
              <a:rPr lang="en-US" sz="1200" err="1"/>
              <a:t>Kaitai</a:t>
            </a:r>
            <a:r>
              <a:rPr lang="en-US" sz="1200"/>
              <a:t> Guo, </a:t>
            </a:r>
            <a:r>
              <a:rPr lang="en-US" sz="1200" err="1"/>
              <a:t>Haihong</a:t>
            </a:r>
            <a:r>
              <a:rPr lang="en-US" sz="1200"/>
              <a:t> Hu, and Jimin Liang. Video representation learning for temporal action detection using global-local attention. Pattern Recognition, 134:109135, 2023.</a:t>
            </a:r>
          </a:p>
        </p:txBody>
      </p:sp>
    </p:spTree>
    <p:extLst>
      <p:ext uri="{BB962C8B-B14F-4D97-AF65-F5344CB8AC3E}">
        <p14:creationId xmlns:p14="http://schemas.microsoft.com/office/powerpoint/2010/main" val="34180397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ABF8B-415C-69B4-1D74-3C54EF643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27F7AEB-BD1B-5D9C-98A7-D1D475241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423" y="403654"/>
            <a:ext cx="7886700" cy="332399"/>
          </a:xfrm>
        </p:spPr>
        <p:txBody>
          <a:bodyPr/>
          <a:lstStyle/>
          <a:p>
            <a:pPr eaLnBrk="0" hangingPunct="0"/>
            <a:r>
              <a:rPr lang="en-US" b="1" dirty="0"/>
              <a:t>Limitations of Previous Works</a:t>
            </a:r>
            <a:endParaRPr lang="en-US" altLang="zh-CN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873728-AADA-5715-3D82-1D1FA8E21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975578"/>
            <a:ext cx="81534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latin typeface="Calibri" panose="020F0502020204030204" pitchFamily="34" charset="0"/>
              </a:rPr>
              <a:t>Aggregating a limited number of windows equals to a larger window</a:t>
            </a:r>
          </a:p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Clr>
                <a:srgbClr val="F56600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latin typeface="Calibri" panose="020F0502020204030204" pitchFamily="34" charset="0"/>
              </a:rPr>
              <a:t>Computational cost limits the size of windows</a:t>
            </a: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Clr>
                <a:srgbClr val="F56600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Face data scarcity when segmenting a longer clip into one sample</a:t>
            </a:r>
            <a:endParaRPr lang="en-US" sz="2000" dirty="0">
              <a:latin typeface="Calibri" panose="020F0502020204030204" pitchFamily="34" charset="0"/>
            </a:endParaRP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latin typeface="Calibri" panose="020F0502020204030204" pitchFamily="34" charset="0"/>
              </a:rPr>
              <a:t>Meal recordings average ~30 minutes, but typical video windows last only 2 seconds.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Window-level analysis cannot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see true long context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9A3F65-BEED-AE5E-B18A-19CBB80AF336}"/>
              </a:ext>
            </a:extLst>
          </p:cNvPr>
          <p:cNvGrpSpPr/>
          <p:nvPr/>
        </p:nvGrpSpPr>
        <p:grpSpPr>
          <a:xfrm>
            <a:off x="340360" y="3138998"/>
            <a:ext cx="8153400" cy="2530901"/>
            <a:chOff x="340360" y="2933258"/>
            <a:chExt cx="8153400" cy="253090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14FE9EB5-80C3-350E-8362-6568FEF2CD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97" t="-87" r="10764" b="33652"/>
            <a:stretch>
              <a:fillRect/>
            </a:stretch>
          </p:blipFill>
          <p:spPr bwMode="auto">
            <a:xfrm>
              <a:off x="340360" y="3429000"/>
              <a:ext cx="8153400" cy="1598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2C6B66B-F5BD-2244-F74C-DFF42E4CA73A}"/>
                </a:ext>
              </a:extLst>
            </p:cNvPr>
            <p:cNvSpPr txBox="1"/>
            <p:nvPr/>
          </p:nvSpPr>
          <p:spPr>
            <a:xfrm>
              <a:off x="1828800" y="5094827"/>
              <a:ext cx="49634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Misleading activities can confuse window models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7F227A2-A667-26EC-F41A-3041C940033C}"/>
                </a:ext>
              </a:extLst>
            </p:cNvPr>
            <p:cNvSpPr txBox="1"/>
            <p:nvPr/>
          </p:nvSpPr>
          <p:spPr>
            <a:xfrm>
              <a:off x="876423" y="2933258"/>
              <a:ext cx="16610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Pick up a cup but not drink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7EBEFD-4A06-C757-019C-9C48BA91D3B0}"/>
                </a:ext>
              </a:extLst>
            </p:cNvPr>
            <p:cNvSpPr txBox="1"/>
            <p:nvPr/>
          </p:nvSpPr>
          <p:spPr>
            <a:xfrm>
              <a:off x="3347049" y="2933258"/>
              <a:ext cx="1826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Wipe the mouth,</a:t>
              </a:r>
            </a:p>
            <a:p>
              <a:r>
                <a:rPr lang="en-US" dirty="0">
                  <a:latin typeface="Calibri" panose="020F0502020204030204" pitchFamily="34" charset="0"/>
                </a:rPr>
                <a:t>Like a bite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3EC70D-3037-AC9D-ED60-F7243EC0BFB3}"/>
                </a:ext>
              </a:extLst>
            </p:cNvPr>
            <p:cNvSpPr txBox="1"/>
            <p:nvPr/>
          </p:nvSpPr>
          <p:spPr>
            <a:xfrm>
              <a:off x="6201549" y="2933258"/>
              <a:ext cx="14108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A true drink gesture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101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9747E-5E21-081C-0A14-0DBF01CD2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01F739B-BD9D-FCDF-CAD1-9A6A286C1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423" y="403654"/>
            <a:ext cx="7886700" cy="664797"/>
          </a:xfrm>
        </p:spPr>
        <p:txBody>
          <a:bodyPr/>
          <a:lstStyle/>
          <a:p>
            <a:pPr eaLnBrk="0" hangingPunct="0"/>
            <a:r>
              <a:rPr lang="en-US" b="1" dirty="0"/>
              <a:t>Method (Inspired by Daily Patterns) - Global Level Analysis </a:t>
            </a:r>
            <a:b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</a:br>
            <a:endParaRPr lang="en-US" altLang="zh-CN" b="1" dirty="0"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66D37C-A99A-70E3-2C95-4BCF5B5D6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882966"/>
            <a:ext cx="8153400" cy="1128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A local-global framework for reducing computation</a:t>
            </a: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Augment global samples to battle data shortage</a:t>
            </a: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endParaRPr lang="en-US" sz="200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6D4018-2EC7-2C5E-F86C-6296588C7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" y="1617150"/>
            <a:ext cx="8275320" cy="42113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C922C0-B413-3D23-7C2D-63A9C55A6F6F}"/>
              </a:ext>
            </a:extLst>
          </p:cNvPr>
          <p:cNvSpPr txBox="1"/>
          <p:nvPr/>
        </p:nvSpPr>
        <p:spPr>
          <a:xfrm>
            <a:off x="3304094" y="5850107"/>
            <a:ext cx="25358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defRPr sz="2000">
                <a:solidFill>
                  <a:srgbClr val="000000"/>
                </a:solidFill>
              </a:defRPr>
            </a:pPr>
            <a:r>
              <a:rPr lang="en-US" dirty="0">
                <a:latin typeface="Calibri" panose="020F0502020204030204" pitchFamily="34" charset="0"/>
              </a:rPr>
              <a:t>Proposed framework</a:t>
            </a:r>
            <a:r>
              <a:rPr lang="en-US" baseline="30000" dirty="0">
                <a:latin typeface="Calibri" panose="020F0502020204030204" pitchFamily="34" charset="0"/>
              </a:rPr>
              <a:t> 1</a:t>
            </a:r>
            <a:endParaRPr lang="en-US" sz="18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573DD1-8584-A789-F9E3-43652DC72228}"/>
              </a:ext>
            </a:extLst>
          </p:cNvPr>
          <p:cNvSpPr txBox="1"/>
          <p:nvPr/>
        </p:nvSpPr>
        <p:spPr>
          <a:xfrm>
            <a:off x="576709" y="6364189"/>
            <a:ext cx="79002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</a:rPr>
              <a:t>[1] Zeyu Tang and Adam Hoover. Video-based intake gesture recognition using meal-length context. ACM Transactions on Computing for Healthcare, 6(2):1–24, 2025. </a:t>
            </a:r>
          </a:p>
        </p:txBody>
      </p:sp>
    </p:spTree>
    <p:extLst>
      <p:ext uri="{BB962C8B-B14F-4D97-AF65-F5344CB8AC3E}">
        <p14:creationId xmlns:p14="http://schemas.microsoft.com/office/powerpoint/2010/main" val="392745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4FD9D-7A9F-202C-B536-94F259EAF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BEF8FA8-4B68-D0F9-F19A-89FCE1FD2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423" y="403654"/>
            <a:ext cx="7886700" cy="332399"/>
          </a:xfrm>
        </p:spPr>
        <p:txBody>
          <a:bodyPr/>
          <a:lstStyle/>
          <a:p>
            <a:pPr eaLnBrk="0" hangingPunct="0"/>
            <a:r>
              <a:rPr lang="en-US" b="1" dirty="0"/>
              <a:t>Method - Models for Local Encoder</a:t>
            </a:r>
            <a:endParaRPr lang="en-US" altLang="zh-CN" b="1" dirty="0"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AF9D09-8503-E4E9-367F-4E9ED76CA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882966"/>
            <a:ext cx="8036764" cy="1128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Clr>
                <a:srgbClr val="F56600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X3D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1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– SOTA model</a:t>
            </a:r>
            <a:r>
              <a:rPr lang="en-US" sz="2000">
                <a:solidFill>
                  <a:srgbClr val="000000"/>
                </a:solidFill>
              </a:rPr>
              <a:t> (during my study)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in generic activity recognition</a:t>
            </a: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Clr>
                <a:srgbClr val="F56600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/>
              <a:t>CNN-LSTM</a:t>
            </a:r>
            <a:r>
              <a:rPr lang="en-US" baseline="30000"/>
              <a:t>2</a:t>
            </a:r>
            <a:r>
              <a:rPr lang="en-US"/>
              <a:t> - SOTA model (</a:t>
            </a:r>
            <a:r>
              <a:rPr lang="en-US" sz="2000"/>
              <a:t>during my study</a:t>
            </a:r>
            <a:r>
              <a:rPr lang="en-US"/>
              <a:t>) in intake gesture detection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endParaRPr lang="en-US" sz="200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8A024C-1F0E-D261-CF00-944C78F3AC95}"/>
              </a:ext>
            </a:extLst>
          </p:cNvPr>
          <p:cNvGrpSpPr/>
          <p:nvPr/>
        </p:nvGrpSpPr>
        <p:grpSpPr>
          <a:xfrm>
            <a:off x="323528" y="2084808"/>
            <a:ext cx="5593554" cy="2907251"/>
            <a:chOff x="491490" y="2807749"/>
            <a:chExt cx="5593554" cy="290725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43BEA02-5AD9-FD2C-A72D-442069830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1490" y="2807749"/>
              <a:ext cx="5593554" cy="227860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2D7FD17-8378-6872-0FE3-A86E33B48491}"/>
                </a:ext>
              </a:extLst>
            </p:cNvPr>
            <p:cNvSpPr txBox="1"/>
            <p:nvPr/>
          </p:nvSpPr>
          <p:spPr>
            <a:xfrm>
              <a:off x="657462" y="5068669"/>
              <a:ext cx="52616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X3D optimizes a 3D-CNN network on various axes as specified by </a:t>
              </a:r>
              <a:r>
                <a:rPr lang="el-GR"/>
                <a:t>γ</a:t>
              </a:r>
              <a:r>
                <a:rPr lang="en-US" baseline="-25000"/>
                <a:t>i</a:t>
              </a:r>
              <a:r>
                <a:rPr lang="en-US"/>
                <a:t>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60B26AE-47CF-38C8-488D-410A8631C429}"/>
              </a:ext>
            </a:extLst>
          </p:cNvPr>
          <p:cNvGrpSpPr/>
          <p:nvPr/>
        </p:nvGrpSpPr>
        <p:grpSpPr>
          <a:xfrm>
            <a:off x="6141090" y="1724222"/>
            <a:ext cx="2329128" cy="3752036"/>
            <a:chOff x="6304896" y="2822446"/>
            <a:chExt cx="2329128" cy="375203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E5EBEFF-ADCC-23FA-9AC6-67176F27539D}"/>
                </a:ext>
              </a:extLst>
            </p:cNvPr>
            <p:cNvGrpSpPr/>
            <p:nvPr/>
          </p:nvGrpSpPr>
          <p:grpSpPr>
            <a:xfrm>
              <a:off x="6304896" y="2822446"/>
              <a:ext cx="2219202" cy="2569387"/>
              <a:chOff x="6304896" y="2822446"/>
              <a:chExt cx="2219202" cy="256938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FEDE68D-54AA-480D-468D-CA4933BE30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17083" t="11318" r="58648"/>
              <a:stretch>
                <a:fillRect/>
              </a:stretch>
            </p:blipFill>
            <p:spPr>
              <a:xfrm>
                <a:off x="6304896" y="3113232"/>
                <a:ext cx="2219202" cy="2278601"/>
              </a:xfrm>
              <a:prstGeom prst="rect">
                <a:avLst/>
              </a:prstGeom>
            </p:spPr>
          </p:pic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89B9628A-64D4-57A6-342C-611913F0CE8D}"/>
                  </a:ext>
                </a:extLst>
              </p:cNvPr>
              <p:cNvSpPr/>
              <p:nvPr/>
            </p:nvSpPr>
            <p:spPr>
              <a:xfrm>
                <a:off x="6743700" y="2822446"/>
                <a:ext cx="266700" cy="301754"/>
              </a:xfrm>
              <a:prstGeom prst="flowChartProcess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B729587-EBD7-F688-0912-343D4CD2BFA7}"/>
                </a:ext>
              </a:extLst>
            </p:cNvPr>
            <p:cNvSpPr txBox="1"/>
            <p:nvPr/>
          </p:nvSpPr>
          <p:spPr>
            <a:xfrm>
              <a:off x="6452382" y="5374153"/>
              <a:ext cx="218164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CNN-LSTM applies 2D-CNN for spatial features and LSTM for temporal context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09DF3CB-2CEC-DD8F-C67D-3319E07A2A64}"/>
              </a:ext>
            </a:extLst>
          </p:cNvPr>
          <p:cNvSpPr txBox="1"/>
          <p:nvPr/>
        </p:nvSpPr>
        <p:spPr>
          <a:xfrm>
            <a:off x="489500" y="6001350"/>
            <a:ext cx="78867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[1] Christoph </a:t>
            </a:r>
            <a:r>
              <a:rPr lang="en-US" sz="1200" err="1"/>
              <a:t>Feichtenhofer</a:t>
            </a:r>
            <a:r>
              <a:rPr lang="en-US" sz="1200"/>
              <a:t>. X3d: Expanding architectures for efficient video recognition. In Proceedings of the IEEE/CVF Conference on Computer Vision and Pattern Recognition, pages 203–213, 2020.</a:t>
            </a:r>
          </a:p>
          <a:p>
            <a:r>
              <a:rPr lang="en-US" sz="1200"/>
              <a:t>[2] Philipp V Rouast and Marc TP Adam. Learning deep representations for video-based intake gesture detection. IEEE Journal of Biomedical and Health Informatics, 24(6):1727–1737, 2019.</a:t>
            </a:r>
          </a:p>
        </p:txBody>
      </p:sp>
    </p:spTree>
    <p:extLst>
      <p:ext uri="{BB962C8B-B14F-4D97-AF65-F5344CB8AC3E}">
        <p14:creationId xmlns:p14="http://schemas.microsoft.com/office/powerpoint/2010/main" val="34651457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9168F-202B-FA3F-B141-D6C0ED952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71E503C-9121-8416-EAB3-C1AA56F7B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423" y="403654"/>
            <a:ext cx="7886700" cy="332399"/>
          </a:xfrm>
        </p:spPr>
        <p:txBody>
          <a:bodyPr/>
          <a:lstStyle/>
          <a:p>
            <a:pPr eaLnBrk="0" hangingPunct="0"/>
            <a:r>
              <a:rPr lang="en-US" b="1" dirty="0"/>
              <a:t>Method - Global Pattern Augmentation</a:t>
            </a:r>
            <a:endParaRPr lang="en-US" altLang="zh-CN" b="1" dirty="0"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448122-7D43-C2F2-97E8-8EC1284E7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882966"/>
            <a:ext cx="8153400" cy="748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Clr>
                <a:srgbClr val="F56600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/>
              <a:t>Train local models only 10 times due to high cost (&gt;1 day per run)</a:t>
            </a:r>
          </a:p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Clr>
                <a:srgbClr val="F56600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/>
              <a:t>Use seq-to-seq prediction with varied window offsets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E9DE1C-DDF2-803D-2B52-4898B56C0675}"/>
              </a:ext>
            </a:extLst>
          </p:cNvPr>
          <p:cNvGrpSpPr/>
          <p:nvPr/>
        </p:nvGrpSpPr>
        <p:grpSpPr>
          <a:xfrm>
            <a:off x="843156" y="1574842"/>
            <a:ext cx="7114143" cy="5220094"/>
            <a:chOff x="2859763" y="-1881305"/>
            <a:chExt cx="7114143" cy="522009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B4BB67F-E0CE-762B-C6FC-3E507A7D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59763" y="-1881305"/>
              <a:ext cx="7114143" cy="487719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A10D98E-ED1B-84B1-4A86-9576400D1A5A}"/>
                </a:ext>
              </a:extLst>
            </p:cNvPr>
            <p:cNvSpPr txBox="1"/>
            <p:nvPr/>
          </p:nvSpPr>
          <p:spPr>
            <a:xfrm>
              <a:off x="3559496" y="2969457"/>
              <a:ext cx="605822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Franklin Gothic Book" panose="020B0503020102020204"/>
                </a:rPr>
                <a:t>U</a:t>
              </a:r>
              <a:r>
                <a:rPr lang="en-US" sz="1800">
                  <a:solidFill>
                    <a:srgbClr val="000000"/>
                  </a:solidFill>
                  <a:latin typeface="Franklin Gothic Book" panose="020B0503020102020204"/>
                </a:rPr>
                <a:t>se different position offsets </a:t>
              </a:r>
              <a:r>
                <a:rPr lang="en-US">
                  <a:solidFill>
                    <a:srgbClr val="000000"/>
                  </a:solidFill>
                  <a:latin typeface="Franklin Gothic Book" panose="020B0503020102020204"/>
                </a:rPr>
                <a:t>for generating global patterns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139725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08ECF-42C6-FF0A-C640-B60D21FEA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369D3-30C7-EE3B-EE8C-376365F10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Method - Global Detectors</a:t>
            </a:r>
            <a:endParaRPr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C4DA8-4C93-0E0A-FE8A-D8BBF279B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753" y="1802765"/>
            <a:ext cx="3493648" cy="2792559"/>
          </a:xfrm>
        </p:spPr>
        <p:txBody>
          <a:bodyPr/>
          <a:lstStyle/>
          <a:p>
            <a:endParaRPr/>
          </a:p>
          <a:p>
            <a:pPr>
              <a:defRPr sz="2000">
                <a:solidFill>
                  <a:srgbClr val="000000"/>
                </a:solidFill>
              </a:defRPr>
            </a:pPr>
            <a:r>
              <a:rPr lang="en-US"/>
              <a:t>Pad global samples to a length of 41 minutes</a:t>
            </a:r>
          </a:p>
          <a:p>
            <a:pPr>
              <a:defRPr sz="2000">
                <a:solidFill>
                  <a:srgbClr val="000000"/>
                </a:solidFill>
              </a:defRPr>
            </a:pPr>
            <a:r>
              <a:rPr lang="en-US" err="1"/>
              <a:t>Downsample</a:t>
            </a:r>
            <a:r>
              <a:rPr lang="en-US"/>
              <a:t> global samples to 2 Hz</a:t>
            </a:r>
          </a:p>
          <a:p>
            <a:pPr>
              <a:defRPr sz="2000">
                <a:solidFill>
                  <a:srgbClr val="000000"/>
                </a:solidFill>
              </a:defRPr>
            </a:pPr>
            <a:r>
              <a:rPr lang="en-US"/>
              <a:t>Model: Bi-directional LSTM layers + time distributed dense layers</a:t>
            </a:r>
          </a:p>
          <a:p>
            <a:pPr marL="0" indent="0">
              <a:buNone/>
              <a:defRPr sz="2000">
                <a:solidFill>
                  <a:srgbClr val="000000"/>
                </a:solidFill>
              </a:defRPr>
            </a:pPr>
            <a:endParaRPr lang="en-US"/>
          </a:p>
        </p:txBody>
      </p:sp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117E9B96-0F3B-4267-8A2F-B00A6C228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233494"/>
            <a:ext cx="3375181" cy="21729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6820CF-DC38-5903-5430-22BA9345FD64}"/>
              </a:ext>
            </a:extLst>
          </p:cNvPr>
          <p:cNvSpPr txBox="1"/>
          <p:nvPr/>
        </p:nvSpPr>
        <p:spPr>
          <a:xfrm>
            <a:off x="5898832" y="4404618"/>
            <a:ext cx="1394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LSTM layer</a:t>
            </a:r>
          </a:p>
        </p:txBody>
      </p:sp>
    </p:spTree>
    <p:extLst>
      <p:ext uri="{BB962C8B-B14F-4D97-AF65-F5344CB8AC3E}">
        <p14:creationId xmlns:p14="http://schemas.microsoft.com/office/powerpoint/2010/main" val="6834136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34B19-9564-299E-9B29-76824839F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B7DEDEF-095D-2B31-6788-DFF9701FF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423" y="403654"/>
            <a:ext cx="7886700" cy="332399"/>
          </a:xfrm>
        </p:spPr>
        <p:txBody>
          <a:bodyPr/>
          <a:lstStyle/>
          <a:p>
            <a:pPr eaLnBrk="0" hangingPunct="0"/>
            <a:r>
              <a:rPr lang="en-US" b="1" dirty="0"/>
              <a:t>Results – Window Level vs. Global Level</a:t>
            </a:r>
            <a:endParaRPr lang="en-US" altLang="zh-CN" b="1" dirty="0"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6B60A3-79B5-60F8-48AE-5D33AB5A4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882966"/>
            <a:ext cx="8153400" cy="140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6600"/>
              </a:buClr>
              <a:buSzTx/>
              <a:buFont typeface="Wingdings" pitchFamily="2" charset="2"/>
              <a:buChar char="§"/>
              <a:tabLst/>
              <a:defRPr sz="2000">
                <a:solidFill>
                  <a:srgbClr val="000000"/>
                </a:solidFill>
              </a:defRPr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Global detectors provide better performance than window-based models.</a:t>
            </a: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Clr>
                <a:srgbClr val="F56600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Global detectors</a:t>
            </a:r>
            <a:r>
              <a:rPr lang="en-US" sz="2000" dirty="0">
                <a:latin typeface="Calibri" panose="020F0502020204030204" pitchFamily="34" charset="0"/>
              </a:rPr>
              <a:t> are good at reducing false positives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Clr>
                <a:srgbClr val="F56600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Performance gain is larger on ‘drink’, which is sparsest class and shows a more consistent global pattern between individuals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AF4201-9A22-0E7D-757E-DA0C7E5A0FF2}"/>
              </a:ext>
            </a:extLst>
          </p:cNvPr>
          <p:cNvSpPr txBox="1"/>
          <p:nvPr/>
        </p:nvSpPr>
        <p:spPr>
          <a:xfrm>
            <a:off x="746393" y="5931910"/>
            <a:ext cx="7886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</a:rPr>
              <a:t>[1] Philipp V Rouast and Marc TP Adam. Learning deep representations for video-based intake gesture detection. IEEE Journal of Biomedical and Health Informatics, 24(6):1727–1737, 2019.</a:t>
            </a:r>
          </a:p>
          <a:p>
            <a:r>
              <a:rPr lang="en-US" sz="1200" dirty="0">
                <a:latin typeface="Calibri" panose="020F0502020204030204" pitchFamily="34" charset="0"/>
              </a:rPr>
              <a:t>[2] Christoph </a:t>
            </a:r>
            <a:r>
              <a:rPr lang="en-US" sz="1200" dirty="0" err="1">
                <a:latin typeface="Calibri" panose="020F0502020204030204" pitchFamily="34" charset="0"/>
              </a:rPr>
              <a:t>Feichtenhofer</a:t>
            </a:r>
            <a:r>
              <a:rPr lang="en-US" sz="1200" dirty="0">
                <a:latin typeface="Calibri" panose="020F0502020204030204" pitchFamily="34" charset="0"/>
              </a:rPr>
              <a:t>. X3d: Expanding architectures for efficient video recognition. In Proceedings of the IEEE/CVF Conference on Computer Vision and Pattern Recognition, pages 203–213, 2020.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7A8418F-2F50-0B07-DB33-22496A0F3E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816916"/>
              </p:ext>
            </p:extLst>
          </p:nvPr>
        </p:nvGraphicFramePr>
        <p:xfrm>
          <a:off x="1057272" y="2355780"/>
          <a:ext cx="7029449" cy="2787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135">
                  <a:extLst>
                    <a:ext uri="{9D8B030D-6E8A-4147-A177-3AD203B41FA5}">
                      <a16:colId xmlns:a16="http://schemas.microsoft.com/office/drawing/2014/main" val="4280955981"/>
                    </a:ext>
                  </a:extLst>
                </a:gridCol>
                <a:gridCol w="897719">
                  <a:extLst>
                    <a:ext uri="{9D8B030D-6E8A-4147-A177-3AD203B41FA5}">
                      <a16:colId xmlns:a16="http://schemas.microsoft.com/office/drawing/2014/main" val="119441622"/>
                    </a:ext>
                  </a:extLst>
                </a:gridCol>
                <a:gridCol w="897719">
                  <a:extLst>
                    <a:ext uri="{9D8B030D-6E8A-4147-A177-3AD203B41FA5}">
                      <a16:colId xmlns:a16="http://schemas.microsoft.com/office/drawing/2014/main" val="1893176812"/>
                    </a:ext>
                  </a:extLst>
                </a:gridCol>
                <a:gridCol w="897719">
                  <a:extLst>
                    <a:ext uri="{9D8B030D-6E8A-4147-A177-3AD203B41FA5}">
                      <a16:colId xmlns:a16="http://schemas.microsoft.com/office/drawing/2014/main" val="3737021811"/>
                    </a:ext>
                  </a:extLst>
                </a:gridCol>
                <a:gridCol w="897719">
                  <a:extLst>
                    <a:ext uri="{9D8B030D-6E8A-4147-A177-3AD203B41FA5}">
                      <a16:colId xmlns:a16="http://schemas.microsoft.com/office/drawing/2014/main" val="27341979"/>
                    </a:ext>
                  </a:extLst>
                </a:gridCol>
                <a:gridCol w="897719">
                  <a:extLst>
                    <a:ext uri="{9D8B030D-6E8A-4147-A177-3AD203B41FA5}">
                      <a16:colId xmlns:a16="http://schemas.microsoft.com/office/drawing/2014/main" val="506279903"/>
                    </a:ext>
                  </a:extLst>
                </a:gridCol>
                <a:gridCol w="897719">
                  <a:extLst>
                    <a:ext uri="{9D8B030D-6E8A-4147-A177-3AD203B41FA5}">
                      <a16:colId xmlns:a16="http://schemas.microsoft.com/office/drawing/2014/main" val="28960271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Method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F1</a:t>
                      </a:r>
                    </a:p>
                    <a:p>
                      <a:pPr algn="ctr" fontAlgn="t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(bite)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F1</a:t>
                      </a:r>
                    </a:p>
                    <a:p>
                      <a:pPr algn="ctr" fontAlgn="t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(drink)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Precision</a:t>
                      </a:r>
                    </a:p>
                    <a:p>
                      <a:pPr algn="ctr" fontAlgn="t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(bite)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Precision</a:t>
                      </a:r>
                    </a:p>
                    <a:p>
                      <a:pPr algn="ctr" fontAlgn="t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(drink)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Recall</a:t>
                      </a:r>
                    </a:p>
                    <a:p>
                      <a:pPr algn="ctr" fontAlgn="t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(bite)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Recall</a:t>
                      </a:r>
                    </a:p>
                    <a:p>
                      <a:pPr algn="ctr" fontAlgn="t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(drink)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45232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CNN-LSTM</a:t>
                      </a:r>
                      <a:r>
                        <a:rPr lang="en-US" sz="18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70927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CNN-LSTM</a:t>
                      </a:r>
                      <a:r>
                        <a:rPr lang="en-US" sz="18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+ global detector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84088726"/>
                  </a:ext>
                </a:extLst>
              </a:tr>
              <a:tr h="370840">
                <a:tc gridSpan="7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09324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X3D</a:t>
                      </a:r>
                      <a:r>
                        <a:rPr lang="en-US" sz="18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642473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X3D</a:t>
                      </a:r>
                      <a:r>
                        <a:rPr lang="en-US" sz="18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+</a:t>
                      </a:r>
                    </a:p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global detector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6991090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D9372AC-29FE-98A5-83DB-B82AAB41EBB9}"/>
              </a:ext>
            </a:extLst>
          </p:cNvPr>
          <p:cNvSpPr txBox="1"/>
          <p:nvPr/>
        </p:nvSpPr>
        <p:spPr>
          <a:xfrm>
            <a:off x="1057271" y="5142796"/>
            <a:ext cx="72104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</a:rPr>
              <a:t>Source: Zeyu Tang and Adam Hoover. Video-based intake gesture recognition using meal-length context. ACM Transactions on Computing for Healthcare, 6(2):1–24, 2025.</a:t>
            </a:r>
          </a:p>
        </p:txBody>
      </p:sp>
    </p:spTree>
    <p:extLst>
      <p:ext uri="{BB962C8B-B14F-4D97-AF65-F5344CB8AC3E}">
        <p14:creationId xmlns:p14="http://schemas.microsoft.com/office/powerpoint/2010/main" val="8345409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87C76-72FB-6EA0-F208-6E91D4005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9ECC2-6AB1-81C5-A984-D93F966A5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Conclusion</a:t>
            </a:r>
            <a:endParaRPr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BB41A-11DF-CEE5-3E16-C594EBB09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1825625"/>
            <a:ext cx="7886700" cy="2135969"/>
          </a:xfrm>
        </p:spPr>
        <p:txBody>
          <a:bodyPr/>
          <a:lstStyle/>
          <a:p>
            <a:endParaRPr dirty="0"/>
          </a:p>
          <a:p>
            <a:pPr>
              <a:defRPr sz="2000">
                <a:solidFill>
                  <a:srgbClr val="000000"/>
                </a:solidFill>
              </a:defRPr>
            </a:pPr>
            <a:r>
              <a:rPr lang="en-US" dirty="0"/>
              <a:t>Global context improves gesture detection beyond window-based models</a:t>
            </a:r>
          </a:p>
          <a:p>
            <a:pPr>
              <a:defRPr sz="2000">
                <a:solidFill>
                  <a:srgbClr val="000000"/>
                </a:solidFill>
              </a:defRPr>
            </a:pPr>
            <a:r>
              <a:rPr lang="en-US" dirty="0"/>
              <a:t>Global context helps more when window-based models struggle, such as low visual cues, </a:t>
            </a:r>
            <a:r>
              <a:rPr lang="en-US" sz="2000" dirty="0"/>
              <a:t>highly</a:t>
            </a:r>
            <a:r>
              <a:rPr lang="en-US" dirty="0"/>
              <a:t> sparse events</a:t>
            </a:r>
          </a:p>
          <a:p>
            <a:pPr>
              <a:defRPr sz="2000">
                <a:solidFill>
                  <a:srgbClr val="000000"/>
                </a:solidFill>
              </a:defRPr>
            </a:pPr>
            <a:r>
              <a:rPr lang="en-US" sz="2000" dirty="0"/>
              <a:t>Performance gains are consistent across architectures and demographics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0040" y="5303520"/>
            <a:ext cx="822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1" dirty="0">
                <a:solidFill>
                  <a:srgbClr val="ED7D31"/>
                </a:solidFill>
                <a:latin typeface="Calibri" panose="020F0502020204030204" pitchFamily="34" charset="0"/>
              </a:rPr>
              <a:t>Two studies, different sensors, different timescales — but the same principle works. Is this a coincidence?</a:t>
            </a:r>
          </a:p>
        </p:txBody>
      </p:sp>
    </p:spTree>
    <p:extLst>
      <p:ext uri="{BB962C8B-B14F-4D97-AF65-F5344CB8AC3E}">
        <p14:creationId xmlns:p14="http://schemas.microsoft.com/office/powerpoint/2010/main" val="41672954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374" y="1112774"/>
            <a:ext cx="7882127" cy="329184"/>
          </a:xfrm>
        </p:spPr>
        <p:txBody>
          <a:bodyPr/>
          <a:lstStyle/>
          <a:p>
            <a:r>
              <a:rPr b="1" dirty="0"/>
              <a:t>A Shared Pattern Emerges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8952" y="2032508"/>
            <a:ext cx="7007860" cy="2441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Both studies confirmed the same insight:</a:t>
            </a:r>
          </a:p>
          <a:p>
            <a:pPr marL="800100" lvl="2" indent="-34290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Courier New" panose="02070309020205020404" pitchFamily="49" charset="0"/>
              <a:buChar char="o"/>
              <a:defRPr sz="20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Sparse events in long recordings</a:t>
            </a:r>
          </a:p>
          <a:p>
            <a:pPr marL="800100" lvl="2" indent="-34290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Courier New" panose="02070309020205020404" pitchFamily="49" charset="0"/>
              <a:buChar char="o"/>
              <a:defRPr sz="20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benefit from full-recording context</a:t>
            </a: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This pattern generalizes beyond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dietary monitoring to any domain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with rare events in long signals</a:t>
            </a: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Based on these studies, we realized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a meta approach is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possible to all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similar problems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C02E3-AE39-15EF-C2FA-9D2296243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78448ABB-A8BD-09AF-6EE5-A80E4AE36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CBA494-B871-1345-09F5-FECB5C6DE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1381"/>
            <a:ext cx="7884414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1F254C"/>
                </a:solidFill>
                <a:latin typeface="Calibri"/>
              </a:rPr>
              <a:t>A Generalized Framework
for Sparse Activity Recognition</a:t>
            </a:r>
          </a:p>
        </p:txBody>
      </p:sp>
      <p:sp>
        <p:nvSpPr>
          <p:cNvPr id="5" name="sketch line">
            <a:extLst>
              <a:ext uri="{FF2B5EF4-FFF2-40B4-BE49-F238E27FC236}">
                <a16:creationId xmlns:a16="http://schemas.microsoft.com/office/drawing/2014/main" id="{BD4AAC40-82FA-1473-D55B-920CC16E2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50" y="4718595"/>
            <a:ext cx="4057650" cy="18288"/>
          </a:xfrm>
          <a:custGeom>
            <a:avLst/>
            <a:gdLst>
              <a:gd name="csX0" fmla="*/ 0 w 4057650"/>
              <a:gd name="csY0" fmla="*/ 0 h 18288"/>
              <a:gd name="csX1" fmla="*/ 757428 w 4057650"/>
              <a:gd name="csY1" fmla="*/ 0 h 18288"/>
              <a:gd name="csX2" fmla="*/ 1474279 w 4057650"/>
              <a:gd name="csY2" fmla="*/ 0 h 18288"/>
              <a:gd name="csX3" fmla="*/ 2191131 w 4057650"/>
              <a:gd name="csY3" fmla="*/ 0 h 18288"/>
              <a:gd name="csX4" fmla="*/ 2745676 w 4057650"/>
              <a:gd name="csY4" fmla="*/ 0 h 18288"/>
              <a:gd name="csX5" fmla="*/ 3340798 w 4057650"/>
              <a:gd name="csY5" fmla="*/ 0 h 18288"/>
              <a:gd name="csX6" fmla="*/ 4057650 w 4057650"/>
              <a:gd name="csY6" fmla="*/ 0 h 18288"/>
              <a:gd name="csX7" fmla="*/ 4057650 w 4057650"/>
              <a:gd name="csY7" fmla="*/ 18288 h 18288"/>
              <a:gd name="csX8" fmla="*/ 3381375 w 4057650"/>
              <a:gd name="csY8" fmla="*/ 18288 h 18288"/>
              <a:gd name="csX9" fmla="*/ 2826830 w 4057650"/>
              <a:gd name="csY9" fmla="*/ 18288 h 18288"/>
              <a:gd name="csX10" fmla="*/ 2272284 w 4057650"/>
              <a:gd name="csY10" fmla="*/ 18288 h 18288"/>
              <a:gd name="csX11" fmla="*/ 1555432 w 4057650"/>
              <a:gd name="csY11" fmla="*/ 18288 h 18288"/>
              <a:gd name="csX12" fmla="*/ 960310 w 4057650"/>
              <a:gd name="csY12" fmla="*/ 18288 h 18288"/>
              <a:gd name="csX13" fmla="*/ 0 w 4057650"/>
              <a:gd name="csY13" fmla="*/ 18288 h 18288"/>
              <a:gd name="csX14" fmla="*/ 0 w 4057650"/>
              <a:gd name="csY14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4057650" h="18288" fill="none" extrusionOk="0">
                <a:moveTo>
                  <a:pt x="0" y="0"/>
                </a:moveTo>
                <a:cubicBezTo>
                  <a:pt x="371182" y="3227"/>
                  <a:pt x="494372" y="9222"/>
                  <a:pt x="757428" y="0"/>
                </a:cubicBezTo>
                <a:cubicBezTo>
                  <a:pt x="1020484" y="-9222"/>
                  <a:pt x="1116719" y="-4357"/>
                  <a:pt x="1474279" y="0"/>
                </a:cubicBezTo>
                <a:cubicBezTo>
                  <a:pt x="1831839" y="4357"/>
                  <a:pt x="1920973" y="-11809"/>
                  <a:pt x="2191131" y="0"/>
                </a:cubicBezTo>
                <a:cubicBezTo>
                  <a:pt x="2461289" y="11809"/>
                  <a:pt x="2589480" y="-22604"/>
                  <a:pt x="2745676" y="0"/>
                </a:cubicBezTo>
                <a:cubicBezTo>
                  <a:pt x="2901872" y="22604"/>
                  <a:pt x="3136452" y="-12306"/>
                  <a:pt x="3340798" y="0"/>
                </a:cubicBezTo>
                <a:cubicBezTo>
                  <a:pt x="3545144" y="12306"/>
                  <a:pt x="3766934" y="-21556"/>
                  <a:pt x="4057650" y="0"/>
                </a:cubicBezTo>
                <a:cubicBezTo>
                  <a:pt x="4057150" y="8855"/>
                  <a:pt x="4057759" y="14521"/>
                  <a:pt x="4057650" y="18288"/>
                </a:cubicBezTo>
                <a:cubicBezTo>
                  <a:pt x="3743404" y="40125"/>
                  <a:pt x="3625516" y="-14923"/>
                  <a:pt x="3381375" y="18288"/>
                </a:cubicBezTo>
                <a:cubicBezTo>
                  <a:pt x="3137235" y="51499"/>
                  <a:pt x="2946571" y="1"/>
                  <a:pt x="2826830" y="18288"/>
                </a:cubicBezTo>
                <a:cubicBezTo>
                  <a:pt x="2707090" y="36575"/>
                  <a:pt x="2402756" y="1432"/>
                  <a:pt x="2272284" y="18288"/>
                </a:cubicBezTo>
                <a:cubicBezTo>
                  <a:pt x="2141812" y="35144"/>
                  <a:pt x="1895935" y="18199"/>
                  <a:pt x="1555432" y="18288"/>
                </a:cubicBezTo>
                <a:cubicBezTo>
                  <a:pt x="1214929" y="18377"/>
                  <a:pt x="1103072" y="14503"/>
                  <a:pt x="960310" y="18288"/>
                </a:cubicBezTo>
                <a:cubicBezTo>
                  <a:pt x="817548" y="22073"/>
                  <a:pt x="402272" y="-29359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057650" h="18288" stroke="0" extrusionOk="0">
                <a:moveTo>
                  <a:pt x="0" y="0"/>
                </a:moveTo>
                <a:cubicBezTo>
                  <a:pt x="248348" y="13145"/>
                  <a:pt x="486117" y="25042"/>
                  <a:pt x="635698" y="0"/>
                </a:cubicBezTo>
                <a:cubicBezTo>
                  <a:pt x="785279" y="-25042"/>
                  <a:pt x="917762" y="-5537"/>
                  <a:pt x="1190244" y="0"/>
                </a:cubicBezTo>
                <a:cubicBezTo>
                  <a:pt x="1462726" y="5537"/>
                  <a:pt x="1667120" y="-21232"/>
                  <a:pt x="1947672" y="0"/>
                </a:cubicBezTo>
                <a:cubicBezTo>
                  <a:pt x="2228224" y="21232"/>
                  <a:pt x="2280631" y="-21698"/>
                  <a:pt x="2583370" y="0"/>
                </a:cubicBezTo>
                <a:cubicBezTo>
                  <a:pt x="2886109" y="21698"/>
                  <a:pt x="3022941" y="19647"/>
                  <a:pt x="3219069" y="0"/>
                </a:cubicBezTo>
                <a:cubicBezTo>
                  <a:pt x="3415197" y="-19647"/>
                  <a:pt x="3747500" y="26991"/>
                  <a:pt x="4057650" y="0"/>
                </a:cubicBezTo>
                <a:cubicBezTo>
                  <a:pt x="4056752" y="7180"/>
                  <a:pt x="4057819" y="13790"/>
                  <a:pt x="4057650" y="18288"/>
                </a:cubicBezTo>
                <a:cubicBezTo>
                  <a:pt x="3865148" y="-3313"/>
                  <a:pt x="3702543" y="49468"/>
                  <a:pt x="3381375" y="18288"/>
                </a:cubicBezTo>
                <a:cubicBezTo>
                  <a:pt x="3060208" y="-12892"/>
                  <a:pt x="2956571" y="-8678"/>
                  <a:pt x="2826830" y="18288"/>
                </a:cubicBezTo>
                <a:cubicBezTo>
                  <a:pt x="2697089" y="45254"/>
                  <a:pt x="2411031" y="43154"/>
                  <a:pt x="2150555" y="18288"/>
                </a:cubicBezTo>
                <a:cubicBezTo>
                  <a:pt x="1890080" y="-6578"/>
                  <a:pt x="1741827" y="-615"/>
                  <a:pt x="1474280" y="18288"/>
                </a:cubicBezTo>
                <a:cubicBezTo>
                  <a:pt x="1206734" y="37191"/>
                  <a:pt x="998203" y="33335"/>
                  <a:pt x="838581" y="18288"/>
                </a:cubicBezTo>
                <a:cubicBezTo>
                  <a:pt x="678959" y="3241"/>
                  <a:pt x="187101" y="-13212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65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1B96B-9CB0-A681-4567-9C24E3117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F914418-7722-9E58-2F2A-531EBA401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423" y="403654"/>
            <a:ext cx="7886700" cy="332399"/>
          </a:xfrm>
        </p:spPr>
        <p:txBody>
          <a:bodyPr/>
          <a:lstStyle/>
          <a:p>
            <a:pPr eaLnBrk="0" hangingPunct="0"/>
            <a:r>
              <a:rPr lang="en-US" altLang="zh-CN" b="1" dirty="0">
                <a:latin typeface="Calibri"/>
              </a:rPr>
              <a:t>Motivating Health Problem - Prevalence of Obesity</a:t>
            </a:r>
            <a:endParaRPr lang="en-US" altLang="zh-CN" dirty="0"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928B1C-0F92-B46B-575C-D7B3B79A8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882966"/>
            <a:ext cx="8153400" cy="482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marR="0" lvl="1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6600"/>
              </a:buClr>
              <a:buSzTx/>
              <a:buFont typeface="Wingdings" pitchFamily="2" charset="2"/>
              <a:buChar char="§"/>
              <a:tabLst/>
              <a:defRPr sz="2000">
                <a:solidFill>
                  <a:srgbClr val="000000"/>
                </a:solidFill>
              </a:defRPr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 2023, all U.S. states and territories had an obesity prevalence higher than 20% (more than 1 in 5 adults)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rgbClr val="F56600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Obesity </a:t>
            </a:r>
            <a:r>
              <a:rPr lang="en-US" sz="2000" dirty="0">
                <a:latin typeface="Calibri" panose="020F0502020204030204" pitchFamily="34" charset="0"/>
              </a:rPr>
              <a:t>contributes to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various diseases, including type 2 diabetes, heart disease, stroke, sleep apnea, and certain cancers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171450" marR="0" lvl="1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6600"/>
              </a:buClr>
              <a:buSzTx/>
              <a:buFont typeface="Wingdings" pitchFamily="2" charset="2"/>
              <a:buChar char="§"/>
              <a:tabLst/>
              <a:defRPr sz="2000">
                <a:solidFill>
                  <a:srgbClr val="000000"/>
                </a:solidFill>
              </a:defRPr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itchFamily="34" charset="0"/>
            </a:endParaRPr>
          </a:p>
          <a:p>
            <a:pPr marL="800100" marR="0" lvl="1" indent="-34290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itchFamily="34" charset="0"/>
            </a:endParaRPr>
          </a:p>
          <a:p>
            <a:pPr marL="800100" marR="0" lvl="1" indent="-34290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itchFamily="34" charset="0"/>
            </a:endParaRPr>
          </a:p>
          <a:p>
            <a:pPr marL="800100" marR="0" lvl="1" indent="-34290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itchFamily="34" charset="0"/>
            </a:endParaRPr>
          </a:p>
          <a:p>
            <a:pPr marL="800100" marR="0" lvl="1" indent="-34290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itchFamily="34" charset="0"/>
            </a:endParaRPr>
          </a:p>
          <a:p>
            <a:pPr marL="800100" marR="0" lvl="1" indent="-34290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itchFamily="34" charset="0"/>
            </a:endParaRPr>
          </a:p>
          <a:p>
            <a:pPr marL="800100" marR="0" lvl="1" indent="-34290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itchFamily="34" charset="0"/>
            </a:endParaRPr>
          </a:p>
          <a:p>
            <a:pPr marL="800100" marR="0" lvl="1" indent="-34290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itchFamily="34" charset="0"/>
            </a:endParaRPr>
          </a:p>
          <a:p>
            <a:pPr marL="800100" marR="0" lvl="1" indent="-34290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itchFamily="34" charset="0"/>
            </a:endParaRPr>
          </a:p>
          <a:p>
            <a:pPr marL="800100" marR="0" lvl="1" indent="-34290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itchFamily="34" charset="0"/>
            </a:endParaRPr>
          </a:p>
          <a:p>
            <a:pPr marL="800100" marR="0" lvl="1" indent="-34290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itchFamily="34" charset="0"/>
            </a:endParaRPr>
          </a:p>
          <a:p>
            <a:pPr marL="800100" marR="0" lvl="1" indent="-34290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itchFamily="34" charset="0"/>
            </a:endParaRPr>
          </a:p>
          <a:p>
            <a:pPr marL="800100" marR="0" lvl="1" indent="-34290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itchFamily="34" charset="0"/>
            </a:endParaRPr>
          </a:p>
          <a:p>
            <a:pPr marL="800100" marR="0" lvl="1" indent="-34290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3928FE-7429-B1D4-059B-E4A1DCD0B5E3}"/>
              </a:ext>
            </a:extLst>
          </p:cNvPr>
          <p:cNvSpPr txBox="1"/>
          <p:nvPr/>
        </p:nvSpPr>
        <p:spPr>
          <a:xfrm>
            <a:off x="188890" y="6044787"/>
            <a:ext cx="87662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[1] </a:t>
            </a:r>
            <a:r>
              <a:rPr kumimoji="0" lang="en-IN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Centers</a:t>
            </a: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 for Disease Control and Prevention. Adult Obesity Prevalence Maps. </a:t>
            </a:r>
          </a:p>
          <a:p>
            <a:pPr lvl="1" algn="just" eaLnBrk="0" hangingPunct="0">
              <a:defRPr/>
            </a:pPr>
            <a:r>
              <a:rPr lang="en-IN" sz="12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https://www.cdc.gov/obesity/data-and-statistics/adult-obesity-prevalence-maps.html</a:t>
            </a: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, Online: Accessed 2025</a:t>
            </a:r>
          </a:p>
          <a:p>
            <a:pPr lvl="1" algn="just" eaLnBrk="0" hangingPunct="0">
              <a:defRPr/>
            </a:pPr>
            <a:r>
              <a:rPr lang="en-US" sz="12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[2] National Institutes of Health, Health Risks of Overweight &amp; Obesity,</a:t>
            </a:r>
          </a:p>
          <a:p>
            <a:pPr lvl="1" algn="just" eaLnBrk="0" hangingPunct="0">
              <a:defRPr/>
            </a:pPr>
            <a:r>
              <a:rPr lang="en-US" sz="12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https://www.niddk.nih.gov/health-information/weight-management/adult-overweight-obesity/health-risks, </a:t>
            </a:r>
            <a:r>
              <a:rPr lang="en-IN" sz="12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Online: Accessed 2025</a:t>
            </a:r>
            <a:endParaRPr lang="en-US" sz="120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lvl="1" algn="just" eaLnBrk="0" hangingPunct="0"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22DD0F-7F20-C2A4-9D93-4C2D7C06D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396" y="2175957"/>
            <a:ext cx="6188604" cy="387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50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824" y="402336"/>
            <a:ext cx="7882127" cy="329184"/>
          </a:xfrm>
        </p:spPr>
        <p:txBody>
          <a:bodyPr/>
          <a:lstStyle/>
          <a:p>
            <a:r>
              <a:rPr b="1" dirty="0"/>
              <a:t>What Are Sparse Events?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0040" y="978408"/>
            <a:ext cx="8690610" cy="1128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An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event in a temporal recording 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is sparse if it occurs or :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800100" lvl="2" indent="-34290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Courier New" panose="02070309020205020404" pitchFamily="49" charset="0"/>
              <a:buChar char="o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briefly: s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hort duration relative to recording</a:t>
            </a:r>
          </a:p>
          <a:p>
            <a:pPr marL="800100" lvl="2" indent="-34290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Courier New" panose="02070309020205020404" pitchFamily="49" charset="0"/>
              <a:buChar char="o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Infrequently: l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ow frequency of event instances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AD465A7-3054-92A1-6D2A-F117B8F302CF}"/>
              </a:ext>
            </a:extLst>
          </p:cNvPr>
          <p:cNvGrpSpPr/>
          <p:nvPr/>
        </p:nvGrpSpPr>
        <p:grpSpPr>
          <a:xfrm>
            <a:off x="1047728" y="4161868"/>
            <a:ext cx="6086520" cy="826535"/>
            <a:chOff x="990578" y="2353620"/>
            <a:chExt cx="6086520" cy="82653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269FA6B-776C-3FDC-B55A-DF4DBD09C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578" y="2353620"/>
              <a:ext cx="6086520" cy="45720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776036-1AD5-27A3-C5F4-DED91205D91D}"/>
                </a:ext>
              </a:extLst>
            </p:cNvPr>
            <p:cNvSpPr txBox="1"/>
            <p:nvPr/>
          </p:nvSpPr>
          <p:spPr>
            <a:xfrm>
              <a:off x="1809751" y="2810823"/>
              <a:ext cx="47693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Infrequent event, e.g. meal episodes over a day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0FAECF8-14CD-BD3B-89F3-EAB1E67640AE}"/>
              </a:ext>
            </a:extLst>
          </p:cNvPr>
          <p:cNvGrpSpPr/>
          <p:nvPr/>
        </p:nvGrpSpPr>
        <p:grpSpPr>
          <a:xfrm>
            <a:off x="1047728" y="2891690"/>
            <a:ext cx="6038894" cy="738664"/>
            <a:chOff x="990578" y="3605210"/>
            <a:chExt cx="6038894" cy="73866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89960C3-CE9D-0CD1-D0C0-DA0191522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0578" y="3605210"/>
              <a:ext cx="6038894" cy="37147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5C54A9-BE13-3428-C157-7949926C319D}"/>
                </a:ext>
              </a:extLst>
            </p:cNvPr>
            <p:cNvSpPr txBox="1"/>
            <p:nvPr/>
          </p:nvSpPr>
          <p:spPr>
            <a:xfrm>
              <a:off x="1809751" y="3974542"/>
              <a:ext cx="47466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Brief event, e.g. bite gestures over a meal course</a:t>
              </a:r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824" y="402336"/>
            <a:ext cx="7882127" cy="329184"/>
          </a:xfrm>
        </p:spPr>
        <p:txBody>
          <a:bodyPr/>
          <a:lstStyle/>
          <a:p>
            <a:r>
              <a:rPr b="1" dirty="0"/>
              <a:t>Sparse Events Across </a:t>
            </a:r>
            <a:r>
              <a:rPr lang="en-US" b="1" dirty="0"/>
              <a:t>Human Activity </a:t>
            </a:r>
            <a:r>
              <a:rPr b="1" dirty="0"/>
              <a:t>Domains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0040" y="978408"/>
            <a:ext cx="8156448" cy="1128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The same problem structure appears beyond dietary monitoring:</a:t>
            </a:r>
          </a:p>
          <a:p>
            <a:pPr marL="800100" lvl="2" indent="-342900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sz="20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In lengthy recordings, target events may be infrequent or brief</a:t>
            </a:r>
          </a:p>
          <a:p>
            <a:pPr marL="800100" lvl="2" indent="-34290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Courier New" panose="02070309020205020404" pitchFamily="49" charset="0"/>
              <a:buChar char="o"/>
              <a:defRPr sz="20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Most prior approaches use local window-based analysis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750218"/>
              </p:ext>
            </p:extLst>
          </p:nvPr>
        </p:nvGraphicFramePr>
        <p:xfrm>
          <a:off x="320040" y="2167890"/>
          <a:ext cx="8156448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2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6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06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4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2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FFFFFF"/>
                          </a:solidFill>
                          <a:latin typeface="Calibri"/>
                        </a:rPr>
                        <a:t>Domain</a:t>
                      </a:r>
                      <a:endParaRPr sz="1800" b="0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FFFFFF"/>
                          </a:solidFill>
                          <a:latin typeface="Calibri"/>
                        </a:rPr>
                        <a:t>Target </a:t>
                      </a:r>
                      <a:r>
                        <a:rPr sz="1800" b="0" dirty="0">
                          <a:solidFill>
                            <a:srgbClr val="FFFFFF"/>
                          </a:solidFill>
                          <a:latin typeface="Calibri"/>
                        </a:rPr>
                        <a:t>Event</a:t>
                      </a: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>
                          <a:solidFill>
                            <a:srgbClr val="FFFFFF"/>
                          </a:solidFill>
                          <a:latin typeface="Calibri"/>
                        </a:rPr>
                        <a:t>Recording</a:t>
                      </a: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FFFFFF"/>
                          </a:solidFill>
                          <a:latin typeface="Calibri"/>
                        </a:rPr>
                        <a:t>Total Event Duration Ratio</a:t>
                      </a:r>
                      <a:endParaRPr sz="1800" b="0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 dirty="0">
                          <a:solidFill>
                            <a:srgbClr val="FFFFFF"/>
                          </a:solidFill>
                          <a:latin typeface="Calibri"/>
                        </a:rPr>
                        <a:t>Modality</a:t>
                      </a: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Daily routines</a:t>
                      </a:r>
                      <a:r>
                        <a:rPr lang="en-US" altLang="zh-CN" sz="2000" kern="1200" baseline="30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  <a:endParaRPr sz="2000" kern="1200" baseline="30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Eating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~13 hr/day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1:18.8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IMU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Intake gestures</a:t>
                      </a:r>
                      <a:r>
                        <a:rPr lang="en-US" sz="2000" kern="1200" baseline="30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  <a:endParaRPr sz="2000" kern="1200" baseline="30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Drink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~30 min/meal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1:20.6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Video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S</a:t>
                      </a:r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lee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p stages</a:t>
                      </a:r>
                      <a:r>
                        <a:rPr lang="en-US" sz="2000" kern="1200" baseline="30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</a:t>
                      </a:r>
                      <a:endParaRPr sz="2000" kern="1200" baseline="30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 stage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~9 hr/night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1:15.1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EEG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TV show (audio)</a:t>
                      </a:r>
                      <a:r>
                        <a:rPr lang="en-US" sz="2000" kern="1200" baseline="30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</a:t>
                      </a:r>
                      <a:endParaRPr sz="2000" kern="1200" baseline="30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Music</a:t>
                      </a:r>
                      <a:endParaRPr sz="18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~40 min/show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1:1.6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Audio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14A3687-FA8B-A2CB-C5E9-47110221FC69}"/>
              </a:ext>
            </a:extLst>
          </p:cNvPr>
          <p:cNvSpPr txBox="1"/>
          <p:nvPr/>
        </p:nvSpPr>
        <p:spPr>
          <a:xfrm>
            <a:off x="370985" y="5289667"/>
            <a:ext cx="782695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404040"/>
                </a:solidFill>
                <a:latin typeface="Calibri"/>
              </a:rPr>
              <a:t>[1] Surya Sharma, Phillip Jasper, Eric Muth, and Adam Hoover. The impact of walking and resting on wrist motion for automated detection of meals. ACM Transactions on Computing for Healthcare, 1(4):1–19, 2020.</a:t>
            </a:r>
          </a:p>
          <a:p>
            <a:r>
              <a:rPr lang="en-US" sz="1100" dirty="0">
                <a:solidFill>
                  <a:srgbClr val="404040"/>
                </a:solidFill>
                <a:latin typeface="Calibri"/>
              </a:rPr>
              <a:t>[2] Zeyu Tang and Adam Hoover. A new video dataset for recognizing intake gestures in a cafeteria setting. In 2022 26th International Conference on Pattern Recognition (ICPR), pages 4399– 4405. IEEE, 2022. </a:t>
            </a:r>
          </a:p>
          <a:p>
            <a:r>
              <a:rPr lang="en-US" sz="1100" dirty="0">
                <a:solidFill>
                  <a:srgbClr val="404040"/>
                </a:solidFill>
                <a:latin typeface="Calibri"/>
              </a:rPr>
              <a:t>[3] B. Kemp, A. </a:t>
            </a:r>
            <a:r>
              <a:rPr lang="en-US" sz="1100" dirty="0" err="1">
                <a:solidFill>
                  <a:srgbClr val="404040"/>
                </a:solidFill>
                <a:latin typeface="Calibri"/>
              </a:rPr>
              <a:t>Zwinderman</a:t>
            </a:r>
            <a:r>
              <a:rPr lang="en-US" sz="1100" dirty="0">
                <a:solidFill>
                  <a:srgbClr val="404040"/>
                </a:solidFill>
                <a:latin typeface="Calibri"/>
              </a:rPr>
              <a:t>, B. Tuk, H. </a:t>
            </a:r>
            <a:r>
              <a:rPr lang="en-US" sz="1100" dirty="0" err="1">
                <a:solidFill>
                  <a:srgbClr val="404040"/>
                </a:solidFill>
                <a:latin typeface="Calibri"/>
              </a:rPr>
              <a:t>Kamphuisen</a:t>
            </a:r>
            <a:r>
              <a:rPr lang="en-US" sz="1100" dirty="0">
                <a:solidFill>
                  <a:srgbClr val="404040"/>
                </a:solidFill>
                <a:latin typeface="Calibri"/>
              </a:rPr>
              <a:t>, and J. </a:t>
            </a:r>
            <a:r>
              <a:rPr lang="en-US" sz="1100" dirty="0" err="1">
                <a:solidFill>
                  <a:srgbClr val="404040"/>
                </a:solidFill>
                <a:latin typeface="Calibri"/>
              </a:rPr>
              <a:t>Oberye</a:t>
            </a:r>
            <a:r>
              <a:rPr lang="en-US" sz="1100" dirty="0">
                <a:solidFill>
                  <a:srgbClr val="404040"/>
                </a:solidFill>
                <a:latin typeface="Calibri"/>
              </a:rPr>
              <a:t>, Analysis of a sleep-dependent neuronal feedback loop: the </a:t>
            </a:r>
            <a:r>
              <a:rPr lang="en-US" sz="1100" dirty="0" err="1">
                <a:solidFill>
                  <a:srgbClr val="404040"/>
                </a:solidFill>
                <a:latin typeface="Calibri"/>
              </a:rPr>
              <a:t>slowwave</a:t>
            </a:r>
            <a:r>
              <a:rPr lang="en-US" sz="1100" dirty="0">
                <a:solidFill>
                  <a:srgbClr val="404040"/>
                </a:solidFill>
                <a:latin typeface="Calibri"/>
              </a:rPr>
              <a:t> </a:t>
            </a:r>
            <a:r>
              <a:rPr lang="en-US" sz="1100" dirty="0" err="1">
                <a:solidFill>
                  <a:srgbClr val="404040"/>
                </a:solidFill>
                <a:latin typeface="Calibri"/>
              </a:rPr>
              <a:t>microcontinuity</a:t>
            </a:r>
            <a:r>
              <a:rPr lang="en-US" sz="1100" dirty="0">
                <a:solidFill>
                  <a:srgbClr val="404040"/>
                </a:solidFill>
                <a:latin typeface="Calibri"/>
              </a:rPr>
              <a:t> of the </a:t>
            </a:r>
            <a:r>
              <a:rPr lang="en-US" sz="1100" dirty="0" err="1">
                <a:solidFill>
                  <a:srgbClr val="404040"/>
                </a:solidFill>
                <a:latin typeface="Calibri"/>
              </a:rPr>
              <a:t>eeg</a:t>
            </a:r>
            <a:r>
              <a:rPr lang="en-US" sz="1100" dirty="0">
                <a:solidFill>
                  <a:srgbClr val="404040"/>
                </a:solidFill>
                <a:latin typeface="Calibri"/>
              </a:rPr>
              <a:t>. IEEE Transactions on Biomedical Engineering, vol. 47, no. 9, pp. 1185–1194, 2000.</a:t>
            </a:r>
          </a:p>
          <a:p>
            <a:r>
              <a:rPr lang="en-US" sz="1100" dirty="0">
                <a:solidFill>
                  <a:srgbClr val="404040"/>
                </a:solidFill>
                <a:latin typeface="Calibri"/>
              </a:rPr>
              <a:t>[4] Y.-N. Hung, C.-W. Wu, I. </a:t>
            </a:r>
            <a:r>
              <a:rPr lang="en-US" sz="1100" dirty="0" err="1">
                <a:solidFill>
                  <a:srgbClr val="404040"/>
                </a:solidFill>
                <a:latin typeface="Calibri"/>
              </a:rPr>
              <a:t>Orife</a:t>
            </a:r>
            <a:r>
              <a:rPr lang="en-US" sz="1100" dirty="0">
                <a:solidFill>
                  <a:srgbClr val="404040"/>
                </a:solidFill>
                <a:latin typeface="Calibri"/>
              </a:rPr>
              <a:t>, A. Hipple, W. Wolcott, and A. Lerch, A large tv dataset for speech and music activity detection. EURASIP Journal on Audio, Speech, and Music Processing, vol. 2022, no. 1, p. 21, 2022.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824" y="402336"/>
            <a:ext cx="7882127" cy="329184"/>
          </a:xfrm>
        </p:spPr>
        <p:txBody>
          <a:bodyPr/>
          <a:lstStyle/>
          <a:p>
            <a:r>
              <a:rPr b="1" dirty="0"/>
              <a:t>Global Patterns in Human Activities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3775" y="958237"/>
            <a:ext cx="4732275" cy="1025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Many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hu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man activities carry sequential context across the recording:</a:t>
            </a: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endParaRPr 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40091AE-23B8-EA9F-1FFF-9B67098ED6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799636"/>
              </p:ext>
            </p:extLst>
          </p:nvPr>
        </p:nvGraphicFramePr>
        <p:xfrm>
          <a:off x="493775" y="1892808"/>
          <a:ext cx="8004765" cy="3072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3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47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61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2064">
                <a:tc>
                  <a:txBody>
                    <a:bodyPr/>
                    <a:lstStyle/>
                    <a:p>
                      <a:pPr algn="ctr"/>
                      <a:r>
                        <a:rPr sz="1800" b="1" dirty="0">
                          <a:solidFill>
                            <a:srgbClr val="FFFFFF"/>
                          </a:solidFill>
                          <a:latin typeface="Franklin Gothic Book"/>
                        </a:rPr>
                        <a:t>Domain</a:t>
                      </a:r>
                    </a:p>
                  </a:txBody>
                  <a:tcPr>
                    <a:solidFill>
                      <a:srgbClr val="562B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 dirty="0">
                          <a:solidFill>
                            <a:srgbClr val="FFFFFF"/>
                          </a:solidFill>
                          <a:latin typeface="Franklin Gothic Book"/>
                        </a:rPr>
                        <a:t>Global Pattern</a:t>
                      </a:r>
                      <a:r>
                        <a:rPr lang="en-US" sz="1800" b="1" dirty="0">
                          <a:solidFill>
                            <a:srgbClr val="FFFFFF"/>
                          </a:solidFill>
                          <a:latin typeface="Franklin Gothic Book"/>
                        </a:rPr>
                        <a:t> / Rhythm</a:t>
                      </a:r>
                      <a:endParaRPr sz="1800" b="1" dirty="0">
                        <a:solidFill>
                          <a:srgbClr val="FFFFFF"/>
                        </a:solidFill>
                        <a:latin typeface="Franklin Gothic Book"/>
                      </a:endParaRPr>
                    </a:p>
                  </a:txBody>
                  <a:tcPr>
                    <a:solidFill>
                      <a:srgbClr val="562B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FFFFFF"/>
                          </a:solidFill>
                          <a:latin typeface="Franklin Gothic Book"/>
                        </a:rPr>
                        <a:t>Implication</a:t>
                      </a:r>
                    </a:p>
                  </a:txBody>
                  <a:tcPr>
                    <a:solidFill>
                      <a:srgbClr val="562B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06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Daily routines</a:t>
                      </a:r>
                      <a:endParaRPr sz="2000" kern="1200" baseline="30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Calibri"/>
                        </a:rPr>
                        <a:t>B</a:t>
                      </a:r>
                      <a:r>
                        <a:rPr sz="1800" b="0" dirty="0">
                          <a:solidFill>
                            <a:srgbClr val="000000"/>
                          </a:solidFill>
                          <a:latin typeface="Calibri"/>
                        </a:rPr>
                        <a:t>reakfast, lunch, dinner timing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 dirty="0">
                          <a:solidFill>
                            <a:srgbClr val="000000"/>
                          </a:solidFill>
                          <a:latin typeface="Calibri"/>
                        </a:rPr>
                        <a:t>Time-of-day constrains meal likelihood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06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Intake gestures</a:t>
                      </a:r>
                      <a:endParaRPr sz="2000" kern="1200" baseline="30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Calibri"/>
                        </a:rPr>
                        <a:t>P</a:t>
                      </a:r>
                      <a:r>
                        <a:rPr sz="1800" b="0" dirty="0">
                          <a:solidFill>
                            <a:srgbClr val="000000"/>
                          </a:solidFill>
                          <a:latin typeface="Calibri"/>
                        </a:rPr>
                        <a:t>rep → eating → satiation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 dirty="0">
                          <a:solidFill>
                            <a:srgbClr val="000000"/>
                          </a:solidFill>
                          <a:latin typeface="Calibri"/>
                        </a:rPr>
                        <a:t>Gesture frequency varies with meal phase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206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S</a:t>
                      </a:r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lee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p stages</a:t>
                      </a:r>
                      <a:endParaRPr sz="2000" kern="1200" baseline="30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Calibri"/>
                        </a:rPr>
                        <a:t>Repeat </a:t>
                      </a:r>
                      <a:r>
                        <a:rPr sz="1800" b="0" dirty="0">
                          <a:solidFill>
                            <a:srgbClr val="000000"/>
                          </a:solidFill>
                          <a:latin typeface="Calibri"/>
                        </a:rPr>
                        <a:t>~90-min NREM/REM cycles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 dirty="0">
                          <a:solidFill>
                            <a:srgbClr val="000000"/>
                          </a:solidFill>
                          <a:latin typeface="Calibri"/>
                        </a:rPr>
                        <a:t>Stage transitions follow cyclic structure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064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TV show (audio)</a:t>
                      </a:r>
                      <a:endParaRPr sz="2000" kern="1200" baseline="30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 dirty="0">
                          <a:solidFill>
                            <a:srgbClr val="000000"/>
                          </a:solidFill>
                          <a:latin typeface="Calibri"/>
                        </a:rPr>
                        <a:t>Genre-specific rhythms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 dirty="0">
                          <a:solidFill>
                            <a:srgbClr val="000000"/>
                          </a:solidFill>
                          <a:latin typeface="Calibri"/>
                        </a:rPr>
                        <a:t>Show format predicts segment distribution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06A24A1-160A-2448-B370-BBF674D8B332}"/>
              </a:ext>
            </a:extLst>
          </p:cNvPr>
          <p:cNvSpPr txBox="1"/>
          <p:nvPr/>
        </p:nvSpPr>
        <p:spPr>
          <a:xfrm>
            <a:off x="877823" y="5152743"/>
            <a:ext cx="67063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/>
              </a:rPr>
              <a:t>These patterns span the full recording, consistent across individuals</a:t>
            </a:r>
          </a:p>
          <a:p>
            <a:r>
              <a:rPr lang="en-US" b="1" dirty="0">
                <a:latin typeface="Calibri"/>
              </a:rPr>
              <a:t>→ Cannot be captured by isolated sliding windows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824" y="402336"/>
            <a:ext cx="7882127" cy="329184"/>
          </a:xfrm>
        </p:spPr>
        <p:txBody>
          <a:bodyPr/>
          <a:lstStyle/>
          <a:p>
            <a:r>
              <a:rPr lang="en-US" b="1" dirty="0"/>
              <a:t>Related work: Context Modeling</a:t>
            </a:r>
            <a:endParaRPr b="1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61B7E54-E72A-1891-34BD-5C4B8BE931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564975"/>
              </p:ext>
            </p:extLst>
          </p:nvPr>
        </p:nvGraphicFramePr>
        <p:xfrm>
          <a:off x="342900" y="837263"/>
          <a:ext cx="8458200" cy="27797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870561622"/>
                    </a:ext>
                  </a:extLst>
                </a:gridCol>
                <a:gridCol w="2560320">
                  <a:extLst>
                    <a:ext uri="{9D8B030D-6E8A-4147-A177-3AD203B41FA5}">
                      <a16:colId xmlns:a16="http://schemas.microsoft.com/office/drawing/2014/main" val="823745517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80324026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061321939"/>
                    </a:ext>
                  </a:extLst>
                </a:gridCol>
              </a:tblGrid>
              <a:tr h="585216">
                <a:tc>
                  <a:txBody>
                    <a:bodyPr/>
                    <a:lstStyle/>
                    <a:p>
                      <a:pPr algn="l"/>
                      <a:r>
                        <a:rPr sz="1600" b="1">
                          <a:solidFill>
                            <a:srgbClr val="FFFFFF"/>
                          </a:solidFill>
                          <a:latin typeface="Franklin Gothic Book"/>
                        </a:rPr>
                        <a:t>Approach</a:t>
                      </a:r>
                    </a:p>
                  </a:txBody>
                  <a:tcPr>
                    <a:solidFill>
                      <a:srgbClr val="562B7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600" b="1">
                          <a:solidFill>
                            <a:srgbClr val="FFFFFF"/>
                          </a:solidFill>
                          <a:latin typeface="Franklin Gothic Book"/>
                        </a:rPr>
                        <a:t>Method</a:t>
                      </a:r>
                    </a:p>
                  </a:txBody>
                  <a:tcPr>
                    <a:solidFill>
                      <a:srgbClr val="562B7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600" b="1">
                          <a:solidFill>
                            <a:srgbClr val="FFFFFF"/>
                          </a:solidFill>
                          <a:latin typeface="Franklin Gothic Book"/>
                        </a:rPr>
                        <a:t>Context Scope</a:t>
                      </a:r>
                    </a:p>
                  </a:txBody>
                  <a:tcPr>
                    <a:solidFill>
                      <a:srgbClr val="562B7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600" b="1" dirty="0">
                          <a:solidFill>
                            <a:srgbClr val="FFFFFF"/>
                          </a:solidFill>
                          <a:latin typeface="Franklin Gothic Book"/>
                        </a:rPr>
                        <a:t>Limitation</a:t>
                      </a:r>
                    </a:p>
                  </a:txBody>
                  <a:tcPr>
                    <a:solidFill>
                      <a:srgbClr val="562B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090813"/>
                  </a:ext>
                </a:extLst>
              </a:tr>
              <a:tr h="585216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sz="1800" kern="120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Intra-window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sz="1800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Classify each window </a:t>
                      </a: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independently</a:t>
                      </a:r>
                      <a:r>
                        <a:rPr lang="en-US" sz="2000" kern="1200" baseline="30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1-4</a:t>
                      </a:r>
                      <a:endParaRPr sz="2000" kern="1200" baseline="30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sz="1800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Single window (2-360 sec)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sz="1800" kern="120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No cross-window info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9560099"/>
                  </a:ext>
                </a:extLst>
              </a:tr>
              <a:tr h="585216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sz="1800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Inter-</a:t>
                      </a: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window</a:t>
                      </a:r>
                      <a:endParaRPr sz="1800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sz="1800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LSTM </a:t>
                      </a: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across</a:t>
                      </a:r>
                      <a:r>
                        <a:rPr sz="1800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 adjacent epochs</a:t>
                      </a:r>
                      <a:r>
                        <a:rPr lang="en-US" sz="2000" kern="1200" baseline="30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</a:t>
                      </a:r>
                      <a:endParaRPr sz="2000" kern="1200" baseline="30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sz="1800" kern="120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~10 consecutive windows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sz="1800" kern="120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Diminishing returns; data scarcity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9553722"/>
                  </a:ext>
                </a:extLst>
              </a:tr>
              <a:tr h="585216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Semi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global-level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Calibri"/>
                        </a:rPr>
                        <a:t>Collaborative memory</a:t>
                      </a:r>
                      <a:r>
                        <a:rPr lang="en-US" sz="2000" kern="1200" baseline="30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Calibri"/>
                        </a:rPr>
                        <a:t>Global attention</a:t>
                      </a:r>
                      <a:r>
                        <a:rPr lang="en-US" sz="2000" kern="1200" baseline="30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  <a:p>
                      <a:pPr marL="0" algn="ctr" defTabSz="685800" rtl="0" eaLnBrk="1" latinLnBrk="0" hangingPunct="1"/>
                      <a:endParaRPr sz="1800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Calibri"/>
                        </a:rPr>
                        <a:t>Short video (windows as tokens)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Calibri"/>
                        </a:rPr>
                        <a:t>Input-length, global context, and compute limits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393103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37BF78F-BE66-41A3-D6BB-A8BCB780F2F0}"/>
              </a:ext>
            </a:extLst>
          </p:cNvPr>
          <p:cNvSpPr txBox="1"/>
          <p:nvPr/>
        </p:nvSpPr>
        <p:spPr>
          <a:xfrm>
            <a:off x="342900" y="3617039"/>
            <a:ext cx="8666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Our method holistically models global context while retaining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raw temporal resolution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handles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 scarcity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computation budget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F91923-AA56-8300-A1F4-F3B1B14D6415}"/>
              </a:ext>
            </a:extLst>
          </p:cNvPr>
          <p:cNvSpPr txBox="1"/>
          <p:nvPr/>
        </p:nvSpPr>
        <p:spPr>
          <a:xfrm>
            <a:off x="396690" y="4267552"/>
            <a:ext cx="853776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100" dirty="0">
                <a:latin typeface="Calibri" panose="020F0502020204030204" pitchFamily="34" charset="0"/>
              </a:rPr>
              <a:t>[1] </a:t>
            </a:r>
            <a:r>
              <a:rPr lang="en-US" sz="1100" dirty="0">
                <a:latin typeface="Calibri" panose="020F0502020204030204" pitchFamily="34" charset="0"/>
              </a:rPr>
              <a:t>Sharma, S., Jasper, P., Muth, E. and Hoover, A.. The impact of walking and resting on wrist motion for automated detection of meals. ACM Transactions on Computing for Healthcare, 1(4), pp.1–19, 2020.</a:t>
            </a:r>
          </a:p>
          <a:p>
            <a:r>
              <a:rPr lang="en-US" sz="1100" dirty="0">
                <a:latin typeface="Calibri" panose="020F0502020204030204" pitchFamily="34" charset="0"/>
              </a:rPr>
              <a:t>[2] </a:t>
            </a:r>
            <a:r>
              <a:rPr lang="en-US" sz="1100" dirty="0" err="1">
                <a:latin typeface="Calibri" panose="020F0502020204030204" pitchFamily="34" charset="0"/>
              </a:rPr>
              <a:t>Feichtenhofer</a:t>
            </a:r>
            <a:r>
              <a:rPr lang="en-US" sz="1100" dirty="0">
                <a:latin typeface="Calibri" panose="020F0502020204030204" pitchFamily="34" charset="0"/>
              </a:rPr>
              <a:t>, C., Fan, H., Malik, J. and He, K.. </a:t>
            </a:r>
            <a:r>
              <a:rPr lang="en-US" sz="1100" dirty="0" err="1">
                <a:latin typeface="Calibri" panose="020F0502020204030204" pitchFamily="34" charset="0"/>
              </a:rPr>
              <a:t>SlowFast</a:t>
            </a:r>
            <a:r>
              <a:rPr lang="en-US" sz="1100" dirty="0">
                <a:latin typeface="Calibri" panose="020F0502020204030204" pitchFamily="34" charset="0"/>
              </a:rPr>
              <a:t> networks for video recognition. Proceedings of the IEEE/CVF International Conference on Computer Vision (ICCV), pp.6202–6211, 2019.</a:t>
            </a:r>
          </a:p>
          <a:p>
            <a:r>
              <a:rPr sz="1100" dirty="0">
                <a:latin typeface="Calibri" panose="020F0502020204030204" pitchFamily="34" charset="0"/>
              </a:rPr>
              <a:t>[3] </a:t>
            </a:r>
            <a:r>
              <a:rPr lang="en-US" sz="1100" dirty="0" err="1">
                <a:latin typeface="Calibri" panose="020F0502020204030204" pitchFamily="34" charset="0"/>
              </a:rPr>
              <a:t>Eldele</a:t>
            </a:r>
            <a:r>
              <a:rPr lang="en-US" sz="1100" dirty="0">
                <a:latin typeface="Calibri" panose="020F0502020204030204" pitchFamily="34" charset="0"/>
              </a:rPr>
              <a:t>, E., Chen, Z., Liu, C., Wu, M., Kwoh, C.K., Li, X. and Guan, C.. An attention-based deep learning approach for sleep stage classification with single-channel EEG. IEEE Transactions on Neural Systems and Rehabilitation Engineering, 29, pp.809–818, 2021. </a:t>
            </a:r>
          </a:p>
          <a:p>
            <a:r>
              <a:rPr sz="1100" dirty="0">
                <a:latin typeface="Calibri" panose="020F0502020204030204" pitchFamily="34" charset="0"/>
              </a:rPr>
              <a:t>[</a:t>
            </a:r>
            <a:r>
              <a:rPr lang="en-US" sz="1100" dirty="0">
                <a:latin typeface="Calibri" panose="020F0502020204030204" pitchFamily="34" charset="0"/>
              </a:rPr>
              <a:t>4</a:t>
            </a:r>
            <a:r>
              <a:rPr sz="1100" dirty="0">
                <a:latin typeface="Calibri" panose="020F0502020204030204" pitchFamily="34" charset="0"/>
              </a:rPr>
              <a:t>] </a:t>
            </a:r>
            <a:r>
              <a:rPr lang="en-US" sz="1100" dirty="0">
                <a:latin typeface="Calibri" panose="020F0502020204030204" pitchFamily="34" charset="0"/>
              </a:rPr>
              <a:t>Hung, Y.N., Won, M. and Yang, Y.H.. Modeling music audio with rhythmic and harmonic structure. EURASIP Journal on Audio, Speech, and Music Processing, 2022(1), pp.1–15, 2022.</a:t>
            </a:r>
          </a:p>
          <a:p>
            <a:r>
              <a:rPr lang="en-US" sz="1100" dirty="0">
                <a:latin typeface="Calibri" panose="020F0502020204030204" pitchFamily="34" charset="0"/>
              </a:rPr>
              <a:t>[5] Seo, H., Back, S., Seong, S. and Park, J.. Intra-subject and inter-subject transfer learning for sleep stage classification using convolutional neural network. Biomedical Signal Processing and Control, 61, p.102037, 2020. </a:t>
            </a:r>
          </a:p>
          <a:p>
            <a:r>
              <a:rPr sz="1100" dirty="0">
                <a:latin typeface="Calibri" panose="020F0502020204030204" pitchFamily="34" charset="0"/>
              </a:rPr>
              <a:t>[6] </a:t>
            </a:r>
            <a:r>
              <a:rPr lang="en-US" sz="1100" dirty="0">
                <a:latin typeface="Calibri" panose="020F0502020204030204" pitchFamily="34" charset="0"/>
              </a:rPr>
              <a:t>Yang, X., Xue, K., Fu, K., Sun, X., Zha, J. and Guo, J.. </a:t>
            </a:r>
            <a:r>
              <a:rPr lang="en-US" sz="1100" dirty="0" err="1">
                <a:latin typeface="Calibri" panose="020F0502020204030204" pitchFamily="34" charset="0"/>
              </a:rPr>
              <a:t>RefinedDet</a:t>
            </a:r>
            <a:r>
              <a:rPr lang="en-US" sz="1100" dirty="0">
                <a:latin typeface="Calibri" panose="020F0502020204030204" pitchFamily="34" charset="0"/>
              </a:rPr>
              <a:t>++: Single-shot refinement detector for object detection in high-spatial-resolution remote sensing images. Proceedings of the IEEE/CVF Conference on Computer Vision and Pattern Recognition (CVPR), pp.16469–16479, 2021. </a:t>
            </a:r>
          </a:p>
          <a:p>
            <a:r>
              <a:rPr lang="en-US" sz="1100" dirty="0">
                <a:latin typeface="Calibri" panose="020F0502020204030204" pitchFamily="34" charset="0"/>
              </a:rPr>
              <a:t>[7] Tang, Y., Feng, D., Xu, L., Zhang, Z. and Lu, H.. Deep reinforcement learning for automated mobile health intervention: A review of theory and applications. Pattern Recognition, 134, p.109135, 2023.</a:t>
            </a:r>
            <a:endParaRPr sz="11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824" y="402336"/>
            <a:ext cx="7882127" cy="329184"/>
          </a:xfrm>
        </p:spPr>
        <p:txBody>
          <a:bodyPr/>
          <a:lstStyle/>
          <a:p>
            <a:r>
              <a:rPr b="1" dirty="0"/>
              <a:t>Challenges in Modeling Global Patterns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4190" y="1187958"/>
            <a:ext cx="8144510" cy="2980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Challenge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: Computational cost for high-dimensional data</a:t>
            </a:r>
          </a:p>
          <a:p>
            <a:pPr marL="0" lvl="1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	e.g. e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nd-to-end on a 30-min video: ~720 GB memory</a:t>
            </a:r>
          </a:p>
          <a:p>
            <a:pPr marL="0" lvl="1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Our two-stage approach: same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recording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, practical training time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Challenge 2: Data scarcity at the recording level</a:t>
            </a:r>
          </a:p>
          <a:p>
            <a:pPr marL="0" lvl="1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	Window approach: each recording → hundreds of training samples</a:t>
            </a:r>
          </a:p>
          <a:p>
            <a:pPr marL="0" lvl="1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	Global approach: each recording = ONE training sample</a:t>
            </a:r>
          </a:p>
          <a:p>
            <a:pPr marL="0" lvl="1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defRPr sz="2000">
                <a:solidFill>
                  <a:srgbClr val="000000"/>
                </a:solidFill>
              </a:defRPr>
            </a:pPr>
            <a:endParaRPr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ts val="200"/>
              </a:spcBef>
              <a:spcAft>
                <a:spcPts val="0"/>
              </a:spcAft>
            </a:pPr>
            <a:endParaRPr sz="2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824" y="402336"/>
            <a:ext cx="7882127" cy="329184"/>
          </a:xfrm>
        </p:spPr>
        <p:txBody>
          <a:bodyPr/>
          <a:lstStyle/>
          <a:p>
            <a:r>
              <a:rPr lang="en-US" b="1" dirty="0"/>
              <a:t>Solution to Challenge 1 - </a:t>
            </a:r>
            <a:r>
              <a:rPr b="1" dirty="0"/>
              <a:t>The Unified Two-Stage Pipeline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2590" y="1055878"/>
            <a:ext cx="7795260" cy="1302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Stage 1 (Local):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w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rap any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window-based model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e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xtract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 local probabilities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from sliding windows</a:t>
            </a: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Stage 2 (Global):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t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rain a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global detector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that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l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earn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 recording-level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   temporal patterns</a:t>
            </a:r>
          </a:p>
        </p:txBody>
      </p:sp>
      <p:pic>
        <p:nvPicPr>
          <p:cNvPr id="5" name="Picture 4" descr="fig5_1_framework_clean.png"/>
          <p:cNvPicPr>
            <a:picLocks noChangeAspect="1"/>
          </p:cNvPicPr>
          <p:nvPr/>
        </p:nvPicPr>
        <p:blipFill>
          <a:blip r:embed="rId3"/>
          <a:srcRect l="11687" t="14830" r="11753" b="1452"/>
          <a:stretch>
            <a:fillRect/>
          </a:stretch>
        </p:blipFill>
        <p:spPr>
          <a:xfrm>
            <a:off x="549275" y="2432558"/>
            <a:ext cx="8045450" cy="3369564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824" y="402336"/>
            <a:ext cx="7882127" cy="664797"/>
          </a:xfrm>
        </p:spPr>
        <p:txBody>
          <a:bodyPr/>
          <a:lstStyle/>
          <a:p>
            <a:r>
              <a:rPr lang="en-US" b="1" dirty="0"/>
              <a:t>Solution to Challenge 2 – </a:t>
            </a:r>
            <a:r>
              <a:rPr b="1" dirty="0"/>
              <a:t>SCOPE</a:t>
            </a:r>
            <a:r>
              <a:rPr lang="en-US" b="1" dirty="0"/>
              <a:t> (</a:t>
            </a:r>
            <a:r>
              <a:rPr lang="en-US" b="1" dirty="0" err="1"/>
              <a:t>SynthetiC</a:t>
            </a:r>
            <a:r>
              <a:rPr lang="en-US" b="1" dirty="0"/>
              <a:t> </a:t>
            </a:r>
            <a:r>
              <a:rPr lang="en-US" b="1" dirty="0" err="1"/>
              <a:t>glObal</a:t>
            </a:r>
            <a:r>
              <a:rPr lang="en-US" b="1" dirty="0"/>
              <a:t> Pattern </a:t>
            </a:r>
            <a:r>
              <a:rPr lang="en-US" b="1" dirty="0" err="1"/>
              <a:t>augmEntation</a:t>
            </a:r>
            <a:r>
              <a:rPr lang="en-US" b="1" dirty="0"/>
              <a:t>)</a:t>
            </a:r>
            <a:endParaRPr b="1" dirty="0"/>
          </a:p>
        </p:txBody>
      </p:sp>
      <p:sp>
        <p:nvSpPr>
          <p:cNvPr id="4" name="TextBox 3"/>
          <p:cNvSpPr txBox="1"/>
          <p:nvPr/>
        </p:nvSpPr>
        <p:spPr>
          <a:xfrm>
            <a:off x="559815" y="1232408"/>
            <a:ext cx="7004156" cy="2164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SCOPE procedure: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lvl="1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  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1. Train local model </a:t>
            </a:r>
            <a:r>
              <a:rPr sz="2000" i="1" dirty="0">
                <a:solidFill>
                  <a:srgbClr val="000000"/>
                </a:solidFill>
                <a:latin typeface="Calibri" panose="020F0502020204030204" pitchFamily="34" charset="0"/>
              </a:rPr>
              <a:t>M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 times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with random sampling and seeds.</a:t>
            </a:r>
          </a:p>
          <a:p>
            <a:pPr marL="0" lvl="1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  2. Each encodes recordings with v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ar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ious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 panose="020F0502020204030204" pitchFamily="34" charset="0"/>
              </a:rPr>
              <a:t>R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window offsets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  <a:endParaRPr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lvl="1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defRPr sz="20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   4. Expand N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recordings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 to </a:t>
            </a:r>
            <a:r>
              <a:rPr sz="2000" i="1" dirty="0">
                <a:solidFill>
                  <a:srgbClr val="000000"/>
                </a:solidFill>
                <a:latin typeface="Calibri" panose="020F0502020204030204" pitchFamily="34" charset="0"/>
              </a:rPr>
              <a:t>M×N</a:t>
            </a:r>
            <a:r>
              <a:rPr lang="en-US" sz="2000" i="1" dirty="0">
                <a:solidFill>
                  <a:srgbClr val="000000"/>
                </a:solidFill>
                <a:latin typeface="Calibri" panose="020F0502020204030204" pitchFamily="34" charset="0"/>
              </a:rPr>
              <a:t>×R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global 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samples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endParaRPr 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sz="1800" dirty="0">
              <a:solidFill>
                <a:srgbClr val="1F254C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47BE2D-8E48-45F8-B6BD-A6143C12B347}"/>
              </a:ext>
            </a:extLst>
          </p:cNvPr>
          <p:cNvSpPr txBox="1"/>
          <p:nvPr/>
        </p:nvSpPr>
        <p:spPr>
          <a:xfrm>
            <a:off x="640790" y="3009491"/>
            <a:ext cx="2990850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defRPr sz="2000">
                <a:solidFill>
                  <a:srgbClr val="000000"/>
                </a:solidFill>
              </a:defRPr>
            </a:pPr>
            <a:r>
              <a:rPr lang="en-US" sz="2000" i="1" dirty="0">
                <a:solidFill>
                  <a:srgbClr val="000000"/>
                </a:solidFill>
                <a:latin typeface="Calibri" panose="020F0502020204030204" pitchFamily="34" charset="0"/>
              </a:rPr>
              <a:t>Key insight: </a:t>
            </a:r>
          </a:p>
          <a:p>
            <a:pPr marL="0" lvl="1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defRPr sz="2000">
                <a:solidFill>
                  <a:srgbClr val="000000"/>
                </a:solidFill>
              </a:defRPr>
            </a:pP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</a:rPr>
              <a:t>same local model architecture, different random seeds/samples</a:t>
            </a:r>
          </a:p>
          <a:p>
            <a:pPr marL="0" lvl="1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defRPr sz="2000">
                <a:solidFill>
                  <a:srgbClr val="000000"/>
                </a:solidFill>
              </a:defRPr>
            </a:pP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</a:rPr>
              <a:t>→ Different model instances</a:t>
            </a:r>
          </a:p>
          <a:p>
            <a:pPr marL="0" lvl="1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defRPr sz="2000">
                <a:solidFill>
                  <a:srgbClr val="000000"/>
                </a:solidFill>
              </a:defRPr>
            </a:pP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</a:rPr>
              <a:t>→ different feature embeddings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B08516-DC33-42C7-403B-FEC2EBAE1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090" y="2751116"/>
            <a:ext cx="5421609" cy="3551096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824" y="402336"/>
            <a:ext cx="7882127" cy="329184"/>
          </a:xfrm>
        </p:spPr>
        <p:txBody>
          <a:bodyPr/>
          <a:lstStyle/>
          <a:p>
            <a:r>
              <a:rPr b="1" dirty="0"/>
              <a:t>Why SCOPE Works: Model Volatility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6090" y="978408"/>
            <a:ext cx="8011160" cy="1405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Example from meal episode detection from wrist motion recording:</a:t>
            </a:r>
          </a:p>
          <a:p>
            <a:pPr marL="0" lvl="1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565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training runs 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with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same architecture but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different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random 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seeds 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Large variance in local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predictions → diverse but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semantically valid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global samples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 descr="fig5_3_volatility_clean.png"/>
          <p:cNvPicPr>
            <a:picLocks noChangeAspect="1"/>
          </p:cNvPicPr>
          <p:nvPr/>
        </p:nvPicPr>
        <p:blipFill>
          <a:blip r:embed="rId3"/>
          <a:srcRect l="6346" t="19507" r="5893" b="2055"/>
          <a:stretch>
            <a:fillRect/>
          </a:stretch>
        </p:blipFill>
        <p:spPr>
          <a:xfrm>
            <a:off x="363672" y="2907808"/>
            <a:ext cx="8304893" cy="21121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EA636F-FF0B-9079-7CD5-EC20A1CF4680}"/>
              </a:ext>
            </a:extLst>
          </p:cNvPr>
          <p:cNvSpPr txBox="1"/>
          <p:nvPr/>
        </p:nvSpPr>
        <p:spPr>
          <a:xfrm>
            <a:off x="630604" y="4997297"/>
            <a:ext cx="8149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defRPr sz="2000"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Range of predicted eating probabilities across model instances (Shaded area)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824" y="402336"/>
            <a:ext cx="7882127" cy="329184"/>
          </a:xfrm>
        </p:spPr>
        <p:txBody>
          <a:bodyPr/>
          <a:lstStyle/>
          <a:p>
            <a:r>
              <a:rPr lang="en-US" b="1" dirty="0"/>
              <a:t>Experiments - F</a:t>
            </a:r>
            <a:r>
              <a:rPr b="1" dirty="0"/>
              <a:t>our Test Cases Across Domains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0040" y="978408"/>
            <a:ext cx="8156448" cy="1128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All cases share: sparse events, lengthy recordings, limited labeled data</a:t>
            </a: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All formulated using the same two-stage pipeline with SCOPE</a:t>
            </a: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Cases 1–2: dietary monitoring; Cases 3–4: new domains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907206"/>
              </p:ext>
            </p:extLst>
          </p:nvPr>
        </p:nvGraphicFramePr>
        <p:xfrm>
          <a:off x="407125" y="2244953"/>
          <a:ext cx="7880677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1046">
                  <a:extLst>
                    <a:ext uri="{9D8B030D-6E8A-4147-A177-3AD203B41FA5}">
                      <a16:colId xmlns:a16="http://schemas.microsoft.com/office/drawing/2014/main" val="3377495637"/>
                    </a:ext>
                  </a:extLst>
                </a:gridCol>
                <a:gridCol w="16122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94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54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83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42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sz="1800" b="1" dirty="0">
                          <a:solidFill>
                            <a:srgbClr val="FFFFFF"/>
                          </a:solidFill>
                          <a:latin typeface="Franklin Gothic Book"/>
                        </a:rPr>
                        <a:t>Domain</a:t>
                      </a:r>
                    </a:p>
                  </a:txBody>
                  <a:tcPr>
                    <a:solidFill>
                      <a:srgbClr val="4B2D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FFFFFF"/>
                          </a:solidFill>
                          <a:latin typeface="Calibri"/>
                        </a:rPr>
                        <a:t>Detection </a:t>
                      </a:r>
                      <a:r>
                        <a:rPr sz="1800" b="0" dirty="0">
                          <a:solidFill>
                            <a:srgbClr val="FFFFFF"/>
                          </a:solidFill>
                          <a:latin typeface="Calibri"/>
                        </a:rPr>
                        <a:t>Task</a:t>
                      </a: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>
                          <a:solidFill>
                            <a:srgbClr val="FFFFFF"/>
                          </a:solidFill>
                          <a:latin typeface="Calibri"/>
                        </a:rPr>
                        <a:t>Modality</a:t>
                      </a: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FFFFFF"/>
                          </a:solidFill>
                          <a:latin typeface="Calibri"/>
                        </a:rPr>
                        <a:t>Rec </a:t>
                      </a:r>
                      <a:r>
                        <a:rPr sz="1800" b="0" dirty="0">
                          <a:solidFill>
                            <a:srgbClr val="FFFFFF"/>
                          </a:solidFill>
                          <a:latin typeface="Calibri"/>
                        </a:rPr>
                        <a:t>Length</a:t>
                      </a: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>
                          <a:solidFill>
                            <a:srgbClr val="FFFFFF"/>
                          </a:solidFill>
                          <a:latin typeface="Calibri"/>
                        </a:rPr>
                        <a:t>Dataset</a:t>
                      </a: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FFFFFF"/>
                          </a:solidFill>
                          <a:latin typeface="Calibri"/>
                        </a:rPr>
                        <a:t># Rec</a:t>
                      </a:r>
                      <a:endParaRPr sz="1800" b="0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Daily routines</a:t>
                      </a:r>
                      <a:endParaRPr sz="2000" kern="1200" baseline="30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Meal Episodes</a:t>
                      </a:r>
                      <a:endParaRPr sz="2000" kern="1200" baseline="30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IMU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~13 hr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CAD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354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Intake gestures</a:t>
                      </a:r>
                      <a:endParaRPr sz="2000" kern="1200" baseline="30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Intake gestures</a:t>
                      </a:r>
                      <a:endParaRPr sz="2000" kern="1200" baseline="30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Video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~30 min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Cafeteria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486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S</a:t>
                      </a:r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lee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p stages</a:t>
                      </a:r>
                      <a:endParaRPr sz="2000" kern="1200" baseline="30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S</a:t>
                      </a:r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lee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p stages</a:t>
                      </a:r>
                      <a:endParaRPr sz="2000" kern="1200" baseline="30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EEG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~9 hr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Sleep-EDF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 (v2013/ v2018)</a:t>
                      </a:r>
                      <a:r>
                        <a:rPr lang="en-US" sz="2000" kern="1200" baseline="30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  <a:endParaRPr sz="2000" kern="1200" baseline="30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39/153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TV show (audio)</a:t>
                      </a:r>
                      <a:endParaRPr sz="2000" kern="1200" baseline="30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Speech/music</a:t>
                      </a:r>
                      <a:endParaRPr sz="2000" kern="1200" baseline="30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Audio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~40 min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TVSM</a:t>
                      </a:r>
                      <a:r>
                        <a:rPr lang="en-US" sz="2000" kern="1200" baseline="30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  <a:endParaRPr sz="2000" kern="1200" baseline="30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2,293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2247623-B805-144D-8F72-26E436147743}"/>
              </a:ext>
            </a:extLst>
          </p:cNvPr>
          <p:cNvSpPr txBox="1"/>
          <p:nvPr/>
        </p:nvSpPr>
        <p:spPr>
          <a:xfrm>
            <a:off x="500790" y="5755442"/>
            <a:ext cx="78821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200" dirty="0">
                <a:latin typeface="Calibri"/>
              </a:rPr>
              <a:t>[1] </a:t>
            </a:r>
            <a:r>
              <a:rPr lang="en-US" sz="1200" dirty="0">
                <a:latin typeface="Calibri"/>
              </a:rPr>
              <a:t>Kemp, B., </a:t>
            </a:r>
            <a:r>
              <a:rPr lang="en-US" sz="1200" dirty="0" err="1">
                <a:latin typeface="Calibri"/>
              </a:rPr>
              <a:t>Zwinderman</a:t>
            </a:r>
            <a:r>
              <a:rPr lang="en-US" sz="1200" dirty="0">
                <a:latin typeface="Calibri"/>
              </a:rPr>
              <a:t>, A.H., Tuk, B., </a:t>
            </a:r>
            <a:r>
              <a:rPr lang="en-US" sz="1200" dirty="0" err="1">
                <a:latin typeface="Calibri"/>
              </a:rPr>
              <a:t>Kamphuisen</a:t>
            </a:r>
            <a:r>
              <a:rPr lang="en-US" sz="1200" dirty="0">
                <a:latin typeface="Calibri"/>
              </a:rPr>
              <a:t>, H.A. and </a:t>
            </a:r>
            <a:r>
              <a:rPr lang="en-US" sz="1200" dirty="0" err="1">
                <a:latin typeface="Calibri"/>
              </a:rPr>
              <a:t>Oberyé</a:t>
            </a:r>
            <a:r>
              <a:rPr lang="en-US" sz="1200" dirty="0">
                <a:latin typeface="Calibri"/>
              </a:rPr>
              <a:t>, J.J.. Analysis of a sleep-dependent neuronal feedback loop: the slow-wave </a:t>
            </a:r>
            <a:r>
              <a:rPr lang="en-US" sz="1200" dirty="0" err="1">
                <a:latin typeface="Calibri"/>
              </a:rPr>
              <a:t>microcontinuity</a:t>
            </a:r>
            <a:r>
              <a:rPr lang="en-US" sz="1200" dirty="0">
                <a:latin typeface="Calibri"/>
              </a:rPr>
              <a:t> of the EEG. IEEE Transactions on Biomedical Engineering, 47(9), pp.1185–1194, 2000.</a:t>
            </a:r>
          </a:p>
          <a:p>
            <a:r>
              <a:rPr sz="1200" dirty="0">
                <a:latin typeface="Calibri"/>
              </a:rPr>
              <a:t>[2]</a:t>
            </a:r>
            <a:r>
              <a:rPr lang="en-US" sz="1200" dirty="0">
                <a:latin typeface="Calibri"/>
              </a:rPr>
              <a:t> Hung, Y.N., Won, M. and Yang, Y.H.. Modeling music audio with rhythmic and harmonic structure. EURASIP Journal on Audio, Speech, and Music Processing, pp.1–15. (Article number: 21), 2022.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824" y="402336"/>
            <a:ext cx="7882127" cy="329184"/>
          </a:xfrm>
        </p:spPr>
        <p:txBody>
          <a:bodyPr/>
          <a:lstStyle/>
          <a:p>
            <a:r>
              <a:rPr b="1" dirty="0"/>
              <a:t>Recap: Cases 1 &amp; 2 Under the Framework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3776" y="930278"/>
            <a:ext cx="8156448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750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Both dietary monitoring cases show consistent improvements:</a:t>
            </a:r>
          </a:p>
          <a:p>
            <a:pPr>
              <a:spcBef>
                <a:spcPts val="750"/>
              </a:spcBef>
              <a:spcAft>
                <a:spcPts val="0"/>
              </a:spcAft>
            </a:pPr>
            <a:r>
              <a:rPr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Global context is especially effective for sparse minority classes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6045"/>
              </p:ext>
            </p:extLst>
          </p:nvPr>
        </p:nvGraphicFramePr>
        <p:xfrm>
          <a:off x="643563" y="2322499"/>
          <a:ext cx="739669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9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9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9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93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93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sz="1800" b="0" dirty="0">
                          <a:solidFill>
                            <a:srgbClr val="FFFFFF"/>
                          </a:solidFill>
                          <a:latin typeface="Calibri"/>
                        </a:rPr>
                        <a:t>Case</a:t>
                      </a: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 dirty="0">
                          <a:solidFill>
                            <a:srgbClr val="FFFFFF"/>
                          </a:solidFill>
                          <a:latin typeface="Calibri"/>
                        </a:rPr>
                        <a:t>Model</a:t>
                      </a: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 dirty="0">
                          <a:solidFill>
                            <a:srgbClr val="FFFFFF"/>
                          </a:solidFill>
                          <a:latin typeface="Calibri"/>
                        </a:rPr>
                        <a:t>Metric</a:t>
                      </a: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>
                          <a:solidFill>
                            <a:srgbClr val="FFFFFF"/>
                          </a:solidFill>
                          <a:latin typeface="Calibri"/>
                        </a:rPr>
                        <a:t>Local</a:t>
                      </a: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FFFFFF"/>
                          </a:solidFill>
                          <a:latin typeface="Calibri"/>
                        </a:rPr>
                        <a:t>+ global</a:t>
                      </a:r>
                      <a:endParaRPr sz="1800" b="0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">
                <a:tc rowSpan="2">
                  <a:txBody>
                    <a:bodyPr/>
                    <a:lstStyle/>
                    <a:p>
                      <a:pPr algn="ctr"/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Meal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 detection</a:t>
                      </a:r>
                      <a:r>
                        <a:rPr lang="en-US" sz="2000" kern="1200" baseline="30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  <a:endParaRPr sz="2000" kern="1200" baseline="30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Sharma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Ep. TPR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040">
                <a:tc vMerge="1">
                  <a:txBody>
                    <a:bodyPr/>
                    <a:lstStyle/>
                    <a:p>
                      <a:pPr algn="ctr"/>
                      <a:endParaRPr sz="2000" kern="1200" baseline="30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Sharma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Ep. FP/TP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1.9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sz="18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1.4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sz="1800" b="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040">
                <a:tc rowSpan="2">
                  <a:txBody>
                    <a:bodyPr/>
                    <a:lstStyle/>
                    <a:p>
                      <a:pPr algn="ctr"/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Gesture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 detection</a:t>
                      </a:r>
                      <a:r>
                        <a:rPr lang="en-US" sz="2000" kern="1200" baseline="30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  <a:endParaRPr sz="2000" kern="1200" baseline="30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CNN-LSTM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Drink F1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040">
                <a:tc vMerge="1">
                  <a:txBody>
                    <a:bodyPr/>
                    <a:lstStyle/>
                    <a:p>
                      <a:pPr algn="ctr"/>
                      <a:endParaRPr sz="2000" kern="1200" baseline="30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X3D-S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Drink F1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05326" y="5583783"/>
            <a:ext cx="80417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200" dirty="0">
                <a:latin typeface="Calibri"/>
              </a:rPr>
              <a:t>[1] </a:t>
            </a:r>
            <a:r>
              <a:rPr lang="en-US" sz="1200" dirty="0">
                <a:latin typeface="Calibri" panose="020F0502020204030204" pitchFamily="34" charset="0"/>
              </a:rPr>
              <a:t>Zeyu Tang, Adam Patyk, James Jolly, Stephanie P Goldstein, J Graham Thomas, and Adam Hoover. Detecting eating episodes from wrist motion using daily pattern analysis. IEEE Journal of Biomedical and Health Informatics, 28(2):1054–1065, 2023.</a:t>
            </a:r>
            <a:endParaRPr lang="en-US" sz="1200" dirty="0">
              <a:latin typeface="Calibri"/>
            </a:endParaRPr>
          </a:p>
          <a:p>
            <a:r>
              <a:rPr sz="1200" dirty="0">
                <a:latin typeface="Calibri"/>
              </a:rPr>
              <a:t>[2] </a:t>
            </a:r>
            <a:r>
              <a:rPr lang="en-US" sz="1200" dirty="0">
                <a:latin typeface="Calibri" panose="020F0502020204030204" pitchFamily="34" charset="0"/>
              </a:rPr>
              <a:t>Zeyu Tang and Adam Hoover. Video-based intake gesture recognition using meal-length context. ACM Transactions on Computing for Healthcare, 6(2):1–24, 2025.</a:t>
            </a:r>
            <a:endParaRPr sz="1200" dirty="0">
              <a:latin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FDB35-6344-913C-01AB-9E083095A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28DAA3D-2BCB-EA9B-4C8A-3A3AE5F2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423" y="403654"/>
            <a:ext cx="7886700" cy="332399"/>
          </a:xfrm>
        </p:spPr>
        <p:txBody>
          <a:bodyPr/>
          <a:lstStyle/>
          <a:p>
            <a:pPr eaLnBrk="0" hangingPunct="0"/>
            <a:r>
              <a:rPr lang="en-US" altLang="zh-CN" b="1" dirty="0">
                <a:latin typeface="Calibri"/>
              </a:rPr>
              <a:t>Energy Measures</a:t>
            </a:r>
            <a:endParaRPr lang="en-US" altLang="zh-CN" baseline="30000" dirty="0"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9D1F9D-C6D2-6D87-D3A4-D5461F3F3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882966"/>
            <a:ext cx="8153400" cy="1025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rgbClr val="F56600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华文楷体" panose="02010600040101010101" pitchFamily="2" charset="-122"/>
                <a:cs typeface="+mn-cs"/>
              </a:rPr>
              <a:t>Energy Intake (EI</a:t>
            </a: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华文楷体" panose="02010600040101010101" pitchFamily="2" charset="-122"/>
                <a:cs typeface="+mn-cs"/>
              </a:rPr>
              <a:t>)</a:t>
            </a:r>
            <a:r>
              <a:rPr lang="en-US" altLang="zh-CN" baseline="30000" dirty="0">
                <a:latin typeface="Calibri"/>
              </a:rPr>
              <a:t>1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华文楷体" panose="02010600040101010101" pitchFamily="2" charset="-122"/>
                <a:cs typeface="+mn-cs"/>
              </a:rPr>
              <a:t>: absorbed through food intake </a:t>
            </a:r>
            <a:r>
              <a:rPr lang="en-US" altLang="zh-CN" sz="200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en-US" sz="2000" dirty="0">
                <a:latin typeface="Calibri" panose="020F0502020204030204" pitchFamily="34" charset="0"/>
              </a:rPr>
              <a:t>kilocalories</a:t>
            </a:r>
            <a:r>
              <a:rPr lang="en-US" altLang="zh-CN" sz="2000" dirty="0">
                <a:solidFill>
                  <a:srgbClr val="000000"/>
                </a:solidFill>
                <a:latin typeface="Calibri" panose="020F0502020204030204" pitchFamily="34" charset="0"/>
              </a:rPr>
              <a:t> or </a:t>
            </a:r>
            <a:r>
              <a:rPr lang="en-US" sz="2000" dirty="0">
                <a:latin typeface="Calibri" panose="020F0502020204030204" pitchFamily="34" charset="0"/>
              </a:rPr>
              <a:t>joules</a:t>
            </a:r>
            <a:r>
              <a:rPr lang="en-US" altLang="zh-CN" sz="2000" dirty="0">
                <a:solidFill>
                  <a:srgbClr val="000000"/>
                </a:solidFill>
                <a:latin typeface="Calibri" panose="020F0502020204030204" pitchFamily="34" charset="0"/>
              </a:rPr>
              <a:t>) </a:t>
            </a: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rgbClr val="F56600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华文楷体" panose="02010600040101010101" pitchFamily="2" charset="-122"/>
                <a:cs typeface="+mn-cs"/>
              </a:rPr>
              <a:t>Energy Expenditure (EE)</a:t>
            </a: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华文楷体" panose="02010600040101010101" pitchFamily="2" charset="-122"/>
                <a:cs typeface="+mn-cs"/>
              </a:rPr>
              <a:t>2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华文楷体" panose="02010600040101010101" pitchFamily="2" charset="-122"/>
                <a:cs typeface="+mn-cs"/>
              </a:rPr>
              <a:t>: needed to carry out a physical function such as breathing, digesting food, or physical movement (</a:t>
            </a:r>
            <a:r>
              <a:rPr lang="en-US" sz="2000" dirty="0">
                <a:latin typeface="Calibri" panose="020F0502020204030204" pitchFamily="34" charset="0"/>
              </a:rPr>
              <a:t>kilocalories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华文楷体" panose="02010600040101010101" pitchFamily="2" charset="-122"/>
                <a:cs typeface="+mn-cs"/>
              </a:rPr>
              <a:t> or </a:t>
            </a:r>
            <a:r>
              <a:rPr lang="en-US" sz="2000" dirty="0">
                <a:latin typeface="Calibri" panose="020F0502020204030204" pitchFamily="34" charset="0"/>
              </a:rPr>
              <a:t>joules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华文楷体" panose="02010600040101010101" pitchFamily="2" charset="-122"/>
                <a:cs typeface="+mn-cs"/>
              </a:rPr>
              <a:t>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3A446E-58FB-3A77-8E73-51129AC34E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7603" y="2311753"/>
            <a:ext cx="6445250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832568-2683-3867-F82D-5535CC23C1AF}"/>
              </a:ext>
            </a:extLst>
          </p:cNvPr>
          <p:cNvSpPr txBox="1"/>
          <p:nvPr/>
        </p:nvSpPr>
        <p:spPr>
          <a:xfrm>
            <a:off x="1177603" y="5594703"/>
            <a:ext cx="57311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 eaLnBrk="0" hangingPunct="0">
              <a:defRPr/>
            </a:pPr>
            <a:r>
              <a:rPr lang="en-US" sz="12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Image source: Seale P, et al., Brown fat in humans: turning up the heat on obesity.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0B36B6-7E94-41E5-0E58-885027F706D0}"/>
              </a:ext>
            </a:extLst>
          </p:cNvPr>
          <p:cNvSpPr txBox="1"/>
          <p:nvPr/>
        </p:nvSpPr>
        <p:spPr>
          <a:xfrm>
            <a:off x="628650" y="6038847"/>
            <a:ext cx="7886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</a:rPr>
              <a:t>[1] F. Thompson and A. </a:t>
            </a:r>
            <a:r>
              <a:rPr lang="en-US" sz="1200" dirty="0" err="1">
                <a:latin typeface="Calibri" panose="020F0502020204030204" pitchFamily="34" charset="0"/>
              </a:rPr>
              <a:t>Subar</a:t>
            </a:r>
            <a:r>
              <a:rPr lang="en-US" sz="1200" dirty="0">
                <a:latin typeface="Calibri" panose="020F0502020204030204" pitchFamily="34" charset="0"/>
              </a:rPr>
              <a:t>. Dietary assessment methodology. Nutrition in the Prevention and Treatment of Disease, 1(4):5–48, 2017.</a:t>
            </a:r>
          </a:p>
          <a:p>
            <a:r>
              <a:rPr lang="en-US" sz="1200" dirty="0">
                <a:latin typeface="Calibri" panose="020F0502020204030204" pitchFamily="34" charset="0"/>
              </a:rPr>
              <a:t>[2] </a:t>
            </a:r>
            <a:r>
              <a:rPr lang="en-US" sz="1200" dirty="0" err="1">
                <a:latin typeface="Calibri" panose="020F0502020204030204" pitchFamily="34" charset="0"/>
              </a:rPr>
              <a:t>Westerterp</a:t>
            </a:r>
            <a:r>
              <a:rPr lang="en-US" sz="1200" dirty="0">
                <a:latin typeface="Calibri" panose="020F0502020204030204" pitchFamily="34" charset="0"/>
              </a:rPr>
              <a:t>, Klaas R. Control of energy expenditure in humans. European Journal of Clinical Nutrition 71, no. 3 (2017): 340-344.</a:t>
            </a:r>
          </a:p>
        </p:txBody>
      </p:sp>
    </p:spTree>
    <p:extLst>
      <p:ext uri="{BB962C8B-B14F-4D97-AF65-F5344CB8AC3E}">
        <p14:creationId xmlns:p14="http://schemas.microsoft.com/office/powerpoint/2010/main" val="27225521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824" y="402336"/>
            <a:ext cx="7882127" cy="329184"/>
          </a:xfrm>
        </p:spPr>
        <p:txBody>
          <a:bodyPr/>
          <a:lstStyle/>
          <a:p>
            <a:r>
              <a:rPr b="1" dirty="0"/>
              <a:t>Case 3: Sleep Stage Detection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2782" y="815049"/>
            <a:ext cx="9160137" cy="1887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5 sleep stages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W, N1, N2, N3, REM 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Modality: electrophysiological signal</a:t>
            </a: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Datasets: Sleep-EDF v2013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(39 rec.) and v2018 (153 rec.) </a:t>
            </a:r>
            <a:r>
              <a:rPr lang="en-US" sz="200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Local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model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: AttnSleep</a:t>
            </a:r>
            <a:r>
              <a:rPr lang="en-US" sz="200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; g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lobal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model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: Bi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LSTM</a:t>
            </a: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pars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e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classes (coverage ratio): N3 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(1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15.1)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, N1 (1 : 9.1), REM(1 : 7.6)</a:t>
            </a:r>
            <a:endParaRPr sz="2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 descr="eeg_sleep_st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834" y="2702745"/>
            <a:ext cx="5015968" cy="27624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A3E5AB-50E6-4790-3FE1-908D46A4A944}"/>
              </a:ext>
            </a:extLst>
          </p:cNvPr>
          <p:cNvSpPr txBox="1"/>
          <p:nvPr/>
        </p:nvSpPr>
        <p:spPr>
          <a:xfrm>
            <a:off x="500790" y="5552246"/>
            <a:ext cx="79973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200" dirty="0">
                <a:latin typeface="Calibri"/>
              </a:rPr>
              <a:t>[1] </a:t>
            </a:r>
            <a:r>
              <a:rPr lang="en-US" sz="1200" dirty="0">
                <a:latin typeface="Calibri" panose="020F0502020204030204" pitchFamily="34" charset="0"/>
              </a:rPr>
              <a:t>Kemp, B., </a:t>
            </a:r>
            <a:r>
              <a:rPr lang="en-US" sz="1200" dirty="0" err="1">
                <a:latin typeface="Calibri" panose="020F0502020204030204" pitchFamily="34" charset="0"/>
              </a:rPr>
              <a:t>Zwinderman</a:t>
            </a:r>
            <a:r>
              <a:rPr lang="en-US" sz="1200" dirty="0">
                <a:latin typeface="Calibri" panose="020F0502020204030204" pitchFamily="34" charset="0"/>
              </a:rPr>
              <a:t>, A.H., Tuk, B., </a:t>
            </a:r>
            <a:r>
              <a:rPr lang="en-US" sz="1200" dirty="0" err="1">
                <a:latin typeface="Calibri" panose="020F0502020204030204" pitchFamily="34" charset="0"/>
              </a:rPr>
              <a:t>Kamphuisen</a:t>
            </a:r>
            <a:r>
              <a:rPr lang="en-US" sz="1200" dirty="0">
                <a:latin typeface="Calibri" panose="020F0502020204030204" pitchFamily="34" charset="0"/>
              </a:rPr>
              <a:t>, H.A. and </a:t>
            </a:r>
            <a:r>
              <a:rPr lang="en-US" sz="1200" dirty="0" err="1">
                <a:latin typeface="Calibri" panose="020F0502020204030204" pitchFamily="34" charset="0"/>
              </a:rPr>
              <a:t>Oberyé</a:t>
            </a:r>
            <a:r>
              <a:rPr lang="en-US" sz="1200" dirty="0">
                <a:latin typeface="Calibri" panose="020F0502020204030204" pitchFamily="34" charset="0"/>
              </a:rPr>
              <a:t>, J.J.. Analysis of a sleep-dependent neuronal feedback loop: the slow-wave </a:t>
            </a:r>
            <a:r>
              <a:rPr lang="en-US" sz="1200" dirty="0" err="1">
                <a:latin typeface="Calibri" panose="020F0502020204030204" pitchFamily="34" charset="0"/>
              </a:rPr>
              <a:t>microcontinuity</a:t>
            </a:r>
            <a:r>
              <a:rPr lang="en-US" sz="1200" dirty="0">
                <a:latin typeface="Calibri" panose="020F0502020204030204" pitchFamily="34" charset="0"/>
              </a:rPr>
              <a:t> of the EEG. IEEE Transactions on Biomedical Engineering, 47(9), pp.1185–1194, 2000.</a:t>
            </a:r>
          </a:p>
          <a:p>
            <a:r>
              <a:rPr sz="1200" dirty="0">
                <a:latin typeface="Calibri"/>
              </a:rPr>
              <a:t>[2].</a:t>
            </a:r>
            <a:r>
              <a:rPr lang="en-US" sz="1200" dirty="0">
                <a:latin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</a:rPr>
              <a:t>Eldele</a:t>
            </a:r>
            <a:r>
              <a:rPr lang="en-US" sz="1200" dirty="0">
                <a:latin typeface="Calibri" panose="020F0502020204030204" pitchFamily="34" charset="0"/>
              </a:rPr>
              <a:t>, E., Chen, Z., Liu, C., Wu, M., Kwoh, C.K., Li, X. and Guan, C.. An attention-based deep learning architecture for sleep stage classification with single-channel EEG. IEEE Transactions on Neural Systems and Rehabilitation Engineering, 29, pp.809–818, 2021.</a:t>
            </a:r>
            <a:endParaRPr sz="1200" dirty="0">
              <a:latin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824" y="402336"/>
            <a:ext cx="7882127" cy="329184"/>
          </a:xfrm>
        </p:spPr>
        <p:txBody>
          <a:bodyPr/>
          <a:lstStyle/>
          <a:p>
            <a:r>
              <a:rPr b="1" dirty="0"/>
              <a:t>Case 3 </a:t>
            </a:r>
            <a:r>
              <a:rPr lang="en-US" b="1" dirty="0"/>
              <a:t>- </a:t>
            </a:r>
            <a:r>
              <a:rPr b="1" dirty="0"/>
              <a:t>Results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0040" y="985665"/>
            <a:ext cx="8312972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MF1 improved by +0.05 on both datasets</a:t>
            </a: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Largest gains on N1 (+0.11) and REM (+0.10/+0.13)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Limited gain on N3: too few raw samples</a:t>
            </a: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Consistent on both v2013 (N=39) and v2018 (N=153)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6511381"/>
              </p:ext>
            </p:extLst>
          </p:nvPr>
        </p:nvGraphicFramePr>
        <p:xfrm>
          <a:off x="407446" y="2723029"/>
          <a:ext cx="8156448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9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9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95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95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95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95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95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1955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20040">
                <a:tc rowSpan="2">
                  <a:txBody>
                    <a:bodyPr/>
                    <a:lstStyle/>
                    <a:p>
                      <a:pPr algn="ctr"/>
                      <a:r>
                        <a:rPr sz="1800" b="0" dirty="0">
                          <a:solidFill>
                            <a:srgbClr val="FFFFFF"/>
                          </a:solidFill>
                          <a:latin typeface="Calibri"/>
                        </a:rPr>
                        <a:t>Dataset</a:t>
                      </a: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sz="1800" b="0" dirty="0">
                          <a:solidFill>
                            <a:srgbClr val="FFFFFF"/>
                          </a:solidFill>
                          <a:latin typeface="Calibri"/>
                        </a:rPr>
                        <a:t>Method</a:t>
                      </a: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FFFFFF"/>
                          </a:solidFill>
                          <a:latin typeface="Calibri"/>
                        </a:rPr>
                        <a:t>F1</a:t>
                      </a:r>
                      <a:endParaRPr sz="1800" b="0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sz="1800" b="0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sz="1800" b="0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sz="1800" b="0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sz="1800" b="0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sz="1800" b="0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341648"/>
                  </a:ext>
                </a:extLst>
              </a:tr>
              <a:tr h="320040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 dirty="0">
                          <a:solidFill>
                            <a:srgbClr val="FFFFFF"/>
                          </a:solidFill>
                          <a:latin typeface="Calibri"/>
                        </a:rPr>
                        <a:t>W</a:t>
                      </a: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 dirty="0">
                          <a:solidFill>
                            <a:srgbClr val="FFFFFF"/>
                          </a:solidFill>
                          <a:latin typeface="Calibri"/>
                        </a:rPr>
                        <a:t>N1</a:t>
                      </a: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 dirty="0">
                          <a:solidFill>
                            <a:srgbClr val="FFFFFF"/>
                          </a:solidFill>
                          <a:latin typeface="Calibri"/>
                        </a:rPr>
                        <a:t>N2</a:t>
                      </a: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 dirty="0">
                          <a:solidFill>
                            <a:srgbClr val="FFFFFF"/>
                          </a:solidFill>
                          <a:latin typeface="Calibri"/>
                        </a:rPr>
                        <a:t>N3</a:t>
                      </a: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 dirty="0">
                          <a:solidFill>
                            <a:srgbClr val="FFFFFF"/>
                          </a:solidFill>
                          <a:latin typeface="Calibri"/>
                        </a:rPr>
                        <a:t>REM</a:t>
                      </a: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FFFFFF"/>
                          </a:solidFill>
                          <a:latin typeface="Calibri"/>
                        </a:rPr>
                        <a:t>Macro</a:t>
                      </a:r>
                      <a:endParaRPr sz="1800" b="0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v2013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Local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.85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.39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.87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.88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.75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.75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v2013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+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Global</a:t>
                      </a:r>
                      <a:endParaRPr sz="18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.88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.50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.88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.88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.85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.80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gridSpan="8">
                  <a:txBody>
                    <a:bodyPr/>
                    <a:lstStyle/>
                    <a:p>
                      <a:pPr algn="ctr"/>
                      <a:endParaRPr sz="18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sz="18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sz="18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sz="18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sz="1800" b="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sz="18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sz="18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sz="18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961166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v2018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Local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.91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.41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.82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.80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.69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.73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v2018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+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Global</a:t>
                      </a:r>
                      <a:endParaRPr sz="18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.92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.52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.85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.79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.82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.78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824" y="402336"/>
            <a:ext cx="7882127" cy="329184"/>
          </a:xfrm>
        </p:spPr>
        <p:txBody>
          <a:bodyPr/>
          <a:lstStyle/>
          <a:p>
            <a:r>
              <a:rPr b="1" dirty="0"/>
              <a:t>Case 4: Speech &amp; Music from TV Audio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2218" y="925374"/>
            <a:ext cx="745871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Task: Segment speech and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music from broadcast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Netflix show 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audio</a:t>
            </a: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Dataset: TVSM</a:t>
            </a:r>
            <a:r>
              <a:rPr lang="en-US" sz="200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1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— 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2,293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training rec. (~40 min avg),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20 test rec</a:t>
            </a: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Local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model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: TCN and CRNN</a:t>
            </a:r>
            <a:r>
              <a:rPr lang="en-US" sz="200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; global model: Bi-LSTM</a:t>
            </a: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Sparse classes (coverage ratio): speech (1 : 1.6), music (1 : 1.6)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531051-E45E-0FFE-2E40-219165E9EF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15" t="3651" r="7374" b="22060"/>
          <a:stretch>
            <a:fillRect/>
          </a:stretch>
        </p:blipFill>
        <p:spPr>
          <a:xfrm>
            <a:off x="1110051" y="2462424"/>
            <a:ext cx="6357547" cy="35613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E29F4D-4D4D-6576-BD10-951F4D76B147}"/>
              </a:ext>
            </a:extLst>
          </p:cNvPr>
          <p:cNvSpPr txBox="1"/>
          <p:nvPr/>
        </p:nvSpPr>
        <p:spPr>
          <a:xfrm>
            <a:off x="355600" y="6320250"/>
            <a:ext cx="7581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alibri"/>
              </a:rPr>
              <a:t>[1] Hung, Y.N., Won, M. and Yang, Y.H.. Modeling music audio with rhythmic and harmonic structure. EURASIP Journal on Audio, Speech, and Music Processing, pp.1–15. (Article number: 21), 2022.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824" y="402336"/>
            <a:ext cx="7882127" cy="329184"/>
          </a:xfrm>
        </p:spPr>
        <p:txBody>
          <a:bodyPr/>
          <a:lstStyle/>
          <a:p>
            <a:r>
              <a:rPr b="1" dirty="0"/>
              <a:t>Case 4 </a:t>
            </a:r>
            <a:r>
              <a:rPr lang="en-US" b="1" dirty="0"/>
              <a:t>- </a:t>
            </a:r>
            <a:r>
              <a:rPr b="1" dirty="0"/>
              <a:t>Results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0040" y="1168908"/>
            <a:ext cx="8392160" cy="748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Music (concentrated, regular) benefits more than speech (frequent, random)</a:t>
            </a: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CRNN + framework: music F1 0.905 → 0.926 (+0.021)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455324"/>
              </p:ext>
            </p:extLst>
          </p:nvPr>
        </p:nvGraphicFramePr>
        <p:xfrm>
          <a:off x="320040" y="2497194"/>
          <a:ext cx="8156448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5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5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5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52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52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52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52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0040">
                <a:tc rowSpan="2">
                  <a:txBody>
                    <a:bodyPr/>
                    <a:lstStyle/>
                    <a:p>
                      <a:pPr algn="ctr"/>
                      <a:r>
                        <a:rPr sz="1800" b="0" dirty="0">
                          <a:solidFill>
                            <a:srgbClr val="FFFFFF"/>
                          </a:solidFill>
                          <a:latin typeface="Calibri"/>
                        </a:rPr>
                        <a:t>Method</a:t>
                      </a: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FFFFFF"/>
                          </a:solidFill>
                          <a:latin typeface="Calibri"/>
                        </a:rPr>
                        <a:t>F1</a:t>
                      </a:r>
                      <a:endParaRPr sz="1800" b="0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sz="1800" b="0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FFFFFF"/>
                          </a:solidFill>
                          <a:latin typeface="Calibri"/>
                        </a:rPr>
                        <a:t>Precision</a:t>
                      </a:r>
                      <a:endParaRPr sz="1800" b="0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sz="1800" b="0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FFFFFF"/>
                          </a:solidFill>
                          <a:latin typeface="Calibri"/>
                        </a:rPr>
                        <a:t>Recall</a:t>
                      </a:r>
                      <a:endParaRPr sz="1800" b="0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sz="1800" b="0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6502038"/>
                  </a:ext>
                </a:extLst>
              </a:tr>
              <a:tr h="320040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 dirty="0">
                          <a:solidFill>
                            <a:srgbClr val="FFFFFF"/>
                          </a:solidFill>
                          <a:latin typeface="Calibri"/>
                        </a:rPr>
                        <a:t>Mus</a:t>
                      </a:r>
                      <a:r>
                        <a:rPr lang="en-US" sz="1800" b="0" dirty="0">
                          <a:solidFill>
                            <a:srgbClr val="FFFFFF"/>
                          </a:solidFill>
                          <a:latin typeface="Calibri"/>
                        </a:rPr>
                        <a:t>ic</a:t>
                      </a:r>
                      <a:endParaRPr sz="1800" b="0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 dirty="0">
                          <a:solidFill>
                            <a:srgbClr val="FFFFFF"/>
                          </a:solidFill>
                          <a:latin typeface="Calibri"/>
                        </a:rPr>
                        <a:t>Sp</a:t>
                      </a:r>
                      <a:r>
                        <a:rPr lang="en-US" sz="1800" b="0" dirty="0">
                          <a:solidFill>
                            <a:srgbClr val="FFFFFF"/>
                          </a:solidFill>
                          <a:latin typeface="Calibri"/>
                        </a:rPr>
                        <a:t>eech</a:t>
                      </a:r>
                      <a:endParaRPr sz="1800" b="0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 dirty="0">
                          <a:solidFill>
                            <a:srgbClr val="FFFFFF"/>
                          </a:solidFill>
                          <a:latin typeface="Calibri"/>
                        </a:rPr>
                        <a:t>Mus</a:t>
                      </a:r>
                      <a:r>
                        <a:rPr lang="en-US" sz="1800" b="0" dirty="0">
                          <a:solidFill>
                            <a:srgbClr val="FFFFFF"/>
                          </a:solidFill>
                          <a:latin typeface="Calibri"/>
                        </a:rPr>
                        <a:t>ic</a:t>
                      </a:r>
                      <a:endParaRPr sz="1800" b="0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 dirty="0">
                          <a:solidFill>
                            <a:srgbClr val="FFFFFF"/>
                          </a:solidFill>
                          <a:latin typeface="Calibri"/>
                        </a:rPr>
                        <a:t>S</a:t>
                      </a:r>
                      <a:r>
                        <a:rPr lang="en-US" sz="1800" b="0" dirty="0">
                          <a:solidFill>
                            <a:srgbClr val="FFFFFF"/>
                          </a:solidFill>
                          <a:latin typeface="Calibri"/>
                        </a:rPr>
                        <a:t>peech</a:t>
                      </a:r>
                      <a:endParaRPr sz="1800" b="0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FFFFFF"/>
                          </a:solidFill>
                          <a:latin typeface="Calibri"/>
                        </a:rPr>
                        <a:t>Music</a:t>
                      </a:r>
                      <a:endParaRPr sz="1800" b="0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 dirty="0">
                          <a:solidFill>
                            <a:srgbClr val="FFFFFF"/>
                          </a:solidFill>
                          <a:latin typeface="Calibri"/>
                        </a:rPr>
                        <a:t>Sp</a:t>
                      </a:r>
                      <a:r>
                        <a:rPr lang="en-US" sz="1800" b="0" dirty="0">
                          <a:solidFill>
                            <a:srgbClr val="FFFFFF"/>
                          </a:solidFill>
                          <a:latin typeface="Calibri"/>
                        </a:rPr>
                        <a:t>eech</a:t>
                      </a:r>
                      <a:endParaRPr sz="1800" b="0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TCN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.913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.910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0.</a:t>
                      </a:r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900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.871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.926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.953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+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global</a:t>
                      </a:r>
                      <a:endParaRPr sz="18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.923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.913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.913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.873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.934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.955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040">
                <a:tc gridSpan="7">
                  <a:txBody>
                    <a:bodyPr/>
                    <a:lstStyle/>
                    <a:p>
                      <a:pPr algn="ctr"/>
                      <a:endParaRPr sz="18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sz="1800" b="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sz="1800" b="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sz="1800" b="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sz="1800" b="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sz="1800" b="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sz="1800" b="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530293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CRNN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.905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.913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.905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.870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.905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.960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+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global</a:t>
                      </a:r>
                      <a:endParaRPr sz="18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.926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.914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.914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.875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.938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.956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824" y="402336"/>
            <a:ext cx="7882127" cy="329184"/>
          </a:xfrm>
        </p:spPr>
        <p:txBody>
          <a:bodyPr/>
          <a:lstStyle/>
          <a:p>
            <a:r>
              <a:rPr lang="en-US" b="1" dirty="0"/>
              <a:t>Summary - </a:t>
            </a:r>
            <a:r>
              <a:rPr b="1" dirty="0"/>
              <a:t>Cross-Domain Validation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0040" y="978408"/>
            <a:ext cx="8156448" cy="1128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Global modeling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helps when structured temporal patterns exist</a:t>
            </a:r>
            <a:endParaRPr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Gains are strongest for sparse minority classes</a:t>
            </a: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Lightweight global models suffice for Stage 2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483180"/>
              </p:ext>
            </p:extLst>
          </p:nvPr>
        </p:nvGraphicFramePr>
        <p:xfrm>
          <a:off x="320040" y="2560320"/>
          <a:ext cx="8156448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1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3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2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94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94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594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sz="1800" b="0" dirty="0">
                          <a:solidFill>
                            <a:srgbClr val="FFFFFF"/>
                          </a:solidFill>
                          <a:latin typeface="Calibri"/>
                        </a:rPr>
                        <a:t>Task</a:t>
                      </a: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>
                          <a:solidFill>
                            <a:srgbClr val="FFFFFF"/>
                          </a:solidFill>
                          <a:latin typeface="Calibri"/>
                        </a:rPr>
                        <a:t>Modality</a:t>
                      </a: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FFFFFF"/>
                          </a:solidFill>
                          <a:latin typeface="Calibri"/>
                        </a:rPr>
                        <a:t># Rec</a:t>
                      </a:r>
                      <a:endParaRPr sz="1800" b="0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>
                          <a:solidFill>
                            <a:srgbClr val="FFFFFF"/>
                          </a:solidFill>
                          <a:latin typeface="Calibri"/>
                        </a:rPr>
                        <a:t>Metric</a:t>
                      </a: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>
                          <a:solidFill>
                            <a:srgbClr val="FFFFFF"/>
                          </a:solidFill>
                          <a:latin typeface="Calibri"/>
                        </a:rPr>
                        <a:t>Local</a:t>
                      </a: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 dirty="0">
                          <a:solidFill>
                            <a:srgbClr val="FFFFFF"/>
                          </a:solidFill>
                          <a:latin typeface="Calibri"/>
                        </a:rPr>
                        <a:t>+ </a:t>
                      </a:r>
                      <a:r>
                        <a:rPr lang="en-US" sz="1800" b="0" dirty="0">
                          <a:solidFill>
                            <a:srgbClr val="FFFFFF"/>
                          </a:solidFill>
                          <a:latin typeface="Calibri"/>
                        </a:rPr>
                        <a:t>Global</a:t>
                      </a:r>
                      <a:endParaRPr sz="1800" b="0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Meal Episodes</a:t>
                      </a:r>
                      <a:endParaRPr sz="2000" kern="1200" baseline="30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IMU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354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Ep.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TPR</a:t>
                      </a:r>
                      <a:endParaRPr sz="18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  <a:endParaRPr sz="18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  <a:endParaRPr sz="1800" b="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Intake gestures</a:t>
                      </a:r>
                      <a:endParaRPr sz="2000" kern="1200" baseline="30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Video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486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Drink F1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  <a:endParaRPr sz="1800" b="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S</a:t>
                      </a:r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lee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p stages</a:t>
                      </a:r>
                      <a:endParaRPr sz="2000" kern="1200" baseline="30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EEG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153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MF1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.73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b="1">
                          <a:solidFill>
                            <a:srgbClr val="000000"/>
                          </a:solidFill>
                          <a:latin typeface="Calibri"/>
                        </a:rPr>
                        <a:t>.78</a:t>
                      </a:r>
                      <a:endParaRPr sz="1800" b="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Speech/music</a:t>
                      </a:r>
                      <a:endParaRPr sz="2000" kern="1200" baseline="30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Audio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2,293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Mus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ic</a:t>
                      </a:r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 F1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dirty="0">
                          <a:solidFill>
                            <a:srgbClr val="000000"/>
                          </a:solidFill>
                          <a:latin typeface="Calibri"/>
                        </a:rPr>
                        <a:t>.91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sz="18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.92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sz="1800" b="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824" y="402336"/>
            <a:ext cx="7882127" cy="329184"/>
          </a:xfrm>
        </p:spPr>
        <p:txBody>
          <a:bodyPr/>
          <a:lstStyle/>
          <a:p>
            <a:r>
              <a:rPr b="1" dirty="0"/>
              <a:t>SCOPE</a:t>
            </a:r>
            <a:r>
              <a:rPr lang="en-US" b="1" dirty="0"/>
              <a:t> -</a:t>
            </a:r>
            <a:r>
              <a:rPr b="1" dirty="0"/>
              <a:t> Ablation Study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0040" y="978408"/>
            <a:ext cx="8156448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750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Compare SCOPE vs. no augmentation vs. Gaussian noise</a:t>
            </a:r>
          </a:p>
          <a:p>
            <a:pPr>
              <a:spcBef>
                <a:spcPts val="750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Each setting: 10 training runs, report mean ± std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6525271"/>
              </p:ext>
            </p:extLst>
          </p:nvPr>
        </p:nvGraphicFramePr>
        <p:xfrm>
          <a:off x="399869" y="2439851"/>
          <a:ext cx="8156448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9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9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9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94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94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594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sz="1800" b="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Metric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Gaussian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SCOPE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Ep. TPR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0.41±0.24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0.48±0.19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0.87±0.00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Gesture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Drink F1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0.07±0.20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0.18±0.26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0.85±0.00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Sleep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MF1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0.66±0.02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0.67±0.02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0.78±0.01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Audio</a:t>
                      </a:r>
                      <a:endParaRPr sz="1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2293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Mus F1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0.93±0.00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0.92±0.01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0.93±0.00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824" y="402336"/>
            <a:ext cx="7882127" cy="329184"/>
          </a:xfrm>
        </p:spPr>
        <p:txBody>
          <a:bodyPr/>
          <a:lstStyle/>
          <a:p>
            <a:r>
              <a:rPr lang="en-US" b="1" dirty="0"/>
              <a:t>SCOPE – Ablation Study</a:t>
            </a:r>
            <a:endParaRPr b="1" dirty="0"/>
          </a:p>
        </p:txBody>
      </p:sp>
      <p:sp>
        <p:nvSpPr>
          <p:cNvPr id="4" name="TextBox 3"/>
          <p:cNvSpPr txBox="1"/>
          <p:nvPr/>
        </p:nvSpPr>
        <p:spPr>
          <a:xfrm>
            <a:off x="88858" y="2359345"/>
            <a:ext cx="27813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600" b="0" dirty="0">
                <a:solidFill>
                  <a:srgbClr val="1F254C"/>
                </a:solidFill>
                <a:latin typeface="Calibri"/>
              </a:rPr>
              <a:t>  Meal (N=354):</a:t>
            </a:r>
          </a:p>
          <a:p>
            <a:r>
              <a:rPr sz="1600" b="0" dirty="0">
                <a:solidFill>
                  <a:srgbClr val="1F254C"/>
                </a:solidFill>
                <a:latin typeface="Calibri"/>
              </a:rPr>
              <a:t>    Eating Ep. F1: 0.131 → 0.392</a:t>
            </a:r>
          </a:p>
          <a:p>
            <a:r>
              <a:rPr sz="1600" b="0" dirty="0">
                <a:solidFill>
                  <a:srgbClr val="1F254C"/>
                </a:solidFill>
                <a:latin typeface="Calibri"/>
              </a:rPr>
              <a:t>  Gesture (N=486):</a:t>
            </a:r>
          </a:p>
          <a:p>
            <a:r>
              <a:rPr sz="1600" b="0" dirty="0">
                <a:solidFill>
                  <a:srgbClr val="1F254C"/>
                </a:solidFill>
                <a:latin typeface="Calibri"/>
              </a:rPr>
              <a:t>    Drink Ep. F1: 0.068 → 0.851</a:t>
            </a:r>
          </a:p>
          <a:p>
            <a:r>
              <a:rPr sz="1600" b="0" dirty="0">
                <a:solidFill>
                  <a:srgbClr val="1F254C"/>
                </a:solidFill>
                <a:latin typeface="Calibri"/>
              </a:rPr>
              <a:t>  Sleep (N=153):</a:t>
            </a:r>
          </a:p>
          <a:p>
            <a:r>
              <a:rPr sz="1600" b="0" dirty="0">
                <a:solidFill>
                  <a:srgbClr val="1F254C"/>
                </a:solidFill>
                <a:latin typeface="Calibri"/>
              </a:rPr>
              <a:t>    N1 F1: 0.427 → 0.518</a:t>
            </a:r>
          </a:p>
          <a:p>
            <a:r>
              <a:rPr sz="1600" b="0" dirty="0">
                <a:solidFill>
                  <a:srgbClr val="1F254C"/>
                </a:solidFill>
                <a:latin typeface="Calibri"/>
              </a:rPr>
              <a:t>  Audio (N=2,293):</a:t>
            </a:r>
          </a:p>
          <a:p>
            <a:r>
              <a:rPr sz="1600" b="0" dirty="0">
                <a:solidFill>
                  <a:srgbClr val="1F254C"/>
                </a:solidFill>
                <a:latin typeface="Calibri"/>
              </a:rPr>
              <a:t>    Music F1: 0.926 → 0.9</a:t>
            </a:r>
            <a:r>
              <a:rPr lang="en-US" sz="1600" b="0" dirty="0">
                <a:solidFill>
                  <a:srgbClr val="1F254C"/>
                </a:solidFill>
                <a:latin typeface="Calibri"/>
              </a:rPr>
              <a:t>28</a:t>
            </a:r>
            <a:endParaRPr sz="1600" b="0" dirty="0">
              <a:solidFill>
                <a:srgbClr val="1F254C"/>
              </a:solidFill>
              <a:latin typeface="Calibri"/>
            </a:endParaRPr>
          </a:p>
        </p:txBody>
      </p:sp>
      <p:pic>
        <p:nvPicPr>
          <p:cNvPr id="5" name="Picture 4" descr="scope_ablation_chart_v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338" y="1946821"/>
            <a:ext cx="6209112" cy="35754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AEA168-B5E7-4EF9-E1DB-AA03E5C99C89}"/>
              </a:ext>
            </a:extLst>
          </p:cNvPr>
          <p:cNvSpPr txBox="1"/>
          <p:nvPr/>
        </p:nvSpPr>
        <p:spPr>
          <a:xfrm>
            <a:off x="619104" y="5648851"/>
            <a:ext cx="755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>
                <a:solidFill>
                  <a:srgbClr val="1F254C"/>
                </a:solidFill>
                <a:latin typeface="Calibri"/>
              </a:rPr>
              <a:t>SCOPE most effective when data scarcity is prominent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A5B841-C6A4-967E-2B62-59B883A946BB}"/>
              </a:ext>
            </a:extLst>
          </p:cNvPr>
          <p:cNvSpPr txBox="1"/>
          <p:nvPr/>
        </p:nvSpPr>
        <p:spPr>
          <a:xfrm>
            <a:off x="320040" y="978408"/>
            <a:ext cx="8156448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750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Compare SCOPE vs. no augmentation vs. Gaussian noise</a:t>
            </a:r>
          </a:p>
          <a:p>
            <a:pPr>
              <a:spcBef>
                <a:spcPts val="750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Each setting: 10 training runs, report mean ± std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8359E-AC1E-4BCD-6D35-773BC78A5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A4C3E7AF-10E1-DF43-2431-7967810BE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F6F1B6-9374-E735-F733-3972587D9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1381"/>
            <a:ext cx="7884414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Conclusion and Future Work</a:t>
            </a:r>
            <a:endParaRPr lang="en-US" sz="4000" dirty="0">
              <a:solidFill>
                <a:srgbClr val="1F254C"/>
              </a:solidFill>
              <a:latin typeface="Calibri"/>
            </a:endParaRPr>
          </a:p>
        </p:txBody>
      </p:sp>
      <p:sp>
        <p:nvSpPr>
          <p:cNvPr id="5" name="sketch line">
            <a:extLst>
              <a:ext uri="{FF2B5EF4-FFF2-40B4-BE49-F238E27FC236}">
                <a16:creationId xmlns:a16="http://schemas.microsoft.com/office/drawing/2014/main" id="{47AD6F0E-5A87-97CF-8194-F953C7621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50" y="4718595"/>
            <a:ext cx="4057650" cy="18288"/>
          </a:xfrm>
          <a:custGeom>
            <a:avLst/>
            <a:gdLst>
              <a:gd name="csX0" fmla="*/ 0 w 4057650"/>
              <a:gd name="csY0" fmla="*/ 0 h 18288"/>
              <a:gd name="csX1" fmla="*/ 757428 w 4057650"/>
              <a:gd name="csY1" fmla="*/ 0 h 18288"/>
              <a:gd name="csX2" fmla="*/ 1474279 w 4057650"/>
              <a:gd name="csY2" fmla="*/ 0 h 18288"/>
              <a:gd name="csX3" fmla="*/ 2191131 w 4057650"/>
              <a:gd name="csY3" fmla="*/ 0 h 18288"/>
              <a:gd name="csX4" fmla="*/ 2745676 w 4057650"/>
              <a:gd name="csY4" fmla="*/ 0 h 18288"/>
              <a:gd name="csX5" fmla="*/ 3340798 w 4057650"/>
              <a:gd name="csY5" fmla="*/ 0 h 18288"/>
              <a:gd name="csX6" fmla="*/ 4057650 w 4057650"/>
              <a:gd name="csY6" fmla="*/ 0 h 18288"/>
              <a:gd name="csX7" fmla="*/ 4057650 w 4057650"/>
              <a:gd name="csY7" fmla="*/ 18288 h 18288"/>
              <a:gd name="csX8" fmla="*/ 3381375 w 4057650"/>
              <a:gd name="csY8" fmla="*/ 18288 h 18288"/>
              <a:gd name="csX9" fmla="*/ 2826830 w 4057650"/>
              <a:gd name="csY9" fmla="*/ 18288 h 18288"/>
              <a:gd name="csX10" fmla="*/ 2272284 w 4057650"/>
              <a:gd name="csY10" fmla="*/ 18288 h 18288"/>
              <a:gd name="csX11" fmla="*/ 1555432 w 4057650"/>
              <a:gd name="csY11" fmla="*/ 18288 h 18288"/>
              <a:gd name="csX12" fmla="*/ 960310 w 4057650"/>
              <a:gd name="csY12" fmla="*/ 18288 h 18288"/>
              <a:gd name="csX13" fmla="*/ 0 w 4057650"/>
              <a:gd name="csY13" fmla="*/ 18288 h 18288"/>
              <a:gd name="csX14" fmla="*/ 0 w 4057650"/>
              <a:gd name="csY14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4057650" h="18288" fill="none" extrusionOk="0">
                <a:moveTo>
                  <a:pt x="0" y="0"/>
                </a:moveTo>
                <a:cubicBezTo>
                  <a:pt x="371182" y="3227"/>
                  <a:pt x="494372" y="9222"/>
                  <a:pt x="757428" y="0"/>
                </a:cubicBezTo>
                <a:cubicBezTo>
                  <a:pt x="1020484" y="-9222"/>
                  <a:pt x="1116719" y="-4357"/>
                  <a:pt x="1474279" y="0"/>
                </a:cubicBezTo>
                <a:cubicBezTo>
                  <a:pt x="1831839" y="4357"/>
                  <a:pt x="1920973" y="-11809"/>
                  <a:pt x="2191131" y="0"/>
                </a:cubicBezTo>
                <a:cubicBezTo>
                  <a:pt x="2461289" y="11809"/>
                  <a:pt x="2589480" y="-22604"/>
                  <a:pt x="2745676" y="0"/>
                </a:cubicBezTo>
                <a:cubicBezTo>
                  <a:pt x="2901872" y="22604"/>
                  <a:pt x="3136452" y="-12306"/>
                  <a:pt x="3340798" y="0"/>
                </a:cubicBezTo>
                <a:cubicBezTo>
                  <a:pt x="3545144" y="12306"/>
                  <a:pt x="3766934" y="-21556"/>
                  <a:pt x="4057650" y="0"/>
                </a:cubicBezTo>
                <a:cubicBezTo>
                  <a:pt x="4057150" y="8855"/>
                  <a:pt x="4057759" y="14521"/>
                  <a:pt x="4057650" y="18288"/>
                </a:cubicBezTo>
                <a:cubicBezTo>
                  <a:pt x="3743404" y="40125"/>
                  <a:pt x="3625516" y="-14923"/>
                  <a:pt x="3381375" y="18288"/>
                </a:cubicBezTo>
                <a:cubicBezTo>
                  <a:pt x="3137235" y="51499"/>
                  <a:pt x="2946571" y="1"/>
                  <a:pt x="2826830" y="18288"/>
                </a:cubicBezTo>
                <a:cubicBezTo>
                  <a:pt x="2707090" y="36575"/>
                  <a:pt x="2402756" y="1432"/>
                  <a:pt x="2272284" y="18288"/>
                </a:cubicBezTo>
                <a:cubicBezTo>
                  <a:pt x="2141812" y="35144"/>
                  <a:pt x="1895935" y="18199"/>
                  <a:pt x="1555432" y="18288"/>
                </a:cubicBezTo>
                <a:cubicBezTo>
                  <a:pt x="1214929" y="18377"/>
                  <a:pt x="1103072" y="14503"/>
                  <a:pt x="960310" y="18288"/>
                </a:cubicBezTo>
                <a:cubicBezTo>
                  <a:pt x="817548" y="22073"/>
                  <a:pt x="402272" y="-29359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057650" h="18288" stroke="0" extrusionOk="0">
                <a:moveTo>
                  <a:pt x="0" y="0"/>
                </a:moveTo>
                <a:cubicBezTo>
                  <a:pt x="248348" y="13145"/>
                  <a:pt x="486117" y="25042"/>
                  <a:pt x="635698" y="0"/>
                </a:cubicBezTo>
                <a:cubicBezTo>
                  <a:pt x="785279" y="-25042"/>
                  <a:pt x="917762" y="-5537"/>
                  <a:pt x="1190244" y="0"/>
                </a:cubicBezTo>
                <a:cubicBezTo>
                  <a:pt x="1462726" y="5537"/>
                  <a:pt x="1667120" y="-21232"/>
                  <a:pt x="1947672" y="0"/>
                </a:cubicBezTo>
                <a:cubicBezTo>
                  <a:pt x="2228224" y="21232"/>
                  <a:pt x="2280631" y="-21698"/>
                  <a:pt x="2583370" y="0"/>
                </a:cubicBezTo>
                <a:cubicBezTo>
                  <a:pt x="2886109" y="21698"/>
                  <a:pt x="3022941" y="19647"/>
                  <a:pt x="3219069" y="0"/>
                </a:cubicBezTo>
                <a:cubicBezTo>
                  <a:pt x="3415197" y="-19647"/>
                  <a:pt x="3747500" y="26991"/>
                  <a:pt x="4057650" y="0"/>
                </a:cubicBezTo>
                <a:cubicBezTo>
                  <a:pt x="4056752" y="7180"/>
                  <a:pt x="4057819" y="13790"/>
                  <a:pt x="4057650" y="18288"/>
                </a:cubicBezTo>
                <a:cubicBezTo>
                  <a:pt x="3865148" y="-3313"/>
                  <a:pt x="3702543" y="49468"/>
                  <a:pt x="3381375" y="18288"/>
                </a:cubicBezTo>
                <a:cubicBezTo>
                  <a:pt x="3060208" y="-12892"/>
                  <a:pt x="2956571" y="-8678"/>
                  <a:pt x="2826830" y="18288"/>
                </a:cubicBezTo>
                <a:cubicBezTo>
                  <a:pt x="2697089" y="45254"/>
                  <a:pt x="2411031" y="43154"/>
                  <a:pt x="2150555" y="18288"/>
                </a:cubicBezTo>
                <a:cubicBezTo>
                  <a:pt x="1890080" y="-6578"/>
                  <a:pt x="1741827" y="-615"/>
                  <a:pt x="1474280" y="18288"/>
                </a:cubicBezTo>
                <a:cubicBezTo>
                  <a:pt x="1206734" y="37191"/>
                  <a:pt x="998203" y="33335"/>
                  <a:pt x="838581" y="18288"/>
                </a:cubicBezTo>
                <a:cubicBezTo>
                  <a:pt x="678959" y="3241"/>
                  <a:pt x="187101" y="-13212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1629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824" y="402336"/>
            <a:ext cx="7882127" cy="332399"/>
          </a:xfrm>
        </p:spPr>
        <p:txBody>
          <a:bodyPr/>
          <a:lstStyle/>
          <a:p>
            <a:r>
              <a:rPr lang="en-US" b="1" dirty="0">
                <a:solidFill>
                  <a:srgbClr val="1F254C"/>
                </a:solidFill>
                <a:latin typeface="Calibri"/>
              </a:rPr>
              <a:t>Contributions</a:t>
            </a:r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440690" y="995056"/>
            <a:ext cx="487426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Defined sparse event recognition</a:t>
            </a: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Unified two-stage framework</a:t>
            </a: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SCOPE augmentation via volatility</a:t>
            </a: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Validated across 4 domains</a:t>
            </a:r>
          </a:p>
          <a:p>
            <a:endParaRPr sz="1800" dirty="0">
              <a:solidFill>
                <a:srgbClr val="1F254C"/>
              </a:solidFill>
              <a:latin typeface="Calibri"/>
            </a:endParaRPr>
          </a:p>
        </p:txBody>
      </p:sp>
      <p:pic>
        <p:nvPicPr>
          <p:cNvPr id="5" name="Picture 4" descr="contribution_summar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36" y="2466034"/>
            <a:ext cx="7882127" cy="3903225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824" y="402336"/>
            <a:ext cx="7882127" cy="329184"/>
          </a:xfrm>
        </p:spPr>
        <p:txBody>
          <a:bodyPr/>
          <a:lstStyle/>
          <a:p>
            <a:r>
              <a:rPr lang="en-US" b="1" dirty="0"/>
              <a:t>Future Work</a:t>
            </a:r>
            <a:endParaRPr b="1" dirty="0"/>
          </a:p>
        </p:txBody>
      </p:sp>
      <p:sp>
        <p:nvSpPr>
          <p:cNvPr id="4" name="TextBox 3"/>
          <p:cNvSpPr txBox="1"/>
          <p:nvPr/>
        </p:nvSpPr>
        <p:spPr>
          <a:xfrm>
            <a:off x="320040" y="978408"/>
            <a:ext cx="876681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Joint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 training of local and global stages</a:t>
            </a:r>
          </a:p>
          <a:p>
            <a:pPr lvl="1">
              <a:spcBef>
                <a:spcPts val="375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Stage-two performance is bounded by stage-one representations</a:t>
            </a:r>
          </a:p>
          <a:p>
            <a:pPr lvl="1">
              <a:spcBef>
                <a:spcPts val="375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Joint optimization could improve both stages simultaneously</a:t>
            </a:r>
          </a:p>
          <a:p>
            <a:pPr>
              <a:spcBef>
                <a:spcPts val="200"/>
              </a:spcBef>
              <a:spcAft>
                <a:spcPts val="0"/>
              </a:spcAft>
            </a:pPr>
            <a:endParaRPr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Online deployment </a:t>
            </a:r>
          </a:p>
          <a:p>
            <a:pPr marL="457200" lvl="2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Current framework requires the full recording before inference</a:t>
            </a:r>
          </a:p>
          <a:p>
            <a:pPr lvl="1">
              <a:spcBef>
                <a:spcPts val="375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Real-time deployment needs streaming-capable adaptations</a:t>
            </a:r>
          </a:p>
          <a:p>
            <a:pPr>
              <a:spcBef>
                <a:spcPts val="200"/>
              </a:spcBef>
              <a:spcAft>
                <a:spcPts val="0"/>
              </a:spcAft>
            </a:pPr>
            <a:endParaRPr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SCOPE augments in raw signal space</a:t>
            </a:r>
          </a:p>
          <a:p>
            <a:pPr lvl="1">
              <a:spcBef>
                <a:spcPts val="375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Current method cannot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 generate synthetic raw recordings</a:t>
            </a:r>
          </a:p>
          <a:p>
            <a:pPr lvl="1">
              <a:spcBef>
                <a:spcPts val="375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Future work: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generative raw data following guidance from SCOPE signals.</a:t>
            </a:r>
            <a:endParaRPr sz="2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627E8-190B-0390-88FC-8F0164217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8B4DCEA-59F5-1053-380C-24F89346D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423" y="403654"/>
            <a:ext cx="7886700" cy="332399"/>
          </a:xfrm>
        </p:spPr>
        <p:txBody>
          <a:bodyPr/>
          <a:lstStyle/>
          <a:p>
            <a:pPr eaLnBrk="0" hangingPunct="0"/>
            <a:r>
              <a:rPr lang="en-US" altLang="zh-CN" b="1">
                <a:latin typeface="Calibri"/>
              </a:rPr>
              <a:t>Measure EI – Dietary Monitoring</a:t>
            </a:r>
            <a:endParaRPr lang="en-US" altLang="zh-CN"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558C01-53C6-665B-7FF1-5E2189A40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882966"/>
            <a:ext cx="8153400" cy="1302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rgbClr val="F56600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华文楷体" panose="02010600040101010101" pitchFamily="2" charset="-122"/>
                <a:cs typeface="+mn-cs"/>
              </a:rPr>
              <a:t>Easiest way to track energy intake is self-monitoring, but it requires </a:t>
            </a:r>
            <a:r>
              <a:rPr lang="en-US" sz="2000" dirty="0">
                <a:latin typeface="Calibri" panose="020F0502020204030204" pitchFamily="34" charset="0"/>
              </a:rPr>
              <a:t>both patience and objectivity from the user</a:t>
            </a:r>
            <a:r>
              <a:rPr lang="en-US" sz="2000" baseline="30000" dirty="0">
                <a:latin typeface="Calibri" panose="020F0502020204030204" pitchFamily="34" charset="0"/>
              </a:rPr>
              <a:t>1</a:t>
            </a: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rgbClr val="F56600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latin typeface="Calibri" panose="020F0502020204030204" pitchFamily="34" charset="0"/>
              </a:rPr>
              <a:t>Automated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华文楷体" panose="02010600040101010101" pitchFamily="2" charset="-122"/>
                <a:cs typeface="+mn-cs"/>
              </a:rPr>
              <a:t> Dietary Monitoring (ADM) offers a more convenient and objective alternative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Picture 2" descr="Generated image">
            <a:extLst>
              <a:ext uri="{FF2B5EF4-FFF2-40B4-BE49-F238E27FC236}">
                <a16:creationId xmlns:a16="http://schemas.microsoft.com/office/drawing/2014/main" id="{5DE2D2FD-B9EC-2C33-86F7-1CC3A7D6CC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7" r="10833"/>
          <a:stretch>
            <a:fillRect/>
          </a:stretch>
        </p:blipFill>
        <p:spPr bwMode="auto">
          <a:xfrm>
            <a:off x="1602601" y="2185887"/>
            <a:ext cx="4934854" cy="412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F28DDCF-9717-71C8-80FD-17ECC7953447}"/>
              </a:ext>
            </a:extLst>
          </p:cNvPr>
          <p:cNvSpPr/>
          <p:nvPr/>
        </p:nvSpPr>
        <p:spPr>
          <a:xfrm>
            <a:off x="1602601" y="2185887"/>
            <a:ext cx="4934853" cy="1979713"/>
          </a:xfrm>
          <a:prstGeom prst="rect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0288D3-EDE3-2BEE-2B49-7C2737428F33}"/>
              </a:ext>
            </a:extLst>
          </p:cNvPr>
          <p:cNvSpPr txBox="1"/>
          <p:nvPr/>
        </p:nvSpPr>
        <p:spPr>
          <a:xfrm>
            <a:off x="6648128" y="2554187"/>
            <a:ext cx="1828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Our group has been working on measuring  eating activities since 2011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6E096C-8455-029E-3719-44F88E37793E}"/>
              </a:ext>
            </a:extLst>
          </p:cNvPr>
          <p:cNvSpPr txBox="1"/>
          <p:nvPr/>
        </p:nvSpPr>
        <p:spPr>
          <a:xfrm>
            <a:off x="17118" y="6309069"/>
            <a:ext cx="78822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 eaLnBrk="0" hangingPunct="0">
              <a:defRPr/>
            </a:pPr>
            <a:r>
              <a:rPr lang="en-IN" sz="1200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[1] </a:t>
            </a:r>
            <a:r>
              <a:rPr lang="en-US" sz="1200" dirty="0">
                <a:latin typeface="Calibri" panose="020F0502020204030204" pitchFamily="34" charset="0"/>
              </a:rPr>
              <a:t>Burke LE, Wang J, Sevick MA. Self-monitoring in weight loss: a systematic review of the literature. Journal of the American Dietetic Association. 2011 Jan 1;111(1):92-102.</a:t>
            </a:r>
          </a:p>
        </p:txBody>
      </p:sp>
    </p:spTree>
    <p:extLst>
      <p:ext uri="{BB962C8B-B14F-4D97-AF65-F5344CB8AC3E}">
        <p14:creationId xmlns:p14="http://schemas.microsoft.com/office/powerpoint/2010/main" val="239472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824" y="402336"/>
            <a:ext cx="7882127" cy="329184"/>
          </a:xfrm>
        </p:spPr>
        <p:txBody>
          <a:bodyPr/>
          <a:lstStyle/>
          <a:p>
            <a:r>
              <a:rPr b="1" dirty="0"/>
              <a:t>Acknowledgments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3776" y="2459504"/>
            <a:ext cx="815644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750"/>
              </a:spcBef>
              <a:spcAft>
                <a:spcPts val="0"/>
              </a:spcAft>
            </a:pPr>
            <a:r>
              <a:rPr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Committee Members:</a:t>
            </a:r>
          </a:p>
          <a:p>
            <a:pPr algn="ctr">
              <a:spcBef>
                <a:spcPts val="375"/>
              </a:spcBef>
              <a:spcAft>
                <a:spcPts val="0"/>
              </a:spcAft>
            </a:pPr>
            <a:r>
              <a:rPr sz="2000" b="0" dirty="0">
                <a:solidFill>
                  <a:srgbClr val="000000"/>
                </a:solidFill>
                <a:latin typeface="Calibri" panose="020F0502020204030204" pitchFamily="34" charset="0"/>
              </a:rPr>
              <a:t>Dr. Adam Hoover (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</a:rPr>
              <a:t>Chair</a:t>
            </a:r>
            <a:r>
              <a:rPr sz="2000" b="0" dirty="0">
                <a:solidFill>
                  <a:srgbClr val="000000"/>
                </a:solidFill>
                <a:latin typeface="Calibri" panose="020F0502020204030204" pitchFamily="34" charset="0"/>
              </a:rPr>
              <a:t>), Dr. 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</a:rPr>
              <a:t>Jon Calhoun</a:t>
            </a:r>
            <a:r>
              <a:rPr sz="2000" b="0" dirty="0">
                <a:solidFill>
                  <a:srgbClr val="000000"/>
                </a:solidFill>
                <a:latin typeface="Calibri" panose="020F0502020204030204" pitchFamily="34" charset="0"/>
              </a:rPr>
              <a:t>, Dr. 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</a:rPr>
              <a:t>Feng Luo</a:t>
            </a:r>
            <a:r>
              <a:rPr sz="2000" b="0" dirty="0">
                <a:solidFill>
                  <a:srgbClr val="000000"/>
                </a:solidFill>
                <a:latin typeface="Calibri" panose="020F0502020204030204" pitchFamily="34" charset="0"/>
              </a:rPr>
              <a:t>,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</a:rPr>
              <a:t> Dr. Lan Zhang</a:t>
            </a:r>
          </a:p>
          <a:p>
            <a:pPr algn="ctr">
              <a:spcBef>
                <a:spcPts val="375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My family</a:t>
            </a:r>
            <a:endParaRPr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My r</a:t>
            </a:r>
            <a:r>
              <a:rPr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esearch 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g</a:t>
            </a:r>
            <a:r>
              <a:rPr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roup</a:t>
            </a:r>
            <a:endParaRPr lang="en-US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Clemson ECE staff</a:t>
            </a:r>
            <a:endParaRPr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5FEAD-4A6B-4FAB-1615-B9491ED7C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F1FABBDD-BEEB-47CC-9DC2-83E0BCD19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" y="0"/>
            <a:ext cx="9143772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2E14A10-F6FE-46B8-9F62-D170790442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717" y="0"/>
            <a:ext cx="8323428" cy="6858000"/>
            <a:chOff x="547625" y="0"/>
            <a:chExt cx="11097905" cy="6858000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F9D6573-DAA5-4FC7-9CC6-80FFE6371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07575" y="0"/>
              <a:ext cx="10345003" cy="6858000"/>
            </a:xfrm>
            <a:custGeom>
              <a:avLst/>
              <a:gdLst>
                <a:gd name="connsiteX0" fmla="*/ 7551973 w 9174595"/>
                <a:gd name="connsiteY0" fmla="*/ 0 h 6858000"/>
                <a:gd name="connsiteX1" fmla="*/ 5634635 w 9174595"/>
                <a:gd name="connsiteY1" fmla="*/ 0 h 6858000"/>
                <a:gd name="connsiteX2" fmla="*/ 5550590 w 9174595"/>
                <a:gd name="connsiteY2" fmla="*/ 0 h 6858000"/>
                <a:gd name="connsiteX3" fmla="*/ 5480986 w 9174595"/>
                <a:gd name="connsiteY3" fmla="*/ 0 h 6858000"/>
                <a:gd name="connsiteX4" fmla="*/ 4886240 w 9174595"/>
                <a:gd name="connsiteY4" fmla="*/ 0 h 6858000"/>
                <a:gd name="connsiteX5" fmla="*/ 4816638 w 9174595"/>
                <a:gd name="connsiteY5" fmla="*/ 0 h 6858000"/>
                <a:gd name="connsiteX6" fmla="*/ 4357958 w 9174595"/>
                <a:gd name="connsiteY6" fmla="*/ 0 h 6858000"/>
                <a:gd name="connsiteX7" fmla="*/ 4288354 w 9174595"/>
                <a:gd name="connsiteY7" fmla="*/ 0 h 6858000"/>
                <a:gd name="connsiteX8" fmla="*/ 3693608 w 9174595"/>
                <a:gd name="connsiteY8" fmla="*/ 0 h 6858000"/>
                <a:gd name="connsiteX9" fmla="*/ 3624006 w 9174595"/>
                <a:gd name="connsiteY9" fmla="*/ 0 h 6858000"/>
                <a:gd name="connsiteX10" fmla="*/ 3276448 w 9174595"/>
                <a:gd name="connsiteY10" fmla="*/ 0 h 6858000"/>
                <a:gd name="connsiteX11" fmla="*/ 1622622 w 9174595"/>
                <a:gd name="connsiteY11" fmla="*/ 0 h 6858000"/>
                <a:gd name="connsiteX12" fmla="*/ 1600504 w 9174595"/>
                <a:gd name="connsiteY12" fmla="*/ 14997 h 6858000"/>
                <a:gd name="connsiteX13" fmla="*/ 0 w 9174595"/>
                <a:gd name="connsiteY13" fmla="*/ 3621656 h 6858000"/>
                <a:gd name="connsiteX14" fmla="*/ 1873886 w 9174595"/>
                <a:gd name="connsiteY14" fmla="*/ 6374814 h 6858000"/>
                <a:gd name="connsiteX15" fmla="*/ 2390406 w 9174595"/>
                <a:gd name="connsiteY15" fmla="*/ 6780599 h 6858000"/>
                <a:gd name="connsiteX16" fmla="*/ 2502136 w 9174595"/>
                <a:gd name="connsiteY16" fmla="*/ 6858000 h 6858000"/>
                <a:gd name="connsiteX17" fmla="*/ 3276448 w 9174595"/>
                <a:gd name="connsiteY17" fmla="*/ 6858000 h 6858000"/>
                <a:gd name="connsiteX18" fmla="*/ 3624006 w 9174595"/>
                <a:gd name="connsiteY18" fmla="*/ 6858000 h 6858000"/>
                <a:gd name="connsiteX19" fmla="*/ 3693608 w 9174595"/>
                <a:gd name="connsiteY19" fmla="*/ 6858000 h 6858000"/>
                <a:gd name="connsiteX20" fmla="*/ 4288354 w 9174595"/>
                <a:gd name="connsiteY20" fmla="*/ 6858000 h 6858000"/>
                <a:gd name="connsiteX21" fmla="*/ 4357958 w 9174595"/>
                <a:gd name="connsiteY21" fmla="*/ 6858000 h 6858000"/>
                <a:gd name="connsiteX22" fmla="*/ 4816638 w 9174595"/>
                <a:gd name="connsiteY22" fmla="*/ 6858000 h 6858000"/>
                <a:gd name="connsiteX23" fmla="*/ 4886240 w 9174595"/>
                <a:gd name="connsiteY23" fmla="*/ 6858000 h 6858000"/>
                <a:gd name="connsiteX24" fmla="*/ 5480986 w 9174595"/>
                <a:gd name="connsiteY24" fmla="*/ 6858000 h 6858000"/>
                <a:gd name="connsiteX25" fmla="*/ 5550590 w 9174595"/>
                <a:gd name="connsiteY25" fmla="*/ 6858000 h 6858000"/>
                <a:gd name="connsiteX26" fmla="*/ 5634635 w 9174595"/>
                <a:gd name="connsiteY26" fmla="*/ 6858000 h 6858000"/>
                <a:gd name="connsiteX27" fmla="*/ 6672460 w 9174595"/>
                <a:gd name="connsiteY27" fmla="*/ 6858000 h 6858000"/>
                <a:gd name="connsiteX28" fmla="*/ 6784188 w 9174595"/>
                <a:gd name="connsiteY28" fmla="*/ 6780599 h 6858000"/>
                <a:gd name="connsiteX29" fmla="*/ 7300708 w 9174595"/>
                <a:gd name="connsiteY29" fmla="*/ 6374814 h 6858000"/>
                <a:gd name="connsiteX30" fmla="*/ 9174595 w 9174595"/>
                <a:gd name="connsiteY30" fmla="*/ 3621656 h 6858000"/>
                <a:gd name="connsiteX31" fmla="*/ 7574092 w 9174595"/>
                <a:gd name="connsiteY3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174595" h="6858000">
                  <a:moveTo>
                    <a:pt x="7551973" y="0"/>
                  </a:moveTo>
                  <a:lnTo>
                    <a:pt x="5634635" y="0"/>
                  </a:lnTo>
                  <a:lnTo>
                    <a:pt x="5550590" y="0"/>
                  </a:lnTo>
                  <a:lnTo>
                    <a:pt x="5480986" y="0"/>
                  </a:lnTo>
                  <a:lnTo>
                    <a:pt x="4886240" y="0"/>
                  </a:lnTo>
                  <a:lnTo>
                    <a:pt x="4816638" y="0"/>
                  </a:lnTo>
                  <a:lnTo>
                    <a:pt x="4357958" y="0"/>
                  </a:lnTo>
                  <a:lnTo>
                    <a:pt x="4288354" y="0"/>
                  </a:lnTo>
                  <a:lnTo>
                    <a:pt x="3693608" y="0"/>
                  </a:lnTo>
                  <a:lnTo>
                    <a:pt x="3624006" y="0"/>
                  </a:lnTo>
                  <a:lnTo>
                    <a:pt x="3276448" y="0"/>
                  </a:lnTo>
                  <a:lnTo>
                    <a:pt x="1622622" y="0"/>
                  </a:lnTo>
                  <a:lnTo>
                    <a:pt x="1600504" y="14997"/>
                  </a:lnTo>
                  <a:cubicBezTo>
                    <a:pt x="573594" y="754641"/>
                    <a:pt x="0" y="2093192"/>
                    <a:pt x="0" y="3621656"/>
                  </a:cubicBezTo>
                  <a:cubicBezTo>
                    <a:pt x="0" y="4969131"/>
                    <a:pt x="928496" y="5602839"/>
                    <a:pt x="1873886" y="6374814"/>
                  </a:cubicBezTo>
                  <a:cubicBezTo>
                    <a:pt x="2046046" y="6515397"/>
                    <a:pt x="2216632" y="6653108"/>
                    <a:pt x="2390406" y="6780599"/>
                  </a:cubicBezTo>
                  <a:lnTo>
                    <a:pt x="2502136" y="6858000"/>
                  </a:lnTo>
                  <a:lnTo>
                    <a:pt x="3276448" y="6858000"/>
                  </a:lnTo>
                  <a:lnTo>
                    <a:pt x="3624006" y="6858000"/>
                  </a:lnTo>
                  <a:lnTo>
                    <a:pt x="3693608" y="6858000"/>
                  </a:lnTo>
                  <a:lnTo>
                    <a:pt x="4288354" y="6858000"/>
                  </a:lnTo>
                  <a:lnTo>
                    <a:pt x="4357958" y="6858000"/>
                  </a:lnTo>
                  <a:lnTo>
                    <a:pt x="4816638" y="6858000"/>
                  </a:lnTo>
                  <a:lnTo>
                    <a:pt x="4886240" y="6858000"/>
                  </a:lnTo>
                  <a:lnTo>
                    <a:pt x="5480986" y="6858000"/>
                  </a:lnTo>
                  <a:lnTo>
                    <a:pt x="5550590" y="6858000"/>
                  </a:lnTo>
                  <a:lnTo>
                    <a:pt x="5634635" y="6858000"/>
                  </a:lnTo>
                  <a:lnTo>
                    <a:pt x="6672460" y="6858000"/>
                  </a:lnTo>
                  <a:lnTo>
                    <a:pt x="6784188" y="6780599"/>
                  </a:lnTo>
                  <a:cubicBezTo>
                    <a:pt x="6957963" y="6653108"/>
                    <a:pt x="7128548" y="6515397"/>
                    <a:pt x="7300708" y="6374814"/>
                  </a:cubicBezTo>
                  <a:cubicBezTo>
                    <a:pt x="8246100" y="5602839"/>
                    <a:pt x="9174595" y="4969131"/>
                    <a:pt x="9174595" y="3621656"/>
                  </a:cubicBezTo>
                  <a:cubicBezTo>
                    <a:pt x="9174595" y="2093192"/>
                    <a:pt x="8601001" y="754641"/>
                    <a:pt x="7574092" y="149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99300304-8097-4497-B7D7-CF98A9A74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08673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16BEB36-8C72-450B-A22A-48D54766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75235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D8BC9E3-E539-449C-B557-4074751AE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7625" y="0"/>
              <a:ext cx="2209181" cy="6858000"/>
            </a:xfrm>
            <a:custGeom>
              <a:avLst/>
              <a:gdLst>
                <a:gd name="connsiteX0" fmla="*/ 955085 w 2209181"/>
                <a:gd name="connsiteY0" fmla="*/ 0 h 6858000"/>
                <a:gd name="connsiteX1" fmla="*/ 937727 w 2209181"/>
                <a:gd name="connsiteY1" fmla="*/ 0 h 6858000"/>
                <a:gd name="connsiteX2" fmla="*/ 963738 w 2209181"/>
                <a:gd name="connsiteY2" fmla="*/ 24346 h 6858000"/>
                <a:gd name="connsiteX3" fmla="*/ 2184004 w 2209181"/>
                <a:gd name="connsiteY3" fmla="*/ 3809420 h 6858000"/>
                <a:gd name="connsiteX4" fmla="*/ 218679 w 2209181"/>
                <a:gd name="connsiteY4" fmla="*/ 6681644 h 6858000"/>
                <a:gd name="connsiteX5" fmla="*/ 0 w 2209181"/>
                <a:gd name="connsiteY5" fmla="*/ 6858000 h 6858000"/>
                <a:gd name="connsiteX6" fmla="*/ 19349 w 2209181"/>
                <a:gd name="connsiteY6" fmla="*/ 6858000 h 6858000"/>
                <a:gd name="connsiteX7" fmla="*/ 236958 w 2209181"/>
                <a:gd name="connsiteY7" fmla="*/ 6682507 h 6858000"/>
                <a:gd name="connsiteX8" fmla="*/ 2202283 w 2209181"/>
                <a:gd name="connsiteY8" fmla="*/ 3810283 h 6858000"/>
                <a:gd name="connsiteX9" fmla="*/ 982018 w 2209181"/>
                <a:gd name="connsiteY9" fmla="*/ 2521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55085" y="0"/>
                  </a:moveTo>
                  <a:lnTo>
                    <a:pt x="937727" y="0"/>
                  </a:lnTo>
                  <a:lnTo>
                    <a:pt x="963738" y="24346"/>
                  </a:lnTo>
                  <a:cubicBezTo>
                    <a:pt x="1818009" y="885455"/>
                    <a:pt x="2251801" y="2269402"/>
                    <a:pt x="2184004" y="3809420"/>
                  </a:cubicBezTo>
                  <a:cubicBezTo>
                    <a:pt x="2120250" y="5257592"/>
                    <a:pt x="1181008" y="5895709"/>
                    <a:pt x="218679" y="6681644"/>
                  </a:cubicBezTo>
                  <a:lnTo>
                    <a:pt x="0" y="6858000"/>
                  </a:lnTo>
                  <a:lnTo>
                    <a:pt x="19349" y="6858000"/>
                  </a:lnTo>
                  <a:lnTo>
                    <a:pt x="236958" y="6682507"/>
                  </a:lnTo>
                  <a:cubicBezTo>
                    <a:pt x="1199288" y="5896573"/>
                    <a:pt x="2138530" y="5258455"/>
                    <a:pt x="2202283" y="3810283"/>
                  </a:cubicBezTo>
                  <a:cubicBezTo>
                    <a:pt x="2270080" y="2270266"/>
                    <a:pt x="1836289" y="886318"/>
                    <a:pt x="982018" y="2521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074FC277-4245-45E3-A41E-BE1CFF33C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36349" y="0"/>
              <a:ext cx="2209181" cy="6858000"/>
            </a:xfrm>
            <a:custGeom>
              <a:avLst/>
              <a:gdLst>
                <a:gd name="connsiteX0" fmla="*/ 937727 w 2209181"/>
                <a:gd name="connsiteY0" fmla="*/ 0 h 6858000"/>
                <a:gd name="connsiteX1" fmla="*/ 955085 w 2209181"/>
                <a:gd name="connsiteY1" fmla="*/ 0 h 6858000"/>
                <a:gd name="connsiteX2" fmla="*/ 982018 w 2209181"/>
                <a:gd name="connsiteY2" fmla="*/ 25210 h 6858000"/>
                <a:gd name="connsiteX3" fmla="*/ 2202283 w 2209181"/>
                <a:gd name="connsiteY3" fmla="*/ 3810283 h 6858000"/>
                <a:gd name="connsiteX4" fmla="*/ 236958 w 2209181"/>
                <a:gd name="connsiteY4" fmla="*/ 6682507 h 6858000"/>
                <a:gd name="connsiteX5" fmla="*/ 19349 w 2209181"/>
                <a:gd name="connsiteY5" fmla="*/ 6858000 h 6858000"/>
                <a:gd name="connsiteX6" fmla="*/ 0 w 2209181"/>
                <a:gd name="connsiteY6" fmla="*/ 6858000 h 6858000"/>
                <a:gd name="connsiteX7" fmla="*/ 218679 w 2209181"/>
                <a:gd name="connsiteY7" fmla="*/ 6681644 h 6858000"/>
                <a:gd name="connsiteX8" fmla="*/ 2184004 w 2209181"/>
                <a:gd name="connsiteY8" fmla="*/ 3809420 h 6858000"/>
                <a:gd name="connsiteX9" fmla="*/ 963738 w 2209181"/>
                <a:gd name="connsiteY9" fmla="*/ 2434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37727" y="0"/>
                  </a:moveTo>
                  <a:lnTo>
                    <a:pt x="955085" y="0"/>
                  </a:lnTo>
                  <a:lnTo>
                    <a:pt x="982018" y="25210"/>
                  </a:lnTo>
                  <a:cubicBezTo>
                    <a:pt x="1836289" y="886318"/>
                    <a:pt x="2270080" y="2270266"/>
                    <a:pt x="2202283" y="3810283"/>
                  </a:cubicBezTo>
                  <a:cubicBezTo>
                    <a:pt x="2138530" y="5258455"/>
                    <a:pt x="1199288" y="5896573"/>
                    <a:pt x="236958" y="6682507"/>
                  </a:cubicBezTo>
                  <a:lnTo>
                    <a:pt x="19349" y="6858000"/>
                  </a:lnTo>
                  <a:lnTo>
                    <a:pt x="0" y="6858000"/>
                  </a:lnTo>
                  <a:lnTo>
                    <a:pt x="218679" y="6681644"/>
                  </a:lnTo>
                  <a:cubicBezTo>
                    <a:pt x="1181008" y="5895709"/>
                    <a:pt x="2120250" y="5257592"/>
                    <a:pt x="2184004" y="3809420"/>
                  </a:cubicBezTo>
                  <a:cubicBezTo>
                    <a:pt x="2251801" y="2269402"/>
                    <a:pt x="1818009" y="885455"/>
                    <a:pt x="963738" y="24346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7D09EC7-EF99-8255-FBCE-3A5D6F82F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3807" y="1545273"/>
            <a:ext cx="5383519" cy="1489128"/>
          </a:xfrm>
        </p:spPr>
        <p:txBody>
          <a:bodyPr anchor="b">
            <a:normAutofit/>
          </a:bodyPr>
          <a:lstStyle/>
          <a:p>
            <a:pPr algn="ctr"/>
            <a:r>
              <a:rPr lang="en-US" sz="3600"/>
              <a:t>Thank you!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FA429-027B-EE4D-6008-9DA590F93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240" y="3429000"/>
            <a:ext cx="5383519" cy="3303470"/>
          </a:xfrm>
        </p:spPr>
        <p:txBody>
          <a:bodyPr>
            <a:normAutofit/>
          </a:bodyPr>
          <a:lstStyle/>
          <a:p>
            <a:endParaRPr lang="en-US" sz="1700"/>
          </a:p>
          <a:p>
            <a:pPr marL="0" indent="0" algn="ctr">
              <a:buNone/>
              <a:defRPr sz="2000">
                <a:solidFill>
                  <a:srgbClr val="000000"/>
                </a:solidFill>
              </a:defRPr>
            </a:pPr>
            <a:r>
              <a:rPr lang="en-US" sz="2800"/>
              <a:t>Question?</a:t>
            </a:r>
          </a:p>
          <a:p>
            <a:pPr>
              <a:defRPr sz="2000">
                <a:solidFill>
                  <a:srgbClr val="000000"/>
                </a:solidFill>
              </a:defRPr>
            </a:pPr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16326371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4012D-F899-FB72-D230-C1A7B500D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44B34800-2B35-9835-332A-520F55EF1F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" y="0"/>
            <a:ext cx="9143772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9DC4B24-2663-F8F5-BED9-FAD9B7C2F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717" y="0"/>
            <a:ext cx="8323428" cy="6858000"/>
            <a:chOff x="547625" y="0"/>
            <a:chExt cx="11097905" cy="6858000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B92FD1B-6607-80B5-EC02-21658F2A8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07575" y="0"/>
              <a:ext cx="10345003" cy="6858000"/>
            </a:xfrm>
            <a:custGeom>
              <a:avLst/>
              <a:gdLst>
                <a:gd name="connsiteX0" fmla="*/ 7551973 w 9174595"/>
                <a:gd name="connsiteY0" fmla="*/ 0 h 6858000"/>
                <a:gd name="connsiteX1" fmla="*/ 5634635 w 9174595"/>
                <a:gd name="connsiteY1" fmla="*/ 0 h 6858000"/>
                <a:gd name="connsiteX2" fmla="*/ 5550590 w 9174595"/>
                <a:gd name="connsiteY2" fmla="*/ 0 h 6858000"/>
                <a:gd name="connsiteX3" fmla="*/ 5480986 w 9174595"/>
                <a:gd name="connsiteY3" fmla="*/ 0 h 6858000"/>
                <a:gd name="connsiteX4" fmla="*/ 4886240 w 9174595"/>
                <a:gd name="connsiteY4" fmla="*/ 0 h 6858000"/>
                <a:gd name="connsiteX5" fmla="*/ 4816638 w 9174595"/>
                <a:gd name="connsiteY5" fmla="*/ 0 h 6858000"/>
                <a:gd name="connsiteX6" fmla="*/ 4357958 w 9174595"/>
                <a:gd name="connsiteY6" fmla="*/ 0 h 6858000"/>
                <a:gd name="connsiteX7" fmla="*/ 4288354 w 9174595"/>
                <a:gd name="connsiteY7" fmla="*/ 0 h 6858000"/>
                <a:gd name="connsiteX8" fmla="*/ 3693608 w 9174595"/>
                <a:gd name="connsiteY8" fmla="*/ 0 h 6858000"/>
                <a:gd name="connsiteX9" fmla="*/ 3624006 w 9174595"/>
                <a:gd name="connsiteY9" fmla="*/ 0 h 6858000"/>
                <a:gd name="connsiteX10" fmla="*/ 3276448 w 9174595"/>
                <a:gd name="connsiteY10" fmla="*/ 0 h 6858000"/>
                <a:gd name="connsiteX11" fmla="*/ 1622622 w 9174595"/>
                <a:gd name="connsiteY11" fmla="*/ 0 h 6858000"/>
                <a:gd name="connsiteX12" fmla="*/ 1600504 w 9174595"/>
                <a:gd name="connsiteY12" fmla="*/ 14997 h 6858000"/>
                <a:gd name="connsiteX13" fmla="*/ 0 w 9174595"/>
                <a:gd name="connsiteY13" fmla="*/ 3621656 h 6858000"/>
                <a:gd name="connsiteX14" fmla="*/ 1873886 w 9174595"/>
                <a:gd name="connsiteY14" fmla="*/ 6374814 h 6858000"/>
                <a:gd name="connsiteX15" fmla="*/ 2390406 w 9174595"/>
                <a:gd name="connsiteY15" fmla="*/ 6780599 h 6858000"/>
                <a:gd name="connsiteX16" fmla="*/ 2502136 w 9174595"/>
                <a:gd name="connsiteY16" fmla="*/ 6858000 h 6858000"/>
                <a:gd name="connsiteX17" fmla="*/ 3276448 w 9174595"/>
                <a:gd name="connsiteY17" fmla="*/ 6858000 h 6858000"/>
                <a:gd name="connsiteX18" fmla="*/ 3624006 w 9174595"/>
                <a:gd name="connsiteY18" fmla="*/ 6858000 h 6858000"/>
                <a:gd name="connsiteX19" fmla="*/ 3693608 w 9174595"/>
                <a:gd name="connsiteY19" fmla="*/ 6858000 h 6858000"/>
                <a:gd name="connsiteX20" fmla="*/ 4288354 w 9174595"/>
                <a:gd name="connsiteY20" fmla="*/ 6858000 h 6858000"/>
                <a:gd name="connsiteX21" fmla="*/ 4357958 w 9174595"/>
                <a:gd name="connsiteY21" fmla="*/ 6858000 h 6858000"/>
                <a:gd name="connsiteX22" fmla="*/ 4816638 w 9174595"/>
                <a:gd name="connsiteY22" fmla="*/ 6858000 h 6858000"/>
                <a:gd name="connsiteX23" fmla="*/ 4886240 w 9174595"/>
                <a:gd name="connsiteY23" fmla="*/ 6858000 h 6858000"/>
                <a:gd name="connsiteX24" fmla="*/ 5480986 w 9174595"/>
                <a:gd name="connsiteY24" fmla="*/ 6858000 h 6858000"/>
                <a:gd name="connsiteX25" fmla="*/ 5550590 w 9174595"/>
                <a:gd name="connsiteY25" fmla="*/ 6858000 h 6858000"/>
                <a:gd name="connsiteX26" fmla="*/ 5634635 w 9174595"/>
                <a:gd name="connsiteY26" fmla="*/ 6858000 h 6858000"/>
                <a:gd name="connsiteX27" fmla="*/ 6672460 w 9174595"/>
                <a:gd name="connsiteY27" fmla="*/ 6858000 h 6858000"/>
                <a:gd name="connsiteX28" fmla="*/ 6784188 w 9174595"/>
                <a:gd name="connsiteY28" fmla="*/ 6780599 h 6858000"/>
                <a:gd name="connsiteX29" fmla="*/ 7300708 w 9174595"/>
                <a:gd name="connsiteY29" fmla="*/ 6374814 h 6858000"/>
                <a:gd name="connsiteX30" fmla="*/ 9174595 w 9174595"/>
                <a:gd name="connsiteY30" fmla="*/ 3621656 h 6858000"/>
                <a:gd name="connsiteX31" fmla="*/ 7574092 w 9174595"/>
                <a:gd name="connsiteY3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174595" h="6858000">
                  <a:moveTo>
                    <a:pt x="7551973" y="0"/>
                  </a:moveTo>
                  <a:lnTo>
                    <a:pt x="5634635" y="0"/>
                  </a:lnTo>
                  <a:lnTo>
                    <a:pt x="5550590" y="0"/>
                  </a:lnTo>
                  <a:lnTo>
                    <a:pt x="5480986" y="0"/>
                  </a:lnTo>
                  <a:lnTo>
                    <a:pt x="4886240" y="0"/>
                  </a:lnTo>
                  <a:lnTo>
                    <a:pt x="4816638" y="0"/>
                  </a:lnTo>
                  <a:lnTo>
                    <a:pt x="4357958" y="0"/>
                  </a:lnTo>
                  <a:lnTo>
                    <a:pt x="4288354" y="0"/>
                  </a:lnTo>
                  <a:lnTo>
                    <a:pt x="3693608" y="0"/>
                  </a:lnTo>
                  <a:lnTo>
                    <a:pt x="3624006" y="0"/>
                  </a:lnTo>
                  <a:lnTo>
                    <a:pt x="3276448" y="0"/>
                  </a:lnTo>
                  <a:lnTo>
                    <a:pt x="1622622" y="0"/>
                  </a:lnTo>
                  <a:lnTo>
                    <a:pt x="1600504" y="14997"/>
                  </a:lnTo>
                  <a:cubicBezTo>
                    <a:pt x="573594" y="754641"/>
                    <a:pt x="0" y="2093192"/>
                    <a:pt x="0" y="3621656"/>
                  </a:cubicBezTo>
                  <a:cubicBezTo>
                    <a:pt x="0" y="4969131"/>
                    <a:pt x="928496" y="5602839"/>
                    <a:pt x="1873886" y="6374814"/>
                  </a:cubicBezTo>
                  <a:cubicBezTo>
                    <a:pt x="2046046" y="6515397"/>
                    <a:pt x="2216632" y="6653108"/>
                    <a:pt x="2390406" y="6780599"/>
                  </a:cubicBezTo>
                  <a:lnTo>
                    <a:pt x="2502136" y="6858000"/>
                  </a:lnTo>
                  <a:lnTo>
                    <a:pt x="3276448" y="6858000"/>
                  </a:lnTo>
                  <a:lnTo>
                    <a:pt x="3624006" y="6858000"/>
                  </a:lnTo>
                  <a:lnTo>
                    <a:pt x="3693608" y="6858000"/>
                  </a:lnTo>
                  <a:lnTo>
                    <a:pt x="4288354" y="6858000"/>
                  </a:lnTo>
                  <a:lnTo>
                    <a:pt x="4357958" y="6858000"/>
                  </a:lnTo>
                  <a:lnTo>
                    <a:pt x="4816638" y="6858000"/>
                  </a:lnTo>
                  <a:lnTo>
                    <a:pt x="4886240" y="6858000"/>
                  </a:lnTo>
                  <a:lnTo>
                    <a:pt x="5480986" y="6858000"/>
                  </a:lnTo>
                  <a:lnTo>
                    <a:pt x="5550590" y="6858000"/>
                  </a:lnTo>
                  <a:lnTo>
                    <a:pt x="5634635" y="6858000"/>
                  </a:lnTo>
                  <a:lnTo>
                    <a:pt x="6672460" y="6858000"/>
                  </a:lnTo>
                  <a:lnTo>
                    <a:pt x="6784188" y="6780599"/>
                  </a:lnTo>
                  <a:cubicBezTo>
                    <a:pt x="6957963" y="6653108"/>
                    <a:pt x="7128548" y="6515397"/>
                    <a:pt x="7300708" y="6374814"/>
                  </a:cubicBezTo>
                  <a:cubicBezTo>
                    <a:pt x="8246100" y="5602839"/>
                    <a:pt x="9174595" y="4969131"/>
                    <a:pt x="9174595" y="3621656"/>
                  </a:cubicBezTo>
                  <a:cubicBezTo>
                    <a:pt x="9174595" y="2093192"/>
                    <a:pt x="8601001" y="754641"/>
                    <a:pt x="7574092" y="149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EA8369B-54DF-1AF2-C829-4E0EFBA73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08673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974E30A-8499-5CFC-2584-CEAC9A8AB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75235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C8CCEC55-F081-D8FC-16E3-F9B5F5412A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7625" y="0"/>
              <a:ext cx="2209181" cy="6858000"/>
            </a:xfrm>
            <a:custGeom>
              <a:avLst/>
              <a:gdLst>
                <a:gd name="connsiteX0" fmla="*/ 955085 w 2209181"/>
                <a:gd name="connsiteY0" fmla="*/ 0 h 6858000"/>
                <a:gd name="connsiteX1" fmla="*/ 937727 w 2209181"/>
                <a:gd name="connsiteY1" fmla="*/ 0 h 6858000"/>
                <a:gd name="connsiteX2" fmla="*/ 963738 w 2209181"/>
                <a:gd name="connsiteY2" fmla="*/ 24346 h 6858000"/>
                <a:gd name="connsiteX3" fmla="*/ 2184004 w 2209181"/>
                <a:gd name="connsiteY3" fmla="*/ 3809420 h 6858000"/>
                <a:gd name="connsiteX4" fmla="*/ 218679 w 2209181"/>
                <a:gd name="connsiteY4" fmla="*/ 6681644 h 6858000"/>
                <a:gd name="connsiteX5" fmla="*/ 0 w 2209181"/>
                <a:gd name="connsiteY5" fmla="*/ 6858000 h 6858000"/>
                <a:gd name="connsiteX6" fmla="*/ 19349 w 2209181"/>
                <a:gd name="connsiteY6" fmla="*/ 6858000 h 6858000"/>
                <a:gd name="connsiteX7" fmla="*/ 236958 w 2209181"/>
                <a:gd name="connsiteY7" fmla="*/ 6682507 h 6858000"/>
                <a:gd name="connsiteX8" fmla="*/ 2202283 w 2209181"/>
                <a:gd name="connsiteY8" fmla="*/ 3810283 h 6858000"/>
                <a:gd name="connsiteX9" fmla="*/ 982018 w 2209181"/>
                <a:gd name="connsiteY9" fmla="*/ 2521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55085" y="0"/>
                  </a:moveTo>
                  <a:lnTo>
                    <a:pt x="937727" y="0"/>
                  </a:lnTo>
                  <a:lnTo>
                    <a:pt x="963738" y="24346"/>
                  </a:lnTo>
                  <a:cubicBezTo>
                    <a:pt x="1818009" y="885455"/>
                    <a:pt x="2251801" y="2269402"/>
                    <a:pt x="2184004" y="3809420"/>
                  </a:cubicBezTo>
                  <a:cubicBezTo>
                    <a:pt x="2120250" y="5257592"/>
                    <a:pt x="1181008" y="5895709"/>
                    <a:pt x="218679" y="6681644"/>
                  </a:cubicBezTo>
                  <a:lnTo>
                    <a:pt x="0" y="6858000"/>
                  </a:lnTo>
                  <a:lnTo>
                    <a:pt x="19349" y="6858000"/>
                  </a:lnTo>
                  <a:lnTo>
                    <a:pt x="236958" y="6682507"/>
                  </a:lnTo>
                  <a:cubicBezTo>
                    <a:pt x="1199288" y="5896573"/>
                    <a:pt x="2138530" y="5258455"/>
                    <a:pt x="2202283" y="3810283"/>
                  </a:cubicBezTo>
                  <a:cubicBezTo>
                    <a:pt x="2270080" y="2270266"/>
                    <a:pt x="1836289" y="886318"/>
                    <a:pt x="982018" y="2521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B5BC0545-D33D-FB57-77CB-4BD76E3CB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36349" y="0"/>
              <a:ext cx="2209181" cy="6858000"/>
            </a:xfrm>
            <a:custGeom>
              <a:avLst/>
              <a:gdLst>
                <a:gd name="connsiteX0" fmla="*/ 937727 w 2209181"/>
                <a:gd name="connsiteY0" fmla="*/ 0 h 6858000"/>
                <a:gd name="connsiteX1" fmla="*/ 955085 w 2209181"/>
                <a:gd name="connsiteY1" fmla="*/ 0 h 6858000"/>
                <a:gd name="connsiteX2" fmla="*/ 982018 w 2209181"/>
                <a:gd name="connsiteY2" fmla="*/ 25210 h 6858000"/>
                <a:gd name="connsiteX3" fmla="*/ 2202283 w 2209181"/>
                <a:gd name="connsiteY3" fmla="*/ 3810283 h 6858000"/>
                <a:gd name="connsiteX4" fmla="*/ 236958 w 2209181"/>
                <a:gd name="connsiteY4" fmla="*/ 6682507 h 6858000"/>
                <a:gd name="connsiteX5" fmla="*/ 19349 w 2209181"/>
                <a:gd name="connsiteY5" fmla="*/ 6858000 h 6858000"/>
                <a:gd name="connsiteX6" fmla="*/ 0 w 2209181"/>
                <a:gd name="connsiteY6" fmla="*/ 6858000 h 6858000"/>
                <a:gd name="connsiteX7" fmla="*/ 218679 w 2209181"/>
                <a:gd name="connsiteY7" fmla="*/ 6681644 h 6858000"/>
                <a:gd name="connsiteX8" fmla="*/ 2184004 w 2209181"/>
                <a:gd name="connsiteY8" fmla="*/ 3809420 h 6858000"/>
                <a:gd name="connsiteX9" fmla="*/ 963738 w 2209181"/>
                <a:gd name="connsiteY9" fmla="*/ 2434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37727" y="0"/>
                  </a:moveTo>
                  <a:lnTo>
                    <a:pt x="955085" y="0"/>
                  </a:lnTo>
                  <a:lnTo>
                    <a:pt x="982018" y="25210"/>
                  </a:lnTo>
                  <a:cubicBezTo>
                    <a:pt x="1836289" y="886318"/>
                    <a:pt x="2270080" y="2270266"/>
                    <a:pt x="2202283" y="3810283"/>
                  </a:cubicBezTo>
                  <a:cubicBezTo>
                    <a:pt x="2138530" y="5258455"/>
                    <a:pt x="1199288" y="5896573"/>
                    <a:pt x="236958" y="6682507"/>
                  </a:cubicBezTo>
                  <a:lnTo>
                    <a:pt x="19349" y="6858000"/>
                  </a:lnTo>
                  <a:lnTo>
                    <a:pt x="0" y="6858000"/>
                  </a:lnTo>
                  <a:lnTo>
                    <a:pt x="218679" y="6681644"/>
                  </a:lnTo>
                  <a:cubicBezTo>
                    <a:pt x="1181008" y="5895709"/>
                    <a:pt x="2120250" y="5257592"/>
                    <a:pt x="2184004" y="3809420"/>
                  </a:cubicBezTo>
                  <a:cubicBezTo>
                    <a:pt x="2251801" y="2269402"/>
                    <a:pt x="1818009" y="885455"/>
                    <a:pt x="963738" y="24346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DD8EA8E-2B1A-ACAF-080E-F4255AD68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3807" y="1545273"/>
            <a:ext cx="5383519" cy="1489128"/>
          </a:xfrm>
        </p:spPr>
        <p:txBody>
          <a:bodyPr anchor="b">
            <a:normAutofit/>
          </a:bodyPr>
          <a:lstStyle/>
          <a:p>
            <a:pPr algn="ctr"/>
            <a:r>
              <a:rPr lang="en-US" sz="3600" dirty="0"/>
              <a:t>Appendix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E545D-3D11-5BCC-1EF0-C858A4C9A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3806" y="2927939"/>
            <a:ext cx="5383519" cy="3303470"/>
          </a:xfrm>
        </p:spPr>
        <p:txBody>
          <a:bodyPr>
            <a:normAutofit/>
          </a:bodyPr>
          <a:lstStyle/>
          <a:p>
            <a:endParaRPr lang="en-US" sz="1800" dirty="0"/>
          </a:p>
          <a:p>
            <a:pPr marL="0" indent="0" algn="ctr">
              <a:buNone/>
              <a:defRPr sz="2000">
                <a:solidFill>
                  <a:srgbClr val="000000"/>
                </a:solidFill>
              </a:defRPr>
            </a:pPr>
            <a:r>
              <a:rPr lang="en-US" sz="1800" dirty="0"/>
              <a:t>Extra Slides for Q&amp;A</a:t>
            </a:r>
          </a:p>
          <a:p>
            <a:pPr>
              <a:defRPr sz="2000">
                <a:solidFill>
                  <a:srgbClr val="000000"/>
                </a:solidFill>
              </a:defRPr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189054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F3B72-814B-A62F-985C-F8754FE41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25EF3EC-1E85-737B-2CBC-B30F767C9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423" y="403654"/>
            <a:ext cx="7886700" cy="332399"/>
          </a:xfrm>
        </p:spPr>
        <p:txBody>
          <a:bodyPr/>
          <a:lstStyle/>
          <a:p>
            <a:pPr eaLnBrk="0" hangingPunct="0"/>
            <a:r>
              <a:rPr lang="en-US" altLang="zh-CN" b="1" dirty="0"/>
              <a:t>Method – </a:t>
            </a:r>
            <a:r>
              <a:rPr lang="en-US" altLang="zh-CN" b="1" dirty="0" err="1">
                <a:latin typeface="Calibri"/>
              </a:rPr>
              <a:t>Downsample</a:t>
            </a:r>
            <a:r>
              <a:rPr lang="en-US" altLang="zh-CN" b="1" dirty="0">
                <a:latin typeface="Calibri"/>
              </a:rPr>
              <a:t> (Daily Patterns</a:t>
            </a:r>
            <a:r>
              <a:rPr lang="en-US" altLang="zh-CN" b="1" dirty="0"/>
              <a:t>)</a:t>
            </a:r>
            <a:endParaRPr lang="en-US" altLang="zh-CN" b="1" dirty="0"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02AAD0-C4B5-74A1-2EDB-DA7E08AD6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027020"/>
            <a:ext cx="2486347" cy="2790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6600"/>
              </a:buClr>
              <a:buSzTx/>
              <a:buFont typeface="Wingdings" pitchFamily="2" charset="2"/>
              <a:buChar char="§"/>
              <a:tabLst/>
              <a:defRPr sz="2000">
                <a:solidFill>
                  <a:srgbClr val="000000"/>
                </a:solidFill>
              </a:defRPr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Reduce the sampling rate of daily samples to 100-sec stride</a:t>
            </a: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rgbClr val="F56600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>
                <a:solidFill>
                  <a:srgbClr val="000000"/>
                </a:solidFill>
              </a:rPr>
              <a:t>Large sampling rate is unnecessary for providing long context</a:t>
            </a:r>
          </a:p>
          <a:p>
            <a:pPr marL="171450" marR="0" lvl="1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6600"/>
              </a:buClr>
              <a:buSzTx/>
              <a:buFont typeface="Wingdings" pitchFamily="2" charset="2"/>
              <a:buChar char="§"/>
              <a:tabLst/>
              <a:defRPr sz="2000">
                <a:solidFill>
                  <a:srgbClr val="000000"/>
                </a:solidFill>
              </a:defRPr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B4C830-8305-A56D-AEB6-E0EE0974F4E5}"/>
              </a:ext>
            </a:extLst>
          </p:cNvPr>
          <p:cNvSpPr txBox="1"/>
          <p:nvPr/>
        </p:nvSpPr>
        <p:spPr>
          <a:xfrm>
            <a:off x="3688900" y="5919522"/>
            <a:ext cx="5829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Results of </a:t>
            </a:r>
            <a:r>
              <a:rPr lang="en-US" err="1"/>
              <a:t>downsampling</a:t>
            </a:r>
            <a:r>
              <a:rPr lang="en-US"/>
              <a:t> a daily sample</a:t>
            </a:r>
            <a:r>
              <a:rPr lang="en-US" baseline="30000"/>
              <a:t> 1</a:t>
            </a:r>
            <a:r>
              <a:rPr lang="en-US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10A7CE-3BFB-75D0-A9E4-A3DC8D6D7A47}"/>
              </a:ext>
            </a:extLst>
          </p:cNvPr>
          <p:cNvSpPr txBox="1"/>
          <p:nvPr/>
        </p:nvSpPr>
        <p:spPr>
          <a:xfrm>
            <a:off x="8527587" y="2052942"/>
            <a:ext cx="6617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1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3CA877-ED73-2F1F-9217-0AA00FAB2B13}"/>
              </a:ext>
            </a:extLst>
          </p:cNvPr>
          <p:cNvGrpSpPr/>
          <p:nvPr/>
        </p:nvGrpSpPr>
        <p:grpSpPr>
          <a:xfrm>
            <a:off x="2955537" y="1033462"/>
            <a:ext cx="5638725" cy="4791075"/>
            <a:chOff x="2809875" y="888504"/>
            <a:chExt cx="5638725" cy="479107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FAF5961-C598-51C0-F71F-DB97AB540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119" t="1739" r="3103" b="5393"/>
            <a:stretch>
              <a:fillRect/>
            </a:stretch>
          </p:blipFill>
          <p:spPr>
            <a:xfrm>
              <a:off x="2809875" y="888504"/>
              <a:ext cx="5638725" cy="479107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EE3C474-3307-875C-BB5C-CA68FC8B6A18}"/>
                </a:ext>
              </a:extLst>
            </p:cNvPr>
            <p:cNvSpPr txBox="1"/>
            <p:nvPr/>
          </p:nvSpPr>
          <p:spPr>
            <a:xfrm>
              <a:off x="5467350" y="888504"/>
              <a:ext cx="182601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/>
                <a:t>Stride: 115 sec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D744FF-13D5-9940-CD92-BD0E57D4E9DA}"/>
                </a:ext>
              </a:extLst>
            </p:cNvPr>
            <p:cNvSpPr txBox="1"/>
            <p:nvPr/>
          </p:nvSpPr>
          <p:spPr>
            <a:xfrm>
              <a:off x="5467350" y="1874646"/>
              <a:ext cx="182601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/>
                <a:t>Stride: 1 sec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30E51E1-FCB1-894A-1FDF-03A6572F04A0}"/>
                </a:ext>
              </a:extLst>
            </p:cNvPr>
            <p:cNvSpPr txBox="1"/>
            <p:nvPr/>
          </p:nvSpPr>
          <p:spPr>
            <a:xfrm>
              <a:off x="5467350" y="2838484"/>
              <a:ext cx="182601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/>
                <a:t>Stride: 10 sec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996E54F-6034-76F8-337C-FFF5CEC814A4}"/>
                </a:ext>
              </a:extLst>
            </p:cNvPr>
            <p:cNvSpPr txBox="1"/>
            <p:nvPr/>
          </p:nvSpPr>
          <p:spPr>
            <a:xfrm>
              <a:off x="5467349" y="3833423"/>
              <a:ext cx="182601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/>
                <a:t>Stride: 100 sec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4981827-863A-0F21-3E1B-A794C0954842}"/>
                </a:ext>
              </a:extLst>
            </p:cNvPr>
            <p:cNvSpPr txBox="1"/>
            <p:nvPr/>
          </p:nvSpPr>
          <p:spPr>
            <a:xfrm>
              <a:off x="5467350" y="4848582"/>
              <a:ext cx="19812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/>
                <a:t>Stride: 1,000 sec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003163B-1952-41BC-0E94-DC45EBEA74E1}"/>
              </a:ext>
            </a:extLst>
          </p:cNvPr>
          <p:cNvSpPr txBox="1"/>
          <p:nvPr/>
        </p:nvSpPr>
        <p:spPr>
          <a:xfrm>
            <a:off x="628650" y="6238614"/>
            <a:ext cx="7791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[1] Zeyu Tang, Adam Patyk, James Jolly, Stephanie P Goldstein, J Graham Thomas, and Adam Hoover. Detecting eating episodes from wrist motion using daily pattern analysis. IEEE Journal of Biomedical and Health Informatics, 28(2):1054–1065, 2023.</a:t>
            </a:r>
          </a:p>
        </p:txBody>
      </p:sp>
    </p:spTree>
    <p:extLst>
      <p:ext uri="{BB962C8B-B14F-4D97-AF65-F5344CB8AC3E}">
        <p14:creationId xmlns:p14="http://schemas.microsoft.com/office/powerpoint/2010/main" val="15646639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884A9-33CF-275A-4105-5E4D56556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94FDA6B-3406-ADC6-875B-2765C99C8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423" y="403654"/>
            <a:ext cx="7886700" cy="332399"/>
          </a:xfrm>
        </p:spPr>
        <p:txBody>
          <a:bodyPr/>
          <a:lstStyle/>
          <a:p>
            <a:pPr eaLnBrk="0" hangingPunct="0"/>
            <a:r>
              <a:rPr lang="en-US" b="1" dirty="0"/>
              <a:t>Evaluation Settings (Daily Pattern)</a:t>
            </a:r>
            <a:endParaRPr lang="en-US" altLang="zh-CN" b="1" dirty="0"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230633-444E-9AF2-FCB3-271FBFC5C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027020"/>
            <a:ext cx="8865826" cy="3580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6600"/>
              </a:buClr>
              <a:buSzTx/>
              <a:buFont typeface="Wingdings" pitchFamily="2" charset="2"/>
              <a:buChar char="§"/>
              <a:tabLst/>
              <a:defRPr sz="2000">
                <a:solidFill>
                  <a:srgbClr val="000000"/>
                </a:solidFill>
              </a:defRPr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5-fold cross validation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56600"/>
              </a:buClr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rgbClr val="000000"/>
                </a:solidFill>
              </a:defRPr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Split by original recording in CAD dataset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6600"/>
              </a:buClr>
              <a:buSzTx/>
              <a:buFont typeface="Wingdings" pitchFamily="2" charset="2"/>
              <a:buChar char="§"/>
              <a:tabLst/>
              <a:defRPr sz="2000">
                <a:solidFill>
                  <a:srgbClr val="000000"/>
                </a:solidFill>
              </a:defRPr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Training: </a:t>
            </a:r>
          </a:p>
          <a:p>
            <a:pPr marL="685800" marR="0" lvl="1" indent="-34290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56600"/>
              </a:buClr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rgbClr val="000000"/>
                </a:solidFill>
              </a:defRPr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50 epochs; maximum steps per epoch: 1,000</a:t>
            </a:r>
          </a:p>
          <a:p>
            <a:pPr marL="685800" marR="0" lvl="1" indent="-34290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56600"/>
              </a:buClr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rgbClr val="000000"/>
                </a:solidFill>
              </a:defRPr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Binary cross entropy loss</a:t>
            </a:r>
          </a:p>
          <a:p>
            <a:pPr marL="685800" marR="0" lvl="1" indent="-34290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56600"/>
              </a:buClr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rgbClr val="000000"/>
                </a:solidFill>
              </a:defRPr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Under-sample </a:t>
            </a:r>
            <a:r>
              <a:rPr lang="en-US" sz="2000">
                <a:solidFill>
                  <a:srgbClr val="000000"/>
                </a:solidFill>
                <a:latin typeface="Franklin Gothic Book" panose="020B0503020102020204"/>
              </a:rPr>
              <a:t>n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on-eating data to balance against eating data in stage 1</a:t>
            </a:r>
          </a:p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Clr>
                <a:srgbClr val="F56600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>
                <a:solidFill>
                  <a:srgbClr val="000000"/>
                </a:solidFill>
              </a:rPr>
              <a:t>Input size for stage 1: </a:t>
            </a:r>
            <a:r>
              <a:rPr lang="da-DK" sz="2000">
                <a:solidFill>
                  <a:srgbClr val="000000"/>
                </a:solidFill>
              </a:rPr>
              <a:t>6-min with 6 axis, at 15 Hz</a:t>
            </a:r>
          </a:p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Clr>
                <a:srgbClr val="F56600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>
                <a:solidFill>
                  <a:srgbClr val="000000"/>
                </a:solidFill>
              </a:rPr>
              <a:t>Input size for stage 2: 23.6 hours at 0.01 Hz</a:t>
            </a:r>
          </a:p>
          <a:p>
            <a:pPr marR="0" lvl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6600"/>
              </a:buClr>
              <a:buSzTx/>
              <a:tabLst/>
              <a:defRPr sz="2000">
                <a:solidFill>
                  <a:srgbClr val="000000"/>
                </a:solidFill>
              </a:defRPr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171450" marR="0" lvl="1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6600"/>
              </a:buClr>
              <a:buSzTx/>
              <a:buFont typeface="Wingdings" pitchFamily="2" charset="2"/>
              <a:buChar char="§"/>
              <a:tabLst/>
              <a:defRPr sz="2000">
                <a:solidFill>
                  <a:srgbClr val="000000"/>
                </a:solidFill>
              </a:defRPr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F032A0-C37B-4847-B0D3-20DCD6F11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88" y="3863561"/>
            <a:ext cx="8244624" cy="282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559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3BC66-9EA0-104D-5DF7-955F645CF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1898792-6030-335D-BA39-BAE3742E5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423" y="396930"/>
            <a:ext cx="7886700" cy="332399"/>
          </a:xfrm>
        </p:spPr>
        <p:txBody>
          <a:bodyPr/>
          <a:lstStyle/>
          <a:p>
            <a:pPr eaLnBrk="0" hangingPunct="0"/>
            <a:r>
              <a:rPr lang="en-US" b="1" dirty="0"/>
              <a:t>Results - Prediction Signal-to-Noise Ratio (SNR) (Daily Pattern)</a:t>
            </a:r>
            <a:endParaRPr lang="en-US" altLang="zh-CN" b="1" dirty="0"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0F3F4D-6955-30A2-C187-2E0E4C66A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342" y="792151"/>
            <a:ext cx="8153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 defTabSz="685800">
              <a:lnSpc>
                <a:spcPct val="90000"/>
              </a:lnSpc>
              <a:spcBef>
                <a:spcPts val="750"/>
              </a:spcBef>
              <a:buClr>
                <a:srgbClr val="F56600"/>
              </a:buClr>
              <a:defRPr sz="2000">
                <a:solidFill>
                  <a:srgbClr val="000000"/>
                </a:solidFill>
              </a:defRPr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Sliding window approach has a consistent background noise (appx 0.2), while daily pattern </a:t>
            </a:r>
            <a:r>
              <a:rPr lang="en-US" sz="2000">
                <a:solidFill>
                  <a:srgbClr val="000000"/>
                </a:solidFill>
              </a:rPr>
              <a:t>approach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is much cleaner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812AE82-3DC8-104D-ABAB-48539B232791}"/>
              </a:ext>
            </a:extLst>
          </p:cNvPr>
          <p:cNvGrpSpPr/>
          <p:nvPr/>
        </p:nvGrpSpPr>
        <p:grpSpPr>
          <a:xfrm>
            <a:off x="893942" y="1373654"/>
            <a:ext cx="7657654" cy="4026901"/>
            <a:chOff x="1667046" y="2209877"/>
            <a:chExt cx="8160367" cy="4394326"/>
          </a:xfrm>
        </p:grpSpPr>
        <p:pic>
          <p:nvPicPr>
            <p:cNvPr id="10" name="Picture 9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C6A4819B-42E0-4086-BFC6-40A23F1AD4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82" b="9674"/>
            <a:stretch>
              <a:fillRect/>
            </a:stretch>
          </p:blipFill>
          <p:spPr>
            <a:xfrm>
              <a:off x="1667046" y="2209877"/>
              <a:ext cx="8160365" cy="219716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3E55E1E-ED99-4B41-BE28-B15A42A42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782" b="9674"/>
            <a:stretch>
              <a:fillRect/>
            </a:stretch>
          </p:blipFill>
          <p:spPr>
            <a:xfrm>
              <a:off x="1667046" y="4407040"/>
              <a:ext cx="8160367" cy="2197163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C0463E5-AB3C-56DD-0400-1ED04260B213}"/>
              </a:ext>
            </a:extLst>
          </p:cNvPr>
          <p:cNvSpPr txBox="1"/>
          <p:nvPr/>
        </p:nvSpPr>
        <p:spPr>
          <a:xfrm>
            <a:off x="1034951" y="5868487"/>
            <a:ext cx="7433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Predictions from daily pattern classifier (upper) and a window model (lower)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EFCBC6C-7A62-101C-E1E1-62186AEAB9B1}"/>
              </a:ext>
            </a:extLst>
          </p:cNvPr>
          <p:cNvGrpSpPr/>
          <p:nvPr/>
        </p:nvGrpSpPr>
        <p:grpSpPr>
          <a:xfrm>
            <a:off x="5995465" y="5604357"/>
            <a:ext cx="2266950" cy="369332"/>
            <a:chOff x="6210300" y="1086512"/>
            <a:chExt cx="2266950" cy="3693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60E0202-33C3-A773-6A78-53D226CBAABB}"/>
                </a:ext>
              </a:extLst>
            </p:cNvPr>
            <p:cNvSpPr/>
            <p:nvPr/>
          </p:nvSpPr>
          <p:spPr>
            <a:xfrm>
              <a:off x="6210300" y="1239887"/>
              <a:ext cx="200025" cy="12382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B50A320-0FC9-3D62-58B8-46A977E996A1}"/>
                </a:ext>
              </a:extLst>
            </p:cNvPr>
            <p:cNvSpPr txBox="1"/>
            <p:nvPr/>
          </p:nvSpPr>
          <p:spPr>
            <a:xfrm>
              <a:off x="6410325" y="1086512"/>
              <a:ext cx="206692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/>
                <a:t>Predicted episodes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8C51F05-3DC3-D7AC-D1C7-59F7AC3666CE}"/>
              </a:ext>
            </a:extLst>
          </p:cNvPr>
          <p:cNvGrpSpPr/>
          <p:nvPr/>
        </p:nvGrpSpPr>
        <p:grpSpPr>
          <a:xfrm>
            <a:off x="5999502" y="5356336"/>
            <a:ext cx="2781300" cy="369332"/>
            <a:chOff x="5802720" y="1733818"/>
            <a:chExt cx="2781300" cy="3693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4005954-65E4-32B7-D529-B227C6F86E52}"/>
                </a:ext>
              </a:extLst>
            </p:cNvPr>
            <p:cNvSpPr/>
            <p:nvPr/>
          </p:nvSpPr>
          <p:spPr>
            <a:xfrm>
              <a:off x="5802720" y="1887193"/>
              <a:ext cx="200025" cy="12382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F4B7CED-5C1A-4309-9034-79E189D19B50}"/>
                </a:ext>
              </a:extLst>
            </p:cNvPr>
            <p:cNvSpPr txBox="1"/>
            <p:nvPr/>
          </p:nvSpPr>
          <p:spPr>
            <a:xfrm>
              <a:off x="6002745" y="1733818"/>
              <a:ext cx="258127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/>
                <a:t>G</a:t>
              </a:r>
              <a:r>
                <a:rPr lang="en-US" altLang="zh-CN"/>
                <a:t>round truth</a:t>
              </a:r>
              <a:r>
                <a:rPr lang="en-US"/>
                <a:t> episodes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EC0C556-437E-B7E7-85BA-E2C3408C3F07}"/>
              </a:ext>
            </a:extLst>
          </p:cNvPr>
          <p:cNvSpPr txBox="1"/>
          <p:nvPr/>
        </p:nvSpPr>
        <p:spPr>
          <a:xfrm>
            <a:off x="4423175" y="5327446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Time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40595A-EAD2-C008-2AE0-9AE1477A9FD8}"/>
              </a:ext>
            </a:extLst>
          </p:cNvPr>
          <p:cNvSpPr txBox="1"/>
          <p:nvPr/>
        </p:nvSpPr>
        <p:spPr>
          <a:xfrm rot="16200000">
            <a:off x="43436" y="3177029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P(eating)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568FBA-6CA1-5290-E327-4679B24E2F29}"/>
              </a:ext>
            </a:extLst>
          </p:cNvPr>
          <p:cNvSpPr txBox="1"/>
          <p:nvPr/>
        </p:nvSpPr>
        <p:spPr>
          <a:xfrm>
            <a:off x="876423" y="6196710"/>
            <a:ext cx="76383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Source: Zeyu Tang, Adam Patyk, James Jolly, Stephanie P Goldstein, J Graham Thomas, and Adam Hoover. Detecting eating episodes from wrist motion using daily pattern analysis. IEEE Journal of Biomedical and Health Informatics, 28(2):1054–1065, 2023..</a:t>
            </a:r>
          </a:p>
        </p:txBody>
      </p:sp>
    </p:spTree>
    <p:extLst>
      <p:ext uri="{BB962C8B-B14F-4D97-AF65-F5344CB8AC3E}">
        <p14:creationId xmlns:p14="http://schemas.microsoft.com/office/powerpoint/2010/main" val="24261689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AB5D7-C14E-23A1-5A17-9C4F05B51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74C6539-F636-7803-6B9F-911A5EDAA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423" y="403654"/>
            <a:ext cx="7886700" cy="332399"/>
          </a:xfrm>
        </p:spPr>
        <p:txBody>
          <a:bodyPr/>
          <a:lstStyle/>
          <a:p>
            <a:pPr eaLnBrk="0" hangingPunct="0"/>
            <a:r>
              <a:rPr lang="en-US" b="1" dirty="0"/>
              <a:t>Video</a:t>
            </a:r>
            <a:r>
              <a:rPr lang="en-US" altLang="zh-CN" b="1" dirty="0">
                <a:latin typeface="Calibri"/>
              </a:rPr>
              <a:t> Dataset – </a:t>
            </a:r>
            <a:r>
              <a:rPr lang="en-US" b="1" dirty="0"/>
              <a:t>Ours vs. Existing Datasets (Video Gesture)</a:t>
            </a:r>
            <a:endParaRPr lang="en-US" altLang="zh-CN" b="1" dirty="0">
              <a:latin typeface="Calibri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5DACA67-B02F-2554-F5E4-F031DF400CB6}"/>
              </a:ext>
            </a:extLst>
          </p:cNvPr>
          <p:cNvGraphicFramePr>
            <a:graphicFrameLocks noGrp="1"/>
          </p:cNvGraphicFramePr>
          <p:nvPr/>
        </p:nvGraphicFramePr>
        <p:xfrm>
          <a:off x="394919" y="1053600"/>
          <a:ext cx="7884411" cy="4056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1506">
                  <a:extLst>
                    <a:ext uri="{9D8B030D-6E8A-4147-A177-3AD203B41FA5}">
                      <a16:colId xmlns:a16="http://schemas.microsoft.com/office/drawing/2014/main" val="692249393"/>
                    </a:ext>
                  </a:extLst>
                </a:gridCol>
                <a:gridCol w="1266825">
                  <a:extLst>
                    <a:ext uri="{9D8B030D-6E8A-4147-A177-3AD203B41FA5}">
                      <a16:colId xmlns:a16="http://schemas.microsoft.com/office/drawing/2014/main" val="1617304577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70888733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3601016694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val="3888496252"/>
                    </a:ext>
                  </a:extLst>
                </a:gridCol>
                <a:gridCol w="687905">
                  <a:extLst>
                    <a:ext uri="{9D8B030D-6E8A-4147-A177-3AD203B41FA5}">
                      <a16:colId xmlns:a16="http://schemas.microsoft.com/office/drawing/2014/main" val="1325849037"/>
                    </a:ext>
                  </a:extLst>
                </a:gridCol>
              </a:tblGrid>
              <a:tr h="57518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Dataset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Participants (Videos)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Gestures (Types)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Food choices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Camera position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Avail.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124923857"/>
                  </a:ext>
                </a:extLst>
              </a:tr>
              <a:tr h="9333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OREBA</a:t>
                      </a:r>
                      <a:r>
                        <a:rPr lang="en-US" sz="18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 (102)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4,279 </a:t>
                      </a:r>
                    </a:p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(Bite, drink)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lasagna, bread, yogurt, water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 the dining table; </a:t>
                      </a:r>
                    </a:p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front view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Public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04541203"/>
                  </a:ext>
                </a:extLst>
              </a:tr>
              <a:tr h="7517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[Hossain2020]</a:t>
                      </a:r>
                      <a:r>
                        <a:rPr lang="en-US" sz="18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 (84)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2,101</a:t>
                      </a:r>
                    </a:p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(Bite)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reported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3-feet from participants; </a:t>
                      </a:r>
                    </a:p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side view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Private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21063934"/>
                  </a:ext>
                </a:extLst>
              </a:tr>
              <a:tr h="8578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[Qiu2020]</a:t>
                      </a:r>
                      <a:r>
                        <a:rPr lang="en-US" sz="18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(52)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2,039 </a:t>
                      </a:r>
                    </a:p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(Bite)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 </a:t>
                      </a:r>
                    </a:p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(food, beverage)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 the shoulder of the participant; over-shoulder view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Private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84309315"/>
                  </a:ext>
                </a:extLst>
              </a:tr>
              <a:tr h="8578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Clemson Cafeteria (ours)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264 (486)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23,142 </a:t>
                      </a:r>
                    </a:p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(Bite, drink)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374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(food, beverage)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 the ceiling of 5 meters height; over-head view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Public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3757550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615B338-7120-BA40-323F-664D891CFFF6}"/>
              </a:ext>
            </a:extLst>
          </p:cNvPr>
          <p:cNvSpPr txBox="1"/>
          <p:nvPr/>
        </p:nvSpPr>
        <p:spPr>
          <a:xfrm>
            <a:off x="582980" y="5427852"/>
            <a:ext cx="788441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[1] Philipp V Rouast, Hamid </a:t>
            </a:r>
            <a:r>
              <a:rPr lang="en-US" sz="1200" err="1"/>
              <a:t>Heydarian</a:t>
            </a:r>
            <a:r>
              <a:rPr lang="en-US" sz="1200"/>
              <a:t>, Marc TP Adam, and Megan E Rollo. </a:t>
            </a:r>
            <a:r>
              <a:rPr lang="en-US" sz="1200" err="1"/>
              <a:t>Oreba</a:t>
            </a:r>
            <a:r>
              <a:rPr lang="en-US" sz="1200"/>
              <a:t>: A dataset for objectively recognizing eating behavior and associated intake. IEEE Access, 8:181955– 181963, 2020.</a:t>
            </a:r>
          </a:p>
          <a:p>
            <a:r>
              <a:rPr lang="en-US" sz="1200"/>
              <a:t>[2] Delwar Hossain, Tonmoy Ghosh, and Edward Sazonov. Automatic count of bites and chews from videos of eating episodes. IEEE Access, 8:101934–101945, 2020. </a:t>
            </a:r>
          </a:p>
          <a:p>
            <a:r>
              <a:rPr lang="en-US" sz="1200"/>
              <a:t>[3] </a:t>
            </a:r>
            <a:r>
              <a:rPr lang="en-US" sz="1200" err="1"/>
              <a:t>Jianing</a:t>
            </a:r>
            <a:r>
              <a:rPr lang="en-US" sz="1200"/>
              <a:t> Qiu, Frank P-W Lo, Shuo Jiang, Ya-Yen Tsai, </a:t>
            </a:r>
            <a:r>
              <a:rPr lang="en-US" sz="1200" err="1"/>
              <a:t>Yingnan</a:t>
            </a:r>
            <a:r>
              <a:rPr lang="en-US" sz="1200"/>
              <a:t> Sun, and Benny Lo. Counting bites and recognizing consumed food from videos for passive dietary monitoring. IEEE Journal of Biomedical and Health Informatics, 25(5):1471–1482, 2020. </a:t>
            </a:r>
          </a:p>
        </p:txBody>
      </p:sp>
    </p:spTree>
    <p:extLst>
      <p:ext uri="{BB962C8B-B14F-4D97-AF65-F5344CB8AC3E}">
        <p14:creationId xmlns:p14="http://schemas.microsoft.com/office/powerpoint/2010/main" val="117294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884A9-33CF-275A-4105-5E4D56556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94FDA6B-3406-ADC6-875B-2765C99C8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423" y="403654"/>
            <a:ext cx="7886700" cy="332399"/>
          </a:xfrm>
        </p:spPr>
        <p:txBody>
          <a:bodyPr/>
          <a:lstStyle/>
          <a:p>
            <a:pPr eaLnBrk="0" hangingPunct="0"/>
            <a:r>
              <a:rPr lang="en-US" b="1" dirty="0"/>
              <a:t>Evaluation Settings (Video Gesture)</a:t>
            </a:r>
            <a:endParaRPr lang="en-US" altLang="zh-CN" b="1" dirty="0"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230633-444E-9AF2-FCB3-271FBFC5C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027020"/>
            <a:ext cx="8865826" cy="555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6600"/>
              </a:buClr>
              <a:buSzTx/>
              <a:buFont typeface="Wingdings" pitchFamily="2" charset="2"/>
              <a:buChar char="§"/>
              <a:tabLst/>
              <a:defRPr sz="2000">
                <a:solidFill>
                  <a:srgbClr val="000000"/>
                </a:solidFill>
              </a:defRPr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Training, validation, testing sets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56600"/>
              </a:buClr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rgbClr val="000000"/>
                </a:solidFill>
              </a:defRPr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Split by original participants with a ratio of 70: 15: 15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6600"/>
              </a:buClr>
              <a:buSzTx/>
              <a:buFont typeface="Wingdings" pitchFamily="2" charset="2"/>
              <a:buChar char="§"/>
              <a:tabLst/>
              <a:defRPr sz="2000">
                <a:solidFill>
                  <a:srgbClr val="000000"/>
                </a:solidFill>
              </a:defRPr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Training: </a:t>
            </a:r>
          </a:p>
          <a:p>
            <a:pPr marL="685800" marR="0" lvl="1" indent="-34290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56600"/>
              </a:buClr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rgbClr val="000000"/>
                </a:solidFill>
              </a:defRPr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50;  maximum steps per epoch: 10,000</a:t>
            </a:r>
          </a:p>
          <a:p>
            <a:pPr marL="685800" marR="0" lvl="1" indent="-34290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56600"/>
              </a:buClr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rgbClr val="000000"/>
                </a:solidFill>
              </a:defRPr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Cross entropy loss</a:t>
            </a:r>
          </a:p>
          <a:p>
            <a:pPr marL="685800" lvl="1" indent="-342900" defTabSz="685800">
              <a:lnSpc>
                <a:spcPct val="90000"/>
              </a:lnSpc>
              <a:spcBef>
                <a:spcPts val="375"/>
              </a:spcBef>
              <a:buClr>
                <a:srgbClr val="F56600"/>
              </a:buClr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</a:defRPr>
            </a:pPr>
            <a:r>
              <a:rPr lang="en-US" sz="2000">
                <a:solidFill>
                  <a:srgbClr val="000000"/>
                </a:solidFill>
                <a:latin typeface="Franklin Gothic Book" panose="020B0503020102020204"/>
              </a:rPr>
              <a:t>Class weights: </a:t>
            </a:r>
            <a:r>
              <a:rPr lang="en-US" sz="2000"/>
              <a:t>Inverse square root of class sizes</a:t>
            </a:r>
            <a:endParaRPr lang="en-US" sz="2000">
              <a:solidFill>
                <a:srgbClr val="000000"/>
              </a:solidFill>
            </a:endParaRPr>
          </a:p>
          <a:p>
            <a:pPr marL="685800" lvl="1" indent="-342900" defTabSz="685800">
              <a:lnSpc>
                <a:spcPct val="90000"/>
              </a:lnSpc>
              <a:spcBef>
                <a:spcPts val="375"/>
              </a:spcBef>
              <a:buClr>
                <a:srgbClr val="F56600"/>
              </a:buClr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</a:defRPr>
            </a:pPr>
            <a:r>
              <a:rPr lang="en-US" sz="2000">
                <a:solidFill>
                  <a:srgbClr val="000000"/>
                </a:solidFill>
              </a:rPr>
              <a:t>Pre-trained datasets: CNN-LSTM: ImageNet; X3D: Kinetics</a:t>
            </a:r>
          </a:p>
          <a:p>
            <a:pPr marL="685800" lvl="1" indent="-342900" defTabSz="685800">
              <a:lnSpc>
                <a:spcPct val="90000"/>
              </a:lnSpc>
              <a:spcBef>
                <a:spcPts val="375"/>
              </a:spcBef>
              <a:buClr>
                <a:srgbClr val="F56600"/>
              </a:buClr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</a:defRPr>
            </a:pPr>
            <a:r>
              <a:rPr lang="en-US" sz="2000">
                <a:solidFill>
                  <a:srgbClr val="000000"/>
                </a:solidFill>
              </a:rPr>
              <a:t>Augmentation for raw frames:  brightness jittering, random horizontal flipping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Clr>
                <a:srgbClr val="F56600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>
                <a:solidFill>
                  <a:srgbClr val="000000"/>
                </a:solidFill>
              </a:rPr>
              <a:t>Input size for local encoders: </a:t>
            </a:r>
          </a:p>
          <a:p>
            <a:pPr marL="514350" lvl="1" indent="-171450" defTabSz="685800">
              <a:lnSpc>
                <a:spcPct val="90000"/>
              </a:lnSpc>
              <a:spcBef>
                <a:spcPts val="375"/>
              </a:spcBef>
              <a:buClr>
                <a:srgbClr val="F56600"/>
              </a:buClr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</a:defRPr>
            </a:pPr>
            <a:r>
              <a:rPr lang="da-DK" sz="2000">
                <a:solidFill>
                  <a:srgbClr val="000000"/>
                </a:solidFill>
              </a:rPr>
              <a:t>X3D </a:t>
            </a:r>
            <a:r>
              <a:rPr lang="en-US" sz="2000">
                <a:solidFill>
                  <a:srgbClr val="000000"/>
                </a:solidFill>
              </a:rPr>
              <a:t>: </a:t>
            </a:r>
            <a:r>
              <a:rPr lang="da-DK" sz="2000">
                <a:solidFill>
                  <a:srgbClr val="000000"/>
                </a:solidFill>
              </a:rPr>
              <a:t>13 frames with 160x160 resolution at 5 Hz </a:t>
            </a:r>
          </a:p>
          <a:p>
            <a:pPr marL="514350" lvl="1" indent="-171450" defTabSz="685800">
              <a:lnSpc>
                <a:spcPct val="90000"/>
              </a:lnSpc>
              <a:spcBef>
                <a:spcPts val="375"/>
              </a:spcBef>
              <a:buClr>
                <a:srgbClr val="F56600"/>
              </a:buClr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</a:defRPr>
            </a:pPr>
            <a:r>
              <a:rPr lang="da-DK" sz="2000">
                <a:solidFill>
                  <a:srgbClr val="000000"/>
                </a:solidFill>
              </a:rPr>
              <a:t>CNN-LSTM  16 frames with 224x224 resolution at 8 Hz</a:t>
            </a:r>
            <a:endParaRPr lang="en-US" sz="2000">
              <a:solidFill>
                <a:srgbClr val="000000"/>
              </a:solidFill>
            </a:endParaRPr>
          </a:p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Clr>
                <a:srgbClr val="F56600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>
                <a:solidFill>
                  <a:srgbClr val="000000"/>
                </a:solidFill>
              </a:rPr>
              <a:t>Input size for global detector 2: 41 minutes at 2 Hz</a:t>
            </a:r>
          </a:p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Clr>
                <a:srgbClr val="F56600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endParaRPr lang="en-US" sz="2000">
              <a:solidFill>
                <a:srgbClr val="000000"/>
              </a:solidFill>
            </a:endParaRPr>
          </a:p>
          <a:p>
            <a:pPr marR="0" lvl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6600"/>
              </a:buClr>
              <a:buSzTx/>
              <a:tabLst/>
              <a:defRPr sz="2000">
                <a:solidFill>
                  <a:srgbClr val="000000"/>
                </a:solidFill>
              </a:defRPr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171450" marR="0" lvl="1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6600"/>
              </a:buClr>
              <a:buSzTx/>
              <a:buFont typeface="Wingdings" pitchFamily="2" charset="2"/>
              <a:buChar char="§"/>
              <a:tabLst/>
              <a:defRPr sz="2000">
                <a:solidFill>
                  <a:srgbClr val="000000"/>
                </a:solidFill>
              </a:defRPr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7839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2CFAB-A5BE-DCEA-E404-717A2485E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D5B0391-57D3-3D2C-6D05-1703EE140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423" y="403654"/>
            <a:ext cx="7886700" cy="332399"/>
          </a:xfrm>
        </p:spPr>
        <p:txBody>
          <a:bodyPr/>
          <a:lstStyle/>
          <a:p>
            <a:pPr eaLnBrk="0" hangingPunct="0"/>
            <a:r>
              <a:rPr lang="en-US" b="1" dirty="0"/>
              <a:t>Episode-based Evaluation Scheme (Video Gesture)</a:t>
            </a:r>
            <a:endParaRPr lang="en-US" altLang="zh-CN" b="1" dirty="0"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971446-DBAB-6568-D7BA-5D29FA72B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882965"/>
            <a:ext cx="8157532" cy="2330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660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E1A47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6600"/>
              </a:buClr>
              <a:buSzTx/>
              <a:buFont typeface="Wingdings" pitchFamily="2" charset="2"/>
              <a:buChar char="§"/>
              <a:tabLst/>
              <a:defRPr sz="2000">
                <a:solidFill>
                  <a:srgbClr val="000000"/>
                </a:solidFill>
              </a:defRPr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Frame-level predictions are processed first to remove small gaps and jitters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6600"/>
              </a:buClr>
              <a:buSzTx/>
              <a:buFont typeface="Wingdings" pitchFamily="2" charset="2"/>
              <a:buChar char="§"/>
              <a:tabLst/>
              <a:defRPr sz="2000">
                <a:solidFill>
                  <a:srgbClr val="000000"/>
                </a:solidFill>
              </a:defRPr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Continuous frames with the same prediction labels are considered as one bounded gesture events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6600"/>
              </a:buClr>
              <a:buSzTx/>
              <a:buFont typeface="Wingdings" pitchFamily="2" charset="2"/>
              <a:buChar char="§"/>
              <a:tabLst/>
              <a:defRPr sz="2000">
                <a:solidFill>
                  <a:srgbClr val="000000"/>
                </a:solidFill>
              </a:defRPr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Detected event boundaries are compared with ground truth</a:t>
            </a: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endParaRPr lang="en-US" sz="200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72E08E-DE4F-4804-F6E2-83A683782B30}"/>
              </a:ext>
            </a:extLst>
          </p:cNvPr>
          <p:cNvSpPr txBox="1"/>
          <p:nvPr/>
        </p:nvSpPr>
        <p:spPr>
          <a:xfrm>
            <a:off x="641776" y="6000520"/>
            <a:ext cx="77575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[1] Yadnyesh Y Luktuke and Adam Hoover. Segmentation and recognition of eating gestures from wrist motion using deep learning. In 2020 IEEE International Conference on Big Data (Big Data), pages 1368–1373. IEEE, 2020.</a:t>
            </a:r>
          </a:p>
          <a:p>
            <a:r>
              <a:rPr lang="en-US" sz="1200"/>
              <a:t>[2] Zeyu Tang and Adam Hoover. Video-based intake gesture recognition using meal-length context. ACM Transactions on Computing for Healthcare, 6(2):1–24, 2025.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378964-C218-F13C-0474-9B9EBC9DA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76" y="3011980"/>
            <a:ext cx="7343830" cy="20113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B39E53-E7ED-0DE6-1A0E-B9171135CC21}"/>
              </a:ext>
            </a:extLst>
          </p:cNvPr>
          <p:cNvSpPr txBox="1"/>
          <p:nvPr/>
        </p:nvSpPr>
        <p:spPr>
          <a:xfrm>
            <a:off x="3001008" y="5023308"/>
            <a:ext cx="26253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defRPr sz="2000">
                <a:solidFill>
                  <a:srgbClr val="000000"/>
                </a:solidFill>
              </a:defRPr>
            </a:pPr>
            <a:r>
              <a:rPr lang="en-US"/>
              <a:t>Evaluation criteria</a:t>
            </a:r>
            <a:r>
              <a:rPr lang="en-US" baseline="30000"/>
              <a:t>1, 2</a:t>
            </a:r>
            <a:endParaRPr lang="en-US" sz="160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15223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EB0D6-807A-A041-FF08-DF6107E51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EC682-8E7C-67AC-6487-CE508F709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13" y="354567"/>
            <a:ext cx="8153399" cy="664797"/>
          </a:xfrm>
        </p:spPr>
        <p:txBody>
          <a:bodyPr/>
          <a:lstStyle/>
          <a:p>
            <a:pPr eaLnBrk="0" hangingPunct="0"/>
            <a:r>
              <a:rPr lang="en-US" b="1" dirty="0"/>
              <a:t>Results - F1 Improvement Across Demographics (Video Gesture)</a:t>
            </a:r>
            <a:endParaRPr lang="en-US" altLang="zh-CN" b="1" dirty="0"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B65CA8-5106-79A9-C469-436CB1A9B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714144"/>
            <a:ext cx="8153400" cy="1302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Clr>
                <a:srgbClr val="F56600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latin typeface="Calibri" panose="020F0502020204030204" pitchFamily="34" charset="0"/>
              </a:rPr>
              <a:t>Better performance in drink detection for younger individuals: the global patterns are more consistent</a:t>
            </a: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Clr>
                <a:srgbClr val="F56600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latin typeface="Calibri" panose="020F0502020204030204" pitchFamily="34" charset="0"/>
              </a:rPr>
              <a:t>Higher gains for people with darker skins: global patterns help when local visual cues are weak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7B95F7-9CFA-8254-BD7D-D327489E291D}"/>
              </a:ext>
            </a:extLst>
          </p:cNvPr>
          <p:cNvSpPr txBox="1"/>
          <p:nvPr/>
        </p:nvSpPr>
        <p:spPr>
          <a:xfrm>
            <a:off x="746392" y="6387149"/>
            <a:ext cx="7498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</a:rPr>
              <a:t>Source: Zeyu Tang and Adam Hoover. Video-based intake gesture recognition using meal-length context. ACM Transactions on Computing for Healthcare, 6(2):1–24, 2025.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15AF11-C74F-7374-DE8C-364AFE30B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13" y="2209190"/>
            <a:ext cx="7917315" cy="412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80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AE18A-C150-68D1-0609-E5F12EB50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9A388698-5161-77EE-B3E6-4DF052318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B93E2-0878-AC13-6036-6F1711374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1381"/>
            <a:ext cx="7884414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000">
                <a:cs typeface="+mj-cs"/>
              </a:rPr>
              <a:t>Detecting Eating Episodes From Wrist Motion</a:t>
            </a:r>
          </a:p>
        </p:txBody>
      </p:sp>
      <p:sp>
        <p:nvSpPr>
          <p:cNvPr id="5" name="sketch line">
            <a:extLst>
              <a:ext uri="{FF2B5EF4-FFF2-40B4-BE49-F238E27FC236}">
                <a16:creationId xmlns:a16="http://schemas.microsoft.com/office/drawing/2014/main" id="{ABADFD90-F29B-64F0-A909-610FFA431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50" y="4718595"/>
            <a:ext cx="4057650" cy="18288"/>
          </a:xfrm>
          <a:custGeom>
            <a:avLst/>
            <a:gdLst>
              <a:gd name="csX0" fmla="*/ 0 w 4057650"/>
              <a:gd name="csY0" fmla="*/ 0 h 18288"/>
              <a:gd name="csX1" fmla="*/ 757428 w 4057650"/>
              <a:gd name="csY1" fmla="*/ 0 h 18288"/>
              <a:gd name="csX2" fmla="*/ 1474279 w 4057650"/>
              <a:gd name="csY2" fmla="*/ 0 h 18288"/>
              <a:gd name="csX3" fmla="*/ 2191131 w 4057650"/>
              <a:gd name="csY3" fmla="*/ 0 h 18288"/>
              <a:gd name="csX4" fmla="*/ 2745676 w 4057650"/>
              <a:gd name="csY4" fmla="*/ 0 h 18288"/>
              <a:gd name="csX5" fmla="*/ 3340798 w 4057650"/>
              <a:gd name="csY5" fmla="*/ 0 h 18288"/>
              <a:gd name="csX6" fmla="*/ 4057650 w 4057650"/>
              <a:gd name="csY6" fmla="*/ 0 h 18288"/>
              <a:gd name="csX7" fmla="*/ 4057650 w 4057650"/>
              <a:gd name="csY7" fmla="*/ 18288 h 18288"/>
              <a:gd name="csX8" fmla="*/ 3381375 w 4057650"/>
              <a:gd name="csY8" fmla="*/ 18288 h 18288"/>
              <a:gd name="csX9" fmla="*/ 2826830 w 4057650"/>
              <a:gd name="csY9" fmla="*/ 18288 h 18288"/>
              <a:gd name="csX10" fmla="*/ 2272284 w 4057650"/>
              <a:gd name="csY10" fmla="*/ 18288 h 18288"/>
              <a:gd name="csX11" fmla="*/ 1555432 w 4057650"/>
              <a:gd name="csY11" fmla="*/ 18288 h 18288"/>
              <a:gd name="csX12" fmla="*/ 960310 w 4057650"/>
              <a:gd name="csY12" fmla="*/ 18288 h 18288"/>
              <a:gd name="csX13" fmla="*/ 0 w 4057650"/>
              <a:gd name="csY13" fmla="*/ 18288 h 18288"/>
              <a:gd name="csX14" fmla="*/ 0 w 4057650"/>
              <a:gd name="csY14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4057650" h="18288" fill="none" extrusionOk="0">
                <a:moveTo>
                  <a:pt x="0" y="0"/>
                </a:moveTo>
                <a:cubicBezTo>
                  <a:pt x="371182" y="3227"/>
                  <a:pt x="494372" y="9222"/>
                  <a:pt x="757428" y="0"/>
                </a:cubicBezTo>
                <a:cubicBezTo>
                  <a:pt x="1020484" y="-9222"/>
                  <a:pt x="1116719" y="-4357"/>
                  <a:pt x="1474279" y="0"/>
                </a:cubicBezTo>
                <a:cubicBezTo>
                  <a:pt x="1831839" y="4357"/>
                  <a:pt x="1920973" y="-11809"/>
                  <a:pt x="2191131" y="0"/>
                </a:cubicBezTo>
                <a:cubicBezTo>
                  <a:pt x="2461289" y="11809"/>
                  <a:pt x="2589480" y="-22604"/>
                  <a:pt x="2745676" y="0"/>
                </a:cubicBezTo>
                <a:cubicBezTo>
                  <a:pt x="2901872" y="22604"/>
                  <a:pt x="3136452" y="-12306"/>
                  <a:pt x="3340798" y="0"/>
                </a:cubicBezTo>
                <a:cubicBezTo>
                  <a:pt x="3545144" y="12306"/>
                  <a:pt x="3766934" y="-21556"/>
                  <a:pt x="4057650" y="0"/>
                </a:cubicBezTo>
                <a:cubicBezTo>
                  <a:pt x="4057150" y="8855"/>
                  <a:pt x="4057759" y="14521"/>
                  <a:pt x="4057650" y="18288"/>
                </a:cubicBezTo>
                <a:cubicBezTo>
                  <a:pt x="3743404" y="40125"/>
                  <a:pt x="3625516" y="-14923"/>
                  <a:pt x="3381375" y="18288"/>
                </a:cubicBezTo>
                <a:cubicBezTo>
                  <a:pt x="3137235" y="51499"/>
                  <a:pt x="2946571" y="1"/>
                  <a:pt x="2826830" y="18288"/>
                </a:cubicBezTo>
                <a:cubicBezTo>
                  <a:pt x="2707090" y="36575"/>
                  <a:pt x="2402756" y="1432"/>
                  <a:pt x="2272284" y="18288"/>
                </a:cubicBezTo>
                <a:cubicBezTo>
                  <a:pt x="2141812" y="35144"/>
                  <a:pt x="1895935" y="18199"/>
                  <a:pt x="1555432" y="18288"/>
                </a:cubicBezTo>
                <a:cubicBezTo>
                  <a:pt x="1214929" y="18377"/>
                  <a:pt x="1103072" y="14503"/>
                  <a:pt x="960310" y="18288"/>
                </a:cubicBezTo>
                <a:cubicBezTo>
                  <a:pt x="817548" y="22073"/>
                  <a:pt x="402272" y="-29359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057650" h="18288" stroke="0" extrusionOk="0">
                <a:moveTo>
                  <a:pt x="0" y="0"/>
                </a:moveTo>
                <a:cubicBezTo>
                  <a:pt x="248348" y="13145"/>
                  <a:pt x="486117" y="25042"/>
                  <a:pt x="635698" y="0"/>
                </a:cubicBezTo>
                <a:cubicBezTo>
                  <a:pt x="785279" y="-25042"/>
                  <a:pt x="917762" y="-5537"/>
                  <a:pt x="1190244" y="0"/>
                </a:cubicBezTo>
                <a:cubicBezTo>
                  <a:pt x="1462726" y="5537"/>
                  <a:pt x="1667120" y="-21232"/>
                  <a:pt x="1947672" y="0"/>
                </a:cubicBezTo>
                <a:cubicBezTo>
                  <a:pt x="2228224" y="21232"/>
                  <a:pt x="2280631" y="-21698"/>
                  <a:pt x="2583370" y="0"/>
                </a:cubicBezTo>
                <a:cubicBezTo>
                  <a:pt x="2886109" y="21698"/>
                  <a:pt x="3022941" y="19647"/>
                  <a:pt x="3219069" y="0"/>
                </a:cubicBezTo>
                <a:cubicBezTo>
                  <a:pt x="3415197" y="-19647"/>
                  <a:pt x="3747500" y="26991"/>
                  <a:pt x="4057650" y="0"/>
                </a:cubicBezTo>
                <a:cubicBezTo>
                  <a:pt x="4056752" y="7180"/>
                  <a:pt x="4057819" y="13790"/>
                  <a:pt x="4057650" y="18288"/>
                </a:cubicBezTo>
                <a:cubicBezTo>
                  <a:pt x="3865148" y="-3313"/>
                  <a:pt x="3702543" y="49468"/>
                  <a:pt x="3381375" y="18288"/>
                </a:cubicBezTo>
                <a:cubicBezTo>
                  <a:pt x="3060208" y="-12892"/>
                  <a:pt x="2956571" y="-8678"/>
                  <a:pt x="2826830" y="18288"/>
                </a:cubicBezTo>
                <a:cubicBezTo>
                  <a:pt x="2697089" y="45254"/>
                  <a:pt x="2411031" y="43154"/>
                  <a:pt x="2150555" y="18288"/>
                </a:cubicBezTo>
                <a:cubicBezTo>
                  <a:pt x="1890080" y="-6578"/>
                  <a:pt x="1741827" y="-615"/>
                  <a:pt x="1474280" y="18288"/>
                </a:cubicBezTo>
                <a:cubicBezTo>
                  <a:pt x="1206734" y="37191"/>
                  <a:pt x="998203" y="33335"/>
                  <a:pt x="838581" y="18288"/>
                </a:cubicBezTo>
                <a:cubicBezTo>
                  <a:pt x="678959" y="3241"/>
                  <a:pt x="187101" y="-13212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862CA1-8C9A-B3D9-5CA2-D40318D8A394}"/>
              </a:ext>
            </a:extLst>
          </p:cNvPr>
          <p:cNvSpPr txBox="1"/>
          <p:nvPr/>
        </p:nvSpPr>
        <p:spPr>
          <a:xfrm>
            <a:off x="628650" y="5176405"/>
            <a:ext cx="7791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</a:rPr>
              <a:t>Zeyu Tang, Adam Patyk, James Jolly, Stephanie P Goldstein, J Graham Thomas, and Adam Hoover. Detecting eating episodes from wrist motion using daily pattern analysis. IEEE Journal of Biomedical and Health Informatics, 28(2):1054–1065, 2023.</a:t>
            </a:r>
          </a:p>
        </p:txBody>
      </p:sp>
    </p:spTree>
    <p:extLst>
      <p:ext uri="{BB962C8B-B14F-4D97-AF65-F5344CB8AC3E}">
        <p14:creationId xmlns:p14="http://schemas.microsoft.com/office/powerpoint/2010/main" val="46993075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F903D-F80A-EBF5-24EE-CCCB91EC6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448D08E-9BA5-3958-DE2A-96C2E2D66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423" y="403654"/>
            <a:ext cx="7886700" cy="332399"/>
          </a:xfrm>
        </p:spPr>
        <p:txBody>
          <a:bodyPr/>
          <a:lstStyle/>
          <a:p>
            <a:pPr eaLnBrk="0" hangingPunct="0"/>
            <a:r>
              <a:rPr lang="en-US" b="1" dirty="0"/>
              <a:t>E</a:t>
            </a:r>
            <a:r>
              <a:rPr lang="en-US" altLang="zh-CN" b="1" dirty="0"/>
              <a:t>xample on Reducing False Positives (	Video Gesture)</a:t>
            </a:r>
            <a:endParaRPr lang="en-US" altLang="zh-CN" b="1" dirty="0"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043B50-EF25-7C13-2EE6-7BD6062649CD}"/>
              </a:ext>
            </a:extLst>
          </p:cNvPr>
          <p:cNvSpPr txBox="1"/>
          <p:nvPr/>
        </p:nvSpPr>
        <p:spPr>
          <a:xfrm>
            <a:off x="1238250" y="4741426"/>
            <a:ext cx="69913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Under low light condition, similar clothing/background colors reduced tool and hand visibility, and challenged local models</a:t>
            </a:r>
          </a:p>
          <a:p>
            <a:endParaRPr lang="en-US" dirty="0"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The global detector eliminated these false positives by combining  global context with frame-level probabilities</a:t>
            </a:r>
          </a:p>
        </p:txBody>
      </p:sp>
      <p:pic>
        <p:nvPicPr>
          <p:cNvPr id="9" name="fp_example1">
            <a:hlinkClick r:id="" action="ppaction://media"/>
            <a:extLst>
              <a:ext uri="{FF2B5EF4-FFF2-40B4-BE49-F238E27FC236}">
                <a16:creationId xmlns:a16="http://schemas.microsoft.com/office/drawing/2014/main" id="{86531099-2A4C-F63F-E674-168BB0FC1D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8250" y="1030245"/>
            <a:ext cx="6583680" cy="31920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94C75B-7782-E22E-0D0C-82B66F2601EF}"/>
              </a:ext>
            </a:extLst>
          </p:cNvPr>
          <p:cNvSpPr txBox="1"/>
          <p:nvPr/>
        </p:nvSpPr>
        <p:spPr>
          <a:xfrm>
            <a:off x="2257425" y="4240160"/>
            <a:ext cx="1143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Left: X3D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7526B9-2511-40DC-1CCA-CF057CCAD9F4}"/>
              </a:ext>
            </a:extLst>
          </p:cNvPr>
          <p:cNvSpPr txBox="1"/>
          <p:nvPr/>
        </p:nvSpPr>
        <p:spPr>
          <a:xfrm>
            <a:off x="4905375" y="4240160"/>
            <a:ext cx="3324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Right: X3D + global detector</a:t>
            </a:r>
          </a:p>
        </p:txBody>
      </p:sp>
    </p:spTree>
    <p:extLst>
      <p:ext uri="{BB962C8B-B14F-4D97-AF65-F5344CB8AC3E}">
        <p14:creationId xmlns:p14="http://schemas.microsoft.com/office/powerpoint/2010/main" val="275250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EF809-3EB9-E636-4AB2-83EA2C919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BBC6F79-47C0-5467-401C-338A073DB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423" y="403654"/>
            <a:ext cx="7886700" cy="332399"/>
          </a:xfrm>
        </p:spPr>
        <p:txBody>
          <a:bodyPr/>
          <a:lstStyle/>
          <a:p>
            <a:pPr eaLnBrk="0" hangingPunct="0"/>
            <a:r>
              <a:rPr lang="en-US" b="1" dirty="0"/>
              <a:t>E</a:t>
            </a:r>
            <a:r>
              <a:rPr lang="en-US" altLang="zh-CN" b="1" dirty="0"/>
              <a:t>xample on Reducing False Positives (	Video Gesture)</a:t>
            </a:r>
            <a:endParaRPr lang="en-US" altLang="zh-CN" dirty="0"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7CE231-ED04-C3B8-456A-37EC721FF1C2}"/>
              </a:ext>
            </a:extLst>
          </p:cNvPr>
          <p:cNvSpPr txBox="1"/>
          <p:nvPr/>
        </p:nvSpPr>
        <p:spPr>
          <a:xfrm>
            <a:off x="1238250" y="4741426"/>
            <a:ext cx="73832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When the video is over-exposed, bright clothes and skin also challenged local models</a:t>
            </a:r>
          </a:p>
          <a:p>
            <a:endParaRPr lang="en-US" dirty="0"/>
          </a:p>
          <a:p>
            <a:r>
              <a:rPr lang="en-US" dirty="0"/>
              <a:t>The global detector is still able to remove these false positives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971079-E629-2CAC-8634-EBE8BEB8D9F5}"/>
              </a:ext>
            </a:extLst>
          </p:cNvPr>
          <p:cNvSpPr txBox="1"/>
          <p:nvPr/>
        </p:nvSpPr>
        <p:spPr>
          <a:xfrm>
            <a:off x="2303524" y="4095686"/>
            <a:ext cx="1143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Left: X3D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070708-1C62-B45A-7429-955064F6937E}"/>
              </a:ext>
            </a:extLst>
          </p:cNvPr>
          <p:cNvSpPr txBox="1"/>
          <p:nvPr/>
        </p:nvSpPr>
        <p:spPr>
          <a:xfrm>
            <a:off x="4775437" y="4075345"/>
            <a:ext cx="3324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Right: X3D + global detector</a:t>
            </a:r>
          </a:p>
        </p:txBody>
      </p:sp>
      <p:pic>
        <p:nvPicPr>
          <p:cNvPr id="2" name="fp_example2">
            <a:hlinkClick r:id="" action="ppaction://media"/>
            <a:extLst>
              <a:ext uri="{FF2B5EF4-FFF2-40B4-BE49-F238E27FC236}">
                <a16:creationId xmlns:a16="http://schemas.microsoft.com/office/drawing/2014/main" id="{2D9D61F0-BA7C-81C7-7C48-90C1175B66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3939" y="916244"/>
            <a:ext cx="6583680" cy="319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824" y="402336"/>
            <a:ext cx="7882127" cy="329184"/>
          </a:xfrm>
        </p:spPr>
        <p:txBody>
          <a:bodyPr/>
          <a:lstStyle/>
          <a:p>
            <a:r>
              <a:rPr lang="en-US" b="1" dirty="0"/>
              <a:t>Challenge 2 - </a:t>
            </a:r>
            <a:r>
              <a:rPr b="1" dirty="0"/>
              <a:t>Data Scarcity at the Recording Level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0040" y="978408"/>
            <a:ext cx="8156448" cy="1220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750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Window-based: each recording → hundreds of training windows</a:t>
            </a:r>
          </a:p>
          <a:p>
            <a:pPr>
              <a:spcBef>
                <a:spcPts val="750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Global-level: each recording = ONE training sample</a:t>
            </a:r>
          </a:p>
          <a:p>
            <a:pPr>
              <a:spcBef>
                <a:spcPts val="750"/>
              </a:spcBef>
              <a:spcAft>
                <a:spcPts val="0"/>
              </a:spcAft>
            </a:pPr>
            <a:r>
              <a:rPr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Need: diverse global samples without additional annotation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20040" y="2560320"/>
          <a:ext cx="8156448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9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9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9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sz="1800" b="0">
                          <a:solidFill>
                            <a:srgbClr val="FFFFFF"/>
                          </a:solidFill>
                          <a:latin typeface="Calibri"/>
                        </a:rPr>
                        <a:t>Dataset</a:t>
                      </a: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>
                          <a:solidFill>
                            <a:srgbClr val="FFFFFF"/>
                          </a:solidFill>
                          <a:latin typeface="Calibri"/>
                        </a:rPr>
                        <a:t>N (rec.)</a:t>
                      </a: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>
                          <a:solidFill>
                            <a:srgbClr val="FFFFFF"/>
                          </a:solidFill>
                          <a:latin typeface="Calibri"/>
                        </a:rPr>
                        <a:t>Windows</a:t>
                      </a: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>
                          <a:solidFill>
                            <a:srgbClr val="FFFFFF"/>
                          </a:solidFill>
                          <a:latin typeface="Calibri"/>
                        </a:rPr>
                        <a:t>Ratio</a:t>
                      </a:r>
                    </a:p>
                  </a:txBody>
                  <a:tcPr anchor="ctr">
                    <a:solidFill>
                      <a:srgbClr val="4B2D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CAD (Meal)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354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~283,000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1:800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Cafeteria (Gest.)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486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~97,000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1:200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Sleep-EDF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39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~30,000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1:770</a:t>
                      </a:r>
                    </a:p>
                  </a:txBody>
                  <a:tcPr anchor="ctr">
                    <a:solidFill>
                      <a:srgbClr val="D5C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TVSM (Spc/Mus)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2,293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~275,000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/>
                        </a:rPr>
                        <a:t>1:120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824" y="402336"/>
            <a:ext cx="7882127" cy="329184"/>
          </a:xfrm>
        </p:spPr>
        <p:txBody>
          <a:bodyPr/>
          <a:lstStyle/>
          <a:p>
            <a:r>
              <a:rPr lang="en-US" b="1" dirty="0"/>
              <a:t>Summary - </a:t>
            </a:r>
            <a:r>
              <a:rPr b="1" dirty="0"/>
              <a:t>When Does Global Context Help Most?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0552" y="1025473"/>
            <a:ext cx="8156448" cy="2472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Condition 1: Events must be sparse</a:t>
            </a:r>
          </a:p>
          <a:p>
            <a:pPr lvl="1">
              <a:spcBef>
                <a:spcPts val="375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Drink gestures (+0.15–0.19 F1), N1 sleep (+0.11 F1)</a:t>
            </a:r>
          </a:p>
          <a:p>
            <a:pPr lvl="1">
              <a:spcBef>
                <a:spcPts val="375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Global cues become more valuable for rare events when local cues are far from saturated</a:t>
            </a: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Condition 2: Structured temporal patterns exist</a:t>
            </a:r>
          </a:p>
          <a:p>
            <a:pPr lvl="1">
              <a:spcBef>
                <a:spcPts val="375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Sleep cycles (~90 min) and meal patterns provide strong structure</a:t>
            </a:r>
          </a:p>
          <a:p>
            <a:pPr lvl="1">
              <a:spcBef>
                <a:spcPts val="375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Speech events occur more randomly → less context to exploit</a:t>
            </a:r>
          </a:p>
        </p:txBody>
      </p:sp>
    </p:spTree>
    <p:extLst>
      <p:ext uri="{BB962C8B-B14F-4D97-AF65-F5344CB8AC3E}">
        <p14:creationId xmlns:p14="http://schemas.microsoft.com/office/powerpoint/2010/main" val="4811209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824" y="402336"/>
            <a:ext cx="7882127" cy="329184"/>
          </a:xfrm>
        </p:spPr>
        <p:txBody>
          <a:bodyPr/>
          <a:lstStyle/>
          <a:p>
            <a:r>
              <a:rPr b="1" dirty="0"/>
              <a:t>Framework Design Choices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0040" y="978408"/>
            <a:ext cx="8156448" cy="3298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750"/>
              </a:spcBef>
              <a:spcAft>
                <a:spcPts val="0"/>
              </a:spcAft>
            </a:pPr>
            <a:r>
              <a:rPr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Why </a:t>
            </a:r>
            <a:r>
              <a:rPr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BiLSTM</a:t>
            </a:r>
            <a:r>
              <a:rPr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 for Stage 2?</a:t>
            </a:r>
          </a:p>
          <a:p>
            <a:pPr lvl="1">
              <a:spcBef>
                <a:spcPts val="375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Bidirectional: captures both past and future context</a:t>
            </a:r>
          </a:p>
          <a:p>
            <a:pPr lvl="1">
              <a:spcBef>
                <a:spcPts val="375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Low parameter count: avoids overfitting with small N</a:t>
            </a:r>
          </a:p>
          <a:p>
            <a:pPr lvl="1">
              <a:spcBef>
                <a:spcPts val="375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Sufficient capacity: probability sequences are low-dimensional</a:t>
            </a:r>
          </a:p>
          <a:p>
            <a:pPr>
              <a:spcBef>
                <a:spcPts val="200"/>
              </a:spcBef>
              <a:spcAft>
                <a:spcPts val="0"/>
              </a:spcAft>
            </a:pPr>
            <a:endParaRPr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ts val="750"/>
              </a:spcBef>
              <a:spcAft>
                <a:spcPts val="0"/>
              </a:spcAft>
            </a:pPr>
            <a:r>
              <a:rPr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Why not end-to-end training?</a:t>
            </a:r>
          </a:p>
          <a:p>
            <a:pPr lvl="1">
              <a:spcBef>
                <a:spcPts val="375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Modularity: any local model can be wrapped without retraining</a:t>
            </a:r>
          </a:p>
          <a:p>
            <a:pPr lvl="1">
              <a:spcBef>
                <a:spcPts val="375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Practicality: Stage 1 training is the computational bottleneck</a:t>
            </a:r>
          </a:p>
          <a:p>
            <a:pPr lvl="1">
              <a:spcBef>
                <a:spcPts val="375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Consistent 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gains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across four domains and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eight local</a:t>
            </a: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 models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6ABEC-BA46-C464-B6D5-001BED5D7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D2E7C-D3BF-C3FB-5E4B-20546A771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824" y="402336"/>
            <a:ext cx="7882127" cy="329184"/>
          </a:xfrm>
        </p:spPr>
        <p:txBody>
          <a:bodyPr/>
          <a:lstStyle/>
          <a:p>
            <a:r>
              <a:rPr b="1" dirty="0"/>
              <a:t>SCOPE</a:t>
            </a:r>
            <a:r>
              <a:rPr lang="en-US" b="1" dirty="0"/>
              <a:t> -</a:t>
            </a:r>
            <a:r>
              <a:rPr b="1" dirty="0"/>
              <a:t> Ablation Study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4CC77C-D861-361D-5DDC-4CA78D4C8DE4}"/>
              </a:ext>
            </a:extLst>
          </p:cNvPr>
          <p:cNvSpPr txBox="1"/>
          <p:nvPr/>
        </p:nvSpPr>
        <p:spPr>
          <a:xfrm>
            <a:off x="320040" y="978408"/>
            <a:ext cx="8156448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750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Compare SCOPE vs. no augmentation vs. Gaussian noise</a:t>
            </a:r>
          </a:p>
          <a:p>
            <a:pPr>
              <a:spcBef>
                <a:spcPts val="750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Calibri" panose="020F0502020204030204" pitchFamily="34" charset="0"/>
              </a:rPr>
              <a:t>Each setting: 10 training runs, report mean ± std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CEE49B4-7CCF-3BB2-0C39-63CFBF46A579}"/>
              </a:ext>
            </a:extLst>
          </p:cNvPr>
          <p:cNvGraphicFramePr>
            <a:graphicFrameLocks noGrp="1"/>
          </p:cNvGraphicFramePr>
          <p:nvPr/>
        </p:nvGraphicFramePr>
        <p:xfrm>
          <a:off x="399869" y="2439851"/>
          <a:ext cx="8156448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9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9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9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94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94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594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sz="1800" b="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Metric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Gaussian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SCOPE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Ep. TPR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0.41±0.24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0.48±0.19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0.87±0.00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Gesture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Drink F1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0.07±0.20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0.18±0.26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0.85±0.00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Sleep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MF1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0.66±0.02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0.67±0.02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0.78±0.01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Audio</a:t>
                      </a:r>
                      <a:endParaRPr sz="1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2293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Mus F1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0.93±0.00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0.92±0.01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0.93±0.00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3914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A32D5-8EBA-9797-51DA-7EB6F4115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F0A6C18-2A89-CB2E-2C06-01FC912BA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423" y="403654"/>
            <a:ext cx="7886700" cy="332399"/>
          </a:xfrm>
        </p:spPr>
        <p:txBody>
          <a:bodyPr/>
          <a:lstStyle/>
          <a:p>
            <a:pPr eaLnBrk="0" hangingPunct="0"/>
            <a:r>
              <a:rPr lang="en-US" altLang="zh-CN" b="1" dirty="0">
                <a:latin typeface="Calibri"/>
              </a:rPr>
              <a:t>Wearable Tools for Meal Detection</a:t>
            </a:r>
            <a:endParaRPr lang="en-US" altLang="zh-CN" dirty="0"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7CD3EF-B7BE-AA26-D18E-4A2FB4F3C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882966"/>
            <a:ext cx="87587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Wearable devices are ideal for continuous, all-day measurement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D52301-523F-0B58-FBBD-E6FAA68A4474}"/>
              </a:ext>
            </a:extLst>
          </p:cNvPr>
          <p:cNvGrpSpPr/>
          <p:nvPr/>
        </p:nvGrpSpPr>
        <p:grpSpPr>
          <a:xfrm>
            <a:off x="2331720" y="1440703"/>
            <a:ext cx="1764188" cy="2531985"/>
            <a:chOff x="793293" y="3286149"/>
            <a:chExt cx="1648794" cy="24251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1D6EEE3-F9BA-47A8-A53A-A06B16F31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912" r="21424"/>
            <a:stretch/>
          </p:blipFill>
          <p:spPr>
            <a:xfrm>
              <a:off x="793293" y="3286149"/>
              <a:ext cx="1648794" cy="214752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4F6577B-BBC1-5804-65F0-4175AABC0ADB}"/>
                </a:ext>
              </a:extLst>
            </p:cNvPr>
            <p:cNvSpPr txBox="1"/>
            <p:nvPr/>
          </p:nvSpPr>
          <p:spPr>
            <a:xfrm>
              <a:off x="895402" y="5446001"/>
              <a:ext cx="1512750" cy="2653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Calibri" panose="020F0502020204030204" pitchFamily="34" charset="0"/>
                </a:rPr>
                <a:t>[Chun 2018]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0172A8F-350D-0A86-FF04-E3350FDA2658}"/>
              </a:ext>
            </a:extLst>
          </p:cNvPr>
          <p:cNvGrpSpPr/>
          <p:nvPr/>
        </p:nvGrpSpPr>
        <p:grpSpPr>
          <a:xfrm>
            <a:off x="2331720" y="3984890"/>
            <a:ext cx="1900214" cy="2577826"/>
            <a:chOff x="2857277" y="3292900"/>
            <a:chExt cx="1824345" cy="239845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021854E-8BCF-4350-AF05-D9F8FE32DD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052" t="43816" r="54196" b="3610"/>
            <a:stretch>
              <a:fillRect/>
            </a:stretch>
          </p:blipFill>
          <p:spPr>
            <a:xfrm>
              <a:off x="2857277" y="3292900"/>
              <a:ext cx="1824345" cy="214697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2686FD-D490-5399-8894-7202BBEC3ABE}"/>
                </a:ext>
              </a:extLst>
            </p:cNvPr>
            <p:cNvSpPr txBox="1"/>
            <p:nvPr/>
          </p:nvSpPr>
          <p:spPr>
            <a:xfrm>
              <a:off x="3209379" y="5433628"/>
              <a:ext cx="1120140" cy="257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Calibri" panose="020F0502020204030204" pitchFamily="34" charset="0"/>
                </a:rPr>
                <a:t>[Bi 2018]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084DE47-655B-C68D-2248-C6A16A89630E}"/>
              </a:ext>
            </a:extLst>
          </p:cNvPr>
          <p:cNvGrpSpPr/>
          <p:nvPr/>
        </p:nvGrpSpPr>
        <p:grpSpPr>
          <a:xfrm>
            <a:off x="4702384" y="4057424"/>
            <a:ext cx="3719969" cy="2432547"/>
            <a:chOff x="4619664" y="1442855"/>
            <a:chExt cx="3719969" cy="243254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6E1D97A-FB72-9CB3-E284-08535FB6D9AE}"/>
                </a:ext>
              </a:extLst>
            </p:cNvPr>
            <p:cNvGrpSpPr/>
            <p:nvPr/>
          </p:nvGrpSpPr>
          <p:grpSpPr>
            <a:xfrm>
              <a:off x="4619664" y="1442855"/>
              <a:ext cx="1698533" cy="2432547"/>
              <a:chOff x="4836415" y="3286149"/>
              <a:chExt cx="1698533" cy="2432547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14A8191-7305-4434-B2FE-3720830AD8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36415" y="3286149"/>
                <a:ext cx="1698533" cy="2155548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BFF5C5E-9F42-E431-D2BC-C0D5759E7CCB}"/>
                  </a:ext>
                </a:extLst>
              </p:cNvPr>
              <p:cNvSpPr txBox="1"/>
              <p:nvPr/>
            </p:nvSpPr>
            <p:spPr>
              <a:xfrm>
                <a:off x="4954161" y="5441697"/>
                <a:ext cx="1463040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dirty="0">
                    <a:latin typeface="Calibri" panose="020F0502020204030204" pitchFamily="34" charset="0"/>
                  </a:rPr>
                  <a:t>[Bedri 2020]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98E3EB6-0B18-9214-184D-0F201E4ED684}"/>
                </a:ext>
              </a:extLst>
            </p:cNvPr>
            <p:cNvSpPr txBox="1"/>
            <p:nvPr/>
          </p:nvSpPr>
          <p:spPr>
            <a:xfrm>
              <a:off x="6341464" y="1989714"/>
              <a:ext cx="1998169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2" defTabSz="685800">
                <a:buClr>
                  <a:schemeClr val="accent2"/>
                </a:buClr>
                <a:defRPr sz="2000">
                  <a:solidFill>
                    <a:srgbClr val="000000"/>
                  </a:solidFill>
                </a:defRPr>
              </a:pPr>
              <a:r>
                <a:rPr lang="en-US" sz="18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Multi-modality:</a:t>
              </a:r>
            </a:p>
            <a:p>
              <a:pPr marL="0" lvl="2" defTabSz="685800">
                <a:buClr>
                  <a:schemeClr val="accent2"/>
                </a:buClr>
                <a:defRPr sz="2000">
                  <a:solidFill>
                    <a:srgbClr val="000000"/>
                  </a:solidFill>
                </a:defRPr>
              </a:pPr>
              <a:r>
                <a:rPr lang="en-US" sz="1800" dirty="0">
                  <a:solidFill>
                    <a:srgbClr val="000000"/>
                  </a:solidFill>
                  <a:latin typeface="Calibri" panose="020F0502020204030204" pitchFamily="34" charset="0"/>
                </a:rPr>
                <a:t>smart glasses with sensor arrays (cameras, IMUs, EMGs)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90969B9-4695-8762-F4AD-353F0F3DD17B}"/>
              </a:ext>
            </a:extLst>
          </p:cNvPr>
          <p:cNvGrpSpPr/>
          <p:nvPr/>
        </p:nvGrpSpPr>
        <p:grpSpPr>
          <a:xfrm>
            <a:off x="4702384" y="1526674"/>
            <a:ext cx="3822655" cy="2432547"/>
            <a:chOff x="4516977" y="4158293"/>
            <a:chExt cx="3822655" cy="243254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26302DB-8AA4-4734-B237-3DDDC480BB98}"/>
                </a:ext>
              </a:extLst>
            </p:cNvPr>
            <p:cNvGrpSpPr/>
            <p:nvPr/>
          </p:nvGrpSpPr>
          <p:grpSpPr>
            <a:xfrm>
              <a:off x="4516977" y="4158293"/>
              <a:ext cx="1801220" cy="2432547"/>
              <a:chOff x="6669696" y="3269015"/>
              <a:chExt cx="1801220" cy="2432547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91BC5F5-F2D7-486A-AAC2-1B007D01C1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52119"/>
              <a:stretch>
                <a:fillRect/>
              </a:stretch>
            </p:blipFill>
            <p:spPr>
              <a:xfrm>
                <a:off x="6721040" y="3269015"/>
                <a:ext cx="1698533" cy="2155548"/>
              </a:xfrm>
              <a:prstGeom prst="rect">
                <a:avLst/>
              </a:prstGeom>
            </p:spPr>
          </p:pic>
          <p:sp>
            <p:nvSpPr>
              <p:cNvPr id="24" name="TextBox 21">
                <a:extLst>
                  <a:ext uri="{FF2B5EF4-FFF2-40B4-BE49-F238E27FC236}">
                    <a16:creationId xmlns:a16="http://schemas.microsoft.com/office/drawing/2014/main" id="{2B8FB08D-5EA0-4A37-903E-16720DCC27AB}"/>
                  </a:ext>
                </a:extLst>
              </p:cNvPr>
              <p:cNvSpPr txBox="1"/>
              <p:nvPr/>
            </p:nvSpPr>
            <p:spPr>
              <a:xfrm>
                <a:off x="6669696" y="5424563"/>
                <a:ext cx="18012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200" dirty="0">
                    <a:latin typeface="Calibri" panose="020F0502020204030204" pitchFamily="34" charset="0"/>
                  </a:rPr>
                  <a:t>[Kyritsis 2021]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537C329-F398-0F4D-8431-9E67099C7578}"/>
                </a:ext>
              </a:extLst>
            </p:cNvPr>
            <p:cNvSpPr txBox="1"/>
            <p:nvPr/>
          </p:nvSpPr>
          <p:spPr>
            <a:xfrm>
              <a:off x="6341464" y="4829802"/>
              <a:ext cx="199816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2" defTabSz="685800">
                <a:buClr>
                  <a:schemeClr val="accent2"/>
                </a:buClr>
                <a:defRPr sz="2000">
                  <a:solidFill>
                    <a:srgbClr val="000000"/>
                  </a:solidFill>
                </a:defRPr>
              </a:pPr>
              <a:r>
                <a:rPr lang="en-US" sz="18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Motion sensor</a:t>
              </a:r>
              <a:r>
                <a:rPr lang="en-US" sz="1800" dirty="0">
                  <a:solidFill>
                    <a:srgbClr val="000000"/>
                  </a:solidFill>
                  <a:latin typeface="Calibri" panose="020F0502020204030204" pitchFamily="34" charset="0"/>
                </a:rPr>
                <a:t>:</a:t>
              </a:r>
            </a:p>
            <a:p>
              <a:pPr marL="0" lvl="2" defTabSz="685800">
                <a:buClr>
                  <a:schemeClr val="accent2"/>
                </a:buClr>
                <a:defRPr sz="2000">
                  <a:solidFill>
                    <a:srgbClr val="000000"/>
                  </a:solidFill>
                </a:defRPr>
              </a:pPr>
              <a:r>
                <a:rPr lang="en-US" sz="1800" dirty="0">
                  <a:solidFill>
                    <a:srgbClr val="000000"/>
                  </a:solidFill>
                  <a:latin typeface="Calibri" panose="020F0502020204030204" pitchFamily="34" charset="0"/>
                </a:rPr>
                <a:t>watches to track wrist motion using IMU sensors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2BE604F6-65DE-D466-4B18-6E9A819C636D}"/>
              </a:ext>
            </a:extLst>
          </p:cNvPr>
          <p:cNvSpPr txBox="1"/>
          <p:nvPr/>
        </p:nvSpPr>
        <p:spPr>
          <a:xfrm>
            <a:off x="704177" y="4778506"/>
            <a:ext cx="1666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defTabSz="685800">
              <a:buClr>
                <a:schemeClr val="accent2"/>
              </a:buClr>
              <a:defRPr sz="2000">
                <a:solidFill>
                  <a:srgbClr val="000000"/>
                </a:solidFill>
              </a:defRPr>
            </a:pP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Microphone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</a:p>
          <a:p>
            <a:pPr marL="0" lvl="2" defTabSz="685800">
              <a:buClr>
                <a:schemeClr val="accent2"/>
              </a:buClr>
              <a:defRPr sz="2000">
                <a:solidFill>
                  <a:srgbClr val="000000"/>
                </a:solidFill>
              </a:defRPr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detect sounds of chewing or swallowing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BD983A-F1BF-1C82-955E-D12F92E0A06E}"/>
              </a:ext>
            </a:extLst>
          </p:cNvPr>
          <p:cNvSpPr txBox="1"/>
          <p:nvPr/>
        </p:nvSpPr>
        <p:spPr>
          <a:xfrm>
            <a:off x="487649" y="2059683"/>
            <a:ext cx="195332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defTabSz="685800">
              <a:buClr>
                <a:schemeClr val="accent2"/>
              </a:buClr>
              <a:defRPr sz="2000">
                <a:solidFill>
                  <a:srgbClr val="000000"/>
                </a:solidFill>
              </a:defRPr>
            </a:pP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Optical sensor:</a:t>
            </a:r>
          </a:p>
          <a:p>
            <a:pPr marL="0" lvl="2" defTabSz="685800">
              <a:buClr>
                <a:schemeClr val="accent2"/>
              </a:buClr>
              <a:defRPr sz="2000">
                <a:solidFill>
                  <a:srgbClr val="000000"/>
                </a:solidFill>
              </a:defRPr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necklaces with range sensing to capture throat or jaw movements</a:t>
            </a:r>
          </a:p>
        </p:txBody>
      </p:sp>
    </p:spTree>
    <p:extLst>
      <p:ext uri="{BB962C8B-B14F-4D97-AF65-F5344CB8AC3E}">
        <p14:creationId xmlns:p14="http://schemas.microsoft.com/office/powerpoint/2010/main" val="3570939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CDD92-6986-889C-CFFF-29B358AF6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28F1F0E-0F23-C011-6345-5BFC23894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423" y="403654"/>
            <a:ext cx="7886700" cy="332399"/>
          </a:xfrm>
        </p:spPr>
        <p:txBody>
          <a:bodyPr/>
          <a:lstStyle/>
          <a:p>
            <a:pPr eaLnBrk="0" hangingPunct="0"/>
            <a:r>
              <a:rPr lang="en-US" b="1" dirty="0"/>
              <a:t>Our Tool: Wrist Motion Sensors</a:t>
            </a:r>
            <a:endParaRPr lang="en-US" altLang="zh-CN" b="1" dirty="0"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C0EA72-23B5-DC4C-47DE-202A5EB47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882966"/>
            <a:ext cx="8153400" cy="1128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Wrist motion tracking using IMU sensors</a:t>
            </a: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Suitable for free-living, all-day monitoring with minimal user burden</a:t>
            </a: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Comfortable, and socially acceptable compared to others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3006C01-83EB-5C58-5863-B67271FCA4F0}"/>
              </a:ext>
            </a:extLst>
          </p:cNvPr>
          <p:cNvGrpSpPr/>
          <p:nvPr/>
        </p:nvGrpSpPr>
        <p:grpSpPr>
          <a:xfrm>
            <a:off x="2491739" y="2624456"/>
            <a:ext cx="6127920" cy="3217198"/>
            <a:chOff x="2941320" y="2974240"/>
            <a:chExt cx="6127920" cy="321719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99DE08A-3EC8-38DB-DD66-F5B20E150C73}"/>
                </a:ext>
              </a:extLst>
            </p:cNvPr>
            <p:cNvGrpSpPr/>
            <p:nvPr/>
          </p:nvGrpSpPr>
          <p:grpSpPr>
            <a:xfrm>
              <a:off x="2941320" y="2974240"/>
              <a:ext cx="6127920" cy="2847866"/>
              <a:chOff x="4538578" y="3187506"/>
              <a:chExt cx="6127920" cy="2847866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2AF3BB4-7FFB-48A8-8BDA-2414E7C36E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38578" y="3187506"/>
                <a:ext cx="5431929" cy="2847866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E523A6F-4B95-1CCD-34D4-353BD850E31C}"/>
                  </a:ext>
                </a:extLst>
              </p:cNvPr>
              <p:cNvGrpSpPr/>
              <p:nvPr/>
            </p:nvGrpSpPr>
            <p:grpSpPr>
              <a:xfrm>
                <a:off x="9916857" y="3202907"/>
                <a:ext cx="749641" cy="2728964"/>
                <a:chOff x="9916857" y="3202907"/>
                <a:chExt cx="749641" cy="2728964"/>
              </a:xfrm>
            </p:grpSpPr>
            <p:sp>
              <p:nvSpPr>
                <p:cNvPr id="22" name="TextBox 7">
                  <a:extLst>
                    <a:ext uri="{FF2B5EF4-FFF2-40B4-BE49-F238E27FC236}">
                      <a16:creationId xmlns:a16="http://schemas.microsoft.com/office/drawing/2014/main" id="{90CE82F4-E2D5-40C7-A65C-4125B72CAAF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970507" y="3202907"/>
                  <a:ext cx="659944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en-US" sz="2000">
                      <a:latin typeface="Calibri" pitchFamily="34" charset="0"/>
                    </a:rPr>
                    <a:t>x</a:t>
                  </a:r>
                </a:p>
              </p:txBody>
            </p:sp>
            <p:sp>
              <p:nvSpPr>
                <p:cNvPr id="25" name="TextBox 7">
                  <a:extLst>
                    <a:ext uri="{FF2B5EF4-FFF2-40B4-BE49-F238E27FC236}">
                      <a16:creationId xmlns:a16="http://schemas.microsoft.com/office/drawing/2014/main" id="{25B89E9A-73A5-4F3E-944B-E6DA4BBF26A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970507" y="3642001"/>
                  <a:ext cx="659944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en-US" sz="2000">
                      <a:latin typeface="Calibri" pitchFamily="34" charset="0"/>
                    </a:rPr>
                    <a:t>y</a:t>
                  </a:r>
                </a:p>
              </p:txBody>
            </p:sp>
            <p:sp>
              <p:nvSpPr>
                <p:cNvPr id="26" name="TextBox 7">
                  <a:extLst>
                    <a:ext uri="{FF2B5EF4-FFF2-40B4-BE49-F238E27FC236}">
                      <a16:creationId xmlns:a16="http://schemas.microsoft.com/office/drawing/2014/main" id="{DB936612-771A-4953-A435-D94B5A0A9D7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961706" y="4135398"/>
                  <a:ext cx="659944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en-US" sz="2000">
                      <a:latin typeface="Calibri" pitchFamily="34" charset="0"/>
                    </a:rPr>
                    <a:t>z</a:t>
                  </a:r>
                </a:p>
              </p:txBody>
            </p:sp>
            <p:sp>
              <p:nvSpPr>
                <p:cNvPr id="27" name="TextBox 7">
                  <a:extLst>
                    <a:ext uri="{FF2B5EF4-FFF2-40B4-BE49-F238E27FC236}">
                      <a16:creationId xmlns:a16="http://schemas.microsoft.com/office/drawing/2014/main" id="{85C725D3-2D64-4DD5-A228-8353061EB73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961706" y="4564544"/>
                  <a:ext cx="659944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en-US" sz="2000">
                      <a:latin typeface="Calibri" pitchFamily="34" charset="0"/>
                    </a:rPr>
                    <a:t>yaw</a:t>
                  </a:r>
                </a:p>
              </p:txBody>
            </p:sp>
            <p:sp>
              <p:nvSpPr>
                <p:cNvPr id="28" name="TextBox 7">
                  <a:extLst>
                    <a:ext uri="{FF2B5EF4-FFF2-40B4-BE49-F238E27FC236}">
                      <a16:creationId xmlns:a16="http://schemas.microsoft.com/office/drawing/2014/main" id="{EC0BBA70-C69E-43F4-8AE3-5ADAE2F7235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916857" y="5061822"/>
                  <a:ext cx="749641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en-US" sz="2000">
                      <a:latin typeface="Calibri" pitchFamily="34" charset="0"/>
                    </a:rPr>
                    <a:t>pitch</a:t>
                  </a:r>
                </a:p>
              </p:txBody>
            </p:sp>
            <p:sp>
              <p:nvSpPr>
                <p:cNvPr id="29" name="TextBox 7">
                  <a:extLst>
                    <a:ext uri="{FF2B5EF4-FFF2-40B4-BE49-F238E27FC236}">
                      <a16:creationId xmlns:a16="http://schemas.microsoft.com/office/drawing/2014/main" id="{1EDDFC5C-3144-42FB-8D8D-FA3237CD29A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970507" y="5531761"/>
                  <a:ext cx="659944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en-US" sz="2000">
                      <a:latin typeface="Calibri" pitchFamily="34" charset="0"/>
                    </a:rPr>
                    <a:t>roll</a:t>
                  </a:r>
                </a:p>
              </p:txBody>
            </p:sp>
          </p:grp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436BB06-8014-0DFE-03CC-0AF6862F066B}"/>
                </a:ext>
              </a:extLst>
            </p:cNvPr>
            <p:cNvSpPr txBox="1"/>
            <p:nvPr/>
          </p:nvSpPr>
          <p:spPr>
            <a:xfrm>
              <a:off x="4358640" y="5822106"/>
              <a:ext cx="29460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Segment of raw sensor data</a:t>
              </a:r>
              <a:r>
                <a:rPr lang="en-US" baseline="30000" dirty="0">
                  <a:latin typeface="Calibri" panose="020F0502020204030204" pitchFamily="34" charset="0"/>
                </a:rPr>
                <a:t>1</a:t>
              </a:r>
              <a:r>
                <a:rPr lang="en-US" dirty="0">
                  <a:latin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1FC6960-EA1D-AAC1-2014-17BE2720B17D}"/>
              </a:ext>
            </a:extLst>
          </p:cNvPr>
          <p:cNvGrpSpPr/>
          <p:nvPr/>
        </p:nvGrpSpPr>
        <p:grpSpPr>
          <a:xfrm>
            <a:off x="524341" y="3080554"/>
            <a:ext cx="1831796" cy="2116215"/>
            <a:chOff x="449580" y="3407667"/>
            <a:chExt cx="2238065" cy="2450723"/>
          </a:xfrm>
        </p:grpSpPr>
        <p:pic>
          <p:nvPicPr>
            <p:cNvPr id="30" name="Picture 29" descr="A picture containing indoor, remote&#10;&#10;Description automatically generated">
              <a:extLst>
                <a:ext uri="{FF2B5EF4-FFF2-40B4-BE49-F238E27FC236}">
                  <a16:creationId xmlns:a16="http://schemas.microsoft.com/office/drawing/2014/main" id="{AEE5284A-E939-4D7F-B282-B5995EA239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000" t="10751" r="8750" b="8842"/>
            <a:stretch/>
          </p:blipFill>
          <p:spPr>
            <a:xfrm>
              <a:off x="449580" y="3407667"/>
              <a:ext cx="2238065" cy="1749205"/>
            </a:xfrm>
            <a:prstGeom prst="ellipse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EED3887-6DCD-01EE-AE44-AC1AD7BC6C55}"/>
                </a:ext>
              </a:extLst>
            </p:cNvPr>
            <p:cNvSpPr txBox="1"/>
            <p:nvPr/>
          </p:nvSpPr>
          <p:spPr>
            <a:xfrm>
              <a:off x="944880" y="5109894"/>
              <a:ext cx="1516380" cy="748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Device: Shimmer 3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79B16383-4F13-C54A-877B-265637C5F4A3}"/>
              </a:ext>
            </a:extLst>
          </p:cNvPr>
          <p:cNvSpPr txBox="1"/>
          <p:nvPr/>
        </p:nvSpPr>
        <p:spPr>
          <a:xfrm>
            <a:off x="524341" y="6321530"/>
            <a:ext cx="77895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</a:rPr>
              <a:t>Surya Sharma, Phillip Jasper, Eric Muth, and Adam Hoover. The impact of walking and resting on wrist motion for automated detection of meals. ACM Transactions on Computing for Healthcare, 1(4):1–19, 2020.</a:t>
            </a:r>
          </a:p>
        </p:txBody>
      </p:sp>
    </p:spTree>
    <p:extLst>
      <p:ext uri="{BB962C8B-B14F-4D97-AF65-F5344CB8AC3E}">
        <p14:creationId xmlns:p14="http://schemas.microsoft.com/office/powerpoint/2010/main" val="48098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theme/theme1.xml><?xml version="1.0" encoding="utf-8"?>
<a:theme xmlns:a="http://schemas.openxmlformats.org/drawingml/2006/main" name="2_Office Theme">
  <a:themeElements>
    <a:clrScheme name="Custom 7">
      <a:dk1>
        <a:srgbClr val="000000"/>
      </a:dk1>
      <a:lt1>
        <a:srgbClr val="FFFFFF"/>
      </a:lt1>
      <a:dk2>
        <a:srgbClr val="2E1A47"/>
      </a:dk2>
      <a:lt2>
        <a:srgbClr val="E7E6E6"/>
      </a:lt2>
      <a:accent1>
        <a:srgbClr val="512C80"/>
      </a:accent1>
      <a:accent2>
        <a:srgbClr val="F56600"/>
      </a:accent2>
      <a:accent3>
        <a:srgbClr val="C8C9C7"/>
      </a:accent3>
      <a:accent4>
        <a:srgbClr val="EFDBB2"/>
      </a:accent4>
      <a:accent5>
        <a:srgbClr val="005EB8"/>
      </a:accent5>
      <a:accent6>
        <a:srgbClr val="00205B"/>
      </a:accent6>
      <a:hlink>
        <a:srgbClr val="546123"/>
      </a:hlink>
      <a:folHlink>
        <a:srgbClr val="B9470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7028FE2-3C7C-7B48-9993-85B841007B61}" vid="{AA4C8B4C-32CC-214C-9235-F6625D3ED78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Custom 7">
    <a:dk1>
      <a:srgbClr val="000000"/>
    </a:dk1>
    <a:lt1>
      <a:srgbClr val="FFFFFF"/>
    </a:lt1>
    <a:dk2>
      <a:srgbClr val="2E1A47"/>
    </a:dk2>
    <a:lt2>
      <a:srgbClr val="E7E6E6"/>
    </a:lt2>
    <a:accent1>
      <a:srgbClr val="512C80"/>
    </a:accent1>
    <a:accent2>
      <a:srgbClr val="F56600"/>
    </a:accent2>
    <a:accent3>
      <a:srgbClr val="C8C9C7"/>
    </a:accent3>
    <a:accent4>
      <a:srgbClr val="EFDBB2"/>
    </a:accent4>
    <a:accent5>
      <a:srgbClr val="005EB8"/>
    </a:accent5>
    <a:accent6>
      <a:srgbClr val="00205B"/>
    </a:accent6>
    <a:hlink>
      <a:srgbClr val="546123"/>
    </a:hlink>
    <a:folHlink>
      <a:srgbClr val="B94700"/>
    </a:folHlink>
  </a:clrScheme>
</a:themeOverride>
</file>

<file path=ppt/theme/themeOverride2.xml><?xml version="1.0" encoding="utf-8"?>
<a:themeOverride xmlns:a="http://schemas.openxmlformats.org/drawingml/2006/main">
  <a:clrScheme name="Custom 7">
    <a:dk1>
      <a:srgbClr val="000000"/>
    </a:dk1>
    <a:lt1>
      <a:srgbClr val="FFFFFF"/>
    </a:lt1>
    <a:dk2>
      <a:srgbClr val="2E1A47"/>
    </a:dk2>
    <a:lt2>
      <a:srgbClr val="E7E6E6"/>
    </a:lt2>
    <a:accent1>
      <a:srgbClr val="512C80"/>
    </a:accent1>
    <a:accent2>
      <a:srgbClr val="F56600"/>
    </a:accent2>
    <a:accent3>
      <a:srgbClr val="C8C9C7"/>
    </a:accent3>
    <a:accent4>
      <a:srgbClr val="EFDBB2"/>
    </a:accent4>
    <a:accent5>
      <a:srgbClr val="005EB8"/>
    </a:accent5>
    <a:accent6>
      <a:srgbClr val="00205B"/>
    </a:accent6>
    <a:hlink>
      <a:srgbClr val="546123"/>
    </a:hlink>
    <a:folHlink>
      <a:srgbClr val="B94700"/>
    </a:folHlink>
  </a:clrScheme>
</a:themeOverride>
</file>

<file path=ppt/theme/themeOverride3.xml><?xml version="1.0" encoding="utf-8"?>
<a:themeOverride xmlns:a="http://schemas.openxmlformats.org/drawingml/2006/main">
  <a:clrScheme name="Custom 7">
    <a:dk1>
      <a:srgbClr val="000000"/>
    </a:dk1>
    <a:lt1>
      <a:srgbClr val="FFFFFF"/>
    </a:lt1>
    <a:dk2>
      <a:srgbClr val="2E1A47"/>
    </a:dk2>
    <a:lt2>
      <a:srgbClr val="E7E6E6"/>
    </a:lt2>
    <a:accent1>
      <a:srgbClr val="512C80"/>
    </a:accent1>
    <a:accent2>
      <a:srgbClr val="F56600"/>
    </a:accent2>
    <a:accent3>
      <a:srgbClr val="C8C9C7"/>
    </a:accent3>
    <a:accent4>
      <a:srgbClr val="EFDBB2"/>
    </a:accent4>
    <a:accent5>
      <a:srgbClr val="005EB8"/>
    </a:accent5>
    <a:accent6>
      <a:srgbClr val="00205B"/>
    </a:accent6>
    <a:hlink>
      <a:srgbClr val="546123"/>
    </a:hlink>
    <a:folHlink>
      <a:srgbClr val="B94700"/>
    </a:folHlink>
  </a:clrScheme>
</a:themeOverride>
</file>

<file path=ppt/theme/themeOverride4.xml><?xml version="1.0" encoding="utf-8"?>
<a:themeOverride xmlns:a="http://schemas.openxmlformats.org/drawingml/2006/main">
  <a:clrScheme name="Custom 7">
    <a:dk1>
      <a:srgbClr val="000000"/>
    </a:dk1>
    <a:lt1>
      <a:srgbClr val="FFFFFF"/>
    </a:lt1>
    <a:dk2>
      <a:srgbClr val="2E1A47"/>
    </a:dk2>
    <a:lt2>
      <a:srgbClr val="E7E6E6"/>
    </a:lt2>
    <a:accent1>
      <a:srgbClr val="512C80"/>
    </a:accent1>
    <a:accent2>
      <a:srgbClr val="F56600"/>
    </a:accent2>
    <a:accent3>
      <a:srgbClr val="C8C9C7"/>
    </a:accent3>
    <a:accent4>
      <a:srgbClr val="EFDBB2"/>
    </a:accent4>
    <a:accent5>
      <a:srgbClr val="005EB8"/>
    </a:accent5>
    <a:accent6>
      <a:srgbClr val="00205B"/>
    </a:accent6>
    <a:hlink>
      <a:srgbClr val="546123"/>
    </a:hlink>
    <a:folHlink>
      <a:srgbClr val="B94700"/>
    </a:folHlink>
  </a:clrScheme>
</a:themeOverride>
</file>

<file path=ppt/theme/themeOverride5.xml><?xml version="1.0" encoding="utf-8"?>
<a:themeOverride xmlns:a="http://schemas.openxmlformats.org/drawingml/2006/main">
  <a:clrScheme name="Custom 7">
    <a:dk1>
      <a:srgbClr val="000000"/>
    </a:dk1>
    <a:lt1>
      <a:srgbClr val="FFFFFF"/>
    </a:lt1>
    <a:dk2>
      <a:srgbClr val="2E1A47"/>
    </a:dk2>
    <a:lt2>
      <a:srgbClr val="E7E6E6"/>
    </a:lt2>
    <a:accent1>
      <a:srgbClr val="512C80"/>
    </a:accent1>
    <a:accent2>
      <a:srgbClr val="F56600"/>
    </a:accent2>
    <a:accent3>
      <a:srgbClr val="C8C9C7"/>
    </a:accent3>
    <a:accent4>
      <a:srgbClr val="EFDBB2"/>
    </a:accent4>
    <a:accent5>
      <a:srgbClr val="005EB8"/>
    </a:accent5>
    <a:accent6>
      <a:srgbClr val="00205B"/>
    </a:accent6>
    <a:hlink>
      <a:srgbClr val="546123"/>
    </a:hlink>
    <a:folHlink>
      <a:srgbClr val="B94700"/>
    </a:folHlink>
  </a:clrScheme>
</a:themeOverride>
</file>

<file path=ppt/theme/themeOverride6.xml><?xml version="1.0" encoding="utf-8"?>
<a:themeOverride xmlns:a="http://schemas.openxmlformats.org/drawingml/2006/main">
  <a:clrScheme name="Custom 7">
    <a:dk1>
      <a:srgbClr val="000000"/>
    </a:dk1>
    <a:lt1>
      <a:srgbClr val="FFFFFF"/>
    </a:lt1>
    <a:dk2>
      <a:srgbClr val="2E1A47"/>
    </a:dk2>
    <a:lt2>
      <a:srgbClr val="E7E6E6"/>
    </a:lt2>
    <a:accent1>
      <a:srgbClr val="512C80"/>
    </a:accent1>
    <a:accent2>
      <a:srgbClr val="F56600"/>
    </a:accent2>
    <a:accent3>
      <a:srgbClr val="C8C9C7"/>
    </a:accent3>
    <a:accent4>
      <a:srgbClr val="EFDBB2"/>
    </a:accent4>
    <a:accent5>
      <a:srgbClr val="005EB8"/>
    </a:accent5>
    <a:accent6>
      <a:srgbClr val="00205B"/>
    </a:accent6>
    <a:hlink>
      <a:srgbClr val="546123"/>
    </a:hlink>
    <a:folHlink>
      <a:srgbClr val="B947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1356</TotalTime>
  <Words>7024</Words>
  <Application>Microsoft Office PowerPoint</Application>
  <PresentationFormat>On-screen Show (4:3)</PresentationFormat>
  <Paragraphs>1035</Paragraphs>
  <Slides>75</Slides>
  <Notes>75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6" baseType="lpstr">
      <vt:lpstr>Meiryo</vt:lpstr>
      <vt:lpstr>System Font Regular</vt:lpstr>
      <vt:lpstr>Trade Gothic LT Std</vt:lpstr>
      <vt:lpstr>Aptos</vt:lpstr>
      <vt:lpstr>Arial</vt:lpstr>
      <vt:lpstr>Calibri</vt:lpstr>
      <vt:lpstr>Courier New</vt:lpstr>
      <vt:lpstr>Franklin Gothic Book</vt:lpstr>
      <vt:lpstr>Sabon Next LT</vt:lpstr>
      <vt:lpstr>Wingdings</vt:lpstr>
      <vt:lpstr>2_Office Theme</vt:lpstr>
      <vt:lpstr>Learning Global Context for Sparse Activity Recognition in Lengthy Recordings</vt:lpstr>
      <vt:lpstr>Outline</vt:lpstr>
      <vt:lpstr>Motivation</vt:lpstr>
      <vt:lpstr>Motivating Health Problem - Prevalence of Obesity</vt:lpstr>
      <vt:lpstr>Energy Measures</vt:lpstr>
      <vt:lpstr>Measure EI – Dietary Monitoring</vt:lpstr>
      <vt:lpstr>Detecting Eating Episodes From Wrist Motion</vt:lpstr>
      <vt:lpstr>Wearable Tools for Meal Detection</vt:lpstr>
      <vt:lpstr>Our Tool: Wrist Motion Sensors</vt:lpstr>
      <vt:lpstr>Related Works - Bottom-up Approach</vt:lpstr>
      <vt:lpstr>Previous Work from Our Lab: Top-Down Approach</vt:lpstr>
      <vt:lpstr>Limitations of Previous Works</vt:lpstr>
      <vt:lpstr>Revisit: Why Top-Down is Better Than Bottom-Up</vt:lpstr>
      <vt:lpstr>Our Novelty – Extend Top-Down Approach to Entire Day</vt:lpstr>
      <vt:lpstr>Challenges of Training Models on Global Level</vt:lpstr>
      <vt:lpstr>Method – Framework Overview</vt:lpstr>
      <vt:lpstr>Method - Generate Synthetic Daily Samples</vt:lpstr>
      <vt:lpstr>Method - Wrap SOTA Models in Stage 1</vt:lpstr>
      <vt:lpstr>Method – Model for Learning Daily Patterns</vt:lpstr>
      <vt:lpstr>Evaluation Dataset - Clemson All-Day (CAD) Dataset </vt:lpstr>
      <vt:lpstr>Evaluation Scheme</vt:lpstr>
      <vt:lpstr>Results – Episode Metrics, Window vs. Global</vt:lpstr>
      <vt:lpstr>Results – Benchmark Existing Works</vt:lpstr>
      <vt:lpstr>Conclusion</vt:lpstr>
      <vt:lpstr>Detecting Intake Gestures from Videos</vt:lpstr>
      <vt:lpstr>Common Sensors </vt:lpstr>
      <vt:lpstr>Our tool: Ceiling-mounted Camera</vt:lpstr>
      <vt:lpstr>Our Video Dataset - Clemson Cafeteria Dataset</vt:lpstr>
      <vt:lpstr>Related Works on Video-based Intake Gesture Detection - Window-based Method</vt:lpstr>
      <vt:lpstr>Related Works on Generic Activity Recognition - Long Context</vt:lpstr>
      <vt:lpstr>Limitations of Previous Works</vt:lpstr>
      <vt:lpstr>Method (Inspired by Daily Patterns) - Global Level Analysis  </vt:lpstr>
      <vt:lpstr>Method - Models for Local Encoder</vt:lpstr>
      <vt:lpstr>Method - Global Pattern Augmentation</vt:lpstr>
      <vt:lpstr>Method - Global Detectors</vt:lpstr>
      <vt:lpstr>Results – Window Level vs. Global Level</vt:lpstr>
      <vt:lpstr>Conclusion</vt:lpstr>
      <vt:lpstr>A Shared Pattern Emerges</vt:lpstr>
      <vt:lpstr>A Generalized Framework
for Sparse Activity Recognition</vt:lpstr>
      <vt:lpstr>What Are Sparse Events?</vt:lpstr>
      <vt:lpstr>Sparse Events Across Human Activity Domains</vt:lpstr>
      <vt:lpstr>Global Patterns in Human Activities</vt:lpstr>
      <vt:lpstr>Related work: Context Modeling</vt:lpstr>
      <vt:lpstr>Challenges in Modeling Global Patterns</vt:lpstr>
      <vt:lpstr>Solution to Challenge 1 - The Unified Two-Stage Pipeline</vt:lpstr>
      <vt:lpstr>Solution to Challenge 2 – SCOPE (SynthetiC glObal Pattern augmEntation)</vt:lpstr>
      <vt:lpstr>Why SCOPE Works: Model Volatility</vt:lpstr>
      <vt:lpstr>Experiments - Four Test Cases Across Domains</vt:lpstr>
      <vt:lpstr>Recap: Cases 1 &amp; 2 Under the Framework</vt:lpstr>
      <vt:lpstr>Case 3: Sleep Stage Detection</vt:lpstr>
      <vt:lpstr>Case 3 - Results</vt:lpstr>
      <vt:lpstr>Case 4: Speech &amp; Music from TV Audio</vt:lpstr>
      <vt:lpstr>Case 4 - Results</vt:lpstr>
      <vt:lpstr>Summary - Cross-Domain Validation</vt:lpstr>
      <vt:lpstr>SCOPE - Ablation Study</vt:lpstr>
      <vt:lpstr>SCOPE – Ablation Study</vt:lpstr>
      <vt:lpstr>Conclusion and Future Work</vt:lpstr>
      <vt:lpstr>Contributions</vt:lpstr>
      <vt:lpstr>Future Work</vt:lpstr>
      <vt:lpstr>Acknowledgments</vt:lpstr>
      <vt:lpstr>Thank you! </vt:lpstr>
      <vt:lpstr>Appendix</vt:lpstr>
      <vt:lpstr>Method – Downsample (Daily Patterns)</vt:lpstr>
      <vt:lpstr>Evaluation Settings (Daily Pattern)</vt:lpstr>
      <vt:lpstr>Results - Prediction Signal-to-Noise Ratio (SNR) (Daily Pattern)</vt:lpstr>
      <vt:lpstr>Video Dataset – Ours vs. Existing Datasets (Video Gesture)</vt:lpstr>
      <vt:lpstr>Evaluation Settings (Video Gesture)</vt:lpstr>
      <vt:lpstr>Episode-based Evaluation Scheme (Video Gesture)</vt:lpstr>
      <vt:lpstr>Results - F1 Improvement Across Demographics (Video Gesture)</vt:lpstr>
      <vt:lpstr>Example on Reducing False Positives ( Video Gesture)</vt:lpstr>
      <vt:lpstr>Example on Reducing False Positives ( Video Gesture)</vt:lpstr>
      <vt:lpstr>Challenge 2 - Data Scarcity at the Recording Level</vt:lpstr>
      <vt:lpstr>Summary - When Does Global Context Help Most?</vt:lpstr>
      <vt:lpstr>Framework Design Choices</vt:lpstr>
      <vt:lpstr>SCOPE - Ablation Study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Global Context for Sparse Activity Recognition in Lengthy Recordings</dc:title>
  <dc:subject/>
  <dc:creator>Zeyu Tang</dc:creator>
  <cp:keywords/>
  <dc:description>generated using python-pptx</dc:description>
  <cp:lastModifiedBy>Zeyu Tang</cp:lastModifiedBy>
  <cp:revision>34</cp:revision>
  <dcterms:created xsi:type="dcterms:W3CDTF">2013-01-27T09:14:16Z</dcterms:created>
  <dcterms:modified xsi:type="dcterms:W3CDTF">2026-04-06T08:23:47Z</dcterms:modified>
  <cp:category/>
</cp:coreProperties>
</file>