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9" r:id="rId1"/>
    <p:sldMasterId id="2147484081" r:id="rId2"/>
    <p:sldMasterId id="2147484093" r:id="rId3"/>
    <p:sldMasterId id="2147484474" r:id="rId4"/>
    <p:sldMasterId id="2147484498" r:id="rId5"/>
    <p:sldMasterId id="2147484510" r:id="rId6"/>
    <p:sldMasterId id="2147484592" r:id="rId7"/>
  </p:sldMasterIdLst>
  <p:notesMasterIdLst>
    <p:notesMasterId r:id="rId42"/>
  </p:notesMasterIdLst>
  <p:sldIdLst>
    <p:sldId id="258" r:id="rId8"/>
    <p:sldId id="272" r:id="rId9"/>
    <p:sldId id="274" r:id="rId10"/>
    <p:sldId id="277" r:id="rId11"/>
    <p:sldId id="278" r:id="rId12"/>
    <p:sldId id="285" r:id="rId13"/>
    <p:sldId id="279" r:id="rId14"/>
    <p:sldId id="280" r:id="rId15"/>
    <p:sldId id="282" r:id="rId16"/>
    <p:sldId id="316" r:id="rId17"/>
    <p:sldId id="319" r:id="rId18"/>
    <p:sldId id="286" r:id="rId19"/>
    <p:sldId id="291" r:id="rId20"/>
    <p:sldId id="292" r:id="rId21"/>
    <p:sldId id="293" r:id="rId22"/>
    <p:sldId id="313" r:id="rId23"/>
    <p:sldId id="314" r:id="rId24"/>
    <p:sldId id="294" r:id="rId25"/>
    <p:sldId id="295" r:id="rId26"/>
    <p:sldId id="315" r:id="rId27"/>
    <p:sldId id="298" r:id="rId28"/>
    <p:sldId id="299" r:id="rId29"/>
    <p:sldId id="300" r:id="rId30"/>
    <p:sldId id="281" r:id="rId31"/>
    <p:sldId id="302" r:id="rId32"/>
    <p:sldId id="303" r:id="rId33"/>
    <p:sldId id="305" r:id="rId34"/>
    <p:sldId id="306" r:id="rId35"/>
    <p:sldId id="317" r:id="rId36"/>
    <p:sldId id="308" r:id="rId37"/>
    <p:sldId id="309" r:id="rId38"/>
    <p:sldId id="304" r:id="rId39"/>
    <p:sldId id="310" r:id="rId40"/>
    <p:sldId id="318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7405ECAE-7277-4AC5-B574-7266713563BC}">
          <p14:sldIdLst>
            <p14:sldId id="258"/>
            <p14:sldId id="272"/>
            <p14:sldId id="274"/>
            <p14:sldId id="277"/>
            <p14:sldId id="278"/>
            <p14:sldId id="285"/>
            <p14:sldId id="279"/>
            <p14:sldId id="280"/>
            <p14:sldId id="282"/>
            <p14:sldId id="316"/>
            <p14:sldId id="319"/>
            <p14:sldId id="286"/>
            <p14:sldId id="291"/>
            <p14:sldId id="292"/>
            <p14:sldId id="293"/>
            <p14:sldId id="313"/>
            <p14:sldId id="314"/>
            <p14:sldId id="294"/>
            <p14:sldId id="295"/>
            <p14:sldId id="315"/>
            <p14:sldId id="298"/>
            <p14:sldId id="299"/>
            <p14:sldId id="300"/>
            <p14:sldId id="281"/>
            <p14:sldId id="302"/>
            <p14:sldId id="303"/>
            <p14:sldId id="305"/>
            <p14:sldId id="306"/>
            <p14:sldId id="317"/>
            <p14:sldId id="308"/>
            <p14:sldId id="309"/>
            <p14:sldId id="304"/>
            <p14:sldId id="310"/>
          </p14:sldIdLst>
        </p14:section>
        <p14:section name="无标题节" id="{FA281F9B-3F38-49CD-A1BA-144DF274D7A1}">
          <p14:sldIdLst>
            <p14:sldId id="31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202B0CA-FC54-4496-8BCA-5EF66A818D29}" styleName="深色样式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0640" autoAdjust="0"/>
  </p:normalViewPr>
  <p:slideViewPr>
    <p:cSldViewPr snapToGrid="0">
      <p:cViewPr>
        <p:scale>
          <a:sx n="86" d="100"/>
          <a:sy n="86" d="100"/>
        </p:scale>
        <p:origin x="562" y="-1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presProps" Target="presProps.xml"/><Relationship Id="rId8" Type="http://schemas.openxmlformats.org/officeDocument/2006/relationships/slide" Target="slides/slid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tableStyles" Target="tableStyles.xml"/><Relationship Id="rId20" Type="http://schemas.openxmlformats.org/officeDocument/2006/relationships/slide" Target="slides/slide13.xml"/><Relationship Id="rId41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4D87A3-987E-42A2-A565-C8033F61919A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15DB6B-E367-4C11-92E3-95BEEB0FC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497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5DB6B-E367-4C11-92E3-95BEEB0FC61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0138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5DB6B-E367-4C11-92E3-95BEEB0FC61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7380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In this work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W = 6 min x 60 sec/min x 15Hz =  5400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For the group model, stride = 15 sec x 15hz = 225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For individual model, stride = 5 sec x 15Hz  =75 to create more samples and avoid model under-fitting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Label the sample as “1” eating if  50% of window fall within </a:t>
            </a:r>
            <a:r>
              <a:rPr lang="en-US" dirty="0" err="1" smtClean="0"/>
              <a:t>repoted</a:t>
            </a:r>
            <a:r>
              <a:rPr lang="en-US" dirty="0" smtClean="0"/>
              <a:t> eating period, otherwise “0”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5DB6B-E367-4C11-92E3-95BEEB0FC61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110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 smtClean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C9CE8-92EF-4AEC-B7B3-2EADD05B3534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BF221-10B9-442D-B39C-F0DDAF543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358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C9CE8-92EF-4AEC-B7B3-2EADD05B3534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BF221-10B9-442D-B39C-F0DDAF543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539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C9CE8-92EF-4AEC-B7B3-2EADD05B3534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BF221-10B9-442D-B39C-F0DDAF543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211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 smtClean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C9CE8-92EF-4AEC-B7B3-2EADD05B3534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BF221-10B9-442D-B39C-F0DDAF543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3141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C9CE8-92EF-4AEC-B7B3-2EADD05B3534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BF221-10B9-442D-B39C-F0DDAF543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4346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C9CE8-92EF-4AEC-B7B3-2EADD05B3534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BF221-10B9-442D-B39C-F0DDAF543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6209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C9CE8-92EF-4AEC-B7B3-2EADD05B3534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BF221-10B9-442D-B39C-F0DDAF543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7034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C9CE8-92EF-4AEC-B7B3-2EADD05B3534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BF221-10B9-442D-B39C-F0DDAF5437A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3257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C9CE8-92EF-4AEC-B7B3-2EADD05B3534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BF221-10B9-442D-B39C-F0DDAF5437A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3294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C9CE8-92EF-4AEC-B7B3-2EADD05B3534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BF221-10B9-442D-B39C-F0DDAF543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4640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C9CE8-92EF-4AEC-B7B3-2EADD05B3534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BF221-10B9-442D-B39C-F0DDAF543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886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C9CE8-92EF-4AEC-B7B3-2EADD05B3534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BF221-10B9-442D-B39C-F0DDAF543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2875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C9CE8-92EF-4AEC-B7B3-2EADD05B3534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BF221-10B9-442D-B39C-F0DDAF543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4566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C9CE8-92EF-4AEC-B7B3-2EADD05B3534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BF221-10B9-442D-B39C-F0DDAF543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7001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C9CE8-92EF-4AEC-B7B3-2EADD05B3534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BF221-10B9-442D-B39C-F0DDAF543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4414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 smtClean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C9CE8-92EF-4AEC-B7B3-2EADD05B3534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BF221-10B9-442D-B39C-F0DDAF543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9248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C9CE8-92EF-4AEC-B7B3-2EADD05B3534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BF221-10B9-442D-B39C-F0DDAF543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5141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C9CE8-92EF-4AEC-B7B3-2EADD05B3534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BF221-10B9-442D-B39C-F0DDAF543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8266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C9CE8-92EF-4AEC-B7B3-2EADD05B3534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BF221-10B9-442D-B39C-F0DDAF543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2590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C9CE8-92EF-4AEC-B7B3-2EADD05B3534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BF221-10B9-442D-B39C-F0DDAF5437A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9581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C9CE8-92EF-4AEC-B7B3-2EADD05B3534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BF221-10B9-442D-B39C-F0DDAF5437A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4722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C9CE8-92EF-4AEC-B7B3-2EADD05B3534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BF221-10B9-442D-B39C-F0DDAF543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3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C9CE8-92EF-4AEC-B7B3-2EADD05B3534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BF221-10B9-442D-B39C-F0DDAF543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3631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C9CE8-92EF-4AEC-B7B3-2EADD05B3534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BF221-10B9-442D-B39C-F0DDAF543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8544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C9CE8-92EF-4AEC-B7B3-2EADD05B3534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BF221-10B9-442D-B39C-F0DDAF543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381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C9CE8-92EF-4AEC-B7B3-2EADD05B3534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BF221-10B9-442D-B39C-F0DDAF543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6525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C9CE8-92EF-4AEC-B7B3-2EADD05B3534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BF221-10B9-442D-B39C-F0DDAF543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7512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 smtClean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C9CE8-92EF-4AEC-B7B3-2EADD05B3534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BF221-10B9-442D-B39C-F0DDAF543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37919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C9CE8-92EF-4AEC-B7B3-2EADD05B3534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BF221-10B9-442D-B39C-F0DDAF543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7532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C9CE8-92EF-4AEC-B7B3-2EADD05B3534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BF221-10B9-442D-B39C-F0DDAF543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6998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C9CE8-92EF-4AEC-B7B3-2EADD05B3534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BF221-10B9-442D-B39C-F0DDAF543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1120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C9CE8-92EF-4AEC-B7B3-2EADD05B3534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BF221-10B9-442D-B39C-F0DDAF5437A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17084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C9CE8-92EF-4AEC-B7B3-2EADD05B3534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BF221-10B9-442D-B39C-F0DDAF5437A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974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C9CE8-92EF-4AEC-B7B3-2EADD05B3534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BF221-10B9-442D-B39C-F0DDAF543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07511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C9CE8-92EF-4AEC-B7B3-2EADD05B3534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BF221-10B9-442D-B39C-F0DDAF543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58918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C9CE8-92EF-4AEC-B7B3-2EADD05B3534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BF221-10B9-442D-B39C-F0DDAF543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5807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C9CE8-92EF-4AEC-B7B3-2EADD05B3534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BF221-10B9-442D-B39C-F0DDAF543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38336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C9CE8-92EF-4AEC-B7B3-2EADD05B3534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BF221-10B9-442D-B39C-F0DDAF543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75954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C9CE8-92EF-4AEC-B7B3-2EADD05B3534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BF221-10B9-442D-B39C-F0DDAF543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93968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 smtClean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C9CE8-92EF-4AEC-B7B3-2EADD05B3534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BF221-10B9-442D-B39C-F0DDAF543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76011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C9CE8-92EF-4AEC-B7B3-2EADD05B3534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BF221-10B9-442D-B39C-F0DDAF543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9436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C9CE8-92EF-4AEC-B7B3-2EADD05B3534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BF221-10B9-442D-B39C-F0DDAF543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29003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C9CE8-92EF-4AEC-B7B3-2EADD05B3534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BF221-10B9-442D-B39C-F0DDAF543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80741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C9CE8-92EF-4AEC-B7B3-2EADD05B3534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BF221-10B9-442D-B39C-F0DDAF5437A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206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C9CE8-92EF-4AEC-B7B3-2EADD05B3534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BF221-10B9-442D-B39C-F0DDAF5437A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59999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C9CE8-92EF-4AEC-B7B3-2EADD05B3534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BF221-10B9-442D-B39C-F0DDAF5437A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68139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C9CE8-92EF-4AEC-B7B3-2EADD05B3534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BF221-10B9-442D-B39C-F0DDAF543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69878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C9CE8-92EF-4AEC-B7B3-2EADD05B3534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BF221-10B9-442D-B39C-F0DDAF543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16448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C9CE8-92EF-4AEC-B7B3-2EADD05B3534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BF221-10B9-442D-B39C-F0DDAF543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2204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C9CE8-92EF-4AEC-B7B3-2EADD05B3534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BF221-10B9-442D-B39C-F0DDAF543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85550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C9CE8-92EF-4AEC-B7B3-2EADD05B3534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BF221-10B9-442D-B39C-F0DDAF543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60794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C9CE8-92EF-4AEC-B7B3-2EADD05B3534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BF221-10B9-442D-B39C-F0DDAF543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58140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C9CE8-92EF-4AEC-B7B3-2EADD05B3534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BF221-10B9-442D-B39C-F0DDAF543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08097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C9CE8-92EF-4AEC-B7B3-2EADD05B3534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BF221-10B9-442D-B39C-F0DDAF543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39294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C9CE8-92EF-4AEC-B7B3-2EADD05B3534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BF221-10B9-442D-B39C-F0DDAF543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261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C9CE8-92EF-4AEC-B7B3-2EADD05B3534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BF221-10B9-442D-B39C-F0DDAF5437A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74600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C9CE8-92EF-4AEC-B7B3-2EADD05B3534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BF221-10B9-442D-B39C-F0DDAF543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2792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C9CE8-92EF-4AEC-B7B3-2EADD05B3534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BF221-10B9-442D-B39C-F0DDAF543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27007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C9CE8-92EF-4AEC-B7B3-2EADD05B3534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BF221-10B9-442D-B39C-F0DDAF543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83955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C9CE8-92EF-4AEC-B7B3-2EADD05B3534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BF221-10B9-442D-B39C-F0DDAF543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68199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C9CE8-92EF-4AEC-B7B3-2EADD05B3534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BF221-10B9-442D-B39C-F0DDAF543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75981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C9CE8-92EF-4AEC-B7B3-2EADD05B3534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BF221-10B9-442D-B39C-F0DDAF543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53584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C9CE8-92EF-4AEC-B7B3-2EADD05B3534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BF221-10B9-442D-B39C-F0DDAF5437AC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6904499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C9CE8-92EF-4AEC-B7B3-2EADD05B3534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BF221-10B9-442D-B39C-F0DDAF543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11013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言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C9CE8-92EF-4AEC-B7B3-2EADD05B3534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BF221-10B9-442D-B39C-F0DDAF5437AC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0155196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或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C9CE8-92EF-4AEC-B7B3-2EADD05B3534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BF221-10B9-442D-B39C-F0DDAF543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124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C9CE8-92EF-4AEC-B7B3-2EADD05B3534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BF221-10B9-442D-B39C-F0DDAF543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15263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C9CE8-92EF-4AEC-B7B3-2EADD05B3534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BF221-10B9-442D-B39C-F0DDAF543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68774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C9CE8-92EF-4AEC-B7B3-2EADD05B3534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BF221-10B9-442D-B39C-F0DDAF543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26356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 smtClean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C9CE8-92EF-4AEC-B7B3-2EADD05B3534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BF221-10B9-442D-B39C-F0DDAF5437A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106443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C9CE8-92EF-4AEC-B7B3-2EADD05B3534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BF221-10B9-442D-B39C-F0DDAF543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67135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C9CE8-92EF-4AEC-B7B3-2EADD05B3534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BF221-10B9-442D-B39C-F0DDAF5437A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002357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C9CE8-92EF-4AEC-B7B3-2EADD05B3534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BF221-10B9-442D-B39C-F0DDAF543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67591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C9CE8-92EF-4AEC-B7B3-2EADD05B3534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BF221-10B9-442D-B39C-F0DDAF543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0305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C9CE8-92EF-4AEC-B7B3-2EADD05B3534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BF221-10B9-442D-B39C-F0DDAF543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20384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C9CE8-92EF-4AEC-B7B3-2EADD05B3534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BF221-10B9-442D-B39C-F0DDAF543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14232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50AC9CE8-92EF-4AEC-B7B3-2EADD05B3534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FDBF221-10B9-442D-B39C-F0DDAF543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148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C9CE8-92EF-4AEC-B7B3-2EADD05B3534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BF221-10B9-442D-B39C-F0DDAF543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04198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C9CE8-92EF-4AEC-B7B3-2EADD05B3534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BF221-10B9-442D-B39C-F0DDAF543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89820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C9CE8-92EF-4AEC-B7B3-2EADD05B3534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BF221-10B9-442D-B39C-F0DDAF543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27100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C9CE8-92EF-4AEC-B7B3-2EADD05B3534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BF221-10B9-442D-B39C-F0DDAF543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510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C9CE8-92EF-4AEC-B7B3-2EADD05B3534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BF221-10B9-442D-B39C-F0DDAF543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050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6" Type="http://schemas.openxmlformats.org/officeDocument/2006/relationships/slideLayout" Target="../slideLayouts/slideLayout71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0AC9CE8-92EF-4AEC-B7B3-2EADD05B3534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DBF221-10B9-442D-B39C-F0DDAF543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73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0" r:id="rId1"/>
    <p:sldLayoutId id="2147484071" r:id="rId2"/>
    <p:sldLayoutId id="2147484072" r:id="rId3"/>
    <p:sldLayoutId id="2147484073" r:id="rId4"/>
    <p:sldLayoutId id="2147484074" r:id="rId5"/>
    <p:sldLayoutId id="2147484075" r:id="rId6"/>
    <p:sldLayoutId id="2147484076" r:id="rId7"/>
    <p:sldLayoutId id="2147484077" r:id="rId8"/>
    <p:sldLayoutId id="2147484078" r:id="rId9"/>
    <p:sldLayoutId id="2147484079" r:id="rId10"/>
    <p:sldLayoutId id="21474840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0AC9CE8-92EF-4AEC-B7B3-2EADD05B3534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DBF221-10B9-442D-B39C-F0DDAF543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695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2" r:id="rId1"/>
    <p:sldLayoutId id="2147484083" r:id="rId2"/>
    <p:sldLayoutId id="2147484084" r:id="rId3"/>
    <p:sldLayoutId id="2147484085" r:id="rId4"/>
    <p:sldLayoutId id="2147484086" r:id="rId5"/>
    <p:sldLayoutId id="2147484087" r:id="rId6"/>
    <p:sldLayoutId id="2147484088" r:id="rId7"/>
    <p:sldLayoutId id="2147484089" r:id="rId8"/>
    <p:sldLayoutId id="2147484090" r:id="rId9"/>
    <p:sldLayoutId id="2147484091" r:id="rId10"/>
    <p:sldLayoutId id="214748409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0AC9CE8-92EF-4AEC-B7B3-2EADD05B3534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DBF221-10B9-442D-B39C-F0DDAF543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878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4" r:id="rId1"/>
    <p:sldLayoutId id="2147484095" r:id="rId2"/>
    <p:sldLayoutId id="2147484096" r:id="rId3"/>
    <p:sldLayoutId id="2147484097" r:id="rId4"/>
    <p:sldLayoutId id="2147484098" r:id="rId5"/>
    <p:sldLayoutId id="2147484099" r:id="rId6"/>
    <p:sldLayoutId id="2147484100" r:id="rId7"/>
    <p:sldLayoutId id="2147484101" r:id="rId8"/>
    <p:sldLayoutId id="2147484102" r:id="rId9"/>
    <p:sldLayoutId id="2147484103" r:id="rId10"/>
    <p:sldLayoutId id="214748410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0AC9CE8-92EF-4AEC-B7B3-2EADD05B3534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DBF221-10B9-442D-B39C-F0DDAF543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201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5" r:id="rId1"/>
    <p:sldLayoutId id="2147484476" r:id="rId2"/>
    <p:sldLayoutId id="2147484477" r:id="rId3"/>
    <p:sldLayoutId id="2147484478" r:id="rId4"/>
    <p:sldLayoutId id="2147484479" r:id="rId5"/>
    <p:sldLayoutId id="2147484480" r:id="rId6"/>
    <p:sldLayoutId id="2147484481" r:id="rId7"/>
    <p:sldLayoutId id="2147484482" r:id="rId8"/>
    <p:sldLayoutId id="2147484483" r:id="rId9"/>
    <p:sldLayoutId id="2147484484" r:id="rId10"/>
    <p:sldLayoutId id="21474844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0AC9CE8-92EF-4AEC-B7B3-2EADD05B3534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DBF221-10B9-442D-B39C-F0DDAF543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350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99" r:id="rId1"/>
    <p:sldLayoutId id="2147484500" r:id="rId2"/>
    <p:sldLayoutId id="2147484501" r:id="rId3"/>
    <p:sldLayoutId id="2147484502" r:id="rId4"/>
    <p:sldLayoutId id="2147484503" r:id="rId5"/>
    <p:sldLayoutId id="2147484504" r:id="rId6"/>
    <p:sldLayoutId id="2147484505" r:id="rId7"/>
    <p:sldLayoutId id="2147484506" r:id="rId8"/>
    <p:sldLayoutId id="2147484507" r:id="rId9"/>
    <p:sldLayoutId id="2147484508" r:id="rId10"/>
    <p:sldLayoutId id="21474845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AC9CE8-92EF-4AEC-B7B3-2EADD05B3534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FDBF221-10B9-442D-B39C-F0DDAF543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84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11" r:id="rId1"/>
    <p:sldLayoutId id="2147484512" r:id="rId2"/>
    <p:sldLayoutId id="2147484513" r:id="rId3"/>
    <p:sldLayoutId id="2147484514" r:id="rId4"/>
    <p:sldLayoutId id="2147484515" r:id="rId5"/>
    <p:sldLayoutId id="2147484516" r:id="rId6"/>
    <p:sldLayoutId id="2147484517" r:id="rId7"/>
    <p:sldLayoutId id="2147484518" r:id="rId8"/>
    <p:sldLayoutId id="2147484519" r:id="rId9"/>
    <p:sldLayoutId id="2147484520" r:id="rId10"/>
    <p:sldLayoutId id="2147484521" r:id="rId11"/>
    <p:sldLayoutId id="2147484522" r:id="rId12"/>
    <p:sldLayoutId id="2147484523" r:id="rId13"/>
    <p:sldLayoutId id="2147484524" r:id="rId14"/>
    <p:sldLayoutId id="2147484525" r:id="rId15"/>
    <p:sldLayoutId id="214748452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0AC9CE8-92EF-4AEC-B7B3-2EADD05B3534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FDBF221-10B9-442D-B39C-F0DDAF5437A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547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93" r:id="rId1"/>
    <p:sldLayoutId id="2147484594" r:id="rId2"/>
    <p:sldLayoutId id="2147484595" r:id="rId3"/>
    <p:sldLayoutId id="2147484596" r:id="rId4"/>
    <p:sldLayoutId id="2147484597" r:id="rId5"/>
    <p:sldLayoutId id="2147484598" r:id="rId6"/>
    <p:sldLayoutId id="2147484599" r:id="rId7"/>
    <p:sldLayoutId id="2147484600" r:id="rId8"/>
    <p:sldLayoutId id="2147484601" r:id="rId9"/>
    <p:sldLayoutId id="2147484602" r:id="rId10"/>
    <p:sldLayoutId id="214748460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8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8.xml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8.xml"/><Relationship Id="rId4" Type="http://schemas.openxmlformats.org/officeDocument/2006/relationships/image" Target="../media/image46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8.xml"/><Relationship Id="rId4" Type="http://schemas.openxmlformats.org/officeDocument/2006/relationships/image" Target="../media/image5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8.xml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g"/><Relationship Id="rId7" Type="http://schemas.openxmlformats.org/officeDocument/2006/relationships/image" Target="../media/image1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8.xml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openxmlformats.org/officeDocument/2006/relationships/image" Target="../media/image9.jp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8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1507067" y="1380392"/>
            <a:ext cx="7766936" cy="2309959"/>
          </a:xfrm>
        </p:spPr>
        <p:txBody>
          <a:bodyPr/>
          <a:lstStyle/>
          <a:p>
            <a:pPr algn="l"/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Individualized 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Wrist 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otion 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odels 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for 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Detecting 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ating 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pisodes 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using 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Deep Learning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>
          <a:xfrm>
            <a:off x="1507067" y="3866194"/>
            <a:ext cx="7766936" cy="2262044"/>
          </a:xfrm>
        </p:spPr>
        <p:txBody>
          <a:bodyPr>
            <a:noAutofit/>
          </a:bodyPr>
          <a:lstStyle/>
          <a:p>
            <a:pPr algn="l"/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Presented By</a:t>
            </a:r>
          </a:p>
          <a:p>
            <a:pPr algn="l"/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Wenkang Wei</a:t>
            </a:r>
          </a:p>
          <a:p>
            <a:pPr algn="l"/>
            <a:endParaRPr lang="en-US" sz="11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algn="l"/>
            <a:r>
              <a:rPr 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Committee:</a:t>
            </a:r>
          </a:p>
          <a:p>
            <a:pPr algn="l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Dr. Adam 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Hoover (Chair)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algn="l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Dr. Richard 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Groff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algn="l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Dr. Yongqiang Wang</a:t>
            </a:r>
            <a:endParaRPr lang="en-US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algn="l"/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pic>
        <p:nvPicPr>
          <p:cNvPr id="6" name="Picture 5" descr="https://encrypted-tbn1.gstatic.com/images?q=tbn:ANd9GcToBm2ejfRmGmMD-Lp4FO3gEL2gt2mXwRMbNKWybifOnd1YfLzRGekgmV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5501" y="497986"/>
            <a:ext cx="2700164" cy="809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92170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 txBox="1">
            <a:spLocks/>
          </p:cNvSpPr>
          <p:nvPr/>
        </p:nvSpPr>
        <p:spPr>
          <a:xfrm>
            <a:off x="1080132" y="302418"/>
            <a:ext cx="10058400" cy="61900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b="1" dirty="0" smtClean="0"/>
              <a:t>Method – Data Collection</a:t>
            </a:r>
            <a:endParaRPr lang="en-US" b="1" dirty="0"/>
          </a:p>
        </p:txBody>
      </p:sp>
      <p:sp>
        <p:nvSpPr>
          <p:cNvPr id="5" name="内容占位符 2"/>
          <p:cNvSpPr txBox="1">
            <a:spLocks/>
          </p:cNvSpPr>
          <p:nvPr/>
        </p:nvSpPr>
        <p:spPr>
          <a:xfrm>
            <a:off x="1080132" y="1084738"/>
            <a:ext cx="7343335" cy="492369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 Individual </a:t>
            </a:r>
            <a:r>
              <a:rPr lang="en-US" sz="2400" dirty="0"/>
              <a:t>data </a:t>
            </a:r>
            <a:r>
              <a:rPr lang="en-US" sz="2400" dirty="0" smtClean="0"/>
              <a:t>set of 8 participants </a:t>
            </a:r>
            <a:r>
              <a:rPr lang="en-US" altLang="zh-CN" sz="2400" dirty="0" smtClean="0"/>
              <a:t>from this </a:t>
            </a:r>
            <a:r>
              <a:rPr lang="en-US" altLang="zh-CN" sz="2400" dirty="0" smtClean="0"/>
              <a:t>work</a:t>
            </a:r>
            <a:endParaRPr lang="en-US" altLang="zh-CN" sz="2400" dirty="0" smtClean="0"/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8691221"/>
              </p:ext>
            </p:extLst>
          </p:nvPr>
        </p:nvGraphicFramePr>
        <p:xfrm>
          <a:off x="982492" y="1819072"/>
          <a:ext cx="10262862" cy="426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40318">
                  <a:extLst>
                    <a:ext uri="{9D8B030D-6E8A-4147-A177-3AD203B41FA5}">
                      <a16:colId xmlns:a16="http://schemas.microsoft.com/office/drawing/2014/main" val="4139864825"/>
                    </a:ext>
                  </a:extLst>
                </a:gridCol>
                <a:gridCol w="1140318">
                  <a:extLst>
                    <a:ext uri="{9D8B030D-6E8A-4147-A177-3AD203B41FA5}">
                      <a16:colId xmlns:a16="http://schemas.microsoft.com/office/drawing/2014/main" val="1192335137"/>
                    </a:ext>
                  </a:extLst>
                </a:gridCol>
                <a:gridCol w="1140318">
                  <a:extLst>
                    <a:ext uri="{9D8B030D-6E8A-4147-A177-3AD203B41FA5}">
                      <a16:colId xmlns:a16="http://schemas.microsoft.com/office/drawing/2014/main" val="2256728243"/>
                    </a:ext>
                  </a:extLst>
                </a:gridCol>
                <a:gridCol w="1140318">
                  <a:extLst>
                    <a:ext uri="{9D8B030D-6E8A-4147-A177-3AD203B41FA5}">
                      <a16:colId xmlns:a16="http://schemas.microsoft.com/office/drawing/2014/main" val="244272431"/>
                    </a:ext>
                  </a:extLst>
                </a:gridCol>
                <a:gridCol w="1140318">
                  <a:extLst>
                    <a:ext uri="{9D8B030D-6E8A-4147-A177-3AD203B41FA5}">
                      <a16:colId xmlns:a16="http://schemas.microsoft.com/office/drawing/2014/main" val="2424023920"/>
                    </a:ext>
                  </a:extLst>
                </a:gridCol>
                <a:gridCol w="1140318">
                  <a:extLst>
                    <a:ext uri="{9D8B030D-6E8A-4147-A177-3AD203B41FA5}">
                      <a16:colId xmlns:a16="http://schemas.microsoft.com/office/drawing/2014/main" val="3766756569"/>
                    </a:ext>
                  </a:extLst>
                </a:gridCol>
                <a:gridCol w="1140318">
                  <a:extLst>
                    <a:ext uri="{9D8B030D-6E8A-4147-A177-3AD203B41FA5}">
                      <a16:colId xmlns:a16="http://schemas.microsoft.com/office/drawing/2014/main" val="2277015547"/>
                    </a:ext>
                  </a:extLst>
                </a:gridCol>
                <a:gridCol w="1140318">
                  <a:extLst>
                    <a:ext uri="{9D8B030D-6E8A-4147-A177-3AD203B41FA5}">
                      <a16:colId xmlns:a16="http://schemas.microsoft.com/office/drawing/2014/main" val="281050040"/>
                    </a:ext>
                  </a:extLst>
                </a:gridCol>
                <a:gridCol w="1140318">
                  <a:extLst>
                    <a:ext uri="{9D8B030D-6E8A-4147-A177-3AD203B41FA5}">
                      <a16:colId xmlns:a16="http://schemas.microsoft.com/office/drawing/2014/main" val="3473321086"/>
                    </a:ext>
                  </a:extLst>
                </a:gridCol>
              </a:tblGrid>
              <a:tr h="86836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Dataset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Days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Total Hours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Meal Cnt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Avg Meal Cnt per Day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Avg Hour per Meal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Eating Hours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Non-Eating Hours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Ratio:</a:t>
                      </a:r>
                    </a:p>
                    <a:p>
                      <a:pPr algn="ctr"/>
                      <a:r>
                        <a:rPr lang="en-US" sz="1800" b="1" dirty="0" smtClean="0"/>
                        <a:t>Non-eat/eat</a:t>
                      </a:r>
                      <a:endParaRPr lang="en-US" sz="1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1688491"/>
                  </a:ext>
                </a:extLst>
              </a:tr>
              <a:tr h="3184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17.0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129.2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32.0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1.9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0.2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7.7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121.5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15.8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08533230"/>
                  </a:ext>
                </a:extLst>
              </a:tr>
              <a:tr h="3184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14.0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125.6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26.0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1.9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0.1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3.3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122.3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37.1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2479748"/>
                  </a:ext>
                </a:extLst>
              </a:tr>
              <a:tr h="3184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23.0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167.2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60.0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2.6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0.1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7.6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159.6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21.0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20329400"/>
                  </a:ext>
                </a:extLst>
              </a:tr>
              <a:tr h="3184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13.0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134.0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38.0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2.9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0.2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9.3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124.7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13.4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47161622"/>
                  </a:ext>
                </a:extLst>
              </a:tr>
              <a:tr h="3184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14.0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127.8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20.0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1.4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0.3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5.9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121.9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20.7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64866388"/>
                  </a:ext>
                </a:extLst>
              </a:tr>
              <a:tr h="3184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12.0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144.8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26.0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2.2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</a:rPr>
                        <a:t>0.3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7.0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137.8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19.7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36872693"/>
                  </a:ext>
                </a:extLst>
              </a:tr>
              <a:tr h="3184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10.0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120.4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22.0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2.2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0.3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</a:rPr>
                        <a:t>5.9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114.5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19.4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16297310"/>
                  </a:ext>
                </a:extLst>
              </a:tr>
              <a:tr h="3184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12.0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115.5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22.0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1.8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0.5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10.8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104.7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</a:rPr>
                        <a:t>9.7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1126769"/>
                  </a:ext>
                </a:extLst>
              </a:tr>
              <a:tr h="31840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115.0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1064.5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246.0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-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-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57.5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1,007.0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17.5</a:t>
                      </a:r>
                      <a:endParaRPr lang="en-US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8602520"/>
                  </a:ext>
                </a:extLst>
              </a:tr>
              <a:tr h="31840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Average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14.4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133.1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30.8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2.1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7.2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125.9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17.5</a:t>
                      </a:r>
                      <a:endParaRPr lang="en-US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3249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734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3196939"/>
              </p:ext>
            </p:extLst>
          </p:nvPr>
        </p:nvGraphicFramePr>
        <p:xfrm>
          <a:off x="841698" y="2985454"/>
          <a:ext cx="10709797" cy="1493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9971">
                  <a:extLst>
                    <a:ext uri="{9D8B030D-6E8A-4147-A177-3AD203B41FA5}">
                      <a16:colId xmlns:a16="http://schemas.microsoft.com/office/drawing/2014/main" val="4000279470"/>
                    </a:ext>
                  </a:extLst>
                </a:gridCol>
                <a:gridCol w="1529971">
                  <a:extLst>
                    <a:ext uri="{9D8B030D-6E8A-4147-A177-3AD203B41FA5}">
                      <a16:colId xmlns:a16="http://schemas.microsoft.com/office/drawing/2014/main" val="3810696215"/>
                    </a:ext>
                  </a:extLst>
                </a:gridCol>
                <a:gridCol w="1529971">
                  <a:extLst>
                    <a:ext uri="{9D8B030D-6E8A-4147-A177-3AD203B41FA5}">
                      <a16:colId xmlns:a16="http://schemas.microsoft.com/office/drawing/2014/main" val="3140712184"/>
                    </a:ext>
                  </a:extLst>
                </a:gridCol>
                <a:gridCol w="1529971">
                  <a:extLst>
                    <a:ext uri="{9D8B030D-6E8A-4147-A177-3AD203B41FA5}">
                      <a16:colId xmlns:a16="http://schemas.microsoft.com/office/drawing/2014/main" val="2905177789"/>
                    </a:ext>
                  </a:extLst>
                </a:gridCol>
                <a:gridCol w="1529971">
                  <a:extLst>
                    <a:ext uri="{9D8B030D-6E8A-4147-A177-3AD203B41FA5}">
                      <a16:colId xmlns:a16="http://schemas.microsoft.com/office/drawing/2014/main" val="3745382501"/>
                    </a:ext>
                  </a:extLst>
                </a:gridCol>
                <a:gridCol w="1529971">
                  <a:extLst>
                    <a:ext uri="{9D8B030D-6E8A-4147-A177-3AD203B41FA5}">
                      <a16:colId xmlns:a16="http://schemas.microsoft.com/office/drawing/2014/main" val="123938563"/>
                    </a:ext>
                  </a:extLst>
                </a:gridCol>
                <a:gridCol w="1529971">
                  <a:extLst>
                    <a:ext uri="{9D8B030D-6E8A-4147-A177-3AD203B41FA5}">
                      <a16:colId xmlns:a16="http://schemas.microsoft.com/office/drawing/2014/main" val="516242798"/>
                    </a:ext>
                  </a:extLst>
                </a:gridCol>
              </a:tblGrid>
              <a:tr h="55106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 smtClean="0"/>
                        <a:t>D</a:t>
                      </a:r>
                      <a:r>
                        <a:rPr lang="en-US" sz="1600" b="1" dirty="0" smtClean="0"/>
                        <a:t>ataset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Participants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Days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Total Hours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Eating</a:t>
                      </a:r>
                      <a:r>
                        <a:rPr lang="en-US" sz="1600" b="1" baseline="0" dirty="0" smtClean="0"/>
                        <a:t> Hours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Non-Eating Hours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Meal Counts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1763901"/>
                  </a:ext>
                </a:extLst>
              </a:tr>
              <a:tr h="31903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CAD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351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354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4,680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229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4,451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1,133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8526066"/>
                  </a:ext>
                </a:extLst>
              </a:tr>
              <a:tr h="55106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Individual </a:t>
                      </a:r>
                      <a:endParaRPr lang="en-US" sz="1600" b="1" dirty="0" smtClean="0"/>
                    </a:p>
                    <a:p>
                      <a:pPr algn="ctr"/>
                      <a:r>
                        <a:rPr lang="en-US" sz="1600" b="1" dirty="0" smtClean="0"/>
                        <a:t>data</a:t>
                      </a:r>
                      <a:r>
                        <a:rPr lang="en-US" sz="1600" b="1" baseline="0" dirty="0" smtClean="0"/>
                        <a:t> </a:t>
                      </a:r>
                      <a:r>
                        <a:rPr lang="en-US" sz="1600" b="1" dirty="0" smtClean="0"/>
                        <a:t>set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115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1,064.5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57.5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1,007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246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0224630"/>
                  </a:ext>
                </a:extLst>
              </a:tr>
            </a:tbl>
          </a:graphicData>
        </a:graphic>
      </p:graphicFrame>
      <p:sp>
        <p:nvSpPr>
          <p:cNvPr id="3" name="内容占位符 2"/>
          <p:cNvSpPr txBox="1">
            <a:spLocks/>
          </p:cNvSpPr>
          <p:nvPr/>
        </p:nvSpPr>
        <p:spPr>
          <a:xfrm>
            <a:off x="1080132" y="1372832"/>
            <a:ext cx="10232930" cy="749398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 Summary of data sets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zh-CN" sz="2000" dirty="0" smtClean="0"/>
              <a:t>Clemson All-day Data set (</a:t>
            </a:r>
            <a:r>
              <a:rPr lang="en-US" altLang="zh-CN" sz="2000" dirty="0"/>
              <a:t>CAD</a:t>
            </a:r>
            <a:r>
              <a:rPr lang="en-US" altLang="zh-CN" sz="2000" dirty="0" smtClean="0"/>
              <a:t>), a group data set,  </a:t>
            </a:r>
            <a:r>
              <a:rPr lang="en-US" altLang="zh-CN" sz="2000" dirty="0" smtClean="0"/>
              <a:t>from previous work </a:t>
            </a:r>
            <a:r>
              <a:rPr lang="en-US" altLang="zh-CN" sz="2000" dirty="0" smtClean="0"/>
              <a:t>(</a:t>
            </a:r>
            <a:r>
              <a:rPr lang="en-US" sz="2000" dirty="0"/>
              <a:t>Sharma 2020</a:t>
            </a:r>
            <a:r>
              <a:rPr lang="en-US" sz="2000" dirty="0" smtClean="0"/>
              <a:t>)</a:t>
            </a:r>
            <a:endParaRPr lang="en-US" altLang="zh-CN" sz="20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zh-CN" sz="2000" dirty="0" smtClean="0"/>
              <a:t> Individual data </a:t>
            </a:r>
            <a:r>
              <a:rPr lang="en-US" altLang="zh-CN" sz="2000" dirty="0" smtClean="0"/>
              <a:t>set </a:t>
            </a:r>
            <a:r>
              <a:rPr lang="en-US" altLang="zh-CN" sz="2000" dirty="0" smtClean="0"/>
              <a:t>from this work</a:t>
            </a:r>
            <a:endParaRPr lang="en-US" altLang="zh-CN" sz="2000" dirty="0"/>
          </a:p>
        </p:txBody>
      </p:sp>
      <p:sp>
        <p:nvSpPr>
          <p:cNvPr id="4" name="标题 1"/>
          <p:cNvSpPr txBox="1">
            <a:spLocks/>
          </p:cNvSpPr>
          <p:nvPr/>
        </p:nvSpPr>
        <p:spPr>
          <a:xfrm>
            <a:off x="1080132" y="302418"/>
            <a:ext cx="10058400" cy="61900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b="1" dirty="0" smtClean="0"/>
              <a:t>Method – Data Collection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8674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 txBox="1">
            <a:spLocks/>
          </p:cNvSpPr>
          <p:nvPr/>
        </p:nvSpPr>
        <p:spPr>
          <a:xfrm>
            <a:off x="1097280" y="444865"/>
            <a:ext cx="10058400" cy="61900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Data Processing - Smoothing</a:t>
            </a:r>
            <a:endParaRPr lang="en-US" b="1" dirty="0"/>
          </a:p>
        </p:txBody>
      </p:sp>
      <p:sp>
        <p:nvSpPr>
          <p:cNvPr id="5" name="内容占位符 2"/>
          <p:cNvSpPr txBox="1">
            <a:spLocks/>
          </p:cNvSpPr>
          <p:nvPr/>
        </p:nvSpPr>
        <p:spPr>
          <a:xfrm>
            <a:off x="1097280" y="1185466"/>
            <a:ext cx="10058400" cy="1664740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Data </a:t>
            </a:r>
            <a:r>
              <a:rPr lang="en-US" dirty="0"/>
              <a:t>Processing step is as same as previous work (Sharma 2020</a:t>
            </a:r>
            <a:r>
              <a:rPr lang="en-US" dirty="0" smtClean="0"/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Accelerometer data is affected by noise (blue curve)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Smoothing using a Gaussian </a:t>
            </a:r>
            <a:r>
              <a:rPr lang="en-US" dirty="0" smtClean="0"/>
              <a:t>filter on </a:t>
            </a:r>
            <a:r>
              <a:rPr lang="en-US" dirty="0" smtClean="0"/>
              <a:t>accelerometer data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dirty="0" smtClean="0"/>
              <a:t> Smoothed signal better captures the trend</a:t>
            </a:r>
            <a:r>
              <a:rPr lang="en-US" altLang="zh-CN" dirty="0" smtClean="0"/>
              <a:t>/pattern</a:t>
            </a:r>
            <a:r>
              <a:rPr lang="en-US" dirty="0" smtClean="0"/>
              <a:t> of signal (orange curve) 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400" dirty="0"/>
          </a:p>
        </p:txBody>
      </p:sp>
      <p:sp>
        <p:nvSpPr>
          <p:cNvPr id="7" name="文本框 6"/>
          <p:cNvSpPr txBox="1"/>
          <p:nvPr/>
        </p:nvSpPr>
        <p:spPr>
          <a:xfrm>
            <a:off x="4270442" y="6060991"/>
            <a:ext cx="35408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Index of data point</a:t>
            </a:r>
            <a:endParaRPr lang="en-US" sz="1400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123" y="2969915"/>
            <a:ext cx="9219927" cy="3134198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4270442" y="6069933"/>
            <a:ext cx="35408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Index of data point</a:t>
            </a:r>
            <a:endParaRPr lang="en-US" sz="1400" dirty="0"/>
          </a:p>
        </p:txBody>
      </p:sp>
      <p:sp>
        <p:nvSpPr>
          <p:cNvPr id="10" name="文本框 9"/>
          <p:cNvSpPr txBox="1"/>
          <p:nvPr/>
        </p:nvSpPr>
        <p:spPr>
          <a:xfrm rot="16200000">
            <a:off x="-519264" y="4211954"/>
            <a:ext cx="35408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Signal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30608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 txBox="1">
            <a:spLocks/>
          </p:cNvSpPr>
          <p:nvPr/>
        </p:nvSpPr>
        <p:spPr>
          <a:xfrm>
            <a:off x="1097280" y="444865"/>
            <a:ext cx="10058400" cy="61900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Data Processing – Z-Normalization</a:t>
            </a:r>
            <a:endParaRPr lang="en-US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内容占位符 2"/>
              <p:cNvSpPr txBox="1">
                <a:spLocks/>
              </p:cNvSpPr>
              <p:nvPr/>
            </p:nvSpPr>
            <p:spPr>
              <a:xfrm>
                <a:off x="1097280" y="1292469"/>
                <a:ext cx="5681589" cy="4857979"/>
              </a:xfrm>
              <a:prstGeom prst="rect">
                <a:avLst/>
              </a:prstGeom>
            </p:spPr>
            <p:txBody>
              <a:bodyPr/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 smtClean="0"/>
                  <a:t> </a:t>
                </a:r>
                <a:r>
                  <a:rPr lang="en-US" dirty="0" smtClean="0"/>
                  <a:t>Unscaled </a:t>
                </a:r>
                <a:r>
                  <a:rPr lang="en-US" dirty="0"/>
                  <a:t>input variables can result in a slow or unstable learning </a:t>
                </a:r>
                <a:r>
                  <a:rPr lang="en-US" dirty="0" smtClean="0"/>
                  <a:t>process in deep learning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b="0" dirty="0" smtClean="0"/>
                  <a:t> Z-normalization</a:t>
                </a:r>
                <a:r>
                  <a:rPr lang="en-US" b="0" dirty="0" smtClean="0"/>
                  <a:t>: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𝑛𝑜𝑟𝑚𝑎𝑙𝑖𝑧𝑒𝑑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den>
                    </m:f>
                  </m:oMath>
                </a14:m>
                <a:r>
                  <a:rPr lang="en-US" dirty="0" smtClean="0"/>
                  <a:t>,  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dirty="0" smtClean="0"/>
                  <a:t> (or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 smtClean="0"/>
                  <a:t>) is mean of time series data,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 smtClean="0"/>
                  <a:t> is variance of </a:t>
                </a:r>
                <a:r>
                  <a:rPr lang="en-US" dirty="0" smtClean="0"/>
                  <a:t>data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altLang="zh-CN" dirty="0" smtClean="0"/>
                  <a:t> Re-scale </a:t>
                </a:r>
                <a:r>
                  <a:rPr lang="en-US" altLang="zh-CN" dirty="0"/>
                  <a:t>feature to have zero-mean and unit variance and avoid effect of different scales in data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US" dirty="0"/>
              </a:p>
            </p:txBody>
          </p:sp>
        </mc:Choice>
        <mc:Fallback>
          <p:sp>
            <p:nvSpPr>
              <p:cNvPr id="5" name="内容占位符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80" y="1292469"/>
                <a:ext cx="5681589" cy="4857979"/>
              </a:xfrm>
              <a:prstGeom prst="rect">
                <a:avLst/>
              </a:prstGeom>
              <a:blipFill>
                <a:blip r:embed="rId2"/>
                <a:stretch>
                  <a:fillRect l="-966" t="-1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5056" y="1370290"/>
            <a:ext cx="5008486" cy="2879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31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 txBox="1">
            <a:spLocks/>
          </p:cNvSpPr>
          <p:nvPr/>
        </p:nvSpPr>
        <p:spPr>
          <a:xfrm>
            <a:off x="1097280" y="444865"/>
            <a:ext cx="10058400" cy="61900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Data Processing – Sliding window</a:t>
            </a:r>
            <a:endParaRPr lang="en-US" b="1" dirty="0"/>
          </a:p>
        </p:txBody>
      </p:sp>
      <p:sp>
        <p:nvSpPr>
          <p:cNvPr id="5" name="内容占位符 2"/>
          <p:cNvSpPr txBox="1">
            <a:spLocks/>
          </p:cNvSpPr>
          <p:nvPr/>
        </p:nvSpPr>
        <p:spPr>
          <a:xfrm>
            <a:off x="947810" y="1292469"/>
            <a:ext cx="4319759" cy="2466731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</a:t>
            </a:r>
            <a:r>
              <a:rPr lang="en-US" dirty="0" smtClean="0"/>
              <a:t> </a:t>
            </a:r>
            <a:r>
              <a:rPr lang="en-US" dirty="0"/>
              <a:t>W</a:t>
            </a:r>
            <a:r>
              <a:rPr lang="en-US" dirty="0" smtClean="0"/>
              <a:t>indow </a:t>
            </a:r>
            <a:r>
              <a:rPr lang="en-US" dirty="0" smtClean="0"/>
              <a:t>with size </a:t>
            </a:r>
            <a:r>
              <a:rPr lang="en-US" dirty="0" smtClean="0"/>
              <a:t>= </a:t>
            </a:r>
            <a:r>
              <a:rPr lang="en-US" dirty="0" smtClean="0"/>
              <a:t>W </a:t>
            </a:r>
            <a:r>
              <a:rPr lang="en-US" dirty="0" smtClean="0"/>
              <a:t>and </a:t>
            </a:r>
            <a:r>
              <a:rPr lang="en-US" dirty="0" smtClean="0"/>
              <a:t>stride </a:t>
            </a:r>
            <a:r>
              <a:rPr lang="en-US" dirty="0" smtClean="0"/>
              <a:t>to </a:t>
            </a:r>
            <a:r>
              <a:rPr lang="en-US" dirty="0" smtClean="0"/>
              <a:t>extract </a:t>
            </a:r>
            <a:r>
              <a:rPr lang="en-US" dirty="0" smtClean="0"/>
              <a:t>a sample with </a:t>
            </a:r>
            <a:r>
              <a:rPr lang="en-US" dirty="0" smtClean="0"/>
              <a:t>size </a:t>
            </a:r>
            <a:r>
              <a:rPr lang="en-US" dirty="0" smtClean="0"/>
              <a:t>of </a:t>
            </a:r>
            <a:r>
              <a:rPr lang="en-US" dirty="0" smtClean="0"/>
              <a:t>W</a:t>
            </a:r>
            <a:endParaRPr lang="en-US" dirty="0" smtClean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8392" y="1219876"/>
            <a:ext cx="6074760" cy="3032684"/>
          </a:xfrm>
          <a:prstGeom prst="rect">
            <a:avLst/>
          </a:prstGeom>
        </p:spPr>
      </p:pic>
      <p:sp>
        <p:nvSpPr>
          <p:cNvPr id="7" name="内容占位符 2"/>
          <p:cNvSpPr txBox="1">
            <a:spLocks/>
          </p:cNvSpPr>
          <p:nvPr/>
        </p:nvSpPr>
        <p:spPr>
          <a:xfrm>
            <a:off x="1346394" y="3024599"/>
            <a:ext cx="3921175" cy="2466731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endParaRPr lang="en-US" dirty="0" smtClean="0"/>
          </a:p>
        </p:txBody>
      </p:sp>
      <p:sp>
        <p:nvSpPr>
          <p:cNvPr id="9" name="内容占位符 2"/>
          <p:cNvSpPr txBox="1">
            <a:spLocks/>
          </p:cNvSpPr>
          <p:nvPr/>
        </p:nvSpPr>
        <p:spPr>
          <a:xfrm>
            <a:off x="947810" y="3786201"/>
            <a:ext cx="10618377" cy="1705129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In this </a:t>
            </a:r>
            <a:r>
              <a:rPr lang="en-US" dirty="0" smtClean="0"/>
              <a:t>work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W = 6 </a:t>
            </a:r>
            <a:r>
              <a:rPr lang="en-US" dirty="0"/>
              <a:t>min x 60 sec/min x </a:t>
            </a:r>
            <a:r>
              <a:rPr lang="en-US" dirty="0" smtClean="0"/>
              <a:t>15Hz =  </a:t>
            </a:r>
            <a:r>
              <a:rPr lang="en-US" dirty="0"/>
              <a:t>5400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For the group model, stride </a:t>
            </a:r>
            <a:r>
              <a:rPr lang="en-US" dirty="0" smtClean="0"/>
              <a:t>= 15 </a:t>
            </a:r>
            <a:r>
              <a:rPr lang="en-US" dirty="0"/>
              <a:t>sec x </a:t>
            </a:r>
            <a:r>
              <a:rPr lang="en-US" dirty="0" smtClean="0"/>
              <a:t>15Hz </a:t>
            </a:r>
            <a:r>
              <a:rPr lang="en-US" dirty="0"/>
              <a:t>= 225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For individual </a:t>
            </a:r>
            <a:r>
              <a:rPr lang="en-US" dirty="0" smtClean="0"/>
              <a:t>models, stride = 5 </a:t>
            </a:r>
            <a:r>
              <a:rPr lang="en-US" dirty="0"/>
              <a:t>sec x </a:t>
            </a:r>
            <a:r>
              <a:rPr lang="en-US" dirty="0" smtClean="0"/>
              <a:t>15Hz </a:t>
            </a:r>
            <a:r>
              <a:rPr lang="en-US" dirty="0"/>
              <a:t> </a:t>
            </a:r>
            <a:r>
              <a:rPr lang="en-US" dirty="0" smtClean="0"/>
              <a:t>= 75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dirty="0" smtClean="0"/>
              <a:t>Label a sample as “1” eating if  50% of window falls within self-reported eating period, otherwise “0”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61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 txBox="1">
            <a:spLocks/>
          </p:cNvSpPr>
          <p:nvPr/>
        </p:nvSpPr>
        <p:spPr>
          <a:xfrm>
            <a:off x="1097280" y="444865"/>
            <a:ext cx="10058400" cy="61900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CNN Model</a:t>
            </a:r>
            <a:endParaRPr lang="en-US" b="1" dirty="0"/>
          </a:p>
        </p:txBody>
      </p:sp>
      <p:sp>
        <p:nvSpPr>
          <p:cNvPr id="5" name="内容占位符 2"/>
          <p:cNvSpPr txBox="1">
            <a:spLocks/>
          </p:cNvSpPr>
          <p:nvPr/>
        </p:nvSpPr>
        <p:spPr>
          <a:xfrm>
            <a:off x="1097280" y="1292469"/>
            <a:ext cx="5788074" cy="4857979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 3 different layers used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/>
              <a:t> 1D Convolution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000" dirty="0" smtClean="0"/>
              <a:t>K: kernel (also called filter) size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000" dirty="0" smtClean="0"/>
              <a:t>Depth</a:t>
            </a:r>
            <a:r>
              <a:rPr lang="en-US" sz="2000" dirty="0" smtClean="0"/>
              <a:t>: the number of filters</a:t>
            </a:r>
            <a:endParaRPr lang="en-US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Global Average </a:t>
            </a:r>
            <a:r>
              <a:rPr lang="en-US" sz="2400" dirty="0" smtClean="0"/>
              <a:t>Pooling</a:t>
            </a:r>
            <a:endParaRPr lang="en-US" sz="24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/>
              <a:t>Dense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altLang="zh-CN" sz="2000" dirty="0"/>
              <a:t>m</a:t>
            </a:r>
            <a:r>
              <a:rPr lang="en-US" altLang="zh-CN" sz="2000" dirty="0" smtClean="0"/>
              <a:t>: size of input vector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000" dirty="0"/>
              <a:t>n</a:t>
            </a:r>
            <a:r>
              <a:rPr lang="en-US" sz="2000" dirty="0" smtClean="0"/>
              <a:t>:  size of output vector</a:t>
            </a:r>
            <a:endParaRPr lang="en-US" sz="28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 P(eat) </a:t>
            </a:r>
            <a:r>
              <a:rPr lang="en-US" sz="2400" dirty="0" smtClean="0"/>
              <a:t>: probability </a:t>
            </a:r>
            <a:r>
              <a:rPr lang="en-US" sz="2400" dirty="0" smtClean="0"/>
              <a:t>of eating </a:t>
            </a:r>
            <a:endParaRPr lang="en-US" sz="24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 Predict </a:t>
            </a:r>
            <a:r>
              <a:rPr lang="en-US" sz="2400" dirty="0" smtClean="0"/>
              <a:t>“1” eating if </a:t>
            </a:r>
            <a:r>
              <a:rPr lang="en-US" sz="2400" dirty="0" smtClean="0"/>
              <a:t>P(eat) </a:t>
            </a:r>
            <a:r>
              <a:rPr lang="en-US" sz="2400" dirty="0" smtClean="0"/>
              <a:t>&gt;=</a:t>
            </a:r>
            <a:r>
              <a:rPr lang="en-US" sz="2400" dirty="0" smtClean="0"/>
              <a:t>0.5, otherwise</a:t>
            </a:r>
            <a:r>
              <a:rPr lang="en-US" sz="2400" dirty="0" smtClean="0"/>
              <a:t>, “0” non </a:t>
            </a:r>
            <a:r>
              <a:rPr lang="en-US" sz="2400" dirty="0" smtClean="0"/>
              <a:t>eating for the sample</a:t>
            </a:r>
            <a:endParaRPr lang="en-US" sz="2800" dirty="0" smtClean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663" y="754367"/>
            <a:ext cx="5326842" cy="4755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2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 txBox="1">
            <a:spLocks/>
          </p:cNvSpPr>
          <p:nvPr/>
        </p:nvSpPr>
        <p:spPr>
          <a:xfrm>
            <a:off x="1097280" y="444865"/>
            <a:ext cx="10058400" cy="61900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CNN Model</a:t>
            </a:r>
            <a:endParaRPr lang="en-US" b="1" dirty="0"/>
          </a:p>
        </p:txBody>
      </p:sp>
      <p:sp>
        <p:nvSpPr>
          <p:cNvPr id="5" name="内容占位符 2"/>
          <p:cNvSpPr txBox="1">
            <a:spLocks/>
          </p:cNvSpPr>
          <p:nvPr/>
        </p:nvSpPr>
        <p:spPr>
          <a:xfrm>
            <a:off x="1097280" y="1292469"/>
            <a:ext cx="4041839" cy="4857979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 1D- Convolution </a:t>
            </a:r>
            <a:r>
              <a:rPr lang="en-US" sz="2400" dirty="0" smtClean="0"/>
              <a:t>Layer</a:t>
            </a:r>
            <a:endParaRPr lang="en-US" sz="24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/>
              <a:t>Depth of filter = the </a:t>
            </a:r>
            <a:r>
              <a:rPr lang="en-US" sz="2000" dirty="0" smtClean="0"/>
              <a:t>depth of input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# of </a:t>
            </a:r>
            <a:r>
              <a:rPr lang="en-US" sz="2000" dirty="0" smtClean="0"/>
              <a:t>filters = </a:t>
            </a:r>
            <a:r>
              <a:rPr lang="en-US" sz="2000" dirty="0"/>
              <a:t>d</a:t>
            </a:r>
            <a:r>
              <a:rPr lang="en-US" sz="2000" dirty="0" smtClean="0"/>
              <a:t>epth </a:t>
            </a:r>
            <a:r>
              <a:rPr lang="en-US" sz="2000" dirty="0" smtClean="0"/>
              <a:t>of output </a:t>
            </a:r>
            <a:endParaRPr lang="en-US" sz="20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/>
              <a:t>Tuple </a:t>
            </a:r>
            <a:r>
              <a:rPr lang="en-US" sz="2000" dirty="0" smtClean="0"/>
              <a:t>in “Output Shape” shows</a:t>
            </a:r>
            <a:r>
              <a:rPr lang="en-US" sz="2400" dirty="0" smtClean="0"/>
              <a:t>:  </a:t>
            </a:r>
          </a:p>
          <a:p>
            <a:pPr marL="201168" lvl="1" indent="0">
              <a:buNone/>
            </a:pPr>
            <a:r>
              <a:rPr lang="en-US" sz="1600" dirty="0" smtClean="0"/>
              <a:t>(None,  size of output, depth of output)</a:t>
            </a:r>
          </a:p>
          <a:p>
            <a:pPr marL="201168" lvl="1" indent="0">
              <a:buNone/>
            </a:pPr>
            <a:endParaRPr lang="en-US" sz="2600" dirty="0" smtClean="0"/>
          </a:p>
          <a:p>
            <a:pPr lvl="1">
              <a:buFont typeface="Wingdings" panose="05000000000000000000" pitchFamily="2" charset="2"/>
              <a:buChar char="§"/>
            </a:pPr>
            <a:endParaRPr lang="en-US" sz="26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119" y="1178169"/>
            <a:ext cx="6806220" cy="369554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9119" y="4988014"/>
            <a:ext cx="4831499" cy="1310754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5139119" y="879203"/>
            <a:ext cx="2423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Example: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72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 txBox="1">
            <a:spLocks/>
          </p:cNvSpPr>
          <p:nvPr/>
        </p:nvSpPr>
        <p:spPr>
          <a:xfrm>
            <a:off x="1097280" y="444865"/>
            <a:ext cx="10058400" cy="61900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CNN Model </a:t>
            </a:r>
            <a:endParaRPr lang="en-US" b="1" dirty="0"/>
          </a:p>
        </p:txBody>
      </p:sp>
      <p:sp>
        <p:nvSpPr>
          <p:cNvPr id="5" name="内容占位符 2"/>
          <p:cNvSpPr txBox="1">
            <a:spLocks/>
          </p:cNvSpPr>
          <p:nvPr/>
        </p:nvSpPr>
        <p:spPr>
          <a:xfrm>
            <a:off x="1097280" y="1292469"/>
            <a:ext cx="4608928" cy="4857979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 Global Average Pooling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 R</a:t>
            </a:r>
            <a:r>
              <a:rPr lang="en-US" sz="2000" dirty="0" smtClean="0"/>
              <a:t>educe dimension by replacing one channel with its mean value</a:t>
            </a:r>
          </a:p>
          <a:p>
            <a:pPr marL="201168" lvl="1" indent="0">
              <a:buNone/>
            </a:pPr>
            <a:endParaRPr lang="en-US" sz="24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 Dense </a:t>
            </a:r>
            <a:r>
              <a:rPr lang="en-US" sz="2400" dirty="0" smtClean="0"/>
              <a:t>Layer </a:t>
            </a:r>
            <a:endParaRPr lang="en-US" sz="24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 </a:t>
            </a:r>
            <a:r>
              <a:rPr lang="en-US" sz="2000" dirty="0" smtClean="0"/>
              <a:t>Each neuron from previous layer is connected to every  neuron in the next layer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/>
              <a:t>Then activation function is applied</a:t>
            </a:r>
            <a:endParaRPr lang="en-US" sz="2000" dirty="0"/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055" y="976765"/>
            <a:ext cx="3599525" cy="14267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5179" y="2942857"/>
            <a:ext cx="4816257" cy="30482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5179" y="2617205"/>
            <a:ext cx="4801016" cy="30482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5179" y="5615148"/>
            <a:ext cx="4770533" cy="59441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56155" y="3965335"/>
            <a:ext cx="3322608" cy="1493649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6665517" y="5089652"/>
            <a:ext cx="8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Input</a:t>
            </a:r>
            <a:endParaRPr lang="en-US" dirty="0"/>
          </a:p>
        </p:txBody>
      </p:sp>
      <p:sp>
        <p:nvSpPr>
          <p:cNvPr id="15" name="文本框 14"/>
          <p:cNvSpPr txBox="1"/>
          <p:nvPr/>
        </p:nvSpPr>
        <p:spPr>
          <a:xfrm>
            <a:off x="6593397" y="4106035"/>
            <a:ext cx="944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Output</a:t>
            </a:r>
            <a:endParaRPr lang="en-US" dirty="0"/>
          </a:p>
        </p:txBody>
      </p:sp>
      <p:sp>
        <p:nvSpPr>
          <p:cNvPr id="16" name="文本框 15"/>
          <p:cNvSpPr txBox="1"/>
          <p:nvPr/>
        </p:nvSpPr>
        <p:spPr>
          <a:xfrm>
            <a:off x="6756055" y="444566"/>
            <a:ext cx="3064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Global Average Pooling</a:t>
            </a:r>
            <a:endParaRPr lang="en-US" b="1" dirty="0"/>
          </a:p>
        </p:txBody>
      </p:sp>
      <p:sp>
        <p:nvSpPr>
          <p:cNvPr id="17" name="文本框 16"/>
          <p:cNvSpPr txBox="1"/>
          <p:nvPr/>
        </p:nvSpPr>
        <p:spPr>
          <a:xfrm>
            <a:off x="6593397" y="3583756"/>
            <a:ext cx="3064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Dense layer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6192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 txBox="1">
            <a:spLocks/>
          </p:cNvSpPr>
          <p:nvPr/>
        </p:nvSpPr>
        <p:spPr>
          <a:xfrm>
            <a:off x="1097280" y="444865"/>
            <a:ext cx="10058400" cy="61900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Post-Processing - Hysteresis Threshold</a:t>
            </a:r>
            <a:endParaRPr lang="en-US" b="1" dirty="0"/>
          </a:p>
        </p:txBody>
      </p:sp>
      <p:sp>
        <p:nvSpPr>
          <p:cNvPr id="5" name="内容占位符 2"/>
          <p:cNvSpPr txBox="1">
            <a:spLocks/>
          </p:cNvSpPr>
          <p:nvPr/>
        </p:nvSpPr>
        <p:spPr>
          <a:xfrm>
            <a:off x="705057" y="1234103"/>
            <a:ext cx="4946713" cy="4857979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First generate continuous </a:t>
            </a:r>
            <a:r>
              <a:rPr lang="en-US" dirty="0" smtClean="0"/>
              <a:t>probability sequence </a:t>
            </a:r>
            <a:r>
              <a:rPr lang="en-US" dirty="0"/>
              <a:t>of </a:t>
            </a:r>
            <a:r>
              <a:rPr lang="en-US" dirty="0" smtClean="0"/>
              <a:t>eating, </a:t>
            </a:r>
            <a:r>
              <a:rPr lang="en-US" dirty="0" smtClean="0"/>
              <a:t>P(eat) on </a:t>
            </a:r>
            <a:r>
              <a:rPr lang="en-US" dirty="0" smtClean="0"/>
              <a:t>one day of data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Threshold Ts detects </a:t>
            </a:r>
            <a:r>
              <a:rPr lang="en-US" dirty="0" smtClean="0"/>
              <a:t>start of </a:t>
            </a:r>
            <a:r>
              <a:rPr lang="en-US" dirty="0" smtClean="0"/>
              <a:t>eating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 Threshold Te detects start </a:t>
            </a:r>
            <a:r>
              <a:rPr lang="en-US" dirty="0" smtClean="0"/>
              <a:t>of </a:t>
            </a:r>
            <a:r>
              <a:rPr lang="en-US" dirty="0" smtClean="0"/>
              <a:t>non-eating (resting, etc.)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dirty="0" smtClean="0"/>
              <a:t>When </a:t>
            </a:r>
            <a:r>
              <a:rPr lang="en-US" dirty="0" smtClean="0"/>
              <a:t>P(eat) &gt; Ts, segment starts. </a:t>
            </a:r>
            <a:r>
              <a:rPr lang="en-US" dirty="0"/>
              <a:t>W</a:t>
            </a:r>
            <a:r>
              <a:rPr lang="en-US" dirty="0" smtClean="0"/>
              <a:t>hen</a:t>
            </a:r>
            <a:r>
              <a:rPr lang="en-US" dirty="0" smtClean="0"/>
              <a:t> </a:t>
            </a:r>
            <a:r>
              <a:rPr lang="en-US" dirty="0" smtClean="0"/>
              <a:t>P(eat) &lt; Te, segment </a:t>
            </a:r>
            <a:r>
              <a:rPr lang="en-US" dirty="0" smtClean="0"/>
              <a:t>ends</a:t>
            </a:r>
          </a:p>
          <a:p>
            <a:pPr marL="384048" lvl="2" indent="0">
              <a:buNone/>
            </a:pPr>
            <a:endParaRPr 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102" y="1440410"/>
            <a:ext cx="6658974" cy="4152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85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 txBox="1">
            <a:spLocks/>
          </p:cNvSpPr>
          <p:nvPr/>
        </p:nvSpPr>
        <p:spPr>
          <a:xfrm>
            <a:off x="1097280" y="444865"/>
            <a:ext cx="10386266" cy="61900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Metrics – Time Metric: Weighted Accuracy</a:t>
            </a:r>
            <a:endParaRPr lang="en-US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内容占位符 2"/>
              <p:cNvSpPr txBox="1">
                <a:spLocks/>
              </p:cNvSpPr>
              <p:nvPr/>
            </p:nvSpPr>
            <p:spPr>
              <a:xfrm>
                <a:off x="1097280" y="1779373"/>
                <a:ext cx="11094720" cy="4371075"/>
              </a:xfrm>
              <a:prstGeom prst="rect">
                <a:avLst/>
              </a:prstGeom>
            </p:spPr>
            <p:txBody>
              <a:bodyPr/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altLang="zh-CN" sz="2800" dirty="0" smtClean="0"/>
                  <a:t> Time</a:t>
                </a:r>
                <a:r>
                  <a:rPr lang="en-US" sz="2800" dirty="0" smtClean="0"/>
                  <a:t> </a:t>
                </a:r>
                <a:r>
                  <a:rPr lang="en-US" sz="2800" dirty="0" smtClean="0"/>
                  <a:t>Metric</a:t>
                </a:r>
                <a:endParaRPr lang="en-US" sz="2800" dirty="0" smtClean="0"/>
              </a:p>
              <a:p>
                <a:pPr lvl="2">
                  <a:buFont typeface="Wingdings" panose="05000000000000000000" pitchFamily="2" charset="2"/>
                  <a:buChar char="§"/>
                </a:pPr>
                <a:r>
                  <a:rPr lang="en-US" sz="2000" dirty="0" smtClean="0"/>
                  <a:t>Test </a:t>
                </a:r>
                <a:r>
                  <a:rPr lang="en-US" sz="2000" dirty="0"/>
                  <a:t>on </a:t>
                </a:r>
                <a:r>
                  <a:rPr lang="en-US" sz="2000" dirty="0" smtClean="0"/>
                  <a:t>samples extracted </a:t>
                </a:r>
                <a:r>
                  <a:rPr lang="en-US" sz="2000" dirty="0" smtClean="0"/>
                  <a:t>by </a:t>
                </a:r>
                <a:r>
                  <a:rPr lang="en-US" sz="2000" dirty="0"/>
                  <a:t>a sliding </a:t>
                </a:r>
                <a:r>
                  <a:rPr lang="en-US" sz="2000" dirty="0" smtClean="0"/>
                  <a:t>window</a:t>
                </a:r>
              </a:p>
              <a:p>
                <a:pPr lvl="2">
                  <a:buFont typeface="Wingdings" panose="05000000000000000000" pitchFamily="2" charset="2"/>
                  <a:buChar char="§"/>
                </a:pPr>
                <a:r>
                  <a:rPr lang="en-US" sz="2000" dirty="0" smtClean="0"/>
                  <a:t>Confusion </a:t>
                </a:r>
                <a:r>
                  <a:rPr lang="en-US" sz="2000" dirty="0" smtClean="0"/>
                  <a:t>matrix</a:t>
                </a:r>
              </a:p>
              <a:p>
                <a:pPr lvl="2">
                  <a:buFont typeface="Wingdings" panose="05000000000000000000" pitchFamily="2" charset="2"/>
                  <a:buChar char="§"/>
                </a:pPr>
                <a:endParaRPr lang="en-US" sz="2000" dirty="0"/>
              </a:p>
              <a:p>
                <a:pPr marL="384048" lvl="2" indent="0">
                  <a:buNone/>
                </a:pPr>
                <a:endParaRPr lang="en-US" sz="2000" dirty="0" smtClean="0"/>
              </a:p>
              <a:p>
                <a:pPr marL="384048" lvl="2" indent="0">
                  <a:buNone/>
                </a:pPr>
                <a:endParaRPr lang="en-US" sz="2000" dirty="0"/>
              </a:p>
              <a:p>
                <a:pPr marL="384048" lvl="2" indent="0">
                  <a:buNone/>
                </a:pPr>
                <a:endParaRPr lang="en-US" sz="2000" dirty="0" smtClean="0"/>
              </a:p>
              <a:p>
                <a:pPr lvl="2">
                  <a:buFont typeface="Wingdings" panose="05000000000000000000" pitchFamily="2" charset="2"/>
                  <a:buChar char="§"/>
                </a:pPr>
                <a:r>
                  <a:rPr lang="en-US" sz="2000" dirty="0" smtClean="0"/>
                  <a:t>Weighted Accuracy (WAcc)</a:t>
                </a:r>
              </a:p>
              <a:p>
                <a:pPr marL="201168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𝑊𝐴𝑐𝑐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𝑊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𝑇𝑃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 +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𝑇𝑁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𝑊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×(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𝑇𝑃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 </m:t>
                          </m:r>
                          <m:r>
                            <m:rPr>
                              <m:sty m:val="p"/>
                            </m:rPr>
                            <a:rPr lang="en-US" altLang="zh-CN" sz="2000" i="1">
                              <a:latin typeface="Cambria Math" panose="02040503050406030204" pitchFamily="18" charset="0"/>
                            </a:rPr>
                            <m:t>FN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 +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𝑇𝑁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𝐹𝑃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400" b="0" dirty="0" smtClean="0"/>
              </a:p>
              <a:p>
                <a:pPr marL="201168" lvl="1" indent="0">
                  <a:buNone/>
                </a:pP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201168" lvl="1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dirty="0" smtClean="0"/>
                  <a:t> is balance ratio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𝑛𝑜𝑛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𝑒𝑎𝑡𝑖𝑛𝑔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h𝑜𝑢𝑟𝑠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𝑒𝑎𝑡𝑖𝑛𝑔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h𝑜𝑢𝑟𝑠</m:t>
                        </m:r>
                      </m:den>
                    </m:f>
                  </m:oMath>
                </a14:m>
                <a:r>
                  <a:rPr lang="en-US" dirty="0" smtClean="0"/>
                  <a:t> for each individual.  For CAD data,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=20</m:t>
                    </m:r>
                  </m:oMath>
                </a14:m>
                <a:r>
                  <a:rPr lang="en-US" dirty="0" smtClean="0"/>
                  <a:t> from previous </a:t>
                </a:r>
                <a:r>
                  <a:rPr lang="en-US" dirty="0" smtClean="0"/>
                  <a:t>work (Sharma 2020)</a:t>
                </a:r>
                <a:endParaRPr lang="en-US" dirty="0" smtClean="0"/>
              </a:p>
            </p:txBody>
          </p:sp>
        </mc:Choice>
        <mc:Fallback>
          <p:sp>
            <p:nvSpPr>
              <p:cNvPr id="5" name="内容占位符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80" y="1779373"/>
                <a:ext cx="11094720" cy="4371075"/>
              </a:xfrm>
              <a:prstGeom prst="rect">
                <a:avLst/>
              </a:prstGeom>
              <a:blipFill>
                <a:blip r:embed="rId2"/>
                <a:stretch>
                  <a:fillRect l="-934" t="-23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0270" y="3004653"/>
            <a:ext cx="7849280" cy="1143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35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 txBox="1">
            <a:spLocks/>
          </p:cNvSpPr>
          <p:nvPr/>
        </p:nvSpPr>
        <p:spPr>
          <a:xfrm>
            <a:off x="1097280" y="444865"/>
            <a:ext cx="10058400" cy="61900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Outline</a:t>
            </a:r>
            <a:endParaRPr lang="en-US" dirty="0"/>
          </a:p>
        </p:txBody>
      </p:sp>
      <p:sp>
        <p:nvSpPr>
          <p:cNvPr id="7" name="内容占位符 2"/>
          <p:cNvSpPr txBox="1">
            <a:spLocks/>
          </p:cNvSpPr>
          <p:nvPr/>
        </p:nvSpPr>
        <p:spPr>
          <a:xfrm>
            <a:off x="1097280" y="1292469"/>
            <a:ext cx="10058400" cy="4857979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Background </a:t>
            </a:r>
            <a:r>
              <a:rPr lang="en-US" sz="2800" dirty="0"/>
              <a:t>and Motivation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600" dirty="0" smtClean="0"/>
              <a:t>Motivation </a:t>
            </a:r>
            <a:endParaRPr lang="en-US" sz="26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600" dirty="0" smtClean="0"/>
              <a:t>Related </a:t>
            </a:r>
            <a:r>
              <a:rPr lang="en-US" sz="2600" dirty="0"/>
              <a:t>Work </a:t>
            </a:r>
            <a:endParaRPr lang="en-US" sz="26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600" dirty="0" smtClean="0"/>
              <a:t>Novelty</a:t>
            </a:r>
            <a:endParaRPr lang="en-US" sz="26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altLang="zh-CN" sz="2800" dirty="0" smtClean="0">
                <a:solidFill>
                  <a:schemeClr val="bg1">
                    <a:lumMod val="75000"/>
                  </a:schemeClr>
                </a:solidFill>
              </a:rPr>
              <a:t>Methods</a:t>
            </a:r>
            <a:endParaRPr lang="en-US" altLang="zh-CN" sz="28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Results</a:t>
            </a:r>
            <a:endParaRPr lang="en-US" sz="28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Conclusion</a:t>
            </a:r>
            <a:endParaRPr lang="en-US" sz="2800" dirty="0">
              <a:solidFill>
                <a:schemeClr val="bg1">
                  <a:lumMod val="75000"/>
                </a:schemeClr>
              </a:solidFill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5795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 txBox="1">
            <a:spLocks/>
          </p:cNvSpPr>
          <p:nvPr/>
        </p:nvSpPr>
        <p:spPr>
          <a:xfrm>
            <a:off x="1097280" y="444865"/>
            <a:ext cx="10058400" cy="61900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Metrics – Episode Metrics: TPR, FP/TP</a:t>
            </a:r>
            <a:endParaRPr lang="en-US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内容占位符 2"/>
              <p:cNvSpPr txBox="1">
                <a:spLocks/>
              </p:cNvSpPr>
              <p:nvPr/>
            </p:nvSpPr>
            <p:spPr>
              <a:xfrm>
                <a:off x="1097280" y="1292469"/>
                <a:ext cx="10058400" cy="4857979"/>
              </a:xfrm>
              <a:prstGeom prst="rect">
                <a:avLst/>
              </a:prstGeom>
            </p:spPr>
            <p:txBody>
              <a:bodyPr/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sz="2400" dirty="0" smtClean="0"/>
                  <a:t> Episode Metrics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US" sz="2000" dirty="0"/>
                  <a:t> </a:t>
                </a:r>
                <a:r>
                  <a:rPr lang="en-US" sz="2000" dirty="0" smtClean="0"/>
                  <a:t>Label </a:t>
                </a:r>
                <a:r>
                  <a:rPr lang="en-US" sz="2000" dirty="0" smtClean="0"/>
                  <a:t>detected self-reported meal as TP, missing meal as a FN, </a:t>
                </a:r>
                <a:r>
                  <a:rPr lang="en-US" sz="2000" dirty="0" smtClean="0"/>
                  <a:t>extract </a:t>
                </a:r>
                <a:r>
                  <a:rPr lang="en-US" sz="2000" dirty="0" smtClean="0"/>
                  <a:t>segment </a:t>
                </a:r>
                <a:r>
                  <a:rPr lang="en-US" sz="2000" dirty="0" smtClean="0"/>
                  <a:t>as </a:t>
                </a:r>
                <a:r>
                  <a:rPr lang="en-US" sz="2000" dirty="0" smtClean="0"/>
                  <a:t>FP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US" sz="2000" dirty="0" smtClean="0"/>
                  <a:t>Don’t consider TN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US" sz="2000" dirty="0" smtClean="0"/>
                  <a:t>Episode Metrics:</a:t>
                </a:r>
              </a:p>
              <a:p>
                <a:pPr marL="201168" lvl="1" indent="0">
                  <a:buNone/>
                </a:pPr>
                <a:r>
                  <a:rPr lang="en-US" sz="2000" dirty="0" smtClean="0"/>
                  <a:t>	True positive </a:t>
                </a:r>
                <a:r>
                  <a:rPr lang="en-US" sz="2000" dirty="0" smtClean="0"/>
                  <a:t>rate</a:t>
                </a:r>
                <a:r>
                  <a:rPr lang="en-US" sz="2000" dirty="0" smtClean="0"/>
                  <a:t>: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𝑇𝑃𝑅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𝑇𝑃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𝑇𝑃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+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𝐹𝑁</m:t>
                        </m:r>
                      </m:den>
                    </m:f>
                  </m:oMath>
                </a14:m>
                <a:r>
                  <a:rPr lang="en-US" sz="2000" dirty="0" smtClean="0"/>
                  <a:t> </a:t>
                </a:r>
                <a:r>
                  <a:rPr lang="en-US" sz="2000" dirty="0"/>
                  <a:t> </a:t>
                </a:r>
                <a:r>
                  <a:rPr lang="en-US" sz="2000" dirty="0" smtClean="0"/>
                  <a:t>	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F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𝑇𝑃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2000" i="1">
                            <a:latin typeface="Cambria Math" panose="02040503050406030204" pitchFamily="18" charset="0"/>
                          </a:rPr>
                          <m:t>FP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𝑇𝑃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endParaRPr lang="en-US" sz="2800" dirty="0"/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US" sz="2000" dirty="0" smtClean="0"/>
              </a:p>
            </p:txBody>
          </p:sp>
        </mc:Choice>
        <mc:Fallback>
          <p:sp>
            <p:nvSpPr>
              <p:cNvPr id="5" name="内容占位符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80" y="1292469"/>
                <a:ext cx="10058400" cy="4857979"/>
              </a:xfrm>
              <a:prstGeom prst="rect">
                <a:avLst/>
              </a:prstGeom>
              <a:blipFill>
                <a:blip r:embed="rId2"/>
                <a:stretch>
                  <a:fillRect l="-788" t="-17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998" y="3511642"/>
            <a:ext cx="9202284" cy="2463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15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 txBox="1">
            <a:spLocks/>
          </p:cNvSpPr>
          <p:nvPr/>
        </p:nvSpPr>
        <p:spPr>
          <a:xfrm>
            <a:off x="1097280" y="461984"/>
            <a:ext cx="10058400" cy="61900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Model Training</a:t>
            </a:r>
            <a:endParaRPr lang="en-US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内容占位符 2"/>
              <p:cNvSpPr txBox="1">
                <a:spLocks/>
              </p:cNvSpPr>
              <p:nvPr/>
            </p:nvSpPr>
            <p:spPr>
              <a:xfrm>
                <a:off x="496108" y="1359171"/>
                <a:ext cx="5979601" cy="4857979"/>
              </a:xfrm>
              <a:prstGeom prst="rect">
                <a:avLst/>
              </a:prstGeom>
            </p:spPr>
            <p:txBody>
              <a:bodyPr/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sz="2400" dirty="0" smtClean="0"/>
                  <a:t> Training the group model 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US" dirty="0"/>
                  <a:t> </a:t>
                </a:r>
                <a:r>
                  <a:rPr lang="en-US" dirty="0" smtClean="0"/>
                  <a:t>Training set </a:t>
                </a:r>
                <a:r>
                  <a:rPr lang="en-US" dirty="0" smtClean="0"/>
                  <a:t>80% days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dirty="0" smtClean="0"/>
                  <a:t>283 days</a:t>
                </a:r>
                <a:r>
                  <a:rPr lang="en-US" dirty="0" smtClean="0"/>
                  <a:t>), </a:t>
                </a:r>
                <a:r>
                  <a:rPr lang="en-US" dirty="0" smtClean="0"/>
                  <a:t>20% days 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dirty="0" smtClean="0"/>
                  <a:t> 71 days</a:t>
                </a:r>
                <a:r>
                  <a:rPr lang="en-US" dirty="0"/>
                  <a:t>)</a:t>
                </a:r>
                <a:r>
                  <a:rPr lang="en-US" dirty="0" smtClean="0"/>
                  <a:t> as validation </a:t>
                </a:r>
                <a:r>
                  <a:rPr lang="en-US" dirty="0" smtClean="0"/>
                  <a:t>set</a:t>
                </a:r>
                <a:endParaRPr lang="en-US" dirty="0" smtClean="0"/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US" dirty="0" smtClean="0"/>
                  <a:t>Under sample non-eating class to balance data</a:t>
                </a:r>
              </a:p>
              <a:p>
                <a:pPr marL="201168" lvl="1" indent="0">
                  <a:buNone/>
                </a:pPr>
                <a:endParaRPr lang="en-US" dirty="0" smtClean="0"/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sz="2800" dirty="0" smtClean="0"/>
                  <a:t> </a:t>
                </a:r>
                <a:r>
                  <a:rPr lang="en-US" sz="2400" dirty="0" smtClean="0"/>
                  <a:t>5-fold </a:t>
                </a:r>
                <a:r>
                  <a:rPr lang="en-US" sz="2400" dirty="0" smtClean="0"/>
                  <a:t>cross </a:t>
                </a:r>
                <a:r>
                  <a:rPr lang="en-US" sz="2400" dirty="0" smtClean="0"/>
                  <a:t>validation for individual models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US" dirty="0" smtClean="0"/>
                  <a:t>Split data of one individual by days into 5 folds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US" dirty="0" smtClean="0"/>
                  <a:t>Each iteration select 1 fold (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dirty="0" smtClean="0"/>
                  <a:t>2 days) </a:t>
                </a:r>
                <a:r>
                  <a:rPr lang="en-US" dirty="0" smtClean="0"/>
                  <a:t>for</a:t>
                </a:r>
                <a:r>
                  <a:rPr lang="en-US" dirty="0" smtClean="0"/>
                  <a:t> testing, </a:t>
                </a:r>
                <a:r>
                  <a:rPr lang="en-US" altLang="zh-CN" dirty="0" smtClean="0"/>
                  <a:t>4 </a:t>
                </a:r>
                <a:r>
                  <a:rPr lang="en-US" dirty="0" smtClean="0"/>
                  <a:t>folds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8</m:t>
                    </m:r>
                  </m:oMath>
                </a14:m>
                <a:r>
                  <a:rPr lang="en-US" dirty="0"/>
                  <a:t> days</a:t>
                </a:r>
                <a:r>
                  <a:rPr lang="en-US" dirty="0" smtClean="0"/>
                  <a:t>) </a:t>
                </a:r>
                <a:r>
                  <a:rPr lang="en-US" dirty="0" smtClean="0"/>
                  <a:t>for </a:t>
                </a:r>
                <a:r>
                  <a:rPr lang="en-US" dirty="0" smtClean="0"/>
                  <a:t>training</a:t>
                </a:r>
                <a:endParaRPr lang="en-US" dirty="0" smtClean="0"/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US" dirty="0"/>
                  <a:t>Under sample non-eating class to balance  </a:t>
                </a:r>
                <a:r>
                  <a:rPr lang="en-US" dirty="0" smtClean="0"/>
                  <a:t>training data</a:t>
                </a:r>
                <a:endParaRPr lang="en-US" dirty="0"/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US" sz="2600" dirty="0"/>
              </a:p>
            </p:txBody>
          </p:sp>
        </mc:Choice>
        <mc:Fallback>
          <p:sp>
            <p:nvSpPr>
              <p:cNvPr id="5" name="内容占位符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108" y="1359171"/>
                <a:ext cx="5979601" cy="4857979"/>
              </a:xfrm>
              <a:prstGeom prst="rect">
                <a:avLst/>
              </a:prstGeom>
              <a:blipFill>
                <a:blip r:embed="rId2"/>
                <a:stretch>
                  <a:fillRect l="-1733" t="-17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709" y="3571629"/>
            <a:ext cx="5340958" cy="2645521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367155" y="3108508"/>
            <a:ext cx="4091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individual models of one person</a:t>
            </a:r>
            <a:endParaRPr 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6475709" y="850649"/>
            <a:ext cx="2890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the </a:t>
            </a:r>
            <a:r>
              <a:rPr lang="en-US" dirty="0" smtClean="0"/>
              <a:t>group model</a:t>
            </a:r>
            <a:endParaRPr lang="en-US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809" y="1312276"/>
            <a:ext cx="4504871" cy="1749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09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 txBox="1">
            <a:spLocks/>
          </p:cNvSpPr>
          <p:nvPr/>
        </p:nvSpPr>
        <p:spPr>
          <a:xfrm>
            <a:off x="1097280" y="444865"/>
            <a:ext cx="10058400" cy="61900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Performance Comparison</a:t>
            </a:r>
            <a:endParaRPr lang="en-US" b="1" dirty="0"/>
          </a:p>
        </p:txBody>
      </p:sp>
      <p:sp>
        <p:nvSpPr>
          <p:cNvPr id="5" name="内容占位符 2"/>
          <p:cNvSpPr txBox="1">
            <a:spLocks/>
          </p:cNvSpPr>
          <p:nvPr/>
        </p:nvSpPr>
        <p:spPr>
          <a:xfrm>
            <a:off x="609229" y="1292465"/>
            <a:ext cx="3670941" cy="4857979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For one person,  </a:t>
            </a:r>
            <a:r>
              <a:rPr lang="en-US" dirty="0"/>
              <a:t>u</a:t>
            </a:r>
            <a:r>
              <a:rPr lang="en-US" dirty="0" smtClean="0"/>
              <a:t>se </a:t>
            </a:r>
            <a:r>
              <a:rPr lang="en-US" dirty="0" smtClean="0"/>
              <a:t>5-fold cross validation to get </a:t>
            </a:r>
            <a:r>
              <a:rPr lang="en-US" dirty="0" smtClean="0"/>
              <a:t>individual models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Test </a:t>
            </a:r>
            <a:r>
              <a:rPr lang="en-US" dirty="0" smtClean="0"/>
              <a:t>both group and individual models </a:t>
            </a:r>
            <a:r>
              <a:rPr lang="en-US" dirty="0"/>
              <a:t>consistently</a:t>
            </a:r>
            <a:r>
              <a:rPr lang="en-US" dirty="0" smtClean="0"/>
              <a:t> </a:t>
            </a: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Group </a:t>
            </a:r>
            <a:r>
              <a:rPr lang="en-US" dirty="0"/>
              <a:t>thresholds: Ts = 0.8,  Te = </a:t>
            </a:r>
            <a:r>
              <a:rPr lang="en-US" dirty="0" smtClean="0"/>
              <a:t>0.4 from </a:t>
            </a:r>
            <a:r>
              <a:rPr lang="en-US" dirty="0" smtClean="0"/>
              <a:t>previous work (Sharma 2020) </a:t>
            </a:r>
            <a:endParaRPr 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859" y="1504973"/>
            <a:ext cx="7896409" cy="4432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57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 txBox="1">
            <a:spLocks/>
          </p:cNvSpPr>
          <p:nvPr/>
        </p:nvSpPr>
        <p:spPr>
          <a:xfrm>
            <a:off x="1097280" y="444865"/>
            <a:ext cx="10058400" cy="61900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b="1" dirty="0" smtClean="0"/>
              <a:t>Hyper-Parameter Tuning: Ts, Te</a:t>
            </a:r>
            <a:endParaRPr lang="en-US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内容占位符 2"/>
              <p:cNvSpPr txBox="1">
                <a:spLocks/>
              </p:cNvSpPr>
              <p:nvPr/>
            </p:nvSpPr>
            <p:spPr>
              <a:xfrm>
                <a:off x="1097280" y="1292469"/>
                <a:ext cx="10058400" cy="4857979"/>
              </a:xfrm>
              <a:prstGeom prst="rect">
                <a:avLst/>
              </a:prstGeom>
            </p:spPr>
            <p:txBody>
              <a:bodyPr/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sz="2400" dirty="0" smtClean="0"/>
                  <a:t> First find performance of all Ts, Te combinations from sets 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US" dirty="0" smtClean="0"/>
                  <a:t>Ts =  [0.85, 0.8, 0.75, 0.7, 0.65, 0.6, 0.55, 0.5]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US" dirty="0" smtClean="0"/>
                  <a:t>Te =  [0.1, 0.15, 0.2, 0.25, 0.3, 0.35, 0.4, 0.45]</a:t>
                </a:r>
                <a:endParaRPr lang="en-US" sz="2400" dirty="0" smtClean="0"/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sz="2400" dirty="0" smtClean="0"/>
                  <a:t> Method 1: </a:t>
                </a:r>
                <a:r>
                  <a:rPr lang="en-US" altLang="zh-CN" sz="2400" dirty="0" smtClean="0"/>
                  <a:t>TPR</a:t>
                </a:r>
                <a:r>
                  <a:rPr lang="en-US" sz="2400" dirty="0" smtClean="0"/>
                  <a:t> method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US" dirty="0" smtClean="0"/>
                  <a:t>First consider Ts, Te pair with minimum FP/TP when TPR &gt;= </a:t>
                </a:r>
                <a:r>
                  <a:rPr lang="en-US" dirty="0" smtClean="0"/>
                  <a:t> 0.8</a:t>
                </a:r>
                <a:endParaRPr lang="en-US" dirty="0" smtClean="0"/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US" dirty="0" smtClean="0"/>
                  <a:t>If not found, consider </a:t>
                </a:r>
                <a:r>
                  <a:rPr lang="en-US" dirty="0"/>
                  <a:t>Ts, Te pair </a:t>
                </a:r>
                <a:r>
                  <a:rPr lang="en-US" dirty="0" smtClean="0"/>
                  <a:t>with maximum TPR</a:t>
                </a:r>
                <a:endParaRPr lang="en-US" dirty="0"/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sz="2400" dirty="0" smtClean="0"/>
                  <a:t> Method 2: FP/TP method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US" dirty="0"/>
                  <a:t>First consider Ts, Te pair with </a:t>
                </a:r>
                <a:r>
                  <a:rPr lang="en-US" dirty="0" smtClean="0"/>
                  <a:t>maximum TPR </a:t>
                </a:r>
                <a:r>
                  <a:rPr lang="en-US" dirty="0"/>
                  <a:t>when </a:t>
                </a:r>
                <a:r>
                  <a:rPr lang="en-US" dirty="0" smtClean="0"/>
                  <a:t>FP/TP &lt;= </a:t>
                </a:r>
                <a:r>
                  <a:rPr lang="en-US" dirty="0" smtClean="0"/>
                  <a:t>1</a:t>
                </a:r>
                <a:endParaRPr lang="en-US" dirty="0"/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US" dirty="0"/>
                  <a:t>If not found, consider Ts, Te pair </a:t>
                </a:r>
                <a:r>
                  <a:rPr lang="en-US" dirty="0" smtClean="0"/>
                  <a:t>with minimum FP/TP</a:t>
                </a:r>
                <a:endParaRPr lang="en-US" sz="2000" dirty="0" smtClean="0"/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sz="2400" dirty="0" smtClean="0"/>
                  <a:t> Method 3: </a:t>
                </a:r>
                <a:r>
                  <a:rPr lang="en-US" sz="2400" dirty="0" smtClean="0"/>
                  <a:t>Balance method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US" dirty="0" smtClean="0"/>
                  <a:t>Find </a:t>
                </a:r>
                <a:r>
                  <a:rPr lang="en-US" dirty="0" smtClean="0"/>
                  <a:t>Ts and Te that maximize TP </a:t>
                </a:r>
                <a:r>
                  <a:rPr lang="en-US" dirty="0" smtClean="0"/>
                  <a:t>ratio,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T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𝑟𝑎𝑡𝑖𝑜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𝑇𝑃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𝐹𝑃</m:t>
                        </m:r>
                      </m:den>
                    </m:f>
                  </m:oMath>
                </a14:m>
                <a:endParaRPr lang="en-US" b="0" dirty="0" smtClean="0"/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US" dirty="0" smtClean="0"/>
                  <a:t> It considers both TPR and FP/TP performance</a:t>
                </a:r>
              </a:p>
            </p:txBody>
          </p:sp>
        </mc:Choice>
        <mc:Fallback>
          <p:sp>
            <p:nvSpPr>
              <p:cNvPr id="5" name="内容占位符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80" y="1292469"/>
                <a:ext cx="10058400" cy="4857979"/>
              </a:xfrm>
              <a:prstGeom prst="rect">
                <a:avLst/>
              </a:prstGeom>
              <a:blipFill>
                <a:blip r:embed="rId2"/>
                <a:stretch>
                  <a:fillRect l="-788" t="-17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700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 txBox="1">
            <a:spLocks/>
          </p:cNvSpPr>
          <p:nvPr/>
        </p:nvSpPr>
        <p:spPr>
          <a:xfrm>
            <a:off x="1097280" y="444865"/>
            <a:ext cx="10058400" cy="61900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Outline</a:t>
            </a:r>
            <a:endParaRPr lang="en-US" b="1" dirty="0"/>
          </a:p>
        </p:txBody>
      </p:sp>
      <p:sp>
        <p:nvSpPr>
          <p:cNvPr id="5" name="内容占位符 2"/>
          <p:cNvSpPr txBox="1">
            <a:spLocks/>
          </p:cNvSpPr>
          <p:nvPr/>
        </p:nvSpPr>
        <p:spPr>
          <a:xfrm>
            <a:off x="1097280" y="1292469"/>
            <a:ext cx="10058400" cy="4857979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Background and Motivation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zh-CN" sz="2800" dirty="0">
                <a:solidFill>
                  <a:schemeClr val="bg1">
                    <a:lumMod val="75000"/>
                  </a:schemeClr>
                </a:solidFill>
              </a:rPr>
              <a:t>Methods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Results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600" dirty="0"/>
              <a:t>Distributions of Model Output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600" dirty="0"/>
              <a:t>Time Metrics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600" dirty="0"/>
              <a:t>Episode Metrics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600" dirty="0"/>
              <a:t>Tuning Hyper-Parameters Ts and Te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Conclusion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8005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 txBox="1">
            <a:spLocks/>
          </p:cNvSpPr>
          <p:nvPr/>
        </p:nvSpPr>
        <p:spPr>
          <a:xfrm>
            <a:off x="1097280" y="444865"/>
            <a:ext cx="10058400" cy="61900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b="1" dirty="0" smtClean="0"/>
              <a:t>Results - Distributions of Model Output</a:t>
            </a:r>
            <a:endParaRPr lang="en-US" b="1" dirty="0"/>
          </a:p>
        </p:txBody>
      </p:sp>
      <p:sp>
        <p:nvSpPr>
          <p:cNvPr id="5" name="内容占位符 2"/>
          <p:cNvSpPr txBox="1">
            <a:spLocks/>
          </p:cNvSpPr>
          <p:nvPr/>
        </p:nvSpPr>
        <p:spPr>
          <a:xfrm>
            <a:off x="1097280" y="1256452"/>
            <a:ext cx="5566167" cy="4857979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Distributions of </a:t>
            </a:r>
            <a:r>
              <a:rPr lang="en-US" dirty="0" smtClean="0"/>
              <a:t>P(eat</a:t>
            </a:r>
            <a:r>
              <a:rPr lang="en-US" dirty="0"/>
              <a:t>) on eating and non-eating </a:t>
            </a:r>
            <a:r>
              <a:rPr lang="en-US" dirty="0" smtClean="0"/>
              <a:t>data for</a:t>
            </a:r>
            <a:r>
              <a:rPr lang="en-US" dirty="0" smtClean="0"/>
              <a:t> individuals  </a:t>
            </a:r>
            <a:r>
              <a:rPr lang="en-US" dirty="0" smtClean="0"/>
              <a:t>1, 2, </a:t>
            </a:r>
            <a:r>
              <a:rPr lang="en-US" dirty="0" smtClean="0"/>
              <a:t>3</a:t>
            </a: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Histograms</a:t>
            </a:r>
            <a:r>
              <a:rPr lang="en-US" dirty="0"/>
              <a:t>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Blue: distributions of P(eat</a:t>
            </a:r>
            <a:r>
              <a:rPr lang="en-US" dirty="0" smtClean="0"/>
              <a:t>) </a:t>
            </a:r>
            <a:r>
              <a:rPr lang="en-US" dirty="0" smtClean="0"/>
              <a:t>on </a:t>
            </a:r>
            <a:r>
              <a:rPr lang="en-US" dirty="0" smtClean="0"/>
              <a:t>eating </a:t>
            </a:r>
            <a:r>
              <a:rPr lang="en-US" dirty="0" smtClean="0"/>
              <a:t>data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Yellow</a:t>
            </a:r>
            <a:r>
              <a:rPr lang="en-US" dirty="0"/>
              <a:t>: d</a:t>
            </a:r>
            <a:r>
              <a:rPr lang="en-US" dirty="0" smtClean="0"/>
              <a:t>istributions </a:t>
            </a:r>
            <a:r>
              <a:rPr lang="en-US" dirty="0"/>
              <a:t>of </a:t>
            </a:r>
            <a:r>
              <a:rPr lang="en-US" dirty="0" smtClean="0"/>
              <a:t> P(eat</a:t>
            </a:r>
            <a:r>
              <a:rPr lang="en-US" dirty="0"/>
              <a:t>) </a:t>
            </a:r>
            <a:r>
              <a:rPr lang="en-US" dirty="0" smtClean="0"/>
              <a:t>on </a:t>
            </a:r>
            <a:r>
              <a:rPr lang="en-US" dirty="0" smtClean="0"/>
              <a:t>non eating </a:t>
            </a:r>
            <a:r>
              <a:rPr lang="en-US" dirty="0" smtClean="0"/>
              <a:t>data</a:t>
            </a: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Columns</a:t>
            </a:r>
            <a:endParaRPr lang="en-US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 Left : distributions from the group model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 Right </a:t>
            </a:r>
            <a:r>
              <a:rPr lang="en-US" dirty="0" smtClean="0"/>
              <a:t>:  </a:t>
            </a:r>
            <a:r>
              <a:rPr lang="en-US" dirty="0"/>
              <a:t>distributions from </a:t>
            </a:r>
            <a:r>
              <a:rPr lang="en-US" dirty="0" smtClean="0"/>
              <a:t>individual models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</a:t>
            </a:r>
            <a:r>
              <a:rPr lang="en-US" altLang="zh-CN" dirty="0" smtClean="0"/>
              <a:t>Individual</a:t>
            </a:r>
            <a:r>
              <a:rPr lang="en-US" dirty="0" smtClean="0"/>
              <a:t> models can better separate two distributions than the group model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899" y="1113868"/>
            <a:ext cx="5403924" cy="514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46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 txBox="1">
            <a:spLocks/>
          </p:cNvSpPr>
          <p:nvPr/>
        </p:nvSpPr>
        <p:spPr>
          <a:xfrm>
            <a:off x="1097280" y="444865"/>
            <a:ext cx="10058400" cy="61900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b="1" dirty="0" smtClean="0"/>
              <a:t>Time Metric – Weighted Accuracy</a:t>
            </a:r>
            <a:endParaRPr lang="en-US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/>
              <p:cNvSpPr txBox="1"/>
              <p:nvPr/>
            </p:nvSpPr>
            <p:spPr>
              <a:xfrm>
                <a:off x="4854104" y="1210624"/>
                <a:ext cx="5807412" cy="5670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WAcc </a:t>
                </a:r>
                <a:r>
                  <a:rPr lang="en-US" sz="1600" b="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Improvement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𝑊𝐴𝑐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𝑖𝑛𝑑𝑖𝑣𝑖𝑑𝑢𝑎𝑙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𝑊𝐴𝑐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𝑔𝑟𝑜𝑢𝑝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𝑊𝐴𝑐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𝑔𝑟𝑜𝑢𝑝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×100 (%)</m:t>
                    </m:r>
                  </m:oMath>
                </a14:m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4104" y="1210624"/>
                <a:ext cx="5807412" cy="567015"/>
              </a:xfrm>
              <a:prstGeom prst="rect">
                <a:avLst/>
              </a:prstGeom>
              <a:blipFill>
                <a:blip r:embed="rId2"/>
                <a:stretch>
                  <a:fillRect l="-525" b="-10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4969851"/>
              </p:ext>
            </p:extLst>
          </p:nvPr>
        </p:nvGraphicFramePr>
        <p:xfrm>
          <a:off x="1097280" y="1255334"/>
          <a:ext cx="2831124" cy="3629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43708">
                  <a:extLst>
                    <a:ext uri="{9D8B030D-6E8A-4147-A177-3AD203B41FA5}">
                      <a16:colId xmlns:a16="http://schemas.microsoft.com/office/drawing/2014/main" val="2272766031"/>
                    </a:ext>
                  </a:extLst>
                </a:gridCol>
                <a:gridCol w="943708">
                  <a:extLst>
                    <a:ext uri="{9D8B030D-6E8A-4147-A177-3AD203B41FA5}">
                      <a16:colId xmlns:a16="http://schemas.microsoft.com/office/drawing/2014/main" val="499360445"/>
                    </a:ext>
                  </a:extLst>
                </a:gridCol>
                <a:gridCol w="943708">
                  <a:extLst>
                    <a:ext uri="{9D8B030D-6E8A-4147-A177-3AD203B41FA5}">
                      <a16:colId xmlns:a16="http://schemas.microsoft.com/office/drawing/2014/main" val="1151218749"/>
                    </a:ext>
                  </a:extLst>
                </a:gridCol>
              </a:tblGrid>
              <a:tr h="311180">
                <a:tc rowSpan="2">
                  <a:txBody>
                    <a:bodyPr/>
                    <a:lstStyle/>
                    <a:p>
                      <a:pPr algn="ctr"/>
                      <a:endParaRPr lang="en-US" sz="1400" b="1" dirty="0" smtClean="0"/>
                    </a:p>
                    <a:p>
                      <a:pPr algn="ctr"/>
                      <a:r>
                        <a:rPr lang="en-US" sz="1400" b="1" dirty="0" smtClean="0"/>
                        <a:t>Dataset</a:t>
                      </a:r>
                      <a:endParaRPr lang="en-US" sz="1400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WAcc</a:t>
                      </a:r>
                      <a:endParaRPr lang="en-US" sz="1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7247613"/>
                  </a:ext>
                </a:extLst>
              </a:tr>
              <a:tr h="480082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Group Model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Individual Models</a:t>
                      </a:r>
                      <a:endParaRPr lang="en-US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8826661"/>
                  </a:ext>
                </a:extLst>
              </a:tr>
              <a:tr h="31118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</a:rPr>
                        <a:t>0.774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0.897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24174437"/>
                  </a:ext>
                </a:extLst>
              </a:tr>
              <a:tr h="31118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</a:rPr>
                        <a:t>0.956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</a:rPr>
                        <a:t>0.958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9156962"/>
                  </a:ext>
                </a:extLst>
              </a:tr>
              <a:tr h="31118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</a:rPr>
                        <a:t>0.611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</a:rPr>
                        <a:t>0.722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14661286"/>
                  </a:ext>
                </a:extLst>
              </a:tr>
              <a:tr h="31118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</a:rPr>
                        <a:t>0.757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</a:rPr>
                        <a:t>0.763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92916044"/>
                  </a:ext>
                </a:extLst>
              </a:tr>
              <a:tr h="31118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</a:rPr>
                        <a:t>0.825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</a:rPr>
                        <a:t>0.837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49777234"/>
                  </a:ext>
                </a:extLst>
              </a:tr>
              <a:tr h="31118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</a:rPr>
                        <a:t>0.786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</a:rPr>
                        <a:t>0.795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07691220"/>
                  </a:ext>
                </a:extLst>
              </a:tr>
              <a:tr h="31118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</a:rPr>
                        <a:t>0.688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</a:rPr>
                        <a:t>0.684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76985914"/>
                  </a:ext>
                </a:extLst>
              </a:tr>
              <a:tr h="31118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</a:rPr>
                        <a:t>0.843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</a:rPr>
                        <a:t>0.893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2926613"/>
                  </a:ext>
                </a:extLst>
              </a:tr>
              <a:tr h="31118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Average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effectLst/>
                        </a:rPr>
                        <a:t>0.780</a:t>
                      </a:r>
                      <a:endParaRPr lang="en-US" sz="1400" b="1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effectLst/>
                        </a:rPr>
                        <a:t>0.819</a:t>
                      </a:r>
                      <a:endParaRPr lang="en-US" sz="1400" b="1" dirty="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16300622"/>
                  </a:ext>
                </a:extLst>
              </a:tr>
            </a:tbl>
          </a:graphicData>
        </a:graphic>
      </p:graphicFrame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641" y="2072929"/>
            <a:ext cx="7014870" cy="4211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93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 txBox="1">
            <a:spLocks/>
          </p:cNvSpPr>
          <p:nvPr/>
        </p:nvSpPr>
        <p:spPr>
          <a:xfrm>
            <a:off x="1097280" y="444865"/>
            <a:ext cx="10058400" cy="61900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b="1" dirty="0" smtClean="0"/>
              <a:t>Episode </a:t>
            </a:r>
            <a:r>
              <a:rPr lang="en-US" altLang="zh-CN" b="1" dirty="0" smtClean="0"/>
              <a:t>Metrics With Group Thresholds</a:t>
            </a:r>
            <a:endParaRPr lang="en-US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/>
              <p:cNvSpPr txBox="1"/>
              <p:nvPr/>
            </p:nvSpPr>
            <p:spPr>
              <a:xfrm>
                <a:off x="7198467" y="1166748"/>
                <a:ext cx="3726447" cy="6302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𝑇𝑃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𝑖𝑛𝑑𝑖𝑣𝑖𝑑𝑢𝑎𝑙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 −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𝑇𝑃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𝑔𝑟𝑜𝑢𝑝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𝑇𝑃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𝑔𝑟𝑜𝑢𝑝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×100 (%)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8467" y="1166748"/>
                <a:ext cx="3726447" cy="63023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/>
              <p:cNvSpPr txBox="1"/>
              <p:nvPr/>
            </p:nvSpPr>
            <p:spPr>
              <a:xfrm>
                <a:off x="7198467" y="1849315"/>
                <a:ext cx="4392793" cy="6368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=−  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𝐹𝑃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𝑖𝑛𝑑𝑖𝑣𝑖𝑑𝑢𝑎𝑙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 −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𝐹𝑃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𝑔𝑟𝑜𝑢𝑝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𝐹𝑃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sSub>
                            <m:sSub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𝑔𝑟𝑜𝑢𝑝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×100 (%)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8467" y="1849315"/>
                <a:ext cx="4392793" cy="6368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7148486"/>
              </p:ext>
            </p:extLst>
          </p:nvPr>
        </p:nvGraphicFramePr>
        <p:xfrm>
          <a:off x="1097280" y="1387121"/>
          <a:ext cx="4136200" cy="41403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27240">
                  <a:extLst>
                    <a:ext uri="{9D8B030D-6E8A-4147-A177-3AD203B41FA5}">
                      <a16:colId xmlns:a16="http://schemas.microsoft.com/office/drawing/2014/main" val="2955993680"/>
                    </a:ext>
                  </a:extLst>
                </a:gridCol>
                <a:gridCol w="827240">
                  <a:extLst>
                    <a:ext uri="{9D8B030D-6E8A-4147-A177-3AD203B41FA5}">
                      <a16:colId xmlns:a16="http://schemas.microsoft.com/office/drawing/2014/main" val="1466609678"/>
                    </a:ext>
                  </a:extLst>
                </a:gridCol>
                <a:gridCol w="827240">
                  <a:extLst>
                    <a:ext uri="{9D8B030D-6E8A-4147-A177-3AD203B41FA5}">
                      <a16:colId xmlns:a16="http://schemas.microsoft.com/office/drawing/2014/main" val="1065535808"/>
                    </a:ext>
                  </a:extLst>
                </a:gridCol>
                <a:gridCol w="827240">
                  <a:extLst>
                    <a:ext uri="{9D8B030D-6E8A-4147-A177-3AD203B41FA5}">
                      <a16:colId xmlns:a16="http://schemas.microsoft.com/office/drawing/2014/main" val="2266682203"/>
                    </a:ext>
                  </a:extLst>
                </a:gridCol>
                <a:gridCol w="827240">
                  <a:extLst>
                    <a:ext uri="{9D8B030D-6E8A-4147-A177-3AD203B41FA5}">
                      <a16:colId xmlns:a16="http://schemas.microsoft.com/office/drawing/2014/main" val="118075032"/>
                    </a:ext>
                  </a:extLst>
                </a:gridCol>
              </a:tblGrid>
              <a:tr h="354883"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effectLst/>
                        </a:rPr>
                        <a:t>Dataset</a:t>
                      </a:r>
                      <a:endParaRPr lang="en-US" sz="1200" b="1" dirty="0">
                        <a:effectLst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effectLst/>
                        </a:rPr>
                        <a:t>TPR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effectLst/>
                        </a:rPr>
                        <a:t>FP/TP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12801477"/>
                  </a:ext>
                </a:extLst>
              </a:tr>
              <a:tr h="5914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effectLst/>
                        </a:rPr>
                        <a:t>Group Model</a:t>
                      </a:r>
                      <a:endParaRPr lang="en-US" sz="1200" b="1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effectLst/>
                        </a:rPr>
                        <a:t>Individual Models</a:t>
                      </a:r>
                      <a:endParaRPr lang="en-US" sz="1200" b="1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effectLst/>
                        </a:rPr>
                        <a:t>Group Model</a:t>
                      </a:r>
                      <a:endParaRPr lang="en-US" sz="1200" b="1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effectLst/>
                        </a:rPr>
                        <a:t>Individual Models</a:t>
                      </a:r>
                      <a:endParaRPr lang="en-US" sz="1200" b="1" dirty="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73707732"/>
                  </a:ext>
                </a:extLst>
              </a:tr>
              <a:tr h="354883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0.594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0.969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</a:rPr>
                        <a:t>0.368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0.613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82771912"/>
                  </a:ext>
                </a:extLst>
              </a:tr>
              <a:tr h="354883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0.923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0.923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</a:rPr>
                        <a:t>0.375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0.417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14673220"/>
                  </a:ext>
                </a:extLst>
              </a:tr>
              <a:tr h="354883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0.333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0.667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2.8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1.2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54172085"/>
                  </a:ext>
                </a:extLst>
              </a:tr>
              <a:tr h="354883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</a:rPr>
                        <a:t>0.763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0.763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0.897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1.759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08509199"/>
                  </a:ext>
                </a:extLst>
              </a:tr>
              <a:tr h="354883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0.75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0.6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1.4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2.25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49678500"/>
                  </a:ext>
                </a:extLst>
              </a:tr>
              <a:tr h="354883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0.885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0.923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1.739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2.083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97346665"/>
                  </a:ext>
                </a:extLst>
              </a:tr>
              <a:tr h="354883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0.773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0.636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3.882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4.786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30757577"/>
                  </a:ext>
                </a:extLst>
              </a:tr>
              <a:tr h="354883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0.864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0.909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0.789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0.9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23890913"/>
                  </a:ext>
                </a:extLst>
              </a:tr>
              <a:tr h="354883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effectLst/>
                        </a:rPr>
                        <a:t>Average</a:t>
                      </a:r>
                      <a:endParaRPr lang="en-US" sz="1200" b="1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effectLst/>
                        </a:rPr>
                        <a:t>0.736</a:t>
                      </a:r>
                      <a:endParaRPr lang="en-US" sz="1200" b="1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effectLst/>
                        </a:rPr>
                        <a:t>0.799</a:t>
                      </a:r>
                      <a:endParaRPr lang="en-US" sz="1200" b="1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effectLst/>
                        </a:rPr>
                        <a:t>1.531</a:t>
                      </a:r>
                      <a:endParaRPr lang="en-US" sz="1200" b="1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effectLst/>
                        </a:rPr>
                        <a:t>1.751</a:t>
                      </a:r>
                      <a:endParaRPr lang="en-US" sz="1200" b="1" dirty="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81528753"/>
                  </a:ext>
                </a:extLst>
              </a:tr>
            </a:tbl>
          </a:graphicData>
        </a:graphic>
      </p:graphicFrame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3678" y="2671113"/>
            <a:ext cx="6399390" cy="3654169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6488348" y="1301156"/>
            <a:ext cx="710119" cy="214009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矩形 12"/>
          <p:cNvSpPr/>
          <p:nvPr/>
        </p:nvSpPr>
        <p:spPr>
          <a:xfrm>
            <a:off x="6488347" y="2034272"/>
            <a:ext cx="710119" cy="2140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98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744" y="2042810"/>
            <a:ext cx="6973943" cy="3794518"/>
          </a:xfrm>
          <a:prstGeom prst="rect">
            <a:avLst/>
          </a:prstGeom>
        </p:spPr>
      </p:pic>
      <p:sp>
        <p:nvSpPr>
          <p:cNvPr id="6" name="标题 1"/>
          <p:cNvSpPr txBox="1">
            <a:spLocks/>
          </p:cNvSpPr>
          <p:nvPr/>
        </p:nvSpPr>
        <p:spPr>
          <a:xfrm>
            <a:off x="1097280" y="444865"/>
            <a:ext cx="10058400" cy="61900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b="1" dirty="0" smtClean="0"/>
              <a:t>Episode Metrics After Tuning Ts, Te</a:t>
            </a:r>
            <a:endParaRPr lang="en-US" b="1" dirty="0"/>
          </a:p>
        </p:txBody>
      </p:sp>
      <p:sp>
        <p:nvSpPr>
          <p:cNvPr id="5" name="内容占位符 2"/>
          <p:cNvSpPr txBox="1">
            <a:spLocks/>
          </p:cNvSpPr>
          <p:nvPr/>
        </p:nvSpPr>
        <p:spPr>
          <a:xfrm>
            <a:off x="850846" y="1232056"/>
            <a:ext cx="10987715" cy="810754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Improvement on average performance shows balance </a:t>
            </a:r>
            <a:r>
              <a:rPr lang="en-US" dirty="0" smtClean="0"/>
              <a:t>method provides the best overall </a:t>
            </a:r>
            <a:r>
              <a:rPr lang="en-US" dirty="0" smtClean="0"/>
              <a:t>improvement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Choose balance method </a:t>
            </a:r>
            <a:r>
              <a:rPr lang="en-US" dirty="0" smtClean="0"/>
              <a:t>as final method</a:t>
            </a:r>
            <a:endParaRPr lang="en-US" dirty="0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8430993"/>
              </p:ext>
            </p:extLst>
          </p:nvPr>
        </p:nvGraphicFramePr>
        <p:xfrm>
          <a:off x="850846" y="2210997"/>
          <a:ext cx="3818433" cy="25361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72811">
                  <a:extLst>
                    <a:ext uri="{9D8B030D-6E8A-4147-A177-3AD203B41FA5}">
                      <a16:colId xmlns:a16="http://schemas.microsoft.com/office/drawing/2014/main" val="2468437343"/>
                    </a:ext>
                  </a:extLst>
                </a:gridCol>
                <a:gridCol w="1272811">
                  <a:extLst>
                    <a:ext uri="{9D8B030D-6E8A-4147-A177-3AD203B41FA5}">
                      <a16:colId xmlns:a16="http://schemas.microsoft.com/office/drawing/2014/main" val="1743647085"/>
                    </a:ext>
                  </a:extLst>
                </a:gridCol>
                <a:gridCol w="1272811">
                  <a:extLst>
                    <a:ext uri="{9D8B030D-6E8A-4147-A177-3AD203B41FA5}">
                      <a16:colId xmlns:a16="http://schemas.microsoft.com/office/drawing/2014/main" val="4118787118"/>
                    </a:ext>
                  </a:extLst>
                </a:gridCol>
              </a:tblGrid>
              <a:tr h="63956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effectLst/>
                        </a:rPr>
                        <a:t>Method</a:t>
                      </a:r>
                      <a:endParaRPr lang="en-US" sz="1200" b="1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effectLst/>
                        </a:rPr>
                        <a:t>TPR: improvement(%)</a:t>
                      </a:r>
                      <a:endParaRPr lang="en-US" sz="1200" b="1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effectLst/>
                        </a:rPr>
                        <a:t>FP/TP : improvement(%)</a:t>
                      </a:r>
                      <a:endParaRPr lang="en-US" sz="1200" b="1" dirty="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13156519"/>
                  </a:ext>
                </a:extLst>
              </a:tr>
              <a:tr h="47413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</a:rPr>
                        <a:t>Group Thresholds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</a:rPr>
                        <a:t>8.6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</a:rPr>
                        <a:t>-14.4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0081952"/>
                  </a:ext>
                </a:extLst>
              </a:tr>
              <a:tr h="47413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</a:rPr>
                        <a:t>TPR Method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</a:rPr>
                        <a:t>18.5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</a:rPr>
                        <a:t>12.0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18160795"/>
                  </a:ext>
                </a:extLst>
              </a:tr>
              <a:tr h="47413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</a:rPr>
                        <a:t>FP/TP Method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</a:rPr>
                        <a:t>9.6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</a:rPr>
                        <a:t>24.4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37910329"/>
                  </a:ext>
                </a:extLst>
              </a:tr>
              <a:tr h="474135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effectLst/>
                        </a:rPr>
                        <a:t>Balance Method</a:t>
                      </a:r>
                      <a:endParaRPr lang="en-US" sz="1200" b="1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effectLst/>
                        </a:rPr>
                        <a:t>10.1</a:t>
                      </a:r>
                      <a:endParaRPr lang="en-US" sz="1200" b="1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effectLst/>
                        </a:rPr>
                        <a:t>33.2</a:t>
                      </a:r>
                      <a:endParaRPr lang="en-US" sz="1200" b="1" dirty="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770445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453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 txBox="1">
            <a:spLocks/>
          </p:cNvSpPr>
          <p:nvPr/>
        </p:nvSpPr>
        <p:spPr>
          <a:xfrm>
            <a:off x="1097280" y="444865"/>
            <a:ext cx="10058400" cy="61900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b="1" dirty="0" smtClean="0"/>
              <a:t>Tuned Thresholds from Balance Method</a:t>
            </a:r>
            <a:endParaRPr lang="en-US" b="1" dirty="0"/>
          </a:p>
        </p:txBody>
      </p:sp>
      <p:sp>
        <p:nvSpPr>
          <p:cNvPr id="5" name="内容占位符 2"/>
          <p:cNvSpPr txBox="1">
            <a:spLocks/>
          </p:cNvSpPr>
          <p:nvPr/>
        </p:nvSpPr>
        <p:spPr>
          <a:xfrm>
            <a:off x="1097280" y="1292470"/>
            <a:ext cx="5974729" cy="2228944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Most individuals have </a:t>
            </a:r>
            <a:r>
              <a:rPr lang="en-US" dirty="0" smtClean="0"/>
              <a:t>tuned </a:t>
            </a:r>
            <a:r>
              <a:rPr lang="en-US" dirty="0" smtClean="0"/>
              <a:t>thresholds Ts = 0.85 &gt; group Ts=0.8, Te = 0.1 &lt; group Te = 0.4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zh-CN" dirty="0" smtClean="0"/>
              <a:t> Higher </a:t>
            </a:r>
            <a:r>
              <a:rPr lang="en-US" altLang="zh-CN" dirty="0" smtClean="0"/>
              <a:t>Ts </a:t>
            </a:r>
            <a:r>
              <a:rPr lang="en-US" altLang="zh-CN" dirty="0" smtClean="0"/>
              <a:t>helps </a:t>
            </a:r>
            <a:r>
              <a:rPr lang="en-US" altLang="zh-CN" dirty="0" smtClean="0"/>
              <a:t>reduce </a:t>
            </a:r>
            <a:r>
              <a:rPr lang="en-US" altLang="zh-CN" dirty="0" smtClean="0"/>
              <a:t>FP in </a:t>
            </a:r>
            <a:r>
              <a:rPr lang="en-US" altLang="zh-CN" smtClean="0"/>
              <a:t>episode metrics.</a:t>
            </a:r>
            <a:endParaRPr lang="en-US" altLang="zh-CN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altLang="zh-CN" dirty="0" smtClean="0"/>
              <a:t> </a:t>
            </a:r>
            <a:r>
              <a:rPr lang="en-US" altLang="zh-CN" dirty="0"/>
              <a:t>L</a:t>
            </a:r>
            <a:r>
              <a:rPr lang="en-US" altLang="zh-CN" dirty="0" smtClean="0"/>
              <a:t>ower </a:t>
            </a:r>
            <a:r>
              <a:rPr lang="en-US" altLang="zh-CN" dirty="0" smtClean="0"/>
              <a:t>Te </a:t>
            </a:r>
            <a:r>
              <a:rPr lang="en-US" altLang="zh-CN" dirty="0" smtClean="0"/>
              <a:t>helps better detect </a:t>
            </a:r>
            <a:r>
              <a:rPr lang="en-US" altLang="zh-CN" dirty="0" smtClean="0"/>
              <a:t>start of resting and other behavior with very </a:t>
            </a:r>
            <a:r>
              <a:rPr lang="en-US" altLang="zh-CN" dirty="0" smtClean="0"/>
              <a:t>low P(eat)</a:t>
            </a:r>
            <a:endParaRPr lang="en-US" altLang="zh-CN" dirty="0" smtClean="0"/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4467738"/>
              </p:ext>
            </p:extLst>
          </p:nvPr>
        </p:nvGraphicFramePr>
        <p:xfrm>
          <a:off x="8815554" y="1292470"/>
          <a:ext cx="2340126" cy="2743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80042">
                  <a:extLst>
                    <a:ext uri="{9D8B030D-6E8A-4147-A177-3AD203B41FA5}">
                      <a16:colId xmlns:a16="http://schemas.microsoft.com/office/drawing/2014/main" val="3949990776"/>
                    </a:ext>
                  </a:extLst>
                </a:gridCol>
                <a:gridCol w="780042">
                  <a:extLst>
                    <a:ext uri="{9D8B030D-6E8A-4147-A177-3AD203B41FA5}">
                      <a16:colId xmlns:a16="http://schemas.microsoft.com/office/drawing/2014/main" val="2273416985"/>
                    </a:ext>
                  </a:extLst>
                </a:gridCol>
                <a:gridCol w="780042">
                  <a:extLst>
                    <a:ext uri="{9D8B030D-6E8A-4147-A177-3AD203B41FA5}">
                      <a16:colId xmlns:a16="http://schemas.microsoft.com/office/drawing/2014/main" val="2104006107"/>
                    </a:ext>
                  </a:extLst>
                </a:gridCol>
              </a:tblGrid>
              <a:tr h="29938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effectLst/>
                        </a:rPr>
                        <a:t>Dataset</a:t>
                      </a:r>
                      <a:endParaRPr lang="en-US" sz="1400" b="1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effectLst/>
                        </a:rPr>
                        <a:t>Ts</a:t>
                      </a:r>
                      <a:endParaRPr lang="en-US" sz="1400" b="1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effectLst/>
                        </a:rPr>
                        <a:t>Te</a:t>
                      </a:r>
                      <a:endParaRPr lang="en-US" sz="1400" b="1" dirty="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54398204"/>
                  </a:ext>
                </a:extLst>
              </a:tr>
              <a:tr h="299380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</a:rPr>
                        <a:t>0.85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</a:rPr>
                        <a:t>0.10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66869319"/>
                  </a:ext>
                </a:extLst>
              </a:tr>
              <a:tr h="299380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</a:rPr>
                        <a:t>0.85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</a:rPr>
                        <a:t>0.10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93335635"/>
                  </a:ext>
                </a:extLst>
              </a:tr>
              <a:tr h="299380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0.80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</a:rPr>
                        <a:t>0.10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7543515"/>
                  </a:ext>
                </a:extLst>
              </a:tr>
              <a:tr h="29938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0.85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0.10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88028498"/>
                  </a:ext>
                </a:extLst>
              </a:tr>
              <a:tr h="299380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</a:rPr>
                        <a:t>0.85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</a:rPr>
                        <a:t>0.10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50583549"/>
                  </a:ext>
                </a:extLst>
              </a:tr>
              <a:tr h="299380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</a:rPr>
                        <a:t>0.85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</a:rPr>
                        <a:t>0.10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73903977"/>
                  </a:ext>
                </a:extLst>
              </a:tr>
              <a:tr h="299380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</a:rPr>
                        <a:t>0.85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</a:rPr>
                        <a:t>0.10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75122161"/>
                  </a:ext>
                </a:extLst>
              </a:tr>
              <a:tr h="299380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</a:rPr>
                        <a:t>0.85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0.25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35653875"/>
                  </a:ext>
                </a:extLst>
              </a:tr>
            </a:tbl>
          </a:graphicData>
        </a:graphic>
      </p:graphicFrame>
      <p:pic>
        <p:nvPicPr>
          <p:cNvPr id="23" name="图片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396" y="3521414"/>
            <a:ext cx="7109569" cy="2054839"/>
          </a:xfrm>
          <a:prstGeom prst="rect">
            <a:avLst/>
          </a:prstGeom>
        </p:spPr>
      </p:pic>
      <p:sp>
        <p:nvSpPr>
          <p:cNvPr id="20" name="右箭头 19"/>
          <p:cNvSpPr/>
          <p:nvPr/>
        </p:nvSpPr>
        <p:spPr>
          <a:xfrm rot="16200000" flipV="1">
            <a:off x="7244673" y="5646779"/>
            <a:ext cx="379380" cy="2383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右箭头 23"/>
          <p:cNvSpPr/>
          <p:nvPr/>
        </p:nvSpPr>
        <p:spPr>
          <a:xfrm rot="16200000" flipV="1">
            <a:off x="5054126" y="5626911"/>
            <a:ext cx="379380" cy="2383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右箭头 24"/>
          <p:cNvSpPr/>
          <p:nvPr/>
        </p:nvSpPr>
        <p:spPr>
          <a:xfrm rot="16200000" flipV="1">
            <a:off x="3439135" y="5626912"/>
            <a:ext cx="379380" cy="2383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右箭头 25"/>
          <p:cNvSpPr/>
          <p:nvPr/>
        </p:nvSpPr>
        <p:spPr>
          <a:xfrm rot="16200000" flipV="1">
            <a:off x="2323698" y="5626911"/>
            <a:ext cx="379380" cy="2383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文本框 26"/>
          <p:cNvSpPr txBox="1"/>
          <p:nvPr/>
        </p:nvSpPr>
        <p:spPr>
          <a:xfrm>
            <a:off x="7159557" y="5955633"/>
            <a:ext cx="1303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Higher Ts</a:t>
            </a:r>
            <a:endParaRPr lang="en-US" dirty="0"/>
          </a:p>
        </p:txBody>
      </p:sp>
      <p:sp>
        <p:nvSpPr>
          <p:cNvPr id="28" name="文本框 27"/>
          <p:cNvSpPr txBox="1"/>
          <p:nvPr/>
        </p:nvSpPr>
        <p:spPr>
          <a:xfrm>
            <a:off x="4918751" y="5935765"/>
            <a:ext cx="1303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lower Te</a:t>
            </a:r>
            <a:endParaRPr lang="en-US" dirty="0"/>
          </a:p>
        </p:txBody>
      </p:sp>
      <p:sp>
        <p:nvSpPr>
          <p:cNvPr id="29" name="文本框 28"/>
          <p:cNvSpPr txBox="1"/>
          <p:nvPr/>
        </p:nvSpPr>
        <p:spPr>
          <a:xfrm>
            <a:off x="3396781" y="5978959"/>
            <a:ext cx="464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Ts</a:t>
            </a:r>
            <a:endParaRPr lang="en-US" dirty="0"/>
          </a:p>
        </p:txBody>
      </p:sp>
      <p:sp>
        <p:nvSpPr>
          <p:cNvPr id="30" name="文本框 29"/>
          <p:cNvSpPr txBox="1"/>
          <p:nvPr/>
        </p:nvSpPr>
        <p:spPr>
          <a:xfrm>
            <a:off x="2334844" y="5955633"/>
            <a:ext cx="464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05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 txBox="1">
            <a:spLocks/>
          </p:cNvSpPr>
          <p:nvPr/>
        </p:nvSpPr>
        <p:spPr>
          <a:xfrm>
            <a:off x="1097280" y="442057"/>
            <a:ext cx="10058400" cy="61900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Motivation - Obesity</a:t>
            </a:r>
            <a:endParaRPr lang="en-US" b="1" dirty="0"/>
          </a:p>
        </p:txBody>
      </p:sp>
      <p:sp>
        <p:nvSpPr>
          <p:cNvPr id="5" name="内容占位符 2"/>
          <p:cNvSpPr txBox="1">
            <a:spLocks/>
          </p:cNvSpPr>
          <p:nvPr/>
        </p:nvSpPr>
        <p:spPr>
          <a:xfrm>
            <a:off x="1097280" y="1292469"/>
            <a:ext cx="10711766" cy="4857979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 Prevalence of Obesity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/>
              <a:t>Reported by </a:t>
            </a:r>
            <a:r>
              <a:rPr lang="en-US" sz="2000" dirty="0"/>
              <a:t>CDC in </a:t>
            </a:r>
            <a:r>
              <a:rPr lang="en-US" sz="2000" dirty="0" smtClean="0"/>
              <a:t>2017</a:t>
            </a:r>
            <a:r>
              <a:rPr lang="en-US" sz="2000" dirty="0" smtClean="0"/>
              <a:t>, obesity </a:t>
            </a:r>
            <a:r>
              <a:rPr lang="en-US" sz="2000" dirty="0"/>
              <a:t>was prevalent in </a:t>
            </a:r>
            <a:r>
              <a:rPr lang="en-US" sz="2000" dirty="0" smtClean="0"/>
              <a:t>39.8 </a:t>
            </a:r>
            <a:r>
              <a:rPr lang="en-US" sz="2000" dirty="0" smtClean="0"/>
              <a:t>% of the </a:t>
            </a:r>
            <a:r>
              <a:rPr lang="en-US" sz="2000" dirty="0"/>
              <a:t>population and </a:t>
            </a:r>
            <a:r>
              <a:rPr lang="en-US" sz="2000" dirty="0" smtClean="0"/>
              <a:t>affected </a:t>
            </a:r>
            <a:r>
              <a:rPr lang="en-US" sz="2000" dirty="0"/>
              <a:t>about 93.3 </a:t>
            </a:r>
            <a:r>
              <a:rPr lang="en-US" sz="2000" dirty="0" smtClean="0"/>
              <a:t>million </a:t>
            </a:r>
            <a:r>
              <a:rPr lang="en-US" sz="2000" dirty="0"/>
              <a:t>US adults </a:t>
            </a:r>
            <a:r>
              <a:rPr lang="en-US" sz="2000" dirty="0" smtClean="0"/>
              <a:t>in 2015 ~ 2016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/>
              <a:t>China </a:t>
            </a:r>
            <a:r>
              <a:rPr lang="en-US" sz="2000" dirty="0"/>
              <a:t>has </a:t>
            </a:r>
            <a:r>
              <a:rPr lang="en-US" sz="2000" dirty="0" smtClean="0"/>
              <a:t>about </a:t>
            </a:r>
            <a:r>
              <a:rPr lang="en-US" sz="2000" dirty="0" smtClean="0"/>
              <a:t>46 % of adults and </a:t>
            </a:r>
            <a:r>
              <a:rPr lang="en-US" sz="2000" dirty="0"/>
              <a:t>15 % of children being obese or overweight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 Effect from Obesity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R</a:t>
            </a:r>
            <a:r>
              <a:rPr lang="en-US" sz="2000" dirty="0" smtClean="0"/>
              <a:t>isk </a:t>
            </a:r>
            <a:r>
              <a:rPr lang="en-US" sz="2000" dirty="0"/>
              <a:t>of </a:t>
            </a:r>
            <a:r>
              <a:rPr lang="en-US" sz="2000" dirty="0" smtClean="0"/>
              <a:t>diseases like heart </a:t>
            </a:r>
            <a:r>
              <a:rPr lang="en-US" sz="2000" dirty="0"/>
              <a:t>disease, stroke, and kidney problems increases</a:t>
            </a:r>
            <a:endParaRPr lang="en-US" sz="20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/>
              <a:t>People </a:t>
            </a:r>
            <a:r>
              <a:rPr lang="en-US" sz="2000" dirty="0"/>
              <a:t>who are overweight or obese are up to twice </a:t>
            </a:r>
            <a:r>
              <a:rPr lang="en-US" sz="2000" dirty="0" smtClean="0"/>
              <a:t>as likely </a:t>
            </a:r>
            <a:r>
              <a:rPr lang="en-US" sz="2000" dirty="0"/>
              <a:t>as normal-weight people to develop liver </a:t>
            </a:r>
            <a:r>
              <a:rPr lang="en-US" sz="2000" dirty="0" smtClean="0"/>
              <a:t>cancer, reported  by National Cancer Institution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 Causes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/>
              <a:t>Genetics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L</a:t>
            </a:r>
            <a:r>
              <a:rPr lang="en-US" sz="2000" dirty="0" smtClean="0"/>
              <a:t>ack of physical activity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P</a:t>
            </a:r>
            <a:r>
              <a:rPr lang="en-US" sz="2000" dirty="0" smtClean="0"/>
              <a:t>oor diet and imbalance energy intake</a:t>
            </a:r>
            <a:endParaRPr lang="en-US" sz="3200" dirty="0"/>
          </a:p>
        </p:txBody>
      </p:sp>
      <p:pic>
        <p:nvPicPr>
          <p:cNvPr id="5122" name="Picture 2" descr="Obesity should be defined by a person's health - not just their  weight.”-What do you think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4191" y="4270847"/>
            <a:ext cx="2314575" cy="198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898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 txBox="1">
            <a:spLocks/>
          </p:cNvSpPr>
          <p:nvPr/>
        </p:nvSpPr>
        <p:spPr>
          <a:xfrm>
            <a:off x="1097280" y="444865"/>
            <a:ext cx="10058400" cy="61900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b="1" dirty="0" smtClean="0"/>
              <a:t>Episode Metrics using Balance Method</a:t>
            </a:r>
            <a:endParaRPr lang="en-US" b="1" dirty="0"/>
          </a:p>
        </p:txBody>
      </p:sp>
      <p:pic>
        <p:nvPicPr>
          <p:cNvPr id="4098" name="Picture 2" descr="计算机生成了可选文字:&#10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281" y="2040661"/>
            <a:ext cx="7345977" cy="412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本框 6"/>
          <p:cNvSpPr txBox="1"/>
          <p:nvPr/>
        </p:nvSpPr>
        <p:spPr>
          <a:xfrm>
            <a:off x="465498" y="1607931"/>
            <a:ext cx="68235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Individual models (balance method)   </a:t>
            </a:r>
            <a:r>
              <a:rPr lang="en-US" altLang="zh-CN" sz="1600" dirty="0"/>
              <a:t>VS</a:t>
            </a:r>
            <a:r>
              <a:rPr lang="en-US" sz="1600" dirty="0" smtClean="0"/>
              <a:t>   </a:t>
            </a:r>
            <a:r>
              <a:rPr lang="en-US" sz="1600" dirty="0"/>
              <a:t>I</a:t>
            </a:r>
            <a:r>
              <a:rPr lang="en-US" sz="1600" dirty="0" smtClean="0"/>
              <a:t>ndividual </a:t>
            </a:r>
            <a:r>
              <a:rPr lang="en-US" sz="1600" dirty="0" smtClean="0"/>
              <a:t>models (group thresholds)</a:t>
            </a:r>
            <a:endParaRPr lang="en-US" sz="1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/>
              <p:cNvSpPr txBox="1"/>
              <p:nvPr/>
            </p:nvSpPr>
            <p:spPr>
              <a:xfrm>
                <a:off x="8336745" y="1983036"/>
                <a:ext cx="3178999" cy="5952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𝑇𝑃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C</m:t>
                              </m:r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𝑇𝐻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 −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𝑇𝑃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𝐺𝑇𝐻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𝑇𝑃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𝐺𝑇𝐻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×100 (%)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6745" y="1983036"/>
                <a:ext cx="3178999" cy="59522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框 8"/>
              <p:cNvSpPr txBox="1"/>
              <p:nvPr/>
            </p:nvSpPr>
            <p:spPr>
              <a:xfrm>
                <a:off x="8336745" y="2799802"/>
                <a:ext cx="3946585" cy="601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=−  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𝐹𝑃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𝐶𝑇𝐻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 −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𝐹𝑃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𝐺𝑇𝐻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𝐹𝑃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sSub>
                            <m:sSub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𝐺𝑇𝐻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×100 (%)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6745" y="2799802"/>
                <a:ext cx="3946585" cy="6018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本框 10"/>
          <p:cNvSpPr txBox="1"/>
          <p:nvPr/>
        </p:nvSpPr>
        <p:spPr>
          <a:xfrm>
            <a:off x="7694720" y="3814009"/>
            <a:ext cx="43481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CTH: customized thresholds from balance </a:t>
            </a:r>
            <a:r>
              <a:rPr lang="en-US" sz="1600" dirty="0" smtClean="0"/>
              <a:t>method    </a:t>
            </a:r>
          </a:p>
          <a:p>
            <a:r>
              <a:rPr lang="en-US" sz="1600" dirty="0" smtClean="0"/>
              <a:t>GTH</a:t>
            </a:r>
            <a:r>
              <a:rPr lang="en-US" sz="1600" dirty="0" smtClean="0"/>
              <a:t>: group thresholds</a:t>
            </a:r>
            <a:endParaRPr lang="en-US" sz="1600" dirty="0"/>
          </a:p>
        </p:txBody>
      </p:sp>
      <p:sp>
        <p:nvSpPr>
          <p:cNvPr id="13" name="矩形 12"/>
          <p:cNvSpPr/>
          <p:nvPr/>
        </p:nvSpPr>
        <p:spPr>
          <a:xfrm>
            <a:off x="7694720" y="2956086"/>
            <a:ext cx="642025" cy="223736"/>
          </a:xfrm>
          <a:prstGeom prst="rect">
            <a:avLst/>
          </a:prstGeom>
          <a:solidFill>
            <a:schemeClr val="accent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矩形 14"/>
          <p:cNvSpPr/>
          <p:nvPr/>
        </p:nvSpPr>
        <p:spPr>
          <a:xfrm>
            <a:off x="7694720" y="2168782"/>
            <a:ext cx="642025" cy="223736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02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 txBox="1">
            <a:spLocks/>
          </p:cNvSpPr>
          <p:nvPr/>
        </p:nvSpPr>
        <p:spPr>
          <a:xfrm>
            <a:off x="1097280" y="444865"/>
            <a:ext cx="10058400" cy="61900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Outline</a:t>
            </a:r>
            <a:endParaRPr lang="en-US" b="1" dirty="0"/>
          </a:p>
        </p:txBody>
      </p:sp>
      <p:sp>
        <p:nvSpPr>
          <p:cNvPr id="5" name="内容占位符 2"/>
          <p:cNvSpPr txBox="1">
            <a:spLocks/>
          </p:cNvSpPr>
          <p:nvPr/>
        </p:nvSpPr>
        <p:spPr>
          <a:xfrm>
            <a:off x="1097280" y="1292469"/>
            <a:ext cx="10058400" cy="4857979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Background and Motivation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zh-CN" sz="2800" dirty="0">
                <a:solidFill>
                  <a:schemeClr val="bg1">
                    <a:lumMod val="75000"/>
                  </a:schemeClr>
                </a:solidFill>
              </a:rPr>
              <a:t>Methods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Results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</a:rPr>
              <a:t>Conclusion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600" dirty="0" smtClean="0">
                <a:solidFill>
                  <a:schemeClr val="tx1"/>
                </a:solidFill>
              </a:rPr>
              <a:t>Discussion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600" dirty="0" smtClean="0">
                <a:solidFill>
                  <a:schemeClr val="tx1"/>
                </a:solidFill>
              </a:rPr>
              <a:t>Limitation and </a:t>
            </a:r>
            <a:r>
              <a:rPr lang="en-US" sz="2600" dirty="0">
                <a:solidFill>
                  <a:schemeClr val="tx1"/>
                </a:solidFill>
              </a:rPr>
              <a:t>Future Work</a:t>
            </a:r>
          </a:p>
          <a:p>
            <a:pPr marL="201168" lvl="1" indent="0">
              <a:buNone/>
            </a:pPr>
            <a:endParaRPr lang="en-US" sz="2600" dirty="0" smtClean="0">
              <a:solidFill>
                <a:schemeClr val="tx1"/>
              </a:solidFill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478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 txBox="1">
            <a:spLocks/>
          </p:cNvSpPr>
          <p:nvPr/>
        </p:nvSpPr>
        <p:spPr>
          <a:xfrm>
            <a:off x="1097280" y="444865"/>
            <a:ext cx="10058400" cy="61900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b="1" dirty="0" smtClean="0"/>
              <a:t>Conclusion</a:t>
            </a:r>
            <a:endParaRPr lang="en-US" b="1" dirty="0"/>
          </a:p>
        </p:txBody>
      </p:sp>
      <p:sp>
        <p:nvSpPr>
          <p:cNvPr id="5" name="内容占位符 2"/>
          <p:cNvSpPr txBox="1">
            <a:spLocks/>
          </p:cNvSpPr>
          <p:nvPr/>
        </p:nvSpPr>
        <p:spPr>
          <a:xfrm>
            <a:off x="1097280" y="1063869"/>
            <a:ext cx="10571089" cy="4857979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b="1" dirty="0" smtClean="0"/>
              <a:t> Question 1:   </a:t>
            </a:r>
            <a:r>
              <a:rPr lang="en-US" b="1" dirty="0"/>
              <a:t>Do individual </a:t>
            </a:r>
            <a:r>
              <a:rPr lang="en-US" b="1" dirty="0" smtClean="0"/>
              <a:t>models </a:t>
            </a:r>
            <a:r>
              <a:rPr lang="en-US" b="1" dirty="0"/>
              <a:t>perform better than the group </a:t>
            </a:r>
            <a:r>
              <a:rPr lang="en-US" b="1" dirty="0" smtClean="0"/>
              <a:t>model, </a:t>
            </a:r>
            <a:r>
              <a:rPr lang="en-US" b="1" dirty="0"/>
              <a:t>when testing them on the same individual data</a:t>
            </a:r>
            <a:r>
              <a:rPr lang="en-US" b="1" dirty="0" smtClean="0"/>
              <a:t>?</a:t>
            </a:r>
          </a:p>
          <a:p>
            <a:r>
              <a:rPr lang="en-US" dirty="0" smtClean="0"/>
              <a:t>Yes</a:t>
            </a:r>
            <a:r>
              <a:rPr lang="en-US" dirty="0" smtClean="0"/>
              <a:t>. On average, compared with the group model, the </a:t>
            </a:r>
            <a:r>
              <a:rPr lang="en-US" dirty="0"/>
              <a:t>individual </a:t>
            </a:r>
            <a:r>
              <a:rPr lang="en-US" dirty="0" smtClean="0"/>
              <a:t>models improve 5% in  time </a:t>
            </a:r>
            <a:r>
              <a:rPr lang="en-US" dirty="0" smtClean="0"/>
              <a:t>    metric </a:t>
            </a:r>
            <a:r>
              <a:rPr lang="en-US" dirty="0" smtClean="0"/>
              <a:t>and about 10% in TPR and 33% in FP/TP when using balance method. </a:t>
            </a:r>
          </a:p>
          <a:p>
            <a:endParaRPr lang="en-US" sz="18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 smtClean="0"/>
              <a:t> Question 2: </a:t>
            </a:r>
            <a:r>
              <a:rPr lang="en-US" b="1" dirty="0"/>
              <a:t>How much improvement do individual models get, compared with group model? </a:t>
            </a:r>
            <a:r>
              <a:rPr lang="en-US" b="1" dirty="0" smtClean="0"/>
              <a:t>Do they </a:t>
            </a:r>
            <a:r>
              <a:rPr lang="en-US" b="1" dirty="0"/>
              <a:t>vary depending on each </a:t>
            </a:r>
            <a:r>
              <a:rPr lang="en-US" b="1" dirty="0" smtClean="0"/>
              <a:t>individual?</a:t>
            </a:r>
          </a:p>
          <a:p>
            <a:pPr marL="0" indent="0">
              <a:buNone/>
            </a:pPr>
            <a:r>
              <a:rPr lang="en-US" sz="2000" dirty="0" smtClean="0"/>
              <a:t>Yes</a:t>
            </a:r>
            <a:r>
              <a:rPr lang="en-US" sz="2000" dirty="0" smtClean="0"/>
              <a:t>. The </a:t>
            </a:r>
            <a:r>
              <a:rPr lang="en-US" sz="2000" dirty="0"/>
              <a:t>improvement of individual models can </a:t>
            </a:r>
            <a:r>
              <a:rPr lang="en-US" sz="2000" dirty="0" smtClean="0"/>
              <a:t>vary per </a:t>
            </a:r>
            <a:r>
              <a:rPr lang="en-US" sz="2000" dirty="0"/>
              <a:t>individual. </a:t>
            </a:r>
            <a:r>
              <a:rPr lang="en-US" sz="2000" dirty="0" smtClean="0"/>
              <a:t>Some could have obvious    improvement in W</a:t>
            </a:r>
            <a:r>
              <a:rPr lang="en-US" altLang="zh-CN" sz="2000" dirty="0" smtClean="0"/>
              <a:t>A</a:t>
            </a:r>
            <a:r>
              <a:rPr lang="en-US" sz="2000" dirty="0" smtClean="0"/>
              <a:t>cc,  TPR, FP/TP, while the others can improve WAcc, </a:t>
            </a:r>
            <a:r>
              <a:rPr lang="en-US" dirty="0"/>
              <a:t>FP/TP </a:t>
            </a:r>
            <a:r>
              <a:rPr lang="en-US" sz="2000" dirty="0" smtClean="0"/>
              <a:t>only or </a:t>
            </a:r>
            <a:r>
              <a:rPr lang="en-US" sz="2000" dirty="0" smtClean="0"/>
              <a:t>even drop </a:t>
            </a:r>
            <a:r>
              <a:rPr lang="en-US" dirty="0" smtClean="0"/>
              <a:t>TPR</a:t>
            </a:r>
            <a:endParaRPr lang="en-US" sz="2000" dirty="0" smtClean="0"/>
          </a:p>
          <a:p>
            <a:pPr marL="0" indent="0">
              <a:buNone/>
            </a:pP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 smtClean="0"/>
              <a:t> Question 3: </a:t>
            </a:r>
            <a:r>
              <a:rPr lang="en-US" b="1" dirty="0"/>
              <a:t>Does changing individual hyper-parameters help improve performance of individual models?</a:t>
            </a:r>
          </a:p>
          <a:p>
            <a:pPr marL="0" indent="0">
              <a:buNone/>
            </a:pPr>
            <a:r>
              <a:rPr lang="en-US" dirty="0" smtClean="0"/>
              <a:t>Yes</a:t>
            </a:r>
            <a:r>
              <a:rPr lang="en-US" dirty="0" smtClean="0"/>
              <a:t>. Using balance method,  </a:t>
            </a:r>
            <a:r>
              <a:rPr lang="en-US" dirty="0"/>
              <a:t>individual models have the average improvement </a:t>
            </a:r>
            <a:r>
              <a:rPr lang="en-US" dirty="0" smtClean="0"/>
              <a:t>of 10.1</a:t>
            </a:r>
            <a:r>
              <a:rPr lang="en-US" dirty="0"/>
              <a:t>% on TPR and 33.2 % on </a:t>
            </a:r>
            <a:r>
              <a:rPr lang="en-US" dirty="0" smtClean="0"/>
              <a:t>FP/TP, compared with the group model.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1524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 txBox="1">
            <a:spLocks/>
          </p:cNvSpPr>
          <p:nvPr/>
        </p:nvSpPr>
        <p:spPr>
          <a:xfrm>
            <a:off x="1097280" y="444865"/>
            <a:ext cx="10058400" cy="61900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b="1" dirty="0" smtClean="0"/>
              <a:t>Conclusion</a:t>
            </a:r>
            <a:endParaRPr lang="en-US" b="1" dirty="0"/>
          </a:p>
        </p:txBody>
      </p:sp>
      <p:sp>
        <p:nvSpPr>
          <p:cNvPr id="5" name="内容占位符 2"/>
          <p:cNvSpPr txBox="1">
            <a:spLocks/>
          </p:cNvSpPr>
          <p:nvPr/>
        </p:nvSpPr>
        <p:spPr>
          <a:xfrm>
            <a:off x="1097279" y="1292469"/>
            <a:ext cx="10758659" cy="4857979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 Limitation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/>
              <a:t>Limited data per individual  -  </a:t>
            </a:r>
            <a:r>
              <a:rPr lang="en-US" sz="2000" dirty="0" smtClean="0"/>
              <a:t>N</a:t>
            </a:r>
            <a:r>
              <a:rPr lang="en-US" sz="2000" dirty="0" smtClean="0"/>
              <a:t>eed more </a:t>
            </a:r>
            <a:r>
              <a:rPr lang="en-US" sz="2000" dirty="0" smtClean="0"/>
              <a:t>days of data for each individual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/>
              <a:t>Only 8 participants  -  Investigate </a:t>
            </a:r>
            <a:r>
              <a:rPr lang="en-US" sz="2000" dirty="0"/>
              <a:t>more </a:t>
            </a:r>
            <a:r>
              <a:rPr lang="en-US" sz="2000" dirty="0" smtClean="0"/>
              <a:t>participants </a:t>
            </a:r>
            <a:r>
              <a:rPr lang="en-US" sz="2000" dirty="0" smtClean="0"/>
              <a:t>to </a:t>
            </a:r>
            <a:r>
              <a:rPr lang="en-US" sz="2000" dirty="0" smtClean="0"/>
              <a:t>make results more </a:t>
            </a:r>
            <a:r>
              <a:rPr lang="en-US" sz="2000" dirty="0" smtClean="0"/>
              <a:t>convincing </a:t>
            </a:r>
            <a:endParaRPr lang="en-US" sz="20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/>
              <a:t> No window size test -  </a:t>
            </a:r>
            <a:r>
              <a:rPr lang="en-US" sz="2000" dirty="0" smtClean="0"/>
              <a:t>Need to Investigate effect of window size for each </a:t>
            </a:r>
            <a:r>
              <a:rPr lang="en-US" sz="2000" dirty="0" smtClean="0"/>
              <a:t>person with large computational time and </a:t>
            </a:r>
            <a:r>
              <a:rPr lang="en-US" sz="2000" dirty="0" smtClean="0"/>
              <a:t>need</a:t>
            </a:r>
          </a:p>
          <a:p>
            <a:pPr marL="201168" lvl="1" indent="0">
              <a:buNone/>
            </a:pPr>
            <a:endParaRPr lang="en-US" sz="2000" dirty="0" smtClean="0"/>
          </a:p>
          <a:p>
            <a:pPr marL="201168" lvl="1" indent="0">
              <a:buNone/>
            </a:pPr>
            <a:endParaRPr lang="en-US" sz="28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 Topics for Future work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/>
              <a:t>Minimum</a:t>
            </a:r>
            <a:r>
              <a:rPr lang="en-US" sz="2000" dirty="0" smtClean="0"/>
              <a:t> </a:t>
            </a:r>
            <a:r>
              <a:rPr lang="en-US" sz="2000" dirty="0" smtClean="0"/>
              <a:t>days of </a:t>
            </a:r>
            <a:r>
              <a:rPr lang="en-US" sz="2000" dirty="0" smtClean="0"/>
              <a:t>data </a:t>
            </a:r>
            <a:r>
              <a:rPr lang="en-US" sz="2000" dirty="0" smtClean="0"/>
              <a:t>required to get good individual </a:t>
            </a:r>
            <a:r>
              <a:rPr lang="en-US" sz="2000" dirty="0" smtClean="0"/>
              <a:t>models</a:t>
            </a:r>
            <a:endParaRPr lang="en-US" sz="20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/>
              <a:t>Transfer learning to borrow the group model knowledge to improve individual models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2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本框 1"/>
              <p:cNvSpPr txBox="1"/>
              <p:nvPr/>
            </p:nvSpPr>
            <p:spPr>
              <a:xfrm>
                <a:off x="1538850" y="3146524"/>
                <a:ext cx="917526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1"/>
                <a:r>
                  <a:rPr lang="en-US" sz="2000" dirty="0" smtClean="0"/>
                  <a:t>Testing time = # individuals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smtClean="0"/>
                  <a:t># windows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000" dirty="0"/>
                  <a:t> 5-fold cross validation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000" dirty="0" smtClean="0"/>
                  <a:t> Time of training one model</a:t>
                </a:r>
                <a:endParaRPr lang="en-US" sz="2000" dirty="0"/>
              </a:p>
            </p:txBody>
          </p:sp>
        </mc:Choice>
        <mc:Fallback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8850" y="3146524"/>
                <a:ext cx="9175260" cy="707886"/>
              </a:xfrm>
              <a:prstGeom prst="rect">
                <a:avLst/>
              </a:prstGeom>
              <a:blipFill>
                <a:blip r:embed="rId2"/>
                <a:stretch>
                  <a:fillRect t="-4310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737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3696511" y="2996119"/>
            <a:ext cx="4066162" cy="836579"/>
          </a:xfrm>
        </p:spPr>
        <p:txBody>
          <a:bodyPr/>
          <a:lstStyle/>
          <a:p>
            <a:r>
              <a:rPr lang="en-US" altLang="zh-CN" sz="4000" dirty="0">
                <a:solidFill>
                  <a:schemeClr val="tx1"/>
                </a:solidFill>
              </a:rPr>
              <a:t>Thank </a:t>
            </a:r>
            <a:r>
              <a:rPr lang="en-US" altLang="zh-CN" sz="4000" dirty="0" smtClean="0">
                <a:solidFill>
                  <a:schemeClr val="tx1"/>
                </a:solidFill>
              </a:rPr>
              <a:t>you! </a:t>
            </a:r>
            <a:r>
              <a:rPr lang="en-US" altLang="zh-CN" sz="4000" dirty="0" smtClean="0">
                <a:solidFill>
                  <a:schemeClr val="tx1"/>
                </a:solidFill>
              </a:rPr>
              <a:t>&amp; </a:t>
            </a:r>
            <a:r>
              <a:rPr lang="en-US" altLang="zh-CN" sz="4000" dirty="0">
                <a:solidFill>
                  <a:schemeClr val="tx1"/>
                </a:solidFill>
              </a:rPr>
              <a:t>QA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6" name="Picture 5" descr="https://encrypted-tbn1.gstatic.com/images?q=tbn:ANd9GcToBm2ejfRmGmMD-Lp4FO3gEL2gt2mXwRMbNKWybifOnd1YfLzRGekgmV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5501" y="497986"/>
            <a:ext cx="2700164" cy="809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2239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 txBox="1">
            <a:spLocks/>
          </p:cNvSpPr>
          <p:nvPr/>
        </p:nvSpPr>
        <p:spPr>
          <a:xfrm>
            <a:off x="1097280" y="444865"/>
            <a:ext cx="10058400" cy="61900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Motivation - </a:t>
            </a:r>
            <a:r>
              <a:rPr lang="en-US" b="1" dirty="0" smtClean="0"/>
              <a:t>mHealth</a:t>
            </a:r>
            <a:endParaRPr lang="en-US" b="1" dirty="0"/>
          </a:p>
        </p:txBody>
      </p:sp>
      <p:sp>
        <p:nvSpPr>
          <p:cNvPr id="5" name="内容占位符 2"/>
          <p:cNvSpPr txBox="1">
            <a:spLocks/>
          </p:cNvSpPr>
          <p:nvPr/>
        </p:nvSpPr>
        <p:spPr>
          <a:xfrm>
            <a:off x="1097280" y="1292469"/>
            <a:ext cx="4538589" cy="4857979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mHealth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A </a:t>
            </a:r>
            <a:r>
              <a:rPr lang="en-US" dirty="0"/>
              <a:t>term used for the practice of medicine and </a:t>
            </a:r>
            <a:r>
              <a:rPr lang="en-US" dirty="0" smtClean="0"/>
              <a:t>public health </a:t>
            </a:r>
            <a:r>
              <a:rPr lang="en-US" dirty="0"/>
              <a:t>supported by mobile </a:t>
            </a:r>
            <a:r>
              <a:rPr lang="en-US" dirty="0" smtClean="0"/>
              <a:t>devices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S</a:t>
            </a:r>
            <a:r>
              <a:rPr lang="en-US" dirty="0" smtClean="0"/>
              <a:t>elf-monitoring software </a:t>
            </a:r>
            <a:r>
              <a:rPr lang="en-US" dirty="0" smtClean="0"/>
              <a:t>for mHealth </a:t>
            </a:r>
            <a:r>
              <a:rPr lang="en-US" dirty="0" smtClean="0"/>
              <a:t>helps monitor </a:t>
            </a:r>
            <a:r>
              <a:rPr lang="en-US" dirty="0"/>
              <a:t>user's </a:t>
            </a:r>
            <a:r>
              <a:rPr lang="en-US" dirty="0" smtClean="0"/>
              <a:t>health, diet and fight against </a:t>
            </a:r>
            <a:r>
              <a:rPr lang="en-US" dirty="0" smtClean="0"/>
              <a:t>obesity</a:t>
            </a:r>
            <a:endParaRPr lang="en-US" sz="96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Example of mHealth devices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Pedometer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Blood </a:t>
            </a:r>
            <a:r>
              <a:rPr lang="en-US" dirty="0"/>
              <a:t>pressure </a:t>
            </a:r>
            <a:r>
              <a:rPr lang="en-US" dirty="0" smtClean="0"/>
              <a:t>monitor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Bite </a:t>
            </a:r>
            <a:r>
              <a:rPr lang="en-US" dirty="0" smtClean="0"/>
              <a:t>counter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…</a:t>
            </a:r>
            <a:endParaRPr lang="en-US" sz="2600" dirty="0" smtClean="0"/>
          </a:p>
          <a:p>
            <a:pPr lvl="1">
              <a:buFont typeface="Wingdings" panose="05000000000000000000" pitchFamily="2" charset="2"/>
              <a:buChar char="§"/>
            </a:pPr>
            <a:endParaRPr lang="en-US" sz="2600" dirty="0"/>
          </a:p>
        </p:txBody>
      </p:sp>
      <p:pic>
        <p:nvPicPr>
          <p:cNvPr id="3074" name="Picture 2" descr="iHealth-pulse-oxime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020" y="4544026"/>
            <a:ext cx="3171825" cy="1606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StepsApp Pedometer: the Best Apple Watch Step Counting App | Watchawa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146" y="1753332"/>
            <a:ext cx="3342587" cy="1871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020" y="1753332"/>
            <a:ext cx="2466975" cy="184785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8291146" y="1254721"/>
            <a:ext cx="1951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en-US" dirty="0" smtClean="0"/>
              <a:t>edometer</a:t>
            </a:r>
            <a:endParaRPr lang="en-US" dirty="0"/>
          </a:p>
        </p:txBody>
      </p:sp>
      <p:sp>
        <p:nvSpPr>
          <p:cNvPr id="13" name="文本框 12"/>
          <p:cNvSpPr txBox="1"/>
          <p:nvPr/>
        </p:nvSpPr>
        <p:spPr>
          <a:xfrm>
            <a:off x="5653453" y="1254721"/>
            <a:ext cx="1951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Bite Counter</a:t>
            </a:r>
            <a:endParaRPr lang="en-US" dirty="0"/>
          </a:p>
        </p:txBody>
      </p:sp>
      <p:sp>
        <p:nvSpPr>
          <p:cNvPr id="14" name="文本框 13"/>
          <p:cNvSpPr txBox="1"/>
          <p:nvPr/>
        </p:nvSpPr>
        <p:spPr>
          <a:xfrm>
            <a:off x="5729030" y="4150695"/>
            <a:ext cx="2734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Blood pressure monitor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26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 txBox="1">
            <a:spLocks/>
          </p:cNvSpPr>
          <p:nvPr/>
        </p:nvSpPr>
        <p:spPr>
          <a:xfrm>
            <a:off x="1097280" y="444865"/>
            <a:ext cx="10058400" cy="61900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Related Work</a:t>
            </a:r>
            <a:endParaRPr lang="en-US" b="1" dirty="0"/>
          </a:p>
        </p:txBody>
      </p:sp>
      <p:sp>
        <p:nvSpPr>
          <p:cNvPr id="5" name="内容占位符 2"/>
          <p:cNvSpPr txBox="1">
            <a:spLocks/>
          </p:cNvSpPr>
          <p:nvPr/>
        </p:nvSpPr>
        <p:spPr>
          <a:xfrm>
            <a:off x="1097280" y="1292469"/>
            <a:ext cx="10058400" cy="4857979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 Gesture Recognition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Calibri" panose="020F0502020204030204" pitchFamily="34" charset="0"/>
                <a:cs typeface="Arial" pitchFamily="34" charset="0"/>
              </a:rPr>
              <a:t>A study </a:t>
            </a:r>
            <a:r>
              <a:rPr lang="en-US" sz="2000" dirty="0"/>
              <a:t>improving gesture recognition using HMMs to encode context</a:t>
            </a:r>
            <a:r>
              <a:rPr lang="en-IN" sz="2000" dirty="0" smtClean="0">
                <a:latin typeface="Calibri" panose="020F0502020204030204" pitchFamily="34" charset="0"/>
                <a:cs typeface="Arial" pitchFamily="34" charset="0"/>
              </a:rPr>
              <a:t> </a:t>
            </a:r>
            <a:r>
              <a:rPr lang="en-IN" sz="2000" dirty="0" smtClean="0">
                <a:latin typeface="Calibri" panose="020F0502020204030204" pitchFamily="34" charset="0"/>
                <a:cs typeface="Arial" pitchFamily="34" charset="0"/>
              </a:rPr>
              <a:t>like </a:t>
            </a:r>
            <a:r>
              <a:rPr lang="en-IN" sz="2000" dirty="0">
                <a:latin typeface="Calibri" panose="020F0502020204030204" pitchFamily="34" charset="0"/>
                <a:cs typeface="Arial" pitchFamily="34" charset="0"/>
              </a:rPr>
              <a:t>utensil</a:t>
            </a:r>
            <a:r>
              <a:rPr lang="en-IN" sz="2000" dirty="0" smtClean="0">
                <a:latin typeface="Calibri" panose="020F0502020204030204" pitchFamily="34" charset="0"/>
                <a:cs typeface="Arial" pitchFamily="34" charset="0"/>
              </a:rPr>
              <a:t>, </a:t>
            </a:r>
            <a:r>
              <a:rPr lang="en-IN" sz="2000" dirty="0" smtClean="0">
                <a:latin typeface="Calibri" panose="020F0502020204030204" pitchFamily="34" charset="0"/>
                <a:cs typeface="Arial" pitchFamily="34" charset="0"/>
              </a:rPr>
              <a:t>gender</a:t>
            </a:r>
            <a:r>
              <a:rPr lang="en-IN" sz="2000" dirty="0">
                <a:latin typeface="Calibri" panose="020F0502020204030204" pitchFamily="34" charset="0"/>
                <a:cs typeface="Arial" pitchFamily="34" charset="0"/>
              </a:rPr>
              <a:t>, </a:t>
            </a:r>
            <a:r>
              <a:rPr lang="en-IN" sz="2000" dirty="0" smtClean="0">
                <a:latin typeface="Calibri" panose="020F0502020204030204" pitchFamily="34" charset="0"/>
                <a:cs typeface="Arial" pitchFamily="34" charset="0"/>
              </a:rPr>
              <a:t>age (</a:t>
            </a:r>
            <a:r>
              <a:rPr lang="en-US" sz="2000" dirty="0">
                <a:latin typeface="Calibri" panose="020F0502020204030204" pitchFamily="34" charset="0"/>
                <a:cs typeface="Arial" pitchFamily="34" charset="0"/>
              </a:rPr>
              <a:t>Shen </a:t>
            </a:r>
            <a:r>
              <a:rPr lang="en-US" sz="2000" dirty="0" smtClean="0">
                <a:latin typeface="Calibri" panose="020F0502020204030204" pitchFamily="34" charset="0"/>
                <a:cs typeface="Arial" pitchFamily="34" charset="0"/>
              </a:rPr>
              <a:t>2018</a:t>
            </a:r>
            <a:r>
              <a:rPr lang="en-IN" sz="2000" dirty="0" smtClean="0">
                <a:latin typeface="Calibri" panose="020F0502020204030204" pitchFamily="34" charset="0"/>
                <a:cs typeface="Arial" pitchFamily="34" charset="0"/>
              </a:rPr>
              <a:t>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IN" sz="2000" dirty="0" smtClean="0">
                <a:latin typeface="Calibri" panose="020F0502020204030204" pitchFamily="34" charset="0"/>
                <a:cs typeface="Arial" pitchFamily="34" charset="0"/>
              </a:rPr>
              <a:t>U-Net, deep learning method, to segment and classify multiple gesture patterns (</a:t>
            </a:r>
            <a:r>
              <a:rPr lang="en-US" sz="2000" dirty="0"/>
              <a:t>Luktuke </a:t>
            </a:r>
            <a:r>
              <a:rPr lang="en-US" sz="2000" dirty="0" smtClean="0"/>
              <a:t>2020</a:t>
            </a:r>
            <a:r>
              <a:rPr lang="en-IN" sz="2000" dirty="0" smtClean="0">
                <a:latin typeface="Calibri" panose="020F0502020204030204" pitchFamily="34" charset="0"/>
                <a:cs typeface="Arial" pitchFamily="34" charset="0"/>
              </a:rPr>
              <a:t>)</a:t>
            </a:r>
            <a:endParaRPr lang="en-US" sz="20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 Eating </a:t>
            </a:r>
            <a:r>
              <a:rPr lang="en-US" altLang="zh-CN" sz="2800" dirty="0" smtClean="0"/>
              <a:t>detection</a:t>
            </a:r>
            <a:endParaRPr lang="en-US" sz="28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A rule-based </a:t>
            </a:r>
            <a:r>
              <a:rPr lang="en-US" sz="2000" dirty="0" smtClean="0"/>
              <a:t>algorithm to track </a:t>
            </a:r>
            <a:r>
              <a:rPr lang="en-US" sz="2000" dirty="0"/>
              <a:t>the </a:t>
            </a:r>
            <a:r>
              <a:rPr lang="en-US" sz="2000" dirty="0" smtClean="0"/>
              <a:t>wrist motion </a:t>
            </a:r>
            <a:r>
              <a:rPr lang="en-US" sz="2000" dirty="0"/>
              <a:t>and segment the data </a:t>
            </a:r>
            <a:r>
              <a:rPr lang="en-US" sz="2000" dirty="0" smtClean="0"/>
              <a:t>(</a:t>
            </a:r>
            <a:r>
              <a:rPr lang="en-US" sz="2000" dirty="0"/>
              <a:t>Dong et. al </a:t>
            </a:r>
            <a:r>
              <a:rPr lang="en-US" sz="2000" dirty="0" smtClean="0"/>
              <a:t> 2012)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/>
              <a:t>A threshold-based algorithm to segment eating during freeliving based on wrist energy data (Dong </a:t>
            </a:r>
            <a:r>
              <a:rPr lang="en-US" sz="2000" dirty="0"/>
              <a:t>et. al  </a:t>
            </a:r>
            <a:r>
              <a:rPr lang="en-US" sz="2000" dirty="0" smtClean="0"/>
              <a:t>2013)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/>
              <a:t>Convolution </a:t>
            </a:r>
            <a:r>
              <a:rPr lang="en-US" sz="2000" dirty="0" smtClean="0"/>
              <a:t>neural </a:t>
            </a:r>
            <a:r>
              <a:rPr lang="en-US" sz="2000" dirty="0"/>
              <a:t>n</a:t>
            </a:r>
            <a:r>
              <a:rPr lang="en-US" sz="2000" dirty="0" smtClean="0"/>
              <a:t>etwork </a:t>
            </a:r>
            <a:r>
              <a:rPr lang="en-US" sz="2000" dirty="0" smtClean="0"/>
              <a:t>with large window to detect eating episodes on </a:t>
            </a:r>
            <a:r>
              <a:rPr lang="en-US" sz="2000" dirty="0"/>
              <a:t>a </a:t>
            </a:r>
            <a:r>
              <a:rPr lang="en-US" sz="2000" dirty="0" smtClean="0"/>
              <a:t>large freeliving </a:t>
            </a:r>
            <a:r>
              <a:rPr lang="en-US" sz="2000" dirty="0"/>
              <a:t>eating activity data </a:t>
            </a:r>
            <a:r>
              <a:rPr lang="en-US" sz="2000" dirty="0" smtClean="0"/>
              <a:t>set of a group of people (Sharma 2020)</a:t>
            </a:r>
          </a:p>
        </p:txBody>
      </p:sp>
    </p:spTree>
    <p:extLst>
      <p:ext uri="{BB962C8B-B14F-4D97-AF65-F5344CB8AC3E}">
        <p14:creationId xmlns:p14="http://schemas.microsoft.com/office/powerpoint/2010/main" val="400493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 txBox="1">
            <a:spLocks/>
          </p:cNvSpPr>
          <p:nvPr/>
        </p:nvSpPr>
        <p:spPr>
          <a:xfrm>
            <a:off x="1097280" y="444865"/>
            <a:ext cx="10058400" cy="61900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This Work – </a:t>
            </a:r>
            <a:r>
              <a:rPr lang="en-US" b="1" dirty="0" smtClean="0"/>
              <a:t>Individual Differences </a:t>
            </a:r>
            <a:endParaRPr lang="en-US" b="1" dirty="0"/>
          </a:p>
        </p:txBody>
      </p:sp>
      <p:sp>
        <p:nvSpPr>
          <p:cNvPr id="5" name="内容占位符 2"/>
          <p:cNvSpPr txBox="1">
            <a:spLocks/>
          </p:cNvSpPr>
          <p:nvPr/>
        </p:nvSpPr>
        <p:spPr>
          <a:xfrm>
            <a:off x="992553" y="1159608"/>
            <a:ext cx="6327335" cy="5202115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 This work considers</a:t>
            </a:r>
            <a:endParaRPr lang="en-US" sz="28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/>
              <a:t>Eating behaviors may vary between individuals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600" dirty="0" smtClean="0"/>
              <a:t>Utensils used (chopsticks, fork, etc.)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600" dirty="0" smtClean="0"/>
              <a:t>Food choices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600" dirty="0" smtClean="0"/>
              <a:t>Eating pace</a:t>
            </a:r>
          </a:p>
          <a:p>
            <a:pPr marL="384048" lvl="2" indent="0">
              <a:buNone/>
            </a:pPr>
            <a:endParaRPr lang="en-US" sz="16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Non-eating behaviors with wrist motions that can be </a:t>
            </a:r>
            <a:r>
              <a:rPr lang="en-US" dirty="0" smtClean="0"/>
              <a:t>confused </a:t>
            </a:r>
            <a:r>
              <a:rPr lang="en-US" dirty="0"/>
              <a:t>with eating </a:t>
            </a:r>
            <a:r>
              <a:rPr lang="en-US" dirty="0" smtClean="0"/>
              <a:t>may </a:t>
            </a:r>
            <a:r>
              <a:rPr lang="en-US" altLang="zh-CN" dirty="0" smtClean="0"/>
              <a:t>also</a:t>
            </a:r>
            <a:r>
              <a:rPr lang="en-US" dirty="0" smtClean="0"/>
              <a:t> </a:t>
            </a:r>
            <a:r>
              <a:rPr lang="en-US" dirty="0"/>
              <a:t>vary between </a:t>
            </a:r>
            <a:r>
              <a:rPr lang="en-US" dirty="0" smtClean="0"/>
              <a:t>individuals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600" dirty="0" smtClean="0"/>
              <a:t>Facial grooming habits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600" dirty="0" smtClean="0"/>
              <a:t>Daily tasks that resemble eating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600" dirty="0" smtClean="0"/>
              <a:t>Secondary </a:t>
            </a:r>
            <a:r>
              <a:rPr lang="en-US" sz="1600" dirty="0"/>
              <a:t>activities during eating</a:t>
            </a:r>
          </a:p>
          <a:p>
            <a:pPr marL="384048" lvl="2" indent="0">
              <a:buNone/>
            </a:pPr>
            <a:endParaRPr lang="en-US" sz="1600" dirty="0" smtClean="0"/>
          </a:p>
          <a:p>
            <a:pPr lvl="2">
              <a:buFont typeface="Wingdings" panose="05000000000000000000" pitchFamily="2" charset="2"/>
              <a:buChar char="§"/>
            </a:pPr>
            <a:endParaRPr lang="en-US" sz="1600" dirty="0" smtClean="0"/>
          </a:p>
          <a:p>
            <a:pPr lvl="1">
              <a:buFont typeface="Wingdings" panose="05000000000000000000" pitchFamily="2" charset="2"/>
              <a:buChar char="§"/>
            </a:pPr>
            <a:endParaRPr lang="en-US" sz="2000" dirty="0"/>
          </a:p>
          <a:p>
            <a:pPr lvl="1">
              <a:buFont typeface="Wingdings" panose="05000000000000000000" pitchFamily="2" charset="2"/>
              <a:buChar char="§"/>
            </a:pPr>
            <a:endParaRPr lang="en-US" sz="2000" dirty="0" smtClean="0"/>
          </a:p>
        </p:txBody>
      </p:sp>
      <p:sp>
        <p:nvSpPr>
          <p:cNvPr id="4" name="文本框 3"/>
          <p:cNvSpPr txBox="1"/>
          <p:nvPr/>
        </p:nvSpPr>
        <p:spPr>
          <a:xfrm>
            <a:off x="7429302" y="1159608"/>
            <a:ext cx="4054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Eating behaviors from a group vary </a:t>
            </a:r>
            <a:endParaRPr 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7319888" y="4061069"/>
            <a:ext cx="4054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Non-eating behaviors </a:t>
            </a:r>
            <a:r>
              <a:rPr lang="en-US" altLang="zh-CN" dirty="0" smtClean="0"/>
              <a:t>vary among people</a:t>
            </a:r>
            <a:endParaRPr lang="en-US" dirty="0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6437" y="1511272"/>
            <a:ext cx="1717501" cy="1138778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455" y="2630141"/>
            <a:ext cx="1997982" cy="1171739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6436" y="2646297"/>
            <a:ext cx="1717501" cy="113942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456" y="1511272"/>
            <a:ext cx="1997981" cy="1118869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11259268" y="2518005"/>
            <a:ext cx="7607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More … </a:t>
            </a:r>
            <a:endParaRPr lang="en-US" sz="12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58455" y="5396061"/>
            <a:ext cx="1703610" cy="96566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34242" y="4430401"/>
            <a:ext cx="1828592" cy="96566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63455" y="5399146"/>
            <a:ext cx="1806548" cy="96257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58455" y="4385307"/>
            <a:ext cx="1675787" cy="1028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2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 txBox="1">
            <a:spLocks/>
          </p:cNvSpPr>
          <p:nvPr/>
        </p:nvSpPr>
        <p:spPr>
          <a:xfrm>
            <a:off x="1097280" y="444865"/>
            <a:ext cx="10058400" cy="61900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Novelty</a:t>
            </a:r>
            <a:endParaRPr lang="en-US" b="1" dirty="0"/>
          </a:p>
        </p:txBody>
      </p:sp>
      <p:sp>
        <p:nvSpPr>
          <p:cNvPr id="5" name="内容占位符 2"/>
          <p:cNvSpPr txBox="1">
            <a:spLocks/>
          </p:cNvSpPr>
          <p:nvPr/>
        </p:nvSpPr>
        <p:spPr>
          <a:xfrm>
            <a:off x="1097280" y="1292469"/>
            <a:ext cx="7190686" cy="4857979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 </a:t>
            </a:r>
            <a:r>
              <a:rPr lang="en-US" sz="2400" dirty="0"/>
              <a:t>I</a:t>
            </a:r>
            <a:r>
              <a:rPr lang="en-US" sz="2400" dirty="0" smtClean="0"/>
              <a:t>nvestigate </a:t>
            </a:r>
            <a:r>
              <a:rPr lang="en-US" sz="2400" dirty="0" smtClean="0"/>
              <a:t>and compare eating detection performance between </a:t>
            </a:r>
            <a:r>
              <a:rPr lang="en-US" sz="2400" dirty="0"/>
              <a:t>a group model </a:t>
            </a:r>
            <a:r>
              <a:rPr lang="en-US" sz="2400" dirty="0" smtClean="0"/>
              <a:t> and individual </a:t>
            </a:r>
            <a:r>
              <a:rPr lang="en-US" sz="2400" dirty="0" smtClean="0"/>
              <a:t>models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 </a:t>
            </a:r>
            <a:r>
              <a:rPr lang="en-US" sz="2400" dirty="0" smtClean="0"/>
              <a:t>We also answer these questions: </a:t>
            </a:r>
            <a:endParaRPr lang="en-US" sz="2400" dirty="0" smtClean="0"/>
          </a:p>
          <a:p>
            <a:pPr marL="749808" lvl="1" indent="-457200">
              <a:buFont typeface="+mj-lt"/>
              <a:buAutoNum type="arabicParenR"/>
            </a:pPr>
            <a:r>
              <a:rPr lang="en-US" sz="2000" dirty="0" smtClean="0"/>
              <a:t>Do </a:t>
            </a:r>
            <a:r>
              <a:rPr lang="en-US" sz="2000" dirty="0"/>
              <a:t>individual models </a:t>
            </a:r>
            <a:r>
              <a:rPr lang="en-US" sz="2000" dirty="0" smtClean="0"/>
              <a:t>perform </a:t>
            </a:r>
            <a:r>
              <a:rPr lang="en-US" sz="2000" dirty="0"/>
              <a:t>better than the group </a:t>
            </a:r>
            <a:r>
              <a:rPr lang="en-US" sz="2000" dirty="0" smtClean="0"/>
              <a:t>model, </a:t>
            </a:r>
            <a:r>
              <a:rPr lang="en-US" sz="2000" dirty="0"/>
              <a:t>when testing them on the same individual data?</a:t>
            </a:r>
          </a:p>
          <a:p>
            <a:pPr marL="749808" lvl="1" indent="-457200">
              <a:buFont typeface="+mj-lt"/>
              <a:buAutoNum type="arabicParenR"/>
            </a:pPr>
            <a:r>
              <a:rPr lang="en-US" sz="2000" dirty="0"/>
              <a:t>How much improvement do individual models get, compared with group model? Do they </a:t>
            </a:r>
            <a:r>
              <a:rPr lang="en-US" sz="2000" dirty="0" smtClean="0"/>
              <a:t>vary, </a:t>
            </a:r>
            <a:r>
              <a:rPr lang="en-US" sz="2000" dirty="0"/>
              <a:t>depending on each individual?</a:t>
            </a:r>
          </a:p>
          <a:p>
            <a:pPr marL="749808" lvl="1" indent="-457200">
              <a:buFont typeface="+mj-lt"/>
              <a:buAutoNum type="arabicParenR"/>
            </a:pPr>
            <a:r>
              <a:rPr lang="en-US" sz="2000" dirty="0"/>
              <a:t>Does changing individual hyper-parameters help improve performance of individual models?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What is the aspect of novelty and innovation in a proposal or article? | Do  Not Ed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9399" y="1945533"/>
            <a:ext cx="2865870" cy="3306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945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 txBox="1">
            <a:spLocks/>
          </p:cNvSpPr>
          <p:nvPr/>
        </p:nvSpPr>
        <p:spPr>
          <a:xfrm>
            <a:off x="1097280" y="444865"/>
            <a:ext cx="10058400" cy="61900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Outline</a:t>
            </a:r>
            <a:endParaRPr lang="en-US" b="1" dirty="0"/>
          </a:p>
        </p:txBody>
      </p:sp>
      <p:sp>
        <p:nvSpPr>
          <p:cNvPr id="5" name="内容占位符 2"/>
          <p:cNvSpPr txBox="1">
            <a:spLocks/>
          </p:cNvSpPr>
          <p:nvPr/>
        </p:nvSpPr>
        <p:spPr>
          <a:xfrm>
            <a:off x="1097280" y="1292469"/>
            <a:ext cx="10058400" cy="4857979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Background and Motivation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zh-CN" sz="2400" dirty="0"/>
              <a:t>Methods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zh-CN" sz="2400" dirty="0"/>
              <a:t>Data Collection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zh-CN" sz="2400" dirty="0"/>
              <a:t>Data Processing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zh-CN" sz="2400" dirty="0"/>
              <a:t>CNN </a:t>
            </a:r>
            <a:r>
              <a:rPr lang="en-US" altLang="zh-CN" sz="2400" dirty="0" smtClean="0"/>
              <a:t>Model and </a:t>
            </a:r>
            <a:r>
              <a:rPr lang="en-US" altLang="zh-CN" sz="2400" dirty="0"/>
              <a:t>Hysteresis </a:t>
            </a:r>
            <a:r>
              <a:rPr lang="en-US" altLang="zh-CN" sz="2400" dirty="0" smtClean="0"/>
              <a:t>Threshold</a:t>
            </a:r>
            <a:endParaRPr lang="en-US" altLang="zh-CN" sz="24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zh-CN" sz="2400" dirty="0" smtClean="0"/>
              <a:t>Metrics</a:t>
            </a:r>
            <a:endParaRPr lang="en-US" altLang="zh-CN" sz="24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zh-CN" sz="2400" dirty="0"/>
              <a:t>Training and Evaluation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zh-CN" sz="2400" dirty="0"/>
              <a:t>Hyper-Parameter Tuning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Results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Conclusion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3072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 txBox="1">
            <a:spLocks/>
          </p:cNvSpPr>
          <p:nvPr/>
        </p:nvSpPr>
        <p:spPr>
          <a:xfrm>
            <a:off x="1097280" y="444865"/>
            <a:ext cx="10058400" cy="61900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b="1" dirty="0" smtClean="0"/>
              <a:t>Method – Data Collection</a:t>
            </a:r>
            <a:endParaRPr lang="en-US" b="1" dirty="0"/>
          </a:p>
        </p:txBody>
      </p:sp>
      <p:sp>
        <p:nvSpPr>
          <p:cNvPr id="5" name="内容占位符 2"/>
          <p:cNvSpPr txBox="1">
            <a:spLocks/>
          </p:cNvSpPr>
          <p:nvPr/>
        </p:nvSpPr>
        <p:spPr>
          <a:xfrm>
            <a:off x="1097280" y="1292469"/>
            <a:ext cx="7025316" cy="4857979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altLang="zh-CN" sz="2400" dirty="0" smtClean="0"/>
              <a:t> Shimmer3 wearable device was used to collect wrist motion time series data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 6-axis data: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 smtClean="0"/>
              <a:t>Accelerometer:  </a:t>
            </a:r>
            <a:r>
              <a:rPr lang="en-US" sz="2200" dirty="0" smtClean="0"/>
              <a:t>x</a:t>
            </a:r>
            <a:r>
              <a:rPr lang="en-US" sz="2200" dirty="0" smtClean="0"/>
              <a:t>, y </a:t>
            </a:r>
            <a:r>
              <a:rPr lang="en-US" sz="2200" dirty="0" smtClean="0"/>
              <a:t>z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 smtClean="0"/>
              <a:t>Gyroscope: </a:t>
            </a:r>
            <a:r>
              <a:rPr lang="en-US" sz="2200" dirty="0" smtClean="0"/>
              <a:t>roll</a:t>
            </a:r>
            <a:r>
              <a:rPr lang="en-US" sz="2200" dirty="0" smtClean="0"/>
              <a:t>, pitch, </a:t>
            </a:r>
            <a:r>
              <a:rPr lang="en-US" sz="2200" dirty="0" smtClean="0"/>
              <a:t>yaw</a:t>
            </a:r>
            <a:endParaRPr lang="en-US" sz="22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 </a:t>
            </a:r>
            <a:r>
              <a:rPr lang="en-US" sz="2400" dirty="0" smtClean="0"/>
              <a:t>Data was collected from 8 </a:t>
            </a:r>
            <a:r>
              <a:rPr lang="en-US" sz="2400" dirty="0" smtClean="0"/>
              <a:t>participants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 </a:t>
            </a:r>
            <a:r>
              <a:rPr lang="en-US" sz="2400" dirty="0" smtClean="0"/>
              <a:t>At </a:t>
            </a:r>
            <a:r>
              <a:rPr lang="en-US" sz="2400" dirty="0"/>
              <a:t>least 10 days of </a:t>
            </a:r>
            <a:r>
              <a:rPr lang="en-US" sz="2400" dirty="0" smtClean="0"/>
              <a:t>data for each one</a:t>
            </a:r>
            <a:endParaRPr lang="en-US" sz="24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7077" y="3022757"/>
            <a:ext cx="2580463" cy="312769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7540" y="812733"/>
            <a:ext cx="2700642" cy="204118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4923" y="3560323"/>
            <a:ext cx="2345609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14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fense-Presentation-WenkangWei.potx" id="{ED3E98D4-4D71-418A-B904-0641F6128CC7}" vid="{D187D258-E3BA-4276-B16F-A5673704D07A}"/>
    </a:ext>
  </a:extLst>
</a:theme>
</file>

<file path=ppt/theme/theme2.xml><?xml version="1.0" encoding="utf-8"?>
<a:theme xmlns:a="http://schemas.openxmlformats.org/drawingml/2006/main" name="1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fense-Presentation-WenkangWei.potx" id="{ED3E98D4-4D71-418A-B904-0641F6128CC7}" vid="{67638B8E-A480-4242-A1AF-08811E17ADBC}"/>
    </a:ext>
  </a:extLst>
</a:theme>
</file>

<file path=ppt/theme/theme3.xml><?xml version="1.0" encoding="utf-8"?>
<a:theme xmlns:a="http://schemas.openxmlformats.org/drawingml/2006/main" name="2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fense-Presentation-WenkangWei.potx" id="{ED3E98D4-4D71-418A-B904-0641F6128CC7}" vid="{9F1715E3-C4C7-4D61-B864-E6C9D32DCF73}"/>
    </a:ext>
  </a:extLst>
</a:theme>
</file>

<file path=ppt/theme/theme4.xml><?xml version="1.0" encoding="utf-8"?>
<a:theme xmlns:a="http://schemas.openxmlformats.org/drawingml/2006/main" name="3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fense-Presentation-WenkangWei.potx" id="{ED3E98D4-4D71-418A-B904-0641F6128CC7}" vid="{A4B8DAF0-3022-4AF5-ABBD-42D597B8B872}"/>
    </a:ext>
  </a:extLst>
</a:theme>
</file>

<file path=ppt/theme/theme5.xml><?xml version="1.0" encoding="utf-8"?>
<a:theme xmlns:a="http://schemas.openxmlformats.org/drawingml/2006/main" name="4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fense-Presentation-WenkangWei.potx" id="{ED3E98D4-4D71-418A-B904-0641F6128CC7}" vid="{579CFB59-9390-4B3A-AF13-933A9A7BC9A5}"/>
    </a:ext>
  </a:extLst>
</a:theme>
</file>

<file path=ppt/theme/theme6.xml><?xml version="1.0" encoding="utf-8"?>
<a:theme xmlns:a="http://schemas.openxmlformats.org/drawingml/2006/main" name="平面">
  <a:themeElements>
    <a:clrScheme name="橙色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平面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平面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fense-Presentation-WenkangWei.potx" id="{ED3E98D4-4D71-418A-B904-0641F6128CC7}" vid="{4683C091-8CCB-445A-A616-842CE84CD369}"/>
    </a:ext>
  </a:extLst>
</a:theme>
</file>

<file path=ppt/theme/theme7.xml><?xml version="1.0" encoding="utf-8"?>
<a:theme xmlns:a="http://schemas.openxmlformats.org/drawingml/2006/main" name="回顾">
  <a:themeElements>
    <a:clrScheme name="回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回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8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12894</TotalTime>
  <Words>2448</Words>
  <Application>Microsoft Office PowerPoint</Application>
  <PresentationFormat>宽屏</PresentationFormat>
  <Paragraphs>516</Paragraphs>
  <Slides>34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7</vt:i4>
      </vt:variant>
      <vt:variant>
        <vt:lpstr>幻灯片标题</vt:lpstr>
      </vt:variant>
      <vt:variant>
        <vt:i4>34</vt:i4>
      </vt:variant>
    </vt:vector>
  </HeadingPairs>
  <TitlesOfParts>
    <vt:vector size="53" baseType="lpstr">
      <vt:lpstr>DengXian</vt:lpstr>
      <vt:lpstr>FZYaoTi</vt:lpstr>
      <vt:lpstr>SimSun</vt:lpstr>
      <vt:lpstr>STXinwei</vt:lpstr>
      <vt:lpstr>Arial</vt:lpstr>
      <vt:lpstr>Calibri</vt:lpstr>
      <vt:lpstr>Calibri Light</vt:lpstr>
      <vt:lpstr>Cambria Math</vt:lpstr>
      <vt:lpstr>Trebuchet MS</vt:lpstr>
      <vt:lpstr>Wingdings</vt:lpstr>
      <vt:lpstr>Wingdings 2</vt:lpstr>
      <vt:lpstr>Wingdings 3</vt:lpstr>
      <vt:lpstr>HDOfficeLightV0</vt:lpstr>
      <vt:lpstr>1_HDOfficeLightV0</vt:lpstr>
      <vt:lpstr>2_HDOfficeLightV0</vt:lpstr>
      <vt:lpstr>3_HDOfficeLightV0</vt:lpstr>
      <vt:lpstr>4_HDOfficeLightV0</vt:lpstr>
      <vt:lpstr>平面</vt:lpstr>
      <vt:lpstr>回顾</vt:lpstr>
      <vt:lpstr>Individualized Wrist Motion Models for Detecting Eating Episodes using Deep Learning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Thank you! &amp; QA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wenkan wei</dc:creator>
  <cp:lastModifiedBy>wenkan wei</cp:lastModifiedBy>
  <cp:revision>233</cp:revision>
  <dcterms:created xsi:type="dcterms:W3CDTF">2021-04-03T04:44:14Z</dcterms:created>
  <dcterms:modified xsi:type="dcterms:W3CDTF">2021-04-12T03:42:06Z</dcterms:modified>
</cp:coreProperties>
</file>