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48"/>
  </p:notesMasterIdLst>
  <p:sldIdLst>
    <p:sldId id="346" r:id="rId5"/>
    <p:sldId id="321" r:id="rId6"/>
    <p:sldId id="322" r:id="rId7"/>
    <p:sldId id="326" r:id="rId8"/>
    <p:sldId id="327" r:id="rId9"/>
    <p:sldId id="359" r:id="rId10"/>
    <p:sldId id="328" r:id="rId11"/>
    <p:sldId id="335" r:id="rId12"/>
    <p:sldId id="336" r:id="rId13"/>
    <p:sldId id="337" r:id="rId14"/>
    <p:sldId id="338" r:id="rId15"/>
    <p:sldId id="323" r:id="rId16"/>
    <p:sldId id="329" r:id="rId17"/>
    <p:sldId id="330" r:id="rId18"/>
    <p:sldId id="331" r:id="rId19"/>
    <p:sldId id="332" r:id="rId20"/>
    <p:sldId id="333" r:id="rId21"/>
    <p:sldId id="334" r:id="rId22"/>
    <p:sldId id="343" r:id="rId23"/>
    <p:sldId id="344" r:id="rId24"/>
    <p:sldId id="342" r:id="rId25"/>
    <p:sldId id="339" r:id="rId26"/>
    <p:sldId id="350" r:id="rId27"/>
    <p:sldId id="351" r:id="rId28"/>
    <p:sldId id="368" r:id="rId29"/>
    <p:sldId id="324" r:id="rId30"/>
    <p:sldId id="347" r:id="rId31"/>
    <p:sldId id="352" r:id="rId32"/>
    <p:sldId id="353" r:id="rId33"/>
    <p:sldId id="354" r:id="rId34"/>
    <p:sldId id="360" r:id="rId35"/>
    <p:sldId id="361" r:id="rId36"/>
    <p:sldId id="363" r:id="rId37"/>
    <p:sldId id="364" r:id="rId38"/>
    <p:sldId id="366" r:id="rId39"/>
    <p:sldId id="325" r:id="rId40"/>
    <p:sldId id="355" r:id="rId41"/>
    <p:sldId id="356" r:id="rId42"/>
    <p:sldId id="357" r:id="rId43"/>
    <p:sldId id="365" r:id="rId44"/>
    <p:sldId id="367" r:id="rId45"/>
    <p:sldId id="348" r:id="rId46"/>
    <p:sldId id="36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46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M Patyk" initials="AMP" lastIdx="8" clrIdx="0">
    <p:extLst>
      <p:ext uri="{19B8F6BF-5375-455C-9EA6-DF929625EA0E}">
        <p15:presenceInfo xmlns:p15="http://schemas.microsoft.com/office/powerpoint/2012/main" userId="S::apatyk@clemson.edu::f679e66a-a6b5-4ef7-ab96-ef2847452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A47"/>
    <a:srgbClr val="F5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76218" autoAdjust="0"/>
  </p:normalViewPr>
  <p:slideViewPr>
    <p:cSldViewPr snapToGrid="0">
      <p:cViewPr varScale="1">
        <p:scale>
          <a:sx n="124" d="100"/>
          <a:sy n="124" d="100"/>
        </p:scale>
        <p:origin x="1728" y="90"/>
      </p:cViewPr>
      <p:guideLst>
        <p:guide pos="446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800"/>
    </p:cViewPr>
  </p:sorter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58E30-8B0E-3D4A-B4F9-4F5788961FB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08B6C-8A43-5644-B4BB-E95D157C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1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4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2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50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1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7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11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85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6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03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29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50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21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1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87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04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88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73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49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77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6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5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95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30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11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59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43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14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403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7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266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850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76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853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480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3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3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3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928" y="3512644"/>
            <a:ext cx="4265752" cy="246221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Presenter Name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2D705F4-66FC-4445-A2DF-A6A481D2978E}"/>
              </a:ext>
            </a:extLst>
          </p:cNvPr>
          <p:cNvGrpSpPr/>
          <p:nvPr userDrawn="1"/>
        </p:nvGrpSpPr>
        <p:grpSpPr>
          <a:xfrm>
            <a:off x="401059" y="399023"/>
            <a:ext cx="274320" cy="212725"/>
            <a:chOff x="11343190" y="687636"/>
            <a:chExt cx="274320" cy="212725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08C30F-E145-2D4E-A954-673F6C5BAE06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2A828DF-2F75-3946-A018-2EFB7DBF2002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C0BD958-94D8-9D4F-BF03-4398CCDEF41F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7F9DA8D-12BC-274D-96EA-CBF9AA504ABA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E322D460-392B-1C4D-9198-FA12C00C1BDC}"/>
              </a:ext>
            </a:extLst>
          </p:cNvPr>
          <p:cNvSpPr/>
          <p:nvPr userDrawn="1"/>
        </p:nvSpPr>
        <p:spPr>
          <a:xfrm>
            <a:off x="0" y="4861932"/>
            <a:ext cx="579863" cy="19960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F097ABE9-E407-6F41-BEC5-2A6EECED9A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8927" y="3795786"/>
            <a:ext cx="4265751" cy="221599"/>
          </a:xfrm>
        </p:spPr>
        <p:txBody>
          <a:bodyPr/>
          <a:lstStyle>
            <a:lvl1pPr>
              <a:lnSpc>
                <a:spcPct val="100000"/>
              </a:lnSpc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1pPr>
            <a:lvl2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2pPr>
            <a:lvl3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3pPr>
            <a:lvl4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4pPr>
            <a:lvl5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927" y="1371600"/>
            <a:ext cx="4615014" cy="2013756"/>
          </a:xfrm>
        </p:spPr>
        <p:txBody>
          <a:bodyPr anchor="t"/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Edit Slide</a:t>
            </a:r>
            <a:br>
              <a:rPr lang="en-US" dirty="0"/>
            </a:br>
            <a:r>
              <a:rPr lang="en-US" dirty="0"/>
              <a:t>Deck Title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643EC61-6566-E543-A5B5-627914069DFF}"/>
              </a:ext>
            </a:extLst>
          </p:cNvPr>
          <p:cNvGrpSpPr/>
          <p:nvPr userDrawn="1"/>
        </p:nvGrpSpPr>
        <p:grpSpPr>
          <a:xfrm>
            <a:off x="6776031" y="331149"/>
            <a:ext cx="502600" cy="744358"/>
            <a:chOff x="7543800" y="-161366"/>
            <a:chExt cx="590775" cy="874945"/>
          </a:xfrm>
          <a:solidFill>
            <a:schemeClr val="accent1"/>
          </a:solidFill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3F7657A-A9E2-C442-AD47-9F48D895F723}"/>
                </a:ext>
              </a:extLst>
            </p:cNvPr>
            <p:cNvGrpSpPr/>
            <p:nvPr/>
          </p:nvGrpSpPr>
          <p:grpSpPr>
            <a:xfrm>
              <a:off x="7543800" y="-161366"/>
              <a:ext cx="590775" cy="67236"/>
              <a:chOff x="7543800" y="-161366"/>
              <a:chExt cx="590775" cy="67236"/>
            </a:xfrm>
            <a:grpFill/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F8153F31-15B8-B343-B670-EE78EE5DA576}"/>
                  </a:ext>
                </a:extLst>
              </p:cNvPr>
              <p:cNvSpPr/>
              <p:nvPr/>
            </p:nvSpPr>
            <p:spPr>
              <a:xfrm>
                <a:off x="754380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91EAB16D-1DE1-3745-B9BE-CBE656648391}"/>
                  </a:ext>
                </a:extLst>
              </p:cNvPr>
              <p:cNvSpPr/>
              <p:nvPr/>
            </p:nvSpPr>
            <p:spPr>
              <a:xfrm>
                <a:off x="767468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7D9812CD-D01B-B247-B9AD-18E24E7233F3}"/>
                  </a:ext>
                </a:extLst>
              </p:cNvPr>
              <p:cNvSpPr/>
              <p:nvPr/>
            </p:nvSpPr>
            <p:spPr>
              <a:xfrm>
                <a:off x="780557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EDDFFA03-F4A1-7047-9E08-208BA09C3D0D}"/>
                  </a:ext>
                </a:extLst>
              </p:cNvPr>
              <p:cNvSpPr/>
              <p:nvPr/>
            </p:nvSpPr>
            <p:spPr>
              <a:xfrm>
                <a:off x="793645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1FB72449-95B1-2B43-8D77-407E8C6DA8C5}"/>
                  </a:ext>
                </a:extLst>
              </p:cNvPr>
              <p:cNvSpPr/>
              <p:nvPr/>
            </p:nvSpPr>
            <p:spPr>
              <a:xfrm>
                <a:off x="8067340" y="-16136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CEC2D2C-E5FA-D04C-B850-60ADDADB3E6E}"/>
                </a:ext>
              </a:extLst>
            </p:cNvPr>
            <p:cNvGrpSpPr/>
            <p:nvPr/>
          </p:nvGrpSpPr>
          <p:grpSpPr>
            <a:xfrm>
              <a:off x="7543800" y="-45979"/>
              <a:ext cx="590775" cy="67236"/>
              <a:chOff x="7543800" y="-44377"/>
              <a:chExt cx="590775" cy="67236"/>
            </a:xfrm>
            <a:grpFill/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D5187E1-AC0D-FC49-9EE2-2306528B4A49}"/>
                  </a:ext>
                </a:extLst>
              </p:cNvPr>
              <p:cNvSpPr/>
              <p:nvPr/>
            </p:nvSpPr>
            <p:spPr>
              <a:xfrm>
                <a:off x="754380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4784A95-5FE0-C140-8960-792C1FA54D8D}"/>
                  </a:ext>
                </a:extLst>
              </p:cNvPr>
              <p:cNvSpPr/>
              <p:nvPr/>
            </p:nvSpPr>
            <p:spPr>
              <a:xfrm>
                <a:off x="767468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BD31660C-A41B-0C47-8721-3269686D0B7B}"/>
                  </a:ext>
                </a:extLst>
              </p:cNvPr>
              <p:cNvSpPr/>
              <p:nvPr/>
            </p:nvSpPr>
            <p:spPr>
              <a:xfrm>
                <a:off x="780557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14629AF0-29CC-AC4C-9D89-02DB0F5A5940}"/>
                  </a:ext>
                </a:extLst>
              </p:cNvPr>
              <p:cNvSpPr/>
              <p:nvPr/>
            </p:nvSpPr>
            <p:spPr>
              <a:xfrm>
                <a:off x="793645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70F4FB4-32B1-B143-9367-323742EA234A}"/>
                  </a:ext>
                </a:extLst>
              </p:cNvPr>
              <p:cNvSpPr/>
              <p:nvPr/>
            </p:nvSpPr>
            <p:spPr>
              <a:xfrm>
                <a:off x="8067340" y="-4437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34E604F-80D8-1440-A1A6-E3B21E3E147F}"/>
                </a:ext>
              </a:extLst>
            </p:cNvPr>
            <p:cNvGrpSpPr/>
            <p:nvPr/>
          </p:nvGrpSpPr>
          <p:grpSpPr>
            <a:xfrm>
              <a:off x="7543800" y="69408"/>
              <a:ext cx="590775" cy="67236"/>
              <a:chOff x="7543800" y="72612"/>
              <a:chExt cx="590775" cy="67236"/>
            </a:xfrm>
            <a:grpFill/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2F15213-AFF8-F847-BA16-CC86F4A8C267}"/>
                  </a:ext>
                </a:extLst>
              </p:cNvPr>
              <p:cNvSpPr/>
              <p:nvPr/>
            </p:nvSpPr>
            <p:spPr>
              <a:xfrm>
                <a:off x="754380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0D04F651-7C4C-804C-85D8-57993A3AEC41}"/>
                  </a:ext>
                </a:extLst>
              </p:cNvPr>
              <p:cNvSpPr/>
              <p:nvPr/>
            </p:nvSpPr>
            <p:spPr>
              <a:xfrm>
                <a:off x="767468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2FE10BF-E710-C847-9B52-742FFA7E283F}"/>
                  </a:ext>
                </a:extLst>
              </p:cNvPr>
              <p:cNvSpPr/>
              <p:nvPr/>
            </p:nvSpPr>
            <p:spPr>
              <a:xfrm>
                <a:off x="780557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7C598C5-5FC3-9048-A409-8ABD7D254525}"/>
                  </a:ext>
                </a:extLst>
              </p:cNvPr>
              <p:cNvSpPr/>
              <p:nvPr/>
            </p:nvSpPr>
            <p:spPr>
              <a:xfrm>
                <a:off x="793645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2B5F8FF-6D44-C046-A691-779698113840}"/>
                  </a:ext>
                </a:extLst>
              </p:cNvPr>
              <p:cNvSpPr/>
              <p:nvPr/>
            </p:nvSpPr>
            <p:spPr>
              <a:xfrm>
                <a:off x="8067340" y="7261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E59708B-CAC1-DB45-A975-4C03847B1EB9}"/>
                </a:ext>
              </a:extLst>
            </p:cNvPr>
            <p:cNvGrpSpPr/>
            <p:nvPr/>
          </p:nvGrpSpPr>
          <p:grpSpPr>
            <a:xfrm>
              <a:off x="7543800" y="184795"/>
              <a:ext cx="590775" cy="67236"/>
              <a:chOff x="7543800" y="187359"/>
              <a:chExt cx="590775" cy="67236"/>
            </a:xfrm>
            <a:grpFill/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75E5234C-15A6-5E44-BF35-31E80EFB9381}"/>
                  </a:ext>
                </a:extLst>
              </p:cNvPr>
              <p:cNvSpPr/>
              <p:nvPr/>
            </p:nvSpPr>
            <p:spPr>
              <a:xfrm>
                <a:off x="754380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E80B58E-1742-934D-8EE7-4C113ADB9B6E}"/>
                  </a:ext>
                </a:extLst>
              </p:cNvPr>
              <p:cNvSpPr/>
              <p:nvPr/>
            </p:nvSpPr>
            <p:spPr>
              <a:xfrm>
                <a:off x="767468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BC3A11F9-D0AF-9142-804F-12BBAAECA17C}"/>
                  </a:ext>
                </a:extLst>
              </p:cNvPr>
              <p:cNvSpPr/>
              <p:nvPr/>
            </p:nvSpPr>
            <p:spPr>
              <a:xfrm>
                <a:off x="780557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BF540119-E7D7-F948-AB3C-60092FDE3ADA}"/>
                  </a:ext>
                </a:extLst>
              </p:cNvPr>
              <p:cNvSpPr/>
              <p:nvPr/>
            </p:nvSpPr>
            <p:spPr>
              <a:xfrm>
                <a:off x="793645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8877E89C-0A46-C64F-8535-4B5B76DD9AEF}"/>
                  </a:ext>
                </a:extLst>
              </p:cNvPr>
              <p:cNvSpPr/>
              <p:nvPr/>
            </p:nvSpPr>
            <p:spPr>
              <a:xfrm>
                <a:off x="8067340" y="187359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9355624-FAF3-6744-87F8-7392C602601F}"/>
                </a:ext>
              </a:extLst>
            </p:cNvPr>
            <p:cNvGrpSpPr/>
            <p:nvPr/>
          </p:nvGrpSpPr>
          <p:grpSpPr>
            <a:xfrm>
              <a:off x="7543800" y="300182"/>
              <a:ext cx="590775" cy="67236"/>
              <a:chOff x="7543800" y="302105"/>
              <a:chExt cx="590775" cy="67236"/>
            </a:xfrm>
            <a:grpFill/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9D8A231-9067-484B-85A6-B1A2D7E4E905}"/>
                  </a:ext>
                </a:extLst>
              </p:cNvPr>
              <p:cNvSpPr/>
              <p:nvPr/>
            </p:nvSpPr>
            <p:spPr>
              <a:xfrm>
                <a:off x="754380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5E552D2-CD2A-D449-BB99-96C5B4CDD19E}"/>
                  </a:ext>
                </a:extLst>
              </p:cNvPr>
              <p:cNvSpPr/>
              <p:nvPr/>
            </p:nvSpPr>
            <p:spPr>
              <a:xfrm>
                <a:off x="767468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61FFBA65-E084-8241-B00B-FE5095A3D36C}"/>
                  </a:ext>
                </a:extLst>
              </p:cNvPr>
              <p:cNvSpPr/>
              <p:nvPr/>
            </p:nvSpPr>
            <p:spPr>
              <a:xfrm>
                <a:off x="780557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7E396DF2-6955-174E-9B0D-4F5D96171AD4}"/>
                  </a:ext>
                </a:extLst>
              </p:cNvPr>
              <p:cNvSpPr/>
              <p:nvPr/>
            </p:nvSpPr>
            <p:spPr>
              <a:xfrm>
                <a:off x="793645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38B922C-2024-DF4D-AE50-98727FB69552}"/>
                  </a:ext>
                </a:extLst>
              </p:cNvPr>
              <p:cNvSpPr/>
              <p:nvPr/>
            </p:nvSpPr>
            <p:spPr>
              <a:xfrm>
                <a:off x="8067340" y="30210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53CA02C-483C-A142-A160-F0D09AFCD5FA}"/>
                </a:ext>
              </a:extLst>
            </p:cNvPr>
            <p:cNvGrpSpPr/>
            <p:nvPr/>
          </p:nvGrpSpPr>
          <p:grpSpPr>
            <a:xfrm>
              <a:off x="7543800" y="415569"/>
              <a:ext cx="590775" cy="67236"/>
              <a:chOff x="7543800" y="416851"/>
              <a:chExt cx="590775" cy="67236"/>
            </a:xfrm>
            <a:grpFill/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011A6C2-5A12-4040-AAF8-3208C20DF989}"/>
                  </a:ext>
                </a:extLst>
              </p:cNvPr>
              <p:cNvSpPr/>
              <p:nvPr/>
            </p:nvSpPr>
            <p:spPr>
              <a:xfrm>
                <a:off x="754380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11957DA0-CE02-D646-A9F2-4F42F6EA9C25}"/>
                  </a:ext>
                </a:extLst>
              </p:cNvPr>
              <p:cNvSpPr/>
              <p:nvPr/>
            </p:nvSpPr>
            <p:spPr>
              <a:xfrm>
                <a:off x="767468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89076BD0-B02A-9A47-848C-C1A680E47C33}"/>
                  </a:ext>
                </a:extLst>
              </p:cNvPr>
              <p:cNvSpPr/>
              <p:nvPr/>
            </p:nvSpPr>
            <p:spPr>
              <a:xfrm>
                <a:off x="780557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E86EF256-BDF3-B641-A83A-9C011211D823}"/>
                  </a:ext>
                </a:extLst>
              </p:cNvPr>
              <p:cNvSpPr/>
              <p:nvPr/>
            </p:nvSpPr>
            <p:spPr>
              <a:xfrm>
                <a:off x="793645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C7F89A0E-2069-5249-99EB-7BB8FFDF5BD0}"/>
                  </a:ext>
                </a:extLst>
              </p:cNvPr>
              <p:cNvSpPr/>
              <p:nvPr/>
            </p:nvSpPr>
            <p:spPr>
              <a:xfrm>
                <a:off x="8067340" y="416851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C6DA0E6-DACF-4D42-9B6D-FEC5A7CDB9DC}"/>
                </a:ext>
              </a:extLst>
            </p:cNvPr>
            <p:cNvGrpSpPr/>
            <p:nvPr/>
          </p:nvGrpSpPr>
          <p:grpSpPr>
            <a:xfrm>
              <a:off x="7543800" y="530956"/>
              <a:ext cx="590775" cy="67236"/>
              <a:chOff x="7543800" y="531597"/>
              <a:chExt cx="590775" cy="67236"/>
            </a:xfrm>
            <a:grpFill/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130A8894-5819-FB42-9034-679CCB3EF4D7}"/>
                  </a:ext>
                </a:extLst>
              </p:cNvPr>
              <p:cNvSpPr/>
              <p:nvPr/>
            </p:nvSpPr>
            <p:spPr>
              <a:xfrm>
                <a:off x="754380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91028E1-2CAF-124B-8EA8-D71FD17C8CE9}"/>
                  </a:ext>
                </a:extLst>
              </p:cNvPr>
              <p:cNvSpPr/>
              <p:nvPr/>
            </p:nvSpPr>
            <p:spPr>
              <a:xfrm>
                <a:off x="767468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8CFDA6FA-E1D2-9247-9980-DCE2BE97D7BE}"/>
                  </a:ext>
                </a:extLst>
              </p:cNvPr>
              <p:cNvSpPr/>
              <p:nvPr/>
            </p:nvSpPr>
            <p:spPr>
              <a:xfrm>
                <a:off x="780557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B64BC2F-D226-6D44-AD18-AB853DF44B12}"/>
                  </a:ext>
                </a:extLst>
              </p:cNvPr>
              <p:cNvSpPr/>
              <p:nvPr/>
            </p:nvSpPr>
            <p:spPr>
              <a:xfrm>
                <a:off x="793645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5F2B6E2-75D3-E74B-A31F-DA40DF038E68}"/>
                  </a:ext>
                </a:extLst>
              </p:cNvPr>
              <p:cNvSpPr/>
              <p:nvPr/>
            </p:nvSpPr>
            <p:spPr>
              <a:xfrm>
                <a:off x="8067340" y="53159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33620A5-D40E-F441-BDC3-6621046F58DC}"/>
                </a:ext>
              </a:extLst>
            </p:cNvPr>
            <p:cNvGrpSpPr/>
            <p:nvPr/>
          </p:nvGrpSpPr>
          <p:grpSpPr>
            <a:xfrm>
              <a:off x="7543800" y="646343"/>
              <a:ext cx="590775" cy="67236"/>
              <a:chOff x="7543800" y="646343"/>
              <a:chExt cx="590775" cy="67236"/>
            </a:xfrm>
            <a:grpFill/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1B6A556E-CE62-5541-AD8B-7E57259F0DCC}"/>
                  </a:ext>
                </a:extLst>
              </p:cNvPr>
              <p:cNvSpPr/>
              <p:nvPr/>
            </p:nvSpPr>
            <p:spPr>
              <a:xfrm>
                <a:off x="754380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8A26C7EF-64FA-7940-AA35-18D18CA96103}"/>
                  </a:ext>
                </a:extLst>
              </p:cNvPr>
              <p:cNvSpPr/>
              <p:nvPr/>
            </p:nvSpPr>
            <p:spPr>
              <a:xfrm>
                <a:off x="767468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31924F18-0980-3141-8E51-D9F4B4623F20}"/>
                  </a:ext>
                </a:extLst>
              </p:cNvPr>
              <p:cNvSpPr/>
              <p:nvPr/>
            </p:nvSpPr>
            <p:spPr>
              <a:xfrm>
                <a:off x="780557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708C4583-68A7-9449-8688-C4A56CF05A04}"/>
                  </a:ext>
                </a:extLst>
              </p:cNvPr>
              <p:cNvSpPr/>
              <p:nvPr/>
            </p:nvSpPr>
            <p:spPr>
              <a:xfrm>
                <a:off x="793645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F9D2C0E3-473B-8A47-B4A1-95C8BC56DC38}"/>
                  </a:ext>
                </a:extLst>
              </p:cNvPr>
              <p:cNvSpPr/>
              <p:nvPr/>
            </p:nvSpPr>
            <p:spPr>
              <a:xfrm>
                <a:off x="8067340" y="64634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D05E947-8AB9-9741-9517-0102689D99D1}"/>
              </a:ext>
            </a:extLst>
          </p:cNvPr>
          <p:cNvGrpSpPr/>
          <p:nvPr userDrawn="1"/>
        </p:nvGrpSpPr>
        <p:grpSpPr>
          <a:xfrm>
            <a:off x="10823072" y="5615760"/>
            <a:ext cx="1106020" cy="1020295"/>
            <a:chOff x="7570694" y="-1223682"/>
            <a:chExt cx="1106020" cy="1020295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AA7A149-49E4-9949-8754-19AB21BA0381}"/>
                </a:ext>
              </a:extLst>
            </p:cNvPr>
            <p:cNvSpPr/>
            <p:nvPr/>
          </p:nvSpPr>
          <p:spPr>
            <a:xfrm>
              <a:off x="7570694" y="-122368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3C6158D-1E84-B542-A83C-B42E1BE057C2}"/>
                </a:ext>
              </a:extLst>
            </p:cNvPr>
            <p:cNvSpPr/>
            <p:nvPr/>
          </p:nvSpPr>
          <p:spPr>
            <a:xfrm>
              <a:off x="7894544" y="-122368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4A6206E-54DA-FA43-A2CB-327439C8752D}"/>
                </a:ext>
              </a:extLst>
            </p:cNvPr>
            <p:cNvSpPr/>
            <p:nvPr/>
          </p:nvSpPr>
          <p:spPr>
            <a:xfrm>
              <a:off x="8218394" y="-122368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DEFDC1A-BC73-0C43-8B70-EC38D846A51E}"/>
                </a:ext>
              </a:extLst>
            </p:cNvPr>
            <p:cNvSpPr/>
            <p:nvPr/>
          </p:nvSpPr>
          <p:spPr>
            <a:xfrm>
              <a:off x="8542244" y="-122368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28CAF4A-E516-514E-A3AD-57893C50F732}"/>
                </a:ext>
              </a:extLst>
            </p:cNvPr>
            <p:cNvSpPr/>
            <p:nvPr/>
          </p:nvSpPr>
          <p:spPr>
            <a:xfrm>
              <a:off x="7570694" y="-92840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F3127E8-DCF2-4F4A-86FF-62F50A9755B1}"/>
                </a:ext>
              </a:extLst>
            </p:cNvPr>
            <p:cNvSpPr/>
            <p:nvPr/>
          </p:nvSpPr>
          <p:spPr>
            <a:xfrm>
              <a:off x="7894544" y="-92840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87C55ED-2AE3-AC46-8ECD-024FA1F38A3F}"/>
                </a:ext>
              </a:extLst>
            </p:cNvPr>
            <p:cNvSpPr/>
            <p:nvPr/>
          </p:nvSpPr>
          <p:spPr>
            <a:xfrm>
              <a:off x="8218394" y="-92840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AA446C4-1C5A-5F45-9860-89832F2DDD79}"/>
                </a:ext>
              </a:extLst>
            </p:cNvPr>
            <p:cNvSpPr/>
            <p:nvPr/>
          </p:nvSpPr>
          <p:spPr>
            <a:xfrm>
              <a:off x="8542244" y="-92840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9923AA8-08C4-7C4F-893E-9F2501E34753}"/>
                </a:ext>
              </a:extLst>
            </p:cNvPr>
            <p:cNvSpPr/>
            <p:nvPr/>
          </p:nvSpPr>
          <p:spPr>
            <a:xfrm>
              <a:off x="7570694" y="-63313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E9AE47D-045E-FE48-83FA-F8B7EFE2F80C}"/>
                </a:ext>
              </a:extLst>
            </p:cNvPr>
            <p:cNvSpPr/>
            <p:nvPr/>
          </p:nvSpPr>
          <p:spPr>
            <a:xfrm>
              <a:off x="7894544" y="-63313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16D4805-4ED4-D54B-A802-8051757D25F9}"/>
                </a:ext>
              </a:extLst>
            </p:cNvPr>
            <p:cNvSpPr/>
            <p:nvPr/>
          </p:nvSpPr>
          <p:spPr>
            <a:xfrm>
              <a:off x="8218394" y="-63313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4119405-72E8-4443-B6A0-29BC4DCF0751}"/>
                </a:ext>
              </a:extLst>
            </p:cNvPr>
            <p:cNvSpPr/>
            <p:nvPr/>
          </p:nvSpPr>
          <p:spPr>
            <a:xfrm>
              <a:off x="8542244" y="-63313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A8B504D-1F3D-0D49-9444-C067B71D840F}"/>
                </a:ext>
              </a:extLst>
            </p:cNvPr>
            <p:cNvSpPr/>
            <p:nvPr/>
          </p:nvSpPr>
          <p:spPr>
            <a:xfrm>
              <a:off x="7570694" y="-33785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BB02D81-DBEC-8548-8273-91D6154FCD45}"/>
                </a:ext>
              </a:extLst>
            </p:cNvPr>
            <p:cNvSpPr/>
            <p:nvPr/>
          </p:nvSpPr>
          <p:spPr>
            <a:xfrm>
              <a:off x="7894544" y="-33785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D0067C0-D924-6442-954A-F5AA2203392A}"/>
                </a:ext>
              </a:extLst>
            </p:cNvPr>
            <p:cNvSpPr/>
            <p:nvPr/>
          </p:nvSpPr>
          <p:spPr>
            <a:xfrm>
              <a:off x="8218394" y="-33785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5AC442E-A509-C443-92FC-2BF058EFE810}"/>
                </a:ext>
              </a:extLst>
            </p:cNvPr>
            <p:cNvSpPr/>
            <p:nvPr/>
          </p:nvSpPr>
          <p:spPr>
            <a:xfrm>
              <a:off x="8542244" y="-33785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141E2089-C56A-3A4B-89B3-2B8FF51B3337}"/>
              </a:ext>
            </a:extLst>
          </p:cNvPr>
          <p:cNvSpPr txBox="1"/>
          <p:nvPr/>
        </p:nvSpPr>
        <p:spPr>
          <a:xfrm>
            <a:off x="11214157" y="329288"/>
            <a:ext cx="742444" cy="829907"/>
          </a:xfrm>
          <a:prstGeom prst="rect">
            <a:avLst/>
          </a:prstGeom>
          <a:noFill/>
          <a:ln w="53975">
            <a:noFill/>
          </a:ln>
          <a:effectLst/>
        </p:spPr>
        <p:txBody>
          <a:bodyPr wrap="square" l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-10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br>
              <a:rPr kumimoji="0" lang="en-US" sz="3600" b="1" u="none" strike="noStrike" kern="1200" cap="none" spc="-10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600" b="1" u="none" strike="noStrike" kern="1200" cap="none" spc="-10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D44FFDA-6D1F-344C-82D8-66145DD1EF76}"/>
              </a:ext>
            </a:extLst>
          </p:cNvPr>
          <p:cNvCxnSpPr>
            <a:cxnSpLocks/>
          </p:cNvCxnSpPr>
          <p:nvPr/>
        </p:nvCxnSpPr>
        <p:spPr>
          <a:xfrm>
            <a:off x="11311059" y="1181498"/>
            <a:ext cx="548640" cy="0"/>
          </a:xfrm>
          <a:prstGeom prst="line">
            <a:avLst/>
          </a:prstGeom>
          <a:ln w="444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85B8A9-9033-624D-9EA8-83413BD1838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568372" y="1389901"/>
            <a:ext cx="5629077" cy="3996582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Slide Deck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BE479D-DE20-F048-8B4B-29C35E46A9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8927" y="4861932"/>
            <a:ext cx="3351213" cy="1049103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Logo</a:t>
            </a:r>
          </a:p>
        </p:txBody>
      </p:sp>
    </p:spTree>
    <p:extLst>
      <p:ext uri="{BB962C8B-B14F-4D97-AF65-F5344CB8AC3E}">
        <p14:creationId xmlns:p14="http://schemas.microsoft.com/office/powerpoint/2010/main" val="151211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one-line slide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F1D458-D634-BC49-B5AD-B81F54D6E388}"/>
              </a:ext>
            </a:extLst>
          </p:cNvPr>
          <p:cNvGrpSpPr/>
          <p:nvPr userDrawn="1"/>
        </p:nvGrpSpPr>
        <p:grpSpPr>
          <a:xfrm>
            <a:off x="488347" y="633791"/>
            <a:ext cx="175450" cy="136055"/>
            <a:chOff x="11343190" y="687636"/>
            <a:chExt cx="274320" cy="2127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98ECBF-783D-124F-A764-236EEB0DC6A0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725DF0-2BCF-8249-AAC5-78F7F594315F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9B61B6-9BDB-FB44-B378-F96AFB860B19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6B7EE8-1931-C649-B12A-9B07F0D0D258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67885-D7EC-F54D-9FA7-B74104BB22BA}"/>
              </a:ext>
            </a:extLst>
          </p:cNvPr>
          <p:cNvCxnSpPr>
            <a:cxnSpLocks/>
          </p:cNvCxnSpPr>
          <p:nvPr userDrawn="1"/>
        </p:nvCxnSpPr>
        <p:spPr>
          <a:xfrm>
            <a:off x="576072" y="914400"/>
            <a:ext cx="0" cy="5029200"/>
          </a:xfrm>
          <a:prstGeom prst="line">
            <a:avLst/>
          </a:prstGeom>
          <a:ln w="127000"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86BE32-D590-3242-B4C4-A6516619FF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572093"/>
            <a:ext cx="3441700" cy="1371507"/>
          </a:xfrm>
          <a:solidFill>
            <a:schemeClr val="accent1"/>
          </a:solidFill>
        </p:spPr>
        <p:txBody>
          <a:bodyPr lIns="182880" tIns="182880" rIns="182880" bIns="182880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426F026-DBC2-9949-90BC-0C92D5573A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50" y="4572093"/>
            <a:ext cx="3441700" cy="1371507"/>
          </a:xfrm>
          <a:solidFill>
            <a:schemeClr val="accent1">
              <a:lumMod val="75000"/>
            </a:schemeClr>
          </a:solidFill>
        </p:spPr>
        <p:txBody>
          <a:bodyPr lIns="182880" tIns="182880" rIns="182880" bIns="182880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062984B-9ED1-3A46-8503-74132E81CA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6900" y="4572092"/>
            <a:ext cx="3441700" cy="1371507"/>
          </a:xfrm>
          <a:solidFill>
            <a:schemeClr val="accent1">
              <a:lumMod val="50000"/>
            </a:schemeClr>
          </a:solidFill>
        </p:spPr>
        <p:txBody>
          <a:bodyPr lIns="182880" tIns="182880" rIns="182880" bIns="182880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1ED4185-8286-4D41-8494-C7D287B022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3000" y="1863560"/>
            <a:ext cx="3441700" cy="269543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48B7F9AA-734B-ED43-8307-D6087385E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9950" y="1863559"/>
            <a:ext cx="3441700" cy="269543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A5457519-2E4B-294B-8BAA-F05DD25794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6900" y="1863558"/>
            <a:ext cx="3441700" cy="269543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C05256AA-EDDE-9E4F-BD42-D7A266ADD5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62939" y="457695"/>
            <a:ext cx="1895661" cy="45670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Select Logo</a:t>
            </a:r>
          </a:p>
        </p:txBody>
      </p:sp>
    </p:spTree>
    <p:extLst>
      <p:ext uri="{BB962C8B-B14F-4D97-AF65-F5344CB8AC3E}">
        <p14:creationId xmlns:p14="http://schemas.microsoft.com/office/powerpoint/2010/main" val="50605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32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5F5D-DD48-4120-9906-E39313447674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DCF6-D195-4C13-9527-DE6536D00AB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98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5F1211-8698-3A44-97D0-23FFBC8D1626}"/>
              </a:ext>
            </a:extLst>
          </p:cNvPr>
          <p:cNvCxnSpPr>
            <a:cxnSpLocks/>
          </p:cNvCxnSpPr>
          <p:nvPr userDrawn="1"/>
        </p:nvCxnSpPr>
        <p:spPr>
          <a:xfrm>
            <a:off x="405141" y="914400"/>
            <a:ext cx="0" cy="5934165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628565E-941C-9D43-9F37-0C50EE4F21C0}"/>
              </a:ext>
            </a:extLst>
          </p:cNvPr>
          <p:cNvGrpSpPr/>
          <p:nvPr userDrawn="1"/>
        </p:nvGrpSpPr>
        <p:grpSpPr>
          <a:xfrm>
            <a:off x="1368928" y="912200"/>
            <a:ext cx="274320" cy="212725"/>
            <a:chOff x="11343190" y="687636"/>
            <a:chExt cx="274320" cy="212725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BAEB5BD-4F80-BA48-9E5E-C9C6140F63B5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F2C89BD-10AF-DC46-B4C1-68FFB539C8F4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152ABD6-B53A-0144-BEA6-919C107009D1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8195993-2A82-4C42-87F5-C1BA3C20B247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1E40D0A-2301-0947-B931-2A1AB2B5AE7E}"/>
              </a:ext>
            </a:extLst>
          </p:cNvPr>
          <p:cNvGrpSpPr/>
          <p:nvPr userDrawn="1"/>
        </p:nvGrpSpPr>
        <p:grpSpPr>
          <a:xfrm>
            <a:off x="5683925" y="5745849"/>
            <a:ext cx="3910389" cy="288432"/>
            <a:chOff x="7584141" y="1424618"/>
            <a:chExt cx="3910389" cy="28843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90BFED6-8FB3-A547-BC81-DBC31025A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4141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57E7BC9-C981-1648-8E86-B4CAB1CAB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3410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7A3525-5818-6343-9DD0-977945DD8C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2679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9B746CF-5E80-5844-8BD9-C82FFE1D8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1948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59EACF3-E25A-024B-81E0-FDBE32D83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1217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0DEC351-F79D-3948-9918-B48CD00859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0486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E6FB975-E6DB-F549-8B78-6F0B630E1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9755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BF1F6CE-3021-7941-A973-3BF137EBB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9024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34984BF-A22C-374F-B942-F0C0C7F27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8293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62F7B56-AA53-244B-89DF-4D53C2B94B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7562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B1062C7-E818-9146-B854-9AEFFD7862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6831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ACC81E7-15E4-974D-AC32-890746A38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06098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Picture Placeholder 4">
            <a:extLst>
              <a:ext uri="{FF2B5EF4-FFF2-40B4-BE49-F238E27FC236}">
                <a16:creationId xmlns:a16="http://schemas.microsoft.com/office/drawing/2014/main" id="{CF6F94E6-FB2A-5C49-9309-47060E9D4E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68372" y="1389901"/>
            <a:ext cx="5629077" cy="3996582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Slide Deck Photo</a:t>
            </a:r>
          </a:p>
        </p:txBody>
      </p:sp>
      <p:sp>
        <p:nvSpPr>
          <p:cNvPr id="179" name="Title 1">
            <a:extLst>
              <a:ext uri="{FF2B5EF4-FFF2-40B4-BE49-F238E27FC236}">
                <a16:creationId xmlns:a16="http://schemas.microsoft.com/office/drawing/2014/main" id="{4ABF823B-5972-8C46-BE31-3BCDD8C4CD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927" y="1371600"/>
            <a:ext cx="4615014" cy="1099212"/>
          </a:xfrm>
        </p:spPr>
        <p:txBody>
          <a:bodyPr anchor="t"/>
          <a:lstStyle>
            <a:lvl1pPr algn="l"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  <p:sp>
        <p:nvSpPr>
          <p:cNvPr id="180" name="Picture Placeholder 9">
            <a:extLst>
              <a:ext uri="{FF2B5EF4-FFF2-40B4-BE49-F238E27FC236}">
                <a16:creationId xmlns:a16="http://schemas.microsoft.com/office/drawing/2014/main" id="{7BD5766F-FCED-F74A-94F7-EDE827151E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8927" y="4861932"/>
            <a:ext cx="3351213" cy="1049103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Logo</a:t>
            </a:r>
          </a:p>
        </p:txBody>
      </p:sp>
      <p:sp>
        <p:nvSpPr>
          <p:cNvPr id="181" name="Subtitle 2">
            <a:extLst>
              <a:ext uri="{FF2B5EF4-FFF2-40B4-BE49-F238E27FC236}">
                <a16:creationId xmlns:a16="http://schemas.microsoft.com/office/drawing/2014/main" id="{01696AF9-CA68-AA4A-B317-7B0E932B6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3881" y="3230360"/>
            <a:ext cx="4265752" cy="246221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Presenter Name</a:t>
            </a:r>
          </a:p>
        </p:txBody>
      </p:sp>
      <p:sp>
        <p:nvSpPr>
          <p:cNvPr id="182" name="Text Placeholder 170">
            <a:extLst>
              <a:ext uri="{FF2B5EF4-FFF2-40B4-BE49-F238E27FC236}">
                <a16:creationId xmlns:a16="http://schemas.microsoft.com/office/drawing/2014/main" id="{B67B351C-2A1F-D34C-9A40-CDFA2D8E48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3880" y="3513502"/>
            <a:ext cx="4265751" cy="221599"/>
          </a:xfrm>
        </p:spPr>
        <p:txBody>
          <a:bodyPr/>
          <a:lstStyle>
            <a:lvl1pPr>
              <a:lnSpc>
                <a:spcPct val="100000"/>
              </a:lnSpc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1pPr>
            <a:lvl2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2pPr>
            <a:lvl3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3pPr>
            <a:lvl4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4pPr>
            <a:lvl5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FE3599A-DB2A-5E43-8F69-5EC295C2D24E}"/>
              </a:ext>
            </a:extLst>
          </p:cNvPr>
          <p:cNvGrpSpPr/>
          <p:nvPr userDrawn="1"/>
        </p:nvGrpSpPr>
        <p:grpSpPr>
          <a:xfrm>
            <a:off x="11324042" y="344471"/>
            <a:ext cx="502600" cy="744358"/>
            <a:chOff x="7543800" y="-161366"/>
            <a:chExt cx="590775" cy="874945"/>
          </a:xfrm>
          <a:solidFill>
            <a:schemeClr val="bg1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D5D50B1-9B6B-FB43-9DEE-9B5A889981F3}"/>
                </a:ext>
              </a:extLst>
            </p:cNvPr>
            <p:cNvGrpSpPr/>
            <p:nvPr/>
          </p:nvGrpSpPr>
          <p:grpSpPr>
            <a:xfrm>
              <a:off x="7543800" y="-161366"/>
              <a:ext cx="590775" cy="67236"/>
              <a:chOff x="7543800" y="-161366"/>
              <a:chExt cx="590775" cy="67236"/>
            </a:xfrm>
            <a:grpFill/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CF06C0E6-0FB7-004A-9282-BC665F2D8B8C}"/>
                  </a:ext>
                </a:extLst>
              </p:cNvPr>
              <p:cNvSpPr/>
              <p:nvPr/>
            </p:nvSpPr>
            <p:spPr>
              <a:xfrm>
                <a:off x="754380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54F22B85-A037-9B4A-BE50-99AF373B9D4C}"/>
                  </a:ext>
                </a:extLst>
              </p:cNvPr>
              <p:cNvSpPr/>
              <p:nvPr/>
            </p:nvSpPr>
            <p:spPr>
              <a:xfrm>
                <a:off x="767468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A33FB731-0090-5344-A8B1-B3A709D6BE55}"/>
                  </a:ext>
                </a:extLst>
              </p:cNvPr>
              <p:cNvSpPr/>
              <p:nvPr/>
            </p:nvSpPr>
            <p:spPr>
              <a:xfrm>
                <a:off x="780557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0B82FDB2-862B-E044-8108-C2EE979FB430}"/>
                  </a:ext>
                </a:extLst>
              </p:cNvPr>
              <p:cNvSpPr/>
              <p:nvPr/>
            </p:nvSpPr>
            <p:spPr>
              <a:xfrm>
                <a:off x="793645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C97EB9-CA3A-B640-BF98-EDA37C8A5848}"/>
                  </a:ext>
                </a:extLst>
              </p:cNvPr>
              <p:cNvSpPr/>
              <p:nvPr/>
            </p:nvSpPr>
            <p:spPr>
              <a:xfrm>
                <a:off x="8067340" y="-16136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0A18F501-F4F8-9147-93C4-2499448761FE}"/>
                </a:ext>
              </a:extLst>
            </p:cNvPr>
            <p:cNvGrpSpPr/>
            <p:nvPr/>
          </p:nvGrpSpPr>
          <p:grpSpPr>
            <a:xfrm>
              <a:off x="7543800" y="-45979"/>
              <a:ext cx="590775" cy="67236"/>
              <a:chOff x="7543800" y="-44377"/>
              <a:chExt cx="590775" cy="67236"/>
            </a:xfrm>
            <a:grpFill/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93FC2E72-6B8D-CF49-9A93-B0C9B118A3A0}"/>
                  </a:ext>
                </a:extLst>
              </p:cNvPr>
              <p:cNvSpPr/>
              <p:nvPr/>
            </p:nvSpPr>
            <p:spPr>
              <a:xfrm>
                <a:off x="754380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C1E16EBD-4226-C945-A030-67CD62545C9A}"/>
                  </a:ext>
                </a:extLst>
              </p:cNvPr>
              <p:cNvSpPr/>
              <p:nvPr/>
            </p:nvSpPr>
            <p:spPr>
              <a:xfrm>
                <a:off x="767468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4C377E61-057B-6B44-B764-C78CC519E7CA}"/>
                  </a:ext>
                </a:extLst>
              </p:cNvPr>
              <p:cNvSpPr/>
              <p:nvPr/>
            </p:nvSpPr>
            <p:spPr>
              <a:xfrm>
                <a:off x="780557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4BF084F4-BD6A-CE49-9EF1-98684D3F62A3}"/>
                  </a:ext>
                </a:extLst>
              </p:cNvPr>
              <p:cNvSpPr/>
              <p:nvPr/>
            </p:nvSpPr>
            <p:spPr>
              <a:xfrm>
                <a:off x="793645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2C31C0C0-AF10-E542-9F94-D5A04482B7F9}"/>
                  </a:ext>
                </a:extLst>
              </p:cNvPr>
              <p:cNvSpPr/>
              <p:nvPr/>
            </p:nvSpPr>
            <p:spPr>
              <a:xfrm>
                <a:off x="8067340" y="-4437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D2D8180B-BF1A-C04A-8F95-0B850D6C1B24}"/>
                </a:ext>
              </a:extLst>
            </p:cNvPr>
            <p:cNvGrpSpPr/>
            <p:nvPr/>
          </p:nvGrpSpPr>
          <p:grpSpPr>
            <a:xfrm>
              <a:off x="7543800" y="69408"/>
              <a:ext cx="590775" cy="67236"/>
              <a:chOff x="7543800" y="72612"/>
              <a:chExt cx="590775" cy="67236"/>
            </a:xfrm>
            <a:grpFill/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52C171AA-FC2C-644B-B7D1-06A3E09A3C2A}"/>
                  </a:ext>
                </a:extLst>
              </p:cNvPr>
              <p:cNvSpPr/>
              <p:nvPr/>
            </p:nvSpPr>
            <p:spPr>
              <a:xfrm>
                <a:off x="754380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4BD0E2BA-621F-5148-89B3-608EE2AC4F1B}"/>
                  </a:ext>
                </a:extLst>
              </p:cNvPr>
              <p:cNvSpPr/>
              <p:nvPr/>
            </p:nvSpPr>
            <p:spPr>
              <a:xfrm>
                <a:off x="767468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84C78E72-F5BD-654B-B9F0-CFEA93060618}"/>
                  </a:ext>
                </a:extLst>
              </p:cNvPr>
              <p:cNvSpPr/>
              <p:nvPr/>
            </p:nvSpPr>
            <p:spPr>
              <a:xfrm>
                <a:off x="780557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E8FE091C-5432-874A-AEF4-5F99FB51FBF4}"/>
                  </a:ext>
                </a:extLst>
              </p:cNvPr>
              <p:cNvSpPr/>
              <p:nvPr/>
            </p:nvSpPr>
            <p:spPr>
              <a:xfrm>
                <a:off x="793645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D13A50A0-7066-8746-B463-3A3C954568AC}"/>
                  </a:ext>
                </a:extLst>
              </p:cNvPr>
              <p:cNvSpPr/>
              <p:nvPr/>
            </p:nvSpPr>
            <p:spPr>
              <a:xfrm>
                <a:off x="8067340" y="7261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70DE4B30-45CF-DD42-86B7-C7AF116F5B63}"/>
                </a:ext>
              </a:extLst>
            </p:cNvPr>
            <p:cNvGrpSpPr/>
            <p:nvPr/>
          </p:nvGrpSpPr>
          <p:grpSpPr>
            <a:xfrm>
              <a:off x="7543800" y="184795"/>
              <a:ext cx="590775" cy="67236"/>
              <a:chOff x="7543800" y="187359"/>
              <a:chExt cx="590775" cy="67236"/>
            </a:xfrm>
            <a:grpFill/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6447FA1E-C914-E448-94CC-2E3A2E4D1C5D}"/>
                  </a:ext>
                </a:extLst>
              </p:cNvPr>
              <p:cNvSpPr/>
              <p:nvPr/>
            </p:nvSpPr>
            <p:spPr>
              <a:xfrm>
                <a:off x="754380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3741B93F-B29C-E945-8FCA-429472DDF2FC}"/>
                  </a:ext>
                </a:extLst>
              </p:cNvPr>
              <p:cNvSpPr/>
              <p:nvPr/>
            </p:nvSpPr>
            <p:spPr>
              <a:xfrm>
                <a:off x="767468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579DA15-1124-2943-A739-DF473D014CC4}"/>
                  </a:ext>
                </a:extLst>
              </p:cNvPr>
              <p:cNvSpPr/>
              <p:nvPr/>
            </p:nvSpPr>
            <p:spPr>
              <a:xfrm>
                <a:off x="780557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435068E5-41D0-6D43-8321-03F10D0D154F}"/>
                  </a:ext>
                </a:extLst>
              </p:cNvPr>
              <p:cNvSpPr/>
              <p:nvPr/>
            </p:nvSpPr>
            <p:spPr>
              <a:xfrm>
                <a:off x="793645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EE81E4BB-C2B8-654B-B925-B4C7EC72469E}"/>
                  </a:ext>
                </a:extLst>
              </p:cNvPr>
              <p:cNvSpPr/>
              <p:nvPr/>
            </p:nvSpPr>
            <p:spPr>
              <a:xfrm>
                <a:off x="8067340" y="187359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9FF203C-4926-234C-A361-F23254B39DCF}"/>
                </a:ext>
              </a:extLst>
            </p:cNvPr>
            <p:cNvGrpSpPr/>
            <p:nvPr/>
          </p:nvGrpSpPr>
          <p:grpSpPr>
            <a:xfrm>
              <a:off x="7543800" y="300182"/>
              <a:ext cx="590775" cy="67236"/>
              <a:chOff x="7543800" y="302105"/>
              <a:chExt cx="590775" cy="67236"/>
            </a:xfrm>
            <a:grpFill/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D47166F3-D0E4-514F-9C02-A020A4379C10}"/>
                  </a:ext>
                </a:extLst>
              </p:cNvPr>
              <p:cNvSpPr/>
              <p:nvPr/>
            </p:nvSpPr>
            <p:spPr>
              <a:xfrm>
                <a:off x="754380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9F874132-C809-434F-B58A-821B6653B93F}"/>
                  </a:ext>
                </a:extLst>
              </p:cNvPr>
              <p:cNvSpPr/>
              <p:nvPr/>
            </p:nvSpPr>
            <p:spPr>
              <a:xfrm>
                <a:off x="767468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60F5DB1F-352A-C245-AF86-23CFCFCC35A2}"/>
                  </a:ext>
                </a:extLst>
              </p:cNvPr>
              <p:cNvSpPr/>
              <p:nvPr/>
            </p:nvSpPr>
            <p:spPr>
              <a:xfrm>
                <a:off x="780557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867BB936-A50C-1A46-8C8A-DC635AF126F7}"/>
                  </a:ext>
                </a:extLst>
              </p:cNvPr>
              <p:cNvSpPr/>
              <p:nvPr/>
            </p:nvSpPr>
            <p:spPr>
              <a:xfrm>
                <a:off x="793645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7AA0D529-BF83-F94A-8CB8-718796546A04}"/>
                  </a:ext>
                </a:extLst>
              </p:cNvPr>
              <p:cNvSpPr/>
              <p:nvPr/>
            </p:nvSpPr>
            <p:spPr>
              <a:xfrm>
                <a:off x="8067340" y="30210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FDF7EA7F-6534-ED47-96C8-4261BD67399F}"/>
                </a:ext>
              </a:extLst>
            </p:cNvPr>
            <p:cNvGrpSpPr/>
            <p:nvPr/>
          </p:nvGrpSpPr>
          <p:grpSpPr>
            <a:xfrm>
              <a:off x="7543800" y="415569"/>
              <a:ext cx="590775" cy="67236"/>
              <a:chOff x="7543800" y="416851"/>
              <a:chExt cx="590775" cy="67236"/>
            </a:xfrm>
            <a:grpFill/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D6780DB5-179F-DC44-B186-A2C6D39DC170}"/>
                  </a:ext>
                </a:extLst>
              </p:cNvPr>
              <p:cNvSpPr/>
              <p:nvPr/>
            </p:nvSpPr>
            <p:spPr>
              <a:xfrm>
                <a:off x="754380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63DA20D7-95BF-1B43-B33F-26887CCEA0AB}"/>
                  </a:ext>
                </a:extLst>
              </p:cNvPr>
              <p:cNvSpPr/>
              <p:nvPr/>
            </p:nvSpPr>
            <p:spPr>
              <a:xfrm>
                <a:off x="767468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738E97A9-CCFB-464C-9F96-798A27A19DA6}"/>
                  </a:ext>
                </a:extLst>
              </p:cNvPr>
              <p:cNvSpPr/>
              <p:nvPr/>
            </p:nvSpPr>
            <p:spPr>
              <a:xfrm>
                <a:off x="780557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9EDE2F58-ACBF-1E4B-B181-B4B7BDAC16A6}"/>
                  </a:ext>
                </a:extLst>
              </p:cNvPr>
              <p:cNvSpPr/>
              <p:nvPr/>
            </p:nvSpPr>
            <p:spPr>
              <a:xfrm>
                <a:off x="793645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10CBAA3-301E-284C-AE23-A14ED3EE0B06}"/>
                  </a:ext>
                </a:extLst>
              </p:cNvPr>
              <p:cNvSpPr/>
              <p:nvPr/>
            </p:nvSpPr>
            <p:spPr>
              <a:xfrm>
                <a:off x="8067340" y="416851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90625396-7720-D245-975E-98882A384552}"/>
                </a:ext>
              </a:extLst>
            </p:cNvPr>
            <p:cNvGrpSpPr/>
            <p:nvPr/>
          </p:nvGrpSpPr>
          <p:grpSpPr>
            <a:xfrm>
              <a:off x="7543800" y="530956"/>
              <a:ext cx="590775" cy="67236"/>
              <a:chOff x="7543800" y="531597"/>
              <a:chExt cx="590775" cy="67236"/>
            </a:xfrm>
            <a:grpFill/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D6327844-FA4B-DB47-A87D-02AD10FCFD4F}"/>
                  </a:ext>
                </a:extLst>
              </p:cNvPr>
              <p:cNvSpPr/>
              <p:nvPr/>
            </p:nvSpPr>
            <p:spPr>
              <a:xfrm>
                <a:off x="754380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8F92464-860D-6F43-A306-1874BB9E4E92}"/>
                  </a:ext>
                </a:extLst>
              </p:cNvPr>
              <p:cNvSpPr/>
              <p:nvPr/>
            </p:nvSpPr>
            <p:spPr>
              <a:xfrm>
                <a:off x="767468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045542AE-65DE-0E40-A007-90312F202629}"/>
                  </a:ext>
                </a:extLst>
              </p:cNvPr>
              <p:cNvSpPr/>
              <p:nvPr/>
            </p:nvSpPr>
            <p:spPr>
              <a:xfrm>
                <a:off x="780557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97D68CFE-76D9-4344-BEA3-BD53CF644473}"/>
                  </a:ext>
                </a:extLst>
              </p:cNvPr>
              <p:cNvSpPr/>
              <p:nvPr/>
            </p:nvSpPr>
            <p:spPr>
              <a:xfrm>
                <a:off x="793645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06665784-33D6-AB48-AED6-762DBDF0BBC2}"/>
                  </a:ext>
                </a:extLst>
              </p:cNvPr>
              <p:cNvSpPr/>
              <p:nvPr/>
            </p:nvSpPr>
            <p:spPr>
              <a:xfrm>
                <a:off x="8067340" y="53159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F6E81901-BE10-0449-B013-18FFD86E5D5A}"/>
                </a:ext>
              </a:extLst>
            </p:cNvPr>
            <p:cNvGrpSpPr/>
            <p:nvPr/>
          </p:nvGrpSpPr>
          <p:grpSpPr>
            <a:xfrm>
              <a:off x="7543800" y="646343"/>
              <a:ext cx="590775" cy="67236"/>
              <a:chOff x="7543800" y="646343"/>
              <a:chExt cx="590775" cy="67236"/>
            </a:xfrm>
            <a:grpFill/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DBC77A3-6950-D747-80A1-573286C54351}"/>
                  </a:ext>
                </a:extLst>
              </p:cNvPr>
              <p:cNvSpPr/>
              <p:nvPr/>
            </p:nvSpPr>
            <p:spPr>
              <a:xfrm>
                <a:off x="754380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9CD7813F-209A-4E4C-8576-D018FED1A950}"/>
                  </a:ext>
                </a:extLst>
              </p:cNvPr>
              <p:cNvSpPr/>
              <p:nvPr/>
            </p:nvSpPr>
            <p:spPr>
              <a:xfrm>
                <a:off x="767468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704DC8F7-12F0-9A42-8F52-2E2C9D79ED0A}"/>
                  </a:ext>
                </a:extLst>
              </p:cNvPr>
              <p:cNvSpPr/>
              <p:nvPr/>
            </p:nvSpPr>
            <p:spPr>
              <a:xfrm>
                <a:off x="780557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32C3197-3AEE-E74B-8C1F-4693CF889093}"/>
                  </a:ext>
                </a:extLst>
              </p:cNvPr>
              <p:cNvSpPr/>
              <p:nvPr/>
            </p:nvSpPr>
            <p:spPr>
              <a:xfrm>
                <a:off x="793645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7F83B416-A97E-FF4C-B846-CBB031B63345}"/>
                  </a:ext>
                </a:extLst>
              </p:cNvPr>
              <p:cNvSpPr/>
              <p:nvPr/>
            </p:nvSpPr>
            <p:spPr>
              <a:xfrm>
                <a:off x="8067340" y="64634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743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Content with Vertica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937C19-40A7-4941-A7B7-193636B91242}"/>
              </a:ext>
            </a:extLst>
          </p:cNvPr>
          <p:cNvGrpSpPr/>
          <p:nvPr userDrawn="1"/>
        </p:nvGrpSpPr>
        <p:grpSpPr>
          <a:xfrm>
            <a:off x="8040556" y="1371600"/>
            <a:ext cx="3910389" cy="288432"/>
            <a:chOff x="7584141" y="1424618"/>
            <a:chExt cx="3910389" cy="28843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95EF06-2B98-EA40-9019-2F4D162B1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4141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C183929-8787-BC4E-8C9C-DBB8276B3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3410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AC3E16-44E6-4F47-8EB0-2155EFC5D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2679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325CAC-3EBC-3446-AD4E-8C2B21A9EF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1948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81357C-2AB3-5C43-85B9-DA4A8AE901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1217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D36AFE-E88F-AD45-85FB-6B5DCD2786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0486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BD0829-F10F-B844-B22C-E3F1EAD61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9755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4C85DB-253B-8946-88C0-B7331EABF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9024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BB5419-F09D-434D-943C-0DE0034C05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8293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EB7D54-4AF8-6F4B-B573-6A4608E69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7562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DE085B-472B-7C4F-88F7-EFCED6A04B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6831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7A3916C-6389-1642-9CA5-0BE7644E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06098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EA01D7-B404-904A-96AB-35CC4DF9FF23}"/>
              </a:ext>
            </a:extLst>
          </p:cNvPr>
          <p:cNvGrpSpPr/>
          <p:nvPr userDrawn="1"/>
        </p:nvGrpSpPr>
        <p:grpSpPr>
          <a:xfrm>
            <a:off x="401059" y="399023"/>
            <a:ext cx="274320" cy="212725"/>
            <a:chOff x="11343190" y="687636"/>
            <a:chExt cx="274320" cy="21272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5158E5-473B-6748-867B-510B22C34E5A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0014D27-F161-A445-B952-160EF4D746ED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FEAE8E-A6C4-034D-8A1E-9CF18904A23D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3F14729-8C34-AF40-9580-0066A5A12A28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B8E7794-72D8-3143-BE21-F0E03CCE1A96}"/>
              </a:ext>
            </a:extLst>
          </p:cNvPr>
          <p:cNvSpPr/>
          <p:nvPr userDrawn="1"/>
        </p:nvSpPr>
        <p:spPr>
          <a:xfrm>
            <a:off x="0" y="4861932"/>
            <a:ext cx="579863" cy="19960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843A35-E997-2849-9ADF-E62F84C88443}"/>
              </a:ext>
            </a:extLst>
          </p:cNvPr>
          <p:cNvGrpSpPr/>
          <p:nvPr userDrawn="1"/>
        </p:nvGrpSpPr>
        <p:grpSpPr>
          <a:xfrm>
            <a:off x="6092573" y="5533507"/>
            <a:ext cx="502600" cy="744358"/>
            <a:chOff x="7543800" y="-161366"/>
            <a:chExt cx="590775" cy="874945"/>
          </a:xfrm>
          <a:solidFill>
            <a:schemeClr val="accent1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CD7467D-A401-7948-9405-D8DF370C99F9}"/>
                </a:ext>
              </a:extLst>
            </p:cNvPr>
            <p:cNvGrpSpPr/>
            <p:nvPr/>
          </p:nvGrpSpPr>
          <p:grpSpPr>
            <a:xfrm>
              <a:off x="7543800" y="-161366"/>
              <a:ext cx="590775" cy="67236"/>
              <a:chOff x="7543800" y="-161366"/>
              <a:chExt cx="590775" cy="67236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94C53F2-5FC4-2045-81EE-E5D1B1FCDFDC}"/>
                  </a:ext>
                </a:extLst>
              </p:cNvPr>
              <p:cNvSpPr/>
              <p:nvPr/>
            </p:nvSpPr>
            <p:spPr>
              <a:xfrm>
                <a:off x="754380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09C2E7C-6EA0-5A43-A50B-012653894CFD}"/>
                  </a:ext>
                </a:extLst>
              </p:cNvPr>
              <p:cNvSpPr/>
              <p:nvPr/>
            </p:nvSpPr>
            <p:spPr>
              <a:xfrm>
                <a:off x="767468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59FF796-E951-014A-93DA-249A34BCC6C3}"/>
                  </a:ext>
                </a:extLst>
              </p:cNvPr>
              <p:cNvSpPr/>
              <p:nvPr/>
            </p:nvSpPr>
            <p:spPr>
              <a:xfrm>
                <a:off x="780557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9F8C600-C2D9-3C42-8BBF-A8D8F9C386E8}"/>
                  </a:ext>
                </a:extLst>
              </p:cNvPr>
              <p:cNvSpPr/>
              <p:nvPr/>
            </p:nvSpPr>
            <p:spPr>
              <a:xfrm>
                <a:off x="793645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6F999D5-0ED8-3D4D-B381-B37D252951E9}"/>
                  </a:ext>
                </a:extLst>
              </p:cNvPr>
              <p:cNvSpPr/>
              <p:nvPr/>
            </p:nvSpPr>
            <p:spPr>
              <a:xfrm>
                <a:off x="8067340" y="-16136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DDAB66F-4A22-3F4C-95A7-CFE12BA94972}"/>
                </a:ext>
              </a:extLst>
            </p:cNvPr>
            <p:cNvGrpSpPr/>
            <p:nvPr/>
          </p:nvGrpSpPr>
          <p:grpSpPr>
            <a:xfrm>
              <a:off x="7543800" y="-45979"/>
              <a:ext cx="590775" cy="67236"/>
              <a:chOff x="7543800" y="-44377"/>
              <a:chExt cx="590775" cy="67236"/>
            </a:xfrm>
            <a:grpFill/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80AB062-7DE0-0445-A537-9CAF21B803D3}"/>
                  </a:ext>
                </a:extLst>
              </p:cNvPr>
              <p:cNvSpPr/>
              <p:nvPr/>
            </p:nvSpPr>
            <p:spPr>
              <a:xfrm>
                <a:off x="754380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54B8CC9-8D60-0847-9839-0881E8321D83}"/>
                  </a:ext>
                </a:extLst>
              </p:cNvPr>
              <p:cNvSpPr/>
              <p:nvPr/>
            </p:nvSpPr>
            <p:spPr>
              <a:xfrm>
                <a:off x="767468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7DBE0A4-89CA-3248-A36C-20B54D2AEC90}"/>
                  </a:ext>
                </a:extLst>
              </p:cNvPr>
              <p:cNvSpPr/>
              <p:nvPr/>
            </p:nvSpPr>
            <p:spPr>
              <a:xfrm>
                <a:off x="780557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CF07194-C2A2-134F-8164-13AA0EC58976}"/>
                  </a:ext>
                </a:extLst>
              </p:cNvPr>
              <p:cNvSpPr/>
              <p:nvPr/>
            </p:nvSpPr>
            <p:spPr>
              <a:xfrm>
                <a:off x="793645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9C688A4-2395-7248-89EF-CB958D939986}"/>
                  </a:ext>
                </a:extLst>
              </p:cNvPr>
              <p:cNvSpPr/>
              <p:nvPr/>
            </p:nvSpPr>
            <p:spPr>
              <a:xfrm>
                <a:off x="8067340" y="-4437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362F58D-B0B4-2941-8C9C-73858832E2BD}"/>
                </a:ext>
              </a:extLst>
            </p:cNvPr>
            <p:cNvGrpSpPr/>
            <p:nvPr/>
          </p:nvGrpSpPr>
          <p:grpSpPr>
            <a:xfrm>
              <a:off x="7543800" y="69408"/>
              <a:ext cx="590775" cy="67236"/>
              <a:chOff x="7543800" y="72612"/>
              <a:chExt cx="590775" cy="67236"/>
            </a:xfrm>
            <a:grpFill/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B0A3173-CBD7-C543-BCB3-3D7B175BF0D1}"/>
                  </a:ext>
                </a:extLst>
              </p:cNvPr>
              <p:cNvSpPr/>
              <p:nvPr/>
            </p:nvSpPr>
            <p:spPr>
              <a:xfrm>
                <a:off x="754380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270BE89-86B2-0C44-BFBF-E949724C76F5}"/>
                  </a:ext>
                </a:extLst>
              </p:cNvPr>
              <p:cNvSpPr/>
              <p:nvPr/>
            </p:nvSpPr>
            <p:spPr>
              <a:xfrm>
                <a:off x="767468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0DBAAD5-0709-0249-AFE5-B51C1657F120}"/>
                  </a:ext>
                </a:extLst>
              </p:cNvPr>
              <p:cNvSpPr/>
              <p:nvPr/>
            </p:nvSpPr>
            <p:spPr>
              <a:xfrm>
                <a:off x="780557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CED9AD7-8475-FF4E-83E0-447F5BFE04EC}"/>
                  </a:ext>
                </a:extLst>
              </p:cNvPr>
              <p:cNvSpPr/>
              <p:nvPr/>
            </p:nvSpPr>
            <p:spPr>
              <a:xfrm>
                <a:off x="793645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695308FC-9CD4-D84C-A31C-C90C9C0598CF}"/>
                  </a:ext>
                </a:extLst>
              </p:cNvPr>
              <p:cNvSpPr/>
              <p:nvPr/>
            </p:nvSpPr>
            <p:spPr>
              <a:xfrm>
                <a:off x="8067340" y="7261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9B9A97B-CF49-5D4C-945C-EFC829AF774E}"/>
                </a:ext>
              </a:extLst>
            </p:cNvPr>
            <p:cNvGrpSpPr/>
            <p:nvPr/>
          </p:nvGrpSpPr>
          <p:grpSpPr>
            <a:xfrm>
              <a:off x="7543800" y="184795"/>
              <a:ext cx="590775" cy="67236"/>
              <a:chOff x="7543800" y="187359"/>
              <a:chExt cx="590775" cy="67236"/>
            </a:xfrm>
            <a:grpFill/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60AB1B0-C228-C841-BB3C-5D94CC192204}"/>
                  </a:ext>
                </a:extLst>
              </p:cNvPr>
              <p:cNvSpPr/>
              <p:nvPr/>
            </p:nvSpPr>
            <p:spPr>
              <a:xfrm>
                <a:off x="754380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FFC430E-3504-DE4E-A27F-14AD0F843BED}"/>
                  </a:ext>
                </a:extLst>
              </p:cNvPr>
              <p:cNvSpPr/>
              <p:nvPr/>
            </p:nvSpPr>
            <p:spPr>
              <a:xfrm>
                <a:off x="767468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8D0CA93-8B91-EA48-9056-E6416966DF49}"/>
                  </a:ext>
                </a:extLst>
              </p:cNvPr>
              <p:cNvSpPr/>
              <p:nvPr/>
            </p:nvSpPr>
            <p:spPr>
              <a:xfrm>
                <a:off x="780557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DD92517-6812-5149-92CF-50FCBD8A4701}"/>
                  </a:ext>
                </a:extLst>
              </p:cNvPr>
              <p:cNvSpPr/>
              <p:nvPr/>
            </p:nvSpPr>
            <p:spPr>
              <a:xfrm>
                <a:off x="793645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B07E2EB-0D93-D14F-949B-7079E6A3BF89}"/>
                  </a:ext>
                </a:extLst>
              </p:cNvPr>
              <p:cNvSpPr/>
              <p:nvPr/>
            </p:nvSpPr>
            <p:spPr>
              <a:xfrm>
                <a:off x="8067340" y="187359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8F9E4E0-1FAD-7047-B470-3411288B1768}"/>
                </a:ext>
              </a:extLst>
            </p:cNvPr>
            <p:cNvGrpSpPr/>
            <p:nvPr/>
          </p:nvGrpSpPr>
          <p:grpSpPr>
            <a:xfrm>
              <a:off x="7543800" y="300182"/>
              <a:ext cx="590775" cy="67236"/>
              <a:chOff x="7543800" y="302105"/>
              <a:chExt cx="590775" cy="67236"/>
            </a:xfrm>
            <a:grpFill/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D6521BF-1EDD-C041-BD26-356D0CF00950}"/>
                  </a:ext>
                </a:extLst>
              </p:cNvPr>
              <p:cNvSpPr/>
              <p:nvPr/>
            </p:nvSpPr>
            <p:spPr>
              <a:xfrm>
                <a:off x="754380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B20D3A0-035A-124F-BF7E-9A4A631A2839}"/>
                  </a:ext>
                </a:extLst>
              </p:cNvPr>
              <p:cNvSpPr/>
              <p:nvPr/>
            </p:nvSpPr>
            <p:spPr>
              <a:xfrm>
                <a:off x="767468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6EC0028-8852-614C-A343-C8946CC464CC}"/>
                  </a:ext>
                </a:extLst>
              </p:cNvPr>
              <p:cNvSpPr/>
              <p:nvPr/>
            </p:nvSpPr>
            <p:spPr>
              <a:xfrm>
                <a:off x="780557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FF36CF9-7A74-3247-A88C-3A9DE3D92C83}"/>
                  </a:ext>
                </a:extLst>
              </p:cNvPr>
              <p:cNvSpPr/>
              <p:nvPr/>
            </p:nvSpPr>
            <p:spPr>
              <a:xfrm>
                <a:off x="793645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B0927AF-DFD7-814F-8BD8-B9AC4554EBA6}"/>
                  </a:ext>
                </a:extLst>
              </p:cNvPr>
              <p:cNvSpPr/>
              <p:nvPr/>
            </p:nvSpPr>
            <p:spPr>
              <a:xfrm>
                <a:off x="8067340" y="30210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833CFF8-004C-5A45-93AE-F1B04D35CFEE}"/>
                </a:ext>
              </a:extLst>
            </p:cNvPr>
            <p:cNvGrpSpPr/>
            <p:nvPr/>
          </p:nvGrpSpPr>
          <p:grpSpPr>
            <a:xfrm>
              <a:off x="7543800" y="415569"/>
              <a:ext cx="590775" cy="67236"/>
              <a:chOff x="7543800" y="416851"/>
              <a:chExt cx="590775" cy="67236"/>
            </a:xfrm>
            <a:grpFill/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3FBD0E7-31A0-F94A-BD70-EBF27530379E}"/>
                  </a:ext>
                </a:extLst>
              </p:cNvPr>
              <p:cNvSpPr/>
              <p:nvPr/>
            </p:nvSpPr>
            <p:spPr>
              <a:xfrm>
                <a:off x="754380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28E8659-FD62-734C-BAE4-77F5877C8AAB}"/>
                  </a:ext>
                </a:extLst>
              </p:cNvPr>
              <p:cNvSpPr/>
              <p:nvPr/>
            </p:nvSpPr>
            <p:spPr>
              <a:xfrm>
                <a:off x="767468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EB55D90-3D86-974E-B5BE-1EF1542D5823}"/>
                  </a:ext>
                </a:extLst>
              </p:cNvPr>
              <p:cNvSpPr/>
              <p:nvPr/>
            </p:nvSpPr>
            <p:spPr>
              <a:xfrm>
                <a:off x="780557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A2F6D66-F094-5941-BBC4-DFF532EA8A01}"/>
                  </a:ext>
                </a:extLst>
              </p:cNvPr>
              <p:cNvSpPr/>
              <p:nvPr/>
            </p:nvSpPr>
            <p:spPr>
              <a:xfrm>
                <a:off x="793645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90B44F1-1E8C-2B4E-A240-6FD37C76051F}"/>
                  </a:ext>
                </a:extLst>
              </p:cNvPr>
              <p:cNvSpPr/>
              <p:nvPr/>
            </p:nvSpPr>
            <p:spPr>
              <a:xfrm>
                <a:off x="8067340" y="416851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1A77F22-CD46-2242-A891-03E53836616E}"/>
                </a:ext>
              </a:extLst>
            </p:cNvPr>
            <p:cNvGrpSpPr/>
            <p:nvPr/>
          </p:nvGrpSpPr>
          <p:grpSpPr>
            <a:xfrm>
              <a:off x="7543800" y="530956"/>
              <a:ext cx="590775" cy="67236"/>
              <a:chOff x="7543800" y="531597"/>
              <a:chExt cx="590775" cy="67236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130E007-CA66-D641-82BF-0E7F3AED0738}"/>
                  </a:ext>
                </a:extLst>
              </p:cNvPr>
              <p:cNvSpPr/>
              <p:nvPr/>
            </p:nvSpPr>
            <p:spPr>
              <a:xfrm>
                <a:off x="754380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67D476D-5953-CD4B-88E4-15D729FF19B0}"/>
                  </a:ext>
                </a:extLst>
              </p:cNvPr>
              <p:cNvSpPr/>
              <p:nvPr/>
            </p:nvSpPr>
            <p:spPr>
              <a:xfrm>
                <a:off x="767468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C75BE9D-7E96-854D-A01D-AE21601033E9}"/>
                  </a:ext>
                </a:extLst>
              </p:cNvPr>
              <p:cNvSpPr/>
              <p:nvPr/>
            </p:nvSpPr>
            <p:spPr>
              <a:xfrm>
                <a:off x="780557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64E24A2-C705-6D42-83FE-170C07AC936B}"/>
                  </a:ext>
                </a:extLst>
              </p:cNvPr>
              <p:cNvSpPr/>
              <p:nvPr/>
            </p:nvSpPr>
            <p:spPr>
              <a:xfrm>
                <a:off x="793645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9E99AB5-FA5F-BC40-9EE2-4700BCEDFA37}"/>
                  </a:ext>
                </a:extLst>
              </p:cNvPr>
              <p:cNvSpPr/>
              <p:nvPr/>
            </p:nvSpPr>
            <p:spPr>
              <a:xfrm>
                <a:off x="8067340" y="53159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E7BFB8A-7AA7-B048-8829-1AB01E305AF0}"/>
                </a:ext>
              </a:extLst>
            </p:cNvPr>
            <p:cNvGrpSpPr/>
            <p:nvPr/>
          </p:nvGrpSpPr>
          <p:grpSpPr>
            <a:xfrm>
              <a:off x="7543800" y="646343"/>
              <a:ext cx="590775" cy="67236"/>
              <a:chOff x="7543800" y="646343"/>
              <a:chExt cx="590775" cy="67236"/>
            </a:xfrm>
            <a:grpFill/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159488D-2C14-4C46-AAFA-07834965055F}"/>
                  </a:ext>
                </a:extLst>
              </p:cNvPr>
              <p:cNvSpPr/>
              <p:nvPr/>
            </p:nvSpPr>
            <p:spPr>
              <a:xfrm>
                <a:off x="754380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5CC224E-6F7F-8741-8D82-5728A5B414C9}"/>
                  </a:ext>
                </a:extLst>
              </p:cNvPr>
              <p:cNvSpPr/>
              <p:nvPr/>
            </p:nvSpPr>
            <p:spPr>
              <a:xfrm>
                <a:off x="767468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18A8A83-0307-2B47-9FC8-157B5CD3C696}"/>
                  </a:ext>
                </a:extLst>
              </p:cNvPr>
              <p:cNvSpPr/>
              <p:nvPr/>
            </p:nvSpPr>
            <p:spPr>
              <a:xfrm>
                <a:off x="780557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83E58EC-55E2-434B-B722-5DBE8A13F37C}"/>
                  </a:ext>
                </a:extLst>
              </p:cNvPr>
              <p:cNvSpPr/>
              <p:nvPr/>
            </p:nvSpPr>
            <p:spPr>
              <a:xfrm>
                <a:off x="793645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9B6F27C-DA8B-1043-8A3A-33E5826F3060}"/>
                  </a:ext>
                </a:extLst>
              </p:cNvPr>
              <p:cNvSpPr/>
              <p:nvPr/>
            </p:nvSpPr>
            <p:spPr>
              <a:xfrm>
                <a:off x="8067340" y="64634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6427E4E8-5D51-204C-849F-C9236A62C2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927" y="1371600"/>
            <a:ext cx="4615014" cy="1640898"/>
          </a:xfrm>
        </p:spPr>
        <p:txBody>
          <a:bodyPr anchor="t"/>
          <a:lstStyle>
            <a:lvl1pPr algn="l">
              <a:lnSpc>
                <a:spcPct val="8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slide is used to highlight some form of content </a:t>
            </a:r>
          </a:p>
        </p:txBody>
      </p:sp>
      <p:sp>
        <p:nvSpPr>
          <p:cNvPr id="85" name="Picture Placeholder 4">
            <a:extLst>
              <a:ext uri="{FF2B5EF4-FFF2-40B4-BE49-F238E27FC236}">
                <a16:creationId xmlns:a16="http://schemas.microsoft.com/office/drawing/2014/main" id="{848A26CC-5521-DD47-862F-3B77250C5E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057" y="469931"/>
            <a:ext cx="4257670" cy="638805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6" name="Picture Placeholder 9">
            <a:extLst>
              <a:ext uri="{FF2B5EF4-FFF2-40B4-BE49-F238E27FC236}">
                <a16:creationId xmlns:a16="http://schemas.microsoft.com/office/drawing/2014/main" id="{9FAD2C67-689A-3C4A-8CE9-C88D63CA96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8927" y="5402146"/>
            <a:ext cx="3086115" cy="96611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Logo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1E887DE2-31FB-5E44-AC0C-85A687E031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8425" y="3291944"/>
            <a:ext cx="4386263" cy="664797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Add a sentence of descriptive text if needed.</a:t>
            </a:r>
          </a:p>
        </p:txBody>
      </p:sp>
    </p:spTree>
    <p:extLst>
      <p:ext uri="{BB962C8B-B14F-4D97-AF65-F5344CB8AC3E}">
        <p14:creationId xmlns:p14="http://schemas.microsoft.com/office/powerpoint/2010/main" val="2018154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Content with Horizonta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937C19-40A7-4941-A7B7-193636B91242}"/>
              </a:ext>
            </a:extLst>
          </p:cNvPr>
          <p:cNvGrpSpPr/>
          <p:nvPr userDrawn="1"/>
        </p:nvGrpSpPr>
        <p:grpSpPr>
          <a:xfrm>
            <a:off x="8040556" y="5630732"/>
            <a:ext cx="3910389" cy="288432"/>
            <a:chOff x="7584141" y="1424618"/>
            <a:chExt cx="3910389" cy="28843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95EF06-2B98-EA40-9019-2F4D162B1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4141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C183929-8787-BC4E-8C9C-DBB8276B3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3410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AC3E16-44E6-4F47-8EB0-2155EFC5D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2679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325CAC-3EBC-3446-AD4E-8C2B21A9EF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1948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81357C-2AB3-5C43-85B9-DA4A8AE901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1217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D36AFE-E88F-AD45-85FB-6B5DCD2786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0486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BD0829-F10F-B844-B22C-E3F1EAD61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9755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4C85DB-253B-8946-88C0-B7331EABF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9024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BB5419-F09D-434D-943C-0DE0034C05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8293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EB7D54-4AF8-6F4B-B573-6A4608E69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7562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DE085B-472B-7C4F-88F7-EFCED6A04B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6831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7A3916C-6389-1642-9CA5-0BE7644E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06098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EA01D7-B404-904A-96AB-35CC4DF9FF23}"/>
              </a:ext>
            </a:extLst>
          </p:cNvPr>
          <p:cNvGrpSpPr/>
          <p:nvPr userDrawn="1"/>
        </p:nvGrpSpPr>
        <p:grpSpPr>
          <a:xfrm>
            <a:off x="401059" y="399023"/>
            <a:ext cx="274320" cy="212725"/>
            <a:chOff x="11343190" y="687636"/>
            <a:chExt cx="274320" cy="21272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5158E5-473B-6748-867B-510B22C34E5A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0014D27-F161-A445-B952-160EF4D746ED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FEAE8E-A6C4-034D-8A1E-9CF18904A23D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3F14729-8C34-AF40-9580-0066A5A12A28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B8E7794-72D8-3143-BE21-F0E03CCE1A96}"/>
              </a:ext>
            </a:extLst>
          </p:cNvPr>
          <p:cNvSpPr/>
          <p:nvPr userDrawn="1"/>
        </p:nvSpPr>
        <p:spPr>
          <a:xfrm>
            <a:off x="0" y="4861932"/>
            <a:ext cx="579863" cy="19960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843A35-E997-2849-9ADF-E62F84C88443}"/>
              </a:ext>
            </a:extLst>
          </p:cNvPr>
          <p:cNvGrpSpPr/>
          <p:nvPr userDrawn="1"/>
        </p:nvGrpSpPr>
        <p:grpSpPr>
          <a:xfrm>
            <a:off x="4766668" y="5533507"/>
            <a:ext cx="502600" cy="744358"/>
            <a:chOff x="7543800" y="-161366"/>
            <a:chExt cx="590775" cy="874945"/>
          </a:xfrm>
          <a:solidFill>
            <a:schemeClr val="accent1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CD7467D-A401-7948-9405-D8DF370C99F9}"/>
                </a:ext>
              </a:extLst>
            </p:cNvPr>
            <p:cNvGrpSpPr/>
            <p:nvPr/>
          </p:nvGrpSpPr>
          <p:grpSpPr>
            <a:xfrm>
              <a:off x="7543800" y="-161366"/>
              <a:ext cx="590775" cy="67236"/>
              <a:chOff x="7543800" y="-161366"/>
              <a:chExt cx="590775" cy="67236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94C53F2-5FC4-2045-81EE-E5D1B1FCDFDC}"/>
                  </a:ext>
                </a:extLst>
              </p:cNvPr>
              <p:cNvSpPr/>
              <p:nvPr/>
            </p:nvSpPr>
            <p:spPr>
              <a:xfrm>
                <a:off x="754380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09C2E7C-6EA0-5A43-A50B-012653894CFD}"/>
                  </a:ext>
                </a:extLst>
              </p:cNvPr>
              <p:cNvSpPr/>
              <p:nvPr/>
            </p:nvSpPr>
            <p:spPr>
              <a:xfrm>
                <a:off x="767468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59FF796-E951-014A-93DA-249A34BCC6C3}"/>
                  </a:ext>
                </a:extLst>
              </p:cNvPr>
              <p:cNvSpPr/>
              <p:nvPr/>
            </p:nvSpPr>
            <p:spPr>
              <a:xfrm>
                <a:off x="780557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9F8C600-C2D9-3C42-8BBF-A8D8F9C386E8}"/>
                  </a:ext>
                </a:extLst>
              </p:cNvPr>
              <p:cNvSpPr/>
              <p:nvPr/>
            </p:nvSpPr>
            <p:spPr>
              <a:xfrm>
                <a:off x="793645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6F999D5-0ED8-3D4D-B381-B37D252951E9}"/>
                  </a:ext>
                </a:extLst>
              </p:cNvPr>
              <p:cNvSpPr/>
              <p:nvPr/>
            </p:nvSpPr>
            <p:spPr>
              <a:xfrm>
                <a:off x="8067340" y="-16136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DDAB66F-4A22-3F4C-95A7-CFE12BA94972}"/>
                </a:ext>
              </a:extLst>
            </p:cNvPr>
            <p:cNvGrpSpPr/>
            <p:nvPr/>
          </p:nvGrpSpPr>
          <p:grpSpPr>
            <a:xfrm>
              <a:off x="7543800" y="-45979"/>
              <a:ext cx="590775" cy="67236"/>
              <a:chOff x="7543800" y="-44377"/>
              <a:chExt cx="590775" cy="67236"/>
            </a:xfrm>
            <a:grpFill/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80AB062-7DE0-0445-A537-9CAF21B803D3}"/>
                  </a:ext>
                </a:extLst>
              </p:cNvPr>
              <p:cNvSpPr/>
              <p:nvPr/>
            </p:nvSpPr>
            <p:spPr>
              <a:xfrm>
                <a:off x="754380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54B8CC9-8D60-0847-9839-0881E8321D83}"/>
                  </a:ext>
                </a:extLst>
              </p:cNvPr>
              <p:cNvSpPr/>
              <p:nvPr/>
            </p:nvSpPr>
            <p:spPr>
              <a:xfrm>
                <a:off x="767468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7DBE0A4-89CA-3248-A36C-20B54D2AEC90}"/>
                  </a:ext>
                </a:extLst>
              </p:cNvPr>
              <p:cNvSpPr/>
              <p:nvPr/>
            </p:nvSpPr>
            <p:spPr>
              <a:xfrm>
                <a:off x="780557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CF07194-C2A2-134F-8164-13AA0EC58976}"/>
                  </a:ext>
                </a:extLst>
              </p:cNvPr>
              <p:cNvSpPr/>
              <p:nvPr/>
            </p:nvSpPr>
            <p:spPr>
              <a:xfrm>
                <a:off x="793645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9C688A4-2395-7248-89EF-CB958D939986}"/>
                  </a:ext>
                </a:extLst>
              </p:cNvPr>
              <p:cNvSpPr/>
              <p:nvPr/>
            </p:nvSpPr>
            <p:spPr>
              <a:xfrm>
                <a:off x="8067340" y="-4437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362F58D-B0B4-2941-8C9C-73858832E2BD}"/>
                </a:ext>
              </a:extLst>
            </p:cNvPr>
            <p:cNvGrpSpPr/>
            <p:nvPr/>
          </p:nvGrpSpPr>
          <p:grpSpPr>
            <a:xfrm>
              <a:off x="7543800" y="69408"/>
              <a:ext cx="590775" cy="67236"/>
              <a:chOff x="7543800" y="72612"/>
              <a:chExt cx="590775" cy="67236"/>
            </a:xfrm>
            <a:grpFill/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B0A3173-CBD7-C543-BCB3-3D7B175BF0D1}"/>
                  </a:ext>
                </a:extLst>
              </p:cNvPr>
              <p:cNvSpPr/>
              <p:nvPr/>
            </p:nvSpPr>
            <p:spPr>
              <a:xfrm>
                <a:off x="754380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270BE89-86B2-0C44-BFBF-E949724C76F5}"/>
                  </a:ext>
                </a:extLst>
              </p:cNvPr>
              <p:cNvSpPr/>
              <p:nvPr/>
            </p:nvSpPr>
            <p:spPr>
              <a:xfrm>
                <a:off x="767468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0DBAAD5-0709-0249-AFE5-B51C1657F120}"/>
                  </a:ext>
                </a:extLst>
              </p:cNvPr>
              <p:cNvSpPr/>
              <p:nvPr/>
            </p:nvSpPr>
            <p:spPr>
              <a:xfrm>
                <a:off x="780557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CED9AD7-8475-FF4E-83E0-447F5BFE04EC}"/>
                  </a:ext>
                </a:extLst>
              </p:cNvPr>
              <p:cNvSpPr/>
              <p:nvPr/>
            </p:nvSpPr>
            <p:spPr>
              <a:xfrm>
                <a:off x="793645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695308FC-9CD4-D84C-A31C-C90C9C0598CF}"/>
                  </a:ext>
                </a:extLst>
              </p:cNvPr>
              <p:cNvSpPr/>
              <p:nvPr/>
            </p:nvSpPr>
            <p:spPr>
              <a:xfrm>
                <a:off x="8067340" y="7261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9B9A97B-CF49-5D4C-945C-EFC829AF774E}"/>
                </a:ext>
              </a:extLst>
            </p:cNvPr>
            <p:cNvGrpSpPr/>
            <p:nvPr/>
          </p:nvGrpSpPr>
          <p:grpSpPr>
            <a:xfrm>
              <a:off x="7543800" y="184795"/>
              <a:ext cx="590775" cy="67236"/>
              <a:chOff x="7543800" y="187359"/>
              <a:chExt cx="590775" cy="67236"/>
            </a:xfrm>
            <a:grpFill/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60AB1B0-C228-C841-BB3C-5D94CC192204}"/>
                  </a:ext>
                </a:extLst>
              </p:cNvPr>
              <p:cNvSpPr/>
              <p:nvPr/>
            </p:nvSpPr>
            <p:spPr>
              <a:xfrm>
                <a:off x="754380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FFC430E-3504-DE4E-A27F-14AD0F843BED}"/>
                  </a:ext>
                </a:extLst>
              </p:cNvPr>
              <p:cNvSpPr/>
              <p:nvPr/>
            </p:nvSpPr>
            <p:spPr>
              <a:xfrm>
                <a:off x="767468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8D0CA93-8B91-EA48-9056-E6416966DF49}"/>
                  </a:ext>
                </a:extLst>
              </p:cNvPr>
              <p:cNvSpPr/>
              <p:nvPr/>
            </p:nvSpPr>
            <p:spPr>
              <a:xfrm>
                <a:off x="780557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DD92517-6812-5149-92CF-50FCBD8A4701}"/>
                  </a:ext>
                </a:extLst>
              </p:cNvPr>
              <p:cNvSpPr/>
              <p:nvPr/>
            </p:nvSpPr>
            <p:spPr>
              <a:xfrm>
                <a:off x="793645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B07E2EB-0D93-D14F-949B-7079E6A3BF89}"/>
                  </a:ext>
                </a:extLst>
              </p:cNvPr>
              <p:cNvSpPr/>
              <p:nvPr/>
            </p:nvSpPr>
            <p:spPr>
              <a:xfrm>
                <a:off x="8067340" y="187359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8F9E4E0-1FAD-7047-B470-3411288B1768}"/>
                </a:ext>
              </a:extLst>
            </p:cNvPr>
            <p:cNvGrpSpPr/>
            <p:nvPr/>
          </p:nvGrpSpPr>
          <p:grpSpPr>
            <a:xfrm>
              <a:off x="7543800" y="300182"/>
              <a:ext cx="590775" cy="67236"/>
              <a:chOff x="7543800" y="302105"/>
              <a:chExt cx="590775" cy="67236"/>
            </a:xfrm>
            <a:grpFill/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D6521BF-1EDD-C041-BD26-356D0CF00950}"/>
                  </a:ext>
                </a:extLst>
              </p:cNvPr>
              <p:cNvSpPr/>
              <p:nvPr/>
            </p:nvSpPr>
            <p:spPr>
              <a:xfrm>
                <a:off x="754380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B20D3A0-035A-124F-BF7E-9A4A631A2839}"/>
                  </a:ext>
                </a:extLst>
              </p:cNvPr>
              <p:cNvSpPr/>
              <p:nvPr/>
            </p:nvSpPr>
            <p:spPr>
              <a:xfrm>
                <a:off x="767468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6EC0028-8852-614C-A343-C8946CC464CC}"/>
                  </a:ext>
                </a:extLst>
              </p:cNvPr>
              <p:cNvSpPr/>
              <p:nvPr/>
            </p:nvSpPr>
            <p:spPr>
              <a:xfrm>
                <a:off x="780557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FF36CF9-7A74-3247-A88C-3A9DE3D92C83}"/>
                  </a:ext>
                </a:extLst>
              </p:cNvPr>
              <p:cNvSpPr/>
              <p:nvPr/>
            </p:nvSpPr>
            <p:spPr>
              <a:xfrm>
                <a:off x="793645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B0927AF-DFD7-814F-8BD8-B9AC4554EBA6}"/>
                  </a:ext>
                </a:extLst>
              </p:cNvPr>
              <p:cNvSpPr/>
              <p:nvPr/>
            </p:nvSpPr>
            <p:spPr>
              <a:xfrm>
                <a:off x="8067340" y="30210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833CFF8-004C-5A45-93AE-F1B04D35CFEE}"/>
                </a:ext>
              </a:extLst>
            </p:cNvPr>
            <p:cNvGrpSpPr/>
            <p:nvPr/>
          </p:nvGrpSpPr>
          <p:grpSpPr>
            <a:xfrm>
              <a:off x="7543800" y="415569"/>
              <a:ext cx="590775" cy="67236"/>
              <a:chOff x="7543800" y="416851"/>
              <a:chExt cx="590775" cy="67236"/>
            </a:xfrm>
            <a:grpFill/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3FBD0E7-31A0-F94A-BD70-EBF27530379E}"/>
                  </a:ext>
                </a:extLst>
              </p:cNvPr>
              <p:cNvSpPr/>
              <p:nvPr/>
            </p:nvSpPr>
            <p:spPr>
              <a:xfrm>
                <a:off x="754380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28E8659-FD62-734C-BAE4-77F5877C8AAB}"/>
                  </a:ext>
                </a:extLst>
              </p:cNvPr>
              <p:cNvSpPr/>
              <p:nvPr/>
            </p:nvSpPr>
            <p:spPr>
              <a:xfrm>
                <a:off x="767468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EB55D90-3D86-974E-B5BE-1EF1542D5823}"/>
                  </a:ext>
                </a:extLst>
              </p:cNvPr>
              <p:cNvSpPr/>
              <p:nvPr/>
            </p:nvSpPr>
            <p:spPr>
              <a:xfrm>
                <a:off x="780557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A2F6D66-F094-5941-BBC4-DFF532EA8A01}"/>
                  </a:ext>
                </a:extLst>
              </p:cNvPr>
              <p:cNvSpPr/>
              <p:nvPr/>
            </p:nvSpPr>
            <p:spPr>
              <a:xfrm>
                <a:off x="793645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90B44F1-1E8C-2B4E-A240-6FD37C76051F}"/>
                  </a:ext>
                </a:extLst>
              </p:cNvPr>
              <p:cNvSpPr/>
              <p:nvPr/>
            </p:nvSpPr>
            <p:spPr>
              <a:xfrm>
                <a:off x="8067340" y="416851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1A77F22-CD46-2242-A891-03E53836616E}"/>
                </a:ext>
              </a:extLst>
            </p:cNvPr>
            <p:cNvGrpSpPr/>
            <p:nvPr/>
          </p:nvGrpSpPr>
          <p:grpSpPr>
            <a:xfrm>
              <a:off x="7543800" y="530956"/>
              <a:ext cx="590775" cy="67236"/>
              <a:chOff x="7543800" y="531597"/>
              <a:chExt cx="590775" cy="67236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130E007-CA66-D641-82BF-0E7F3AED0738}"/>
                  </a:ext>
                </a:extLst>
              </p:cNvPr>
              <p:cNvSpPr/>
              <p:nvPr/>
            </p:nvSpPr>
            <p:spPr>
              <a:xfrm>
                <a:off x="754380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67D476D-5953-CD4B-88E4-15D729FF19B0}"/>
                  </a:ext>
                </a:extLst>
              </p:cNvPr>
              <p:cNvSpPr/>
              <p:nvPr/>
            </p:nvSpPr>
            <p:spPr>
              <a:xfrm>
                <a:off x="767468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C75BE9D-7E96-854D-A01D-AE21601033E9}"/>
                  </a:ext>
                </a:extLst>
              </p:cNvPr>
              <p:cNvSpPr/>
              <p:nvPr/>
            </p:nvSpPr>
            <p:spPr>
              <a:xfrm>
                <a:off x="780557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64E24A2-C705-6D42-83FE-170C07AC936B}"/>
                  </a:ext>
                </a:extLst>
              </p:cNvPr>
              <p:cNvSpPr/>
              <p:nvPr/>
            </p:nvSpPr>
            <p:spPr>
              <a:xfrm>
                <a:off x="793645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9E99AB5-FA5F-BC40-9EE2-4700BCEDFA37}"/>
                  </a:ext>
                </a:extLst>
              </p:cNvPr>
              <p:cNvSpPr/>
              <p:nvPr/>
            </p:nvSpPr>
            <p:spPr>
              <a:xfrm>
                <a:off x="8067340" y="53159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E7BFB8A-7AA7-B048-8829-1AB01E305AF0}"/>
                </a:ext>
              </a:extLst>
            </p:cNvPr>
            <p:cNvGrpSpPr/>
            <p:nvPr/>
          </p:nvGrpSpPr>
          <p:grpSpPr>
            <a:xfrm>
              <a:off x="7543800" y="646343"/>
              <a:ext cx="590775" cy="67236"/>
              <a:chOff x="7543800" y="646343"/>
              <a:chExt cx="590775" cy="67236"/>
            </a:xfrm>
            <a:grpFill/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159488D-2C14-4C46-AAFA-07834965055F}"/>
                  </a:ext>
                </a:extLst>
              </p:cNvPr>
              <p:cNvSpPr/>
              <p:nvPr/>
            </p:nvSpPr>
            <p:spPr>
              <a:xfrm>
                <a:off x="754380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5CC224E-6F7F-8741-8D82-5728A5B414C9}"/>
                  </a:ext>
                </a:extLst>
              </p:cNvPr>
              <p:cNvSpPr/>
              <p:nvPr/>
            </p:nvSpPr>
            <p:spPr>
              <a:xfrm>
                <a:off x="767468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18A8A83-0307-2B47-9FC8-157B5CD3C696}"/>
                  </a:ext>
                </a:extLst>
              </p:cNvPr>
              <p:cNvSpPr/>
              <p:nvPr/>
            </p:nvSpPr>
            <p:spPr>
              <a:xfrm>
                <a:off x="780557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83E58EC-55E2-434B-B722-5DBE8A13F37C}"/>
                  </a:ext>
                </a:extLst>
              </p:cNvPr>
              <p:cNvSpPr/>
              <p:nvPr/>
            </p:nvSpPr>
            <p:spPr>
              <a:xfrm>
                <a:off x="793645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9B6F27C-DA8B-1043-8A3A-33E5826F3060}"/>
                  </a:ext>
                </a:extLst>
              </p:cNvPr>
              <p:cNvSpPr/>
              <p:nvPr/>
            </p:nvSpPr>
            <p:spPr>
              <a:xfrm>
                <a:off x="8067340" y="64634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6427E4E8-5D51-204C-849F-C9236A62C2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927" y="1371600"/>
            <a:ext cx="4615014" cy="1640898"/>
          </a:xfrm>
        </p:spPr>
        <p:txBody>
          <a:bodyPr anchor="t"/>
          <a:lstStyle>
            <a:lvl1pPr algn="l">
              <a:lnSpc>
                <a:spcPct val="8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slide is used to highlight some form of content </a:t>
            </a:r>
          </a:p>
        </p:txBody>
      </p:sp>
      <p:sp>
        <p:nvSpPr>
          <p:cNvPr id="86" name="Picture Placeholder 9">
            <a:extLst>
              <a:ext uri="{FF2B5EF4-FFF2-40B4-BE49-F238E27FC236}">
                <a16:creationId xmlns:a16="http://schemas.microsoft.com/office/drawing/2014/main" id="{9FAD2C67-689A-3C4A-8CE9-C88D63CA96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8927" y="5402146"/>
            <a:ext cx="3086115" cy="96611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Logo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1E887DE2-31FB-5E44-AC0C-85A687E031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8425" y="3291944"/>
            <a:ext cx="4386263" cy="664797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Add a sentence of descriptive text if needed.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53C12934-8489-ED47-9677-0D9506BDC2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344" y="1371601"/>
            <a:ext cx="5629077" cy="3697940"/>
          </a:xfrm>
        </p:spPr>
        <p:txBody>
          <a:bodyPr anchor="ctr"/>
          <a:lstStyle>
            <a:lvl1pPr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Main Slide Deck Photo</a:t>
            </a:r>
          </a:p>
        </p:txBody>
      </p:sp>
    </p:spTree>
    <p:extLst>
      <p:ext uri="{BB962C8B-B14F-4D97-AF65-F5344CB8AC3E}">
        <p14:creationId xmlns:p14="http://schemas.microsoft.com/office/powerpoint/2010/main" val="228043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e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one-line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0" y="1825625"/>
            <a:ext cx="10515600" cy="793038"/>
          </a:xfrm>
        </p:spPr>
        <p:txBody>
          <a:bodyPr/>
          <a:lstStyle>
            <a:lvl1pPr>
              <a:buNone/>
              <a:defRPr/>
            </a:lvl1pPr>
            <a:lvl3pPr>
              <a:buFont typeface="System Font Regular"/>
              <a:buChar char="-"/>
              <a:defRPr/>
            </a:lvl3pPr>
          </a:lstStyle>
          <a:p>
            <a:pPr lvl="0"/>
            <a:r>
              <a:rPr lang="en-US" dirty="0"/>
              <a:t>Click to enter slide text</a:t>
            </a:r>
          </a:p>
          <a:p>
            <a:pPr lvl="1"/>
            <a:r>
              <a:rPr lang="en-US" dirty="0"/>
              <a:t>Bullet One</a:t>
            </a:r>
          </a:p>
          <a:p>
            <a:pPr lvl="2"/>
            <a:r>
              <a:rPr lang="en-US" dirty="0"/>
              <a:t>Bullet Two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F1D458-D634-BC49-B5AD-B81F54D6E388}"/>
              </a:ext>
            </a:extLst>
          </p:cNvPr>
          <p:cNvGrpSpPr/>
          <p:nvPr userDrawn="1"/>
        </p:nvGrpSpPr>
        <p:grpSpPr>
          <a:xfrm>
            <a:off x="488347" y="633791"/>
            <a:ext cx="175450" cy="136055"/>
            <a:chOff x="11343190" y="687636"/>
            <a:chExt cx="274320" cy="2127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98ECBF-783D-124F-A764-236EEB0DC6A0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725DF0-2BCF-8249-AAC5-78F7F594315F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9B61B6-9BDB-FB44-B378-F96AFB860B19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6B7EE8-1931-C649-B12A-9B07F0D0D258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67885-D7EC-F54D-9FA7-B74104BB22BA}"/>
              </a:ext>
            </a:extLst>
          </p:cNvPr>
          <p:cNvCxnSpPr>
            <a:cxnSpLocks/>
          </p:cNvCxnSpPr>
          <p:nvPr userDrawn="1"/>
        </p:nvCxnSpPr>
        <p:spPr>
          <a:xfrm>
            <a:off x="576072" y="914400"/>
            <a:ext cx="0" cy="5325035"/>
          </a:xfrm>
          <a:prstGeom prst="line">
            <a:avLst/>
          </a:prstGeom>
          <a:ln w="127000"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FF2A062-9F55-E247-BBDC-EC9166413B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62939" y="457695"/>
            <a:ext cx="1895661" cy="45670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Select Logo</a:t>
            </a:r>
          </a:p>
        </p:txBody>
      </p:sp>
    </p:spTree>
    <p:extLst>
      <p:ext uri="{BB962C8B-B14F-4D97-AF65-F5344CB8AC3E}">
        <p14:creationId xmlns:p14="http://schemas.microsoft.com/office/powerpoint/2010/main" val="198997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th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143000"/>
            <a:ext cx="5741890" cy="79945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add slide title. Can be two lines if needed.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0" y="2229037"/>
            <a:ext cx="5741881" cy="793038"/>
          </a:xfrm>
        </p:spPr>
        <p:txBody>
          <a:bodyPr/>
          <a:lstStyle>
            <a:lvl1pPr>
              <a:buNone/>
              <a:defRPr/>
            </a:lvl1pPr>
            <a:lvl3pPr>
              <a:buFont typeface="System Font Regular"/>
              <a:buChar char="-"/>
              <a:defRPr/>
            </a:lvl3pPr>
          </a:lstStyle>
          <a:p>
            <a:pPr lvl="0"/>
            <a:r>
              <a:rPr lang="en-US" dirty="0"/>
              <a:t>Click to enter slide text</a:t>
            </a:r>
          </a:p>
          <a:p>
            <a:pPr lvl="1"/>
            <a:r>
              <a:rPr lang="en-US" dirty="0"/>
              <a:t>Bullet One</a:t>
            </a:r>
          </a:p>
          <a:p>
            <a:pPr lvl="2"/>
            <a:r>
              <a:rPr lang="en-US" dirty="0"/>
              <a:t>Bullet Two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F1D458-D634-BC49-B5AD-B81F54D6E388}"/>
              </a:ext>
            </a:extLst>
          </p:cNvPr>
          <p:cNvGrpSpPr/>
          <p:nvPr userDrawn="1"/>
        </p:nvGrpSpPr>
        <p:grpSpPr>
          <a:xfrm>
            <a:off x="488347" y="633791"/>
            <a:ext cx="175450" cy="136055"/>
            <a:chOff x="11343190" y="687636"/>
            <a:chExt cx="274320" cy="2127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98ECBF-783D-124F-A764-236EEB0DC6A0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725DF0-2BCF-8249-AAC5-78F7F594315F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9B61B6-9BDB-FB44-B378-F96AFB860B19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6B7EE8-1931-C649-B12A-9B07F0D0D258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67885-D7EC-F54D-9FA7-B74104BB22BA}"/>
              </a:ext>
            </a:extLst>
          </p:cNvPr>
          <p:cNvCxnSpPr>
            <a:cxnSpLocks/>
          </p:cNvCxnSpPr>
          <p:nvPr userDrawn="1"/>
        </p:nvCxnSpPr>
        <p:spPr>
          <a:xfrm>
            <a:off x="576072" y="914400"/>
            <a:ext cx="0" cy="5029200"/>
          </a:xfrm>
          <a:prstGeom prst="line">
            <a:avLst/>
          </a:prstGeom>
          <a:ln w="127000"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6D9792A-EFEE-4E06-8380-F8F8A622949B}"/>
              </a:ext>
            </a:extLst>
          </p:cNvPr>
          <p:cNvSpPr/>
          <p:nvPr userDrawn="1"/>
        </p:nvSpPr>
        <p:spPr>
          <a:xfrm>
            <a:off x="0" y="6401293"/>
            <a:ext cx="12192000" cy="456707"/>
          </a:xfrm>
          <a:prstGeom prst="rect">
            <a:avLst/>
          </a:prstGeom>
          <a:solidFill>
            <a:srgbClr val="2E1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5B2DD7-74F0-46CD-AF78-39DAC169040E}"/>
              </a:ext>
            </a:extLst>
          </p:cNvPr>
          <p:cNvSpPr/>
          <p:nvPr userDrawn="1"/>
        </p:nvSpPr>
        <p:spPr>
          <a:xfrm>
            <a:off x="0" y="6354586"/>
            <a:ext cx="12191997" cy="45719"/>
          </a:xfrm>
          <a:prstGeom prst="rect">
            <a:avLst/>
          </a:prstGeom>
          <a:solidFill>
            <a:srgbClr val="F5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192374FC-8646-4CC8-996D-D8F597D96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95" y="6448980"/>
            <a:ext cx="1485810" cy="36133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BDC38E-84B4-43A5-BB9D-E1ECFAA8921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558955" y="6518846"/>
            <a:ext cx="416168" cy="221599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3pPr>
              <a:buFont typeface="System Font Regular"/>
              <a:buChar char="-"/>
              <a:defRPr/>
            </a:lvl3pPr>
          </a:lstStyle>
          <a:p>
            <a:pPr lvl="0"/>
            <a:fld id="{63CD27F9-2BDE-4BCE-ABAE-6D1417031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8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on th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CF1D458-D634-BC49-B5AD-B81F54D6E388}"/>
              </a:ext>
            </a:extLst>
          </p:cNvPr>
          <p:cNvGrpSpPr/>
          <p:nvPr userDrawn="1"/>
        </p:nvGrpSpPr>
        <p:grpSpPr>
          <a:xfrm>
            <a:off x="488347" y="633791"/>
            <a:ext cx="175450" cy="136055"/>
            <a:chOff x="11343190" y="687636"/>
            <a:chExt cx="274320" cy="2127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98ECBF-783D-124F-A764-236EEB0DC6A0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725DF0-2BCF-8249-AAC5-78F7F594315F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9B61B6-9BDB-FB44-B378-F96AFB860B19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6B7EE8-1931-C649-B12A-9B07F0D0D258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67885-D7EC-F54D-9FA7-B74104BB22BA}"/>
              </a:ext>
            </a:extLst>
          </p:cNvPr>
          <p:cNvCxnSpPr>
            <a:cxnSpLocks/>
          </p:cNvCxnSpPr>
          <p:nvPr userDrawn="1"/>
        </p:nvCxnSpPr>
        <p:spPr>
          <a:xfrm>
            <a:off x="576072" y="914400"/>
            <a:ext cx="0" cy="5029200"/>
          </a:xfrm>
          <a:prstGeom prst="line">
            <a:avLst/>
          </a:prstGeom>
          <a:ln w="127000"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192374FC-8646-4CC8-996D-D8F597D96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95" y="6448980"/>
            <a:ext cx="1485810" cy="36133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BDC38E-84B4-43A5-BB9D-E1ECFAA8921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558955" y="6518846"/>
            <a:ext cx="416168" cy="221599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3pPr>
              <a:buFont typeface="System Font Regular"/>
              <a:buChar char="-"/>
              <a:defRPr/>
            </a:lvl3pPr>
          </a:lstStyle>
          <a:p>
            <a:pPr lvl="0"/>
            <a:fld id="{63CD27F9-2BDE-4BCE-ABAE-6D1417031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5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 th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143000"/>
            <a:ext cx="5741890" cy="897490"/>
          </a:xfrm>
        </p:spPr>
        <p:txBody>
          <a:bodyPr/>
          <a:lstStyle>
            <a:lvl1pPr>
              <a:lnSpc>
                <a:spcPct val="80000"/>
              </a:lnSpc>
              <a:defRPr sz="3600">
                <a:latin typeface="+mj-lt"/>
              </a:defRPr>
            </a:lvl1pPr>
          </a:lstStyle>
          <a:p>
            <a:r>
              <a:rPr lang="en-US" dirty="0"/>
              <a:t>Click to add slide title. Can be two lines if needed.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D9792A-EFEE-4E06-8380-F8F8A622949B}"/>
              </a:ext>
            </a:extLst>
          </p:cNvPr>
          <p:cNvSpPr/>
          <p:nvPr userDrawn="1"/>
        </p:nvSpPr>
        <p:spPr>
          <a:xfrm>
            <a:off x="0" y="6401293"/>
            <a:ext cx="12192000" cy="456707"/>
          </a:xfrm>
          <a:prstGeom prst="rect">
            <a:avLst/>
          </a:prstGeom>
          <a:solidFill>
            <a:srgbClr val="2E1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5B2DD7-74F0-46CD-AF78-39DAC169040E}"/>
              </a:ext>
            </a:extLst>
          </p:cNvPr>
          <p:cNvSpPr/>
          <p:nvPr userDrawn="1"/>
        </p:nvSpPr>
        <p:spPr>
          <a:xfrm>
            <a:off x="0" y="6354586"/>
            <a:ext cx="12191997" cy="45719"/>
          </a:xfrm>
          <a:prstGeom prst="rect">
            <a:avLst/>
          </a:prstGeom>
          <a:solidFill>
            <a:srgbClr val="F5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192374FC-8646-4CC8-996D-D8F597D96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95" y="6448980"/>
            <a:ext cx="1485810" cy="3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1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th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D7243D9-5DB4-9241-A111-90F422709D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8169" y="6036960"/>
            <a:ext cx="1895661" cy="45670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Select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8788" y="1143000"/>
            <a:ext cx="5741890" cy="79945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add a slide title. Can be two lines if needed.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8788" y="2229037"/>
            <a:ext cx="5741881" cy="793038"/>
          </a:xfrm>
        </p:spPr>
        <p:txBody>
          <a:bodyPr/>
          <a:lstStyle>
            <a:lvl1pPr>
              <a:buNone/>
              <a:defRPr/>
            </a:lvl1pPr>
            <a:lvl3pPr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F1D458-D634-BC49-B5AD-B81F54D6E388}"/>
              </a:ext>
            </a:extLst>
          </p:cNvPr>
          <p:cNvGrpSpPr/>
          <p:nvPr userDrawn="1"/>
        </p:nvGrpSpPr>
        <p:grpSpPr>
          <a:xfrm>
            <a:off x="5114135" y="633791"/>
            <a:ext cx="175450" cy="136055"/>
            <a:chOff x="11343190" y="687636"/>
            <a:chExt cx="274320" cy="2127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98ECBF-783D-124F-A764-236EEB0DC6A0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725DF0-2BCF-8249-AAC5-78F7F594315F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9B61B6-9BDB-FB44-B378-F96AFB860B19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6B7EE8-1931-C649-B12A-9B07F0D0D258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67885-D7EC-F54D-9FA7-B74104BB22BA}"/>
              </a:ext>
            </a:extLst>
          </p:cNvPr>
          <p:cNvCxnSpPr>
            <a:cxnSpLocks/>
          </p:cNvCxnSpPr>
          <p:nvPr userDrawn="1"/>
        </p:nvCxnSpPr>
        <p:spPr>
          <a:xfrm>
            <a:off x="5201860" y="914400"/>
            <a:ext cx="0" cy="5029200"/>
          </a:xfrm>
          <a:prstGeom prst="line">
            <a:avLst/>
          </a:prstGeom>
          <a:ln w="127000"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E3AB95-4D16-4E4C-9676-FA59758CF6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570882" cy="685799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1427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10515600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5625"/>
            <a:ext cx="10515600" cy="136447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52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4" r:id="rId3"/>
    <p:sldLayoutId id="2147483681" r:id="rId4"/>
    <p:sldLayoutId id="2147483680" r:id="rId5"/>
    <p:sldLayoutId id="2147483675" r:id="rId6"/>
    <p:sldLayoutId id="2147483684" r:id="rId7"/>
    <p:sldLayoutId id="2147483683" r:id="rId8"/>
    <p:sldLayoutId id="2147483676" r:id="rId9"/>
    <p:sldLayoutId id="2147483679" r:id="rId10"/>
    <p:sldLayoutId id="2147483677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Sabon Next LT" panose="02000500000000000000" pitchFamily="2" charset="0"/>
          <a:ea typeface="+mj-ea"/>
          <a:cs typeface="Sabon Next LT" panose="02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ourier New" panose="02070309020205020404" pitchFamily="49" charset="0"/>
        <a:buChar char="o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9D58-073B-47C0-A039-3206D3BE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38739"/>
            <a:ext cx="10134600" cy="199439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Using Transfer Learning to Train Individualized Models to Detect Eating Episodes from Daily Wrist Motion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BA959-B897-4EAA-9522-96BF00A279EA}"/>
              </a:ext>
            </a:extLst>
          </p:cNvPr>
          <p:cNvSpPr txBox="1"/>
          <p:nvPr/>
        </p:nvSpPr>
        <p:spPr>
          <a:xfrm>
            <a:off x="1980147" y="4033131"/>
            <a:ext cx="2453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AUGUST 16</a:t>
            </a:r>
            <a:r>
              <a:rPr kumimoji="0" lang="en-US" sz="1800" b="0" i="0" u="none" strike="noStrike" kern="1200" cap="all" spc="200" normalizeH="0" baseline="3000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</a:t>
            </a:r>
            <a:r>
              <a:rPr lang="en-US" cap="all" spc="200" dirty="0">
                <a:solidFill>
                  <a:srgbClr val="44546A"/>
                </a:solidFill>
                <a:latin typeface="Calibri Light" panose="020F0302020204030204"/>
              </a:rPr>
              <a:t>, 2021</a:t>
            </a:r>
          </a:p>
          <a:p>
            <a:endParaRPr lang="en-US" cap="all" spc="200" dirty="0">
              <a:solidFill>
                <a:srgbClr val="44546A"/>
              </a:solidFill>
              <a:latin typeface="Calibri Light" panose="020F0302020204030204"/>
            </a:endParaRPr>
          </a:p>
          <a:p>
            <a:r>
              <a:rPr lang="en-US" cap="all" spc="200" dirty="0">
                <a:solidFill>
                  <a:srgbClr val="44546A"/>
                </a:solidFill>
                <a:latin typeface="Calibri Light" panose="020F0302020204030204"/>
              </a:rPr>
              <a:t>Thesis Defense</a:t>
            </a:r>
          </a:p>
          <a:p>
            <a:endParaRPr lang="en-US" cap="all" spc="200" dirty="0">
              <a:solidFill>
                <a:srgbClr val="44546A"/>
              </a:solidFill>
              <a:latin typeface="Calibri Light" panose="020F0302020204030204"/>
            </a:endParaRPr>
          </a:p>
          <a:p>
            <a:r>
              <a:rPr lang="en-US" cap="all" spc="200" dirty="0">
                <a:solidFill>
                  <a:srgbClr val="44546A"/>
                </a:solidFill>
                <a:latin typeface="Calibri Light" panose="020F0302020204030204"/>
              </a:rPr>
              <a:t>Cole Younginer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4F5996-21E2-490A-A767-E82E98D9B3FF}"/>
              </a:ext>
            </a:extLst>
          </p:cNvPr>
          <p:cNvSpPr txBox="1"/>
          <p:nvPr/>
        </p:nvSpPr>
        <p:spPr>
          <a:xfrm>
            <a:off x="7158858" y="4033131"/>
            <a:ext cx="4004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Thesis Committee:</a:t>
            </a:r>
          </a:p>
          <a:p>
            <a:endParaRPr lang="en-US" sz="1200" cap="all" spc="200" dirty="0">
              <a:solidFill>
                <a:srgbClr val="44546A"/>
              </a:solidFill>
              <a:latin typeface="Calibri Light" panose="020F0302020204030204"/>
            </a:endParaRPr>
          </a:p>
          <a:p>
            <a:r>
              <a:rPr lang="en-US" sz="1200" cap="all" spc="200" dirty="0">
                <a:solidFill>
                  <a:srgbClr val="44546A"/>
                </a:solidFill>
                <a:latin typeface="Calibri Light" panose="020F0302020204030204"/>
              </a:rPr>
              <a:t>   Dr. Adam Hoover (Committee Chair)</a:t>
            </a:r>
          </a:p>
          <a:p>
            <a:endParaRPr lang="en-US" sz="1200" cap="all" spc="200" dirty="0">
              <a:solidFill>
                <a:srgbClr val="44546A"/>
              </a:solidFill>
              <a:latin typeface="Calibri Light" panose="020F0302020204030204"/>
            </a:endParaRPr>
          </a:p>
          <a:p>
            <a:r>
              <a:rPr lang="en-US" sz="1200" cap="all" spc="200" dirty="0">
                <a:solidFill>
                  <a:srgbClr val="44546A"/>
                </a:solidFill>
                <a:latin typeface="Calibri Light" panose="020F0302020204030204"/>
              </a:rPr>
              <a:t>   Dr. Melissa Smith</a:t>
            </a:r>
          </a:p>
          <a:p>
            <a:endParaRPr lang="en-US" sz="1200" cap="all" spc="200" dirty="0">
              <a:solidFill>
                <a:srgbClr val="44546A"/>
              </a:solidFill>
              <a:latin typeface="Calibri Light" panose="020F0302020204030204"/>
            </a:endParaRPr>
          </a:p>
          <a:p>
            <a:r>
              <a:rPr lang="en-US" sz="1200" cap="all" spc="200" dirty="0">
                <a:solidFill>
                  <a:srgbClr val="44546A"/>
                </a:solidFill>
                <a:latin typeface="Calibri Light" panose="020F0302020204030204"/>
              </a:rPr>
              <a:t>   Dr. Jon Calhoun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4A42A3-C88B-4F84-A1F8-EF113F44ACE1}"/>
              </a:ext>
            </a:extLst>
          </p:cNvPr>
          <p:cNvCxnSpPr>
            <a:cxnSpLocks/>
          </p:cNvCxnSpPr>
          <p:nvPr/>
        </p:nvCxnSpPr>
        <p:spPr>
          <a:xfrm>
            <a:off x="1333500" y="3939540"/>
            <a:ext cx="9582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0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25690"/>
            <a:ext cx="10218419" cy="14578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transfer learning to leverage features learned from a group eating detection model to improve the performance of personalized eating detection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5741890" cy="4542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Novelty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latin typeface="+mn-lt"/>
              </a:rPr>
              <a:t>INTRODUCTION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77B233F-E242-4F7C-861E-64F80610E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0241" y="2796313"/>
            <a:ext cx="6152085" cy="32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9896474" cy="350454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Can transfer learning be employed to increase the performance of individualized eating detection models by utilizing features learned from a group model?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How much performance can be gained? Does this gain vary depending on the individual?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Can transfer learning speed up the training process of individualized models?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5741890" cy="4542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Novelty: Main Questions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latin typeface="+mn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1176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5661660" cy="40934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Datasets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Data Pre-Processing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Neural Network Architecture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Network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Post-Processing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Evaluation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5741890" cy="4542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2065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6400799" cy="39010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Clemson All Day (CAD) dataset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354 days of free-living wrist motion data collected from 351 different people (approximately one day per person)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Multiday dataset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Approximately 10-14 days of wrist motion data collected from eight subjects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Both datasets collected using Shimmer3 IMU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Six total axes of data recorded at 15 Hz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Accelerometer, gyroscope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Ground truth recorded manually using button presses on Shimmer3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5741890" cy="4542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Datasets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latin typeface="+mn-lt"/>
              </a:rPr>
              <a:t>METHODS</a:t>
            </a:r>
          </a:p>
        </p:txBody>
      </p:sp>
      <p:pic>
        <p:nvPicPr>
          <p:cNvPr id="3" name="Picture 2" descr="A picture containing indoor, sitting, remote&#10;&#10;Description automatically generated">
            <a:extLst>
              <a:ext uri="{FF2B5EF4-FFF2-40B4-BE49-F238E27FC236}">
                <a16:creationId xmlns:a16="http://schemas.microsoft.com/office/drawing/2014/main" id="{9249F7B9-69C1-4812-B1A7-C3A5380ABD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9"/>
          <a:stretch/>
        </p:blipFill>
        <p:spPr>
          <a:xfrm>
            <a:off x="7425487" y="1925690"/>
            <a:ext cx="4599807" cy="36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7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6816011" cy="14198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IMU data prone to noise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Smooth using Gaussian filter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Smooth each axis independently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Gaussian window of 15 points (corresponds to one second)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Data Pre-Processing: Smoothing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METHODS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A62DD17-61D2-442A-85AC-86C134A54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040" y="3429000"/>
            <a:ext cx="6979920" cy="289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84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1925690"/>
            <a:ext cx="6029324" cy="20656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Accelerometer and gyroscope readings have different ranges of values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Accelerometer measured in </a:t>
            </a:r>
            <a:r>
              <a:rPr lang="en-US" sz="1800" i="1" dirty="0">
                <a:solidFill>
                  <a:schemeClr val="tx1"/>
                </a:solidFill>
              </a:rPr>
              <a:t>m/s²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Gyroscope measured in deg/sec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Z-score normalization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Rescales each axis to have zero mean and unit variance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Data Pre-Processing: Normalization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3F2611-9916-4431-B7E4-EA063F4D4E32}"/>
                  </a:ext>
                </a:extLst>
              </p:cNvPr>
              <p:cNvSpPr txBox="1"/>
              <p:nvPr/>
            </p:nvSpPr>
            <p:spPr>
              <a:xfrm>
                <a:off x="1910248" y="4319782"/>
                <a:ext cx="1831328" cy="632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3F2611-9916-4431-B7E4-EA063F4D4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248" y="4319782"/>
                <a:ext cx="1831328" cy="632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50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1925690"/>
            <a:ext cx="5089846" cy="35045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Generate samples using sliding window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tx1"/>
                </a:solidFill>
              </a:rPr>
              <a:t>W </a:t>
            </a:r>
            <a:r>
              <a:rPr lang="en-US" sz="1800" dirty="0">
                <a:solidFill>
                  <a:schemeClr val="tx1"/>
                </a:solidFill>
              </a:rPr>
              <a:t>= 6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Stride </a:t>
            </a:r>
            <a:r>
              <a:rPr lang="en-US" sz="1800" i="1" dirty="0">
                <a:solidFill>
                  <a:schemeClr val="tx1"/>
                </a:solidFill>
              </a:rPr>
              <a:t>S</a:t>
            </a:r>
            <a:r>
              <a:rPr lang="en-US" sz="1800" dirty="0">
                <a:solidFill>
                  <a:schemeClr val="tx1"/>
                </a:solidFill>
              </a:rPr>
              <a:t> = 15 seconds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Label entire window using majority label for all points within window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1 = eating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0 = non-eating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Undersample non-eating samples to balance labels for training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1054418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Data Pre-Processing: Sliding Window &amp; Data Imbalance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METHODS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8A0D65C-1FE3-4C3E-B5F6-1ABF4DD71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848" y="1974487"/>
            <a:ext cx="5640413" cy="370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1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1925690"/>
            <a:ext cx="4952998" cy="23791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Three 1D convolutional layers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Each subsequent convolutional layer learns more specific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1D Global average pooling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 Fully-connected layers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Final output: probability of eating </a:t>
            </a:r>
            <a:r>
              <a:rPr lang="en-US" sz="1800" i="1" dirty="0">
                <a:solidFill>
                  <a:schemeClr val="tx1"/>
                </a:solidFill>
              </a:rPr>
              <a:t>P(E)</a:t>
            </a:r>
            <a:r>
              <a:rPr lang="en-US" sz="1800" dirty="0">
                <a:solidFill>
                  <a:schemeClr val="tx1"/>
                </a:solidFill>
              </a:rPr>
              <a:t> for input window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Network Architecture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METHODS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C100C6D-7AB0-4CBB-A82B-8E18533F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0800" y="512979"/>
            <a:ext cx="5608320" cy="56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41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Network Training: Group Model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METHODS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B8205FF-8E77-4F17-991C-E2D729D7B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5915" y="1706829"/>
            <a:ext cx="7760169" cy="46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4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Network Training: Individual Models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METHODS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70AD143-49DE-4480-9164-B318E6473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9054" y="1822087"/>
            <a:ext cx="8653892" cy="44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4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5661660" cy="17143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5741890" cy="4542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10907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89" y="1143000"/>
            <a:ext cx="10694447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Network Training: Transfer Learning Models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latin typeface="+mn-lt"/>
              </a:rPr>
              <a:t>METHODS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AB8DD7A-6BD5-4E00-87B7-A49732D77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4987" y="1749692"/>
            <a:ext cx="8014500" cy="46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23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10694446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Network Training: Transfer Learning Models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F9DF4-9619-49E5-9EEF-BD3D91F80853}"/>
              </a:ext>
            </a:extLst>
          </p:cNvPr>
          <p:cNvSpPr txBox="1"/>
          <p:nvPr/>
        </p:nvSpPr>
        <p:spPr>
          <a:xfrm>
            <a:off x="2419993" y="5471572"/>
            <a:ext cx="1308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Fine-Tune 0</a:t>
            </a:r>
          </a:p>
          <a:p>
            <a:pPr algn="ctr"/>
            <a:r>
              <a:rPr lang="en-US" dirty="0"/>
              <a:t>Layers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6D275-6016-4EAD-BC05-59C974D5C11C}"/>
              </a:ext>
            </a:extLst>
          </p:cNvPr>
          <p:cNvSpPr txBox="1"/>
          <p:nvPr/>
        </p:nvSpPr>
        <p:spPr>
          <a:xfrm>
            <a:off x="4667894" y="5471571"/>
            <a:ext cx="1308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Fine-Tune 1</a:t>
            </a:r>
          </a:p>
          <a:p>
            <a:pPr algn="ctr"/>
            <a:r>
              <a:rPr lang="en-US" dirty="0"/>
              <a:t>Layer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41503-6A5E-4794-A4B6-02CA090A937E}"/>
              </a:ext>
            </a:extLst>
          </p:cNvPr>
          <p:cNvSpPr txBox="1"/>
          <p:nvPr/>
        </p:nvSpPr>
        <p:spPr>
          <a:xfrm>
            <a:off x="6915796" y="5471573"/>
            <a:ext cx="1308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Fine-Tune 2</a:t>
            </a:r>
          </a:p>
          <a:p>
            <a:pPr algn="ctr"/>
            <a:r>
              <a:rPr lang="en-US" dirty="0"/>
              <a:t>Layers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096A28-305C-44F4-9E9B-54A25224EBD5}"/>
              </a:ext>
            </a:extLst>
          </p:cNvPr>
          <p:cNvSpPr txBox="1"/>
          <p:nvPr/>
        </p:nvSpPr>
        <p:spPr>
          <a:xfrm>
            <a:off x="9163697" y="5484989"/>
            <a:ext cx="1308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Fine-Tune 3</a:t>
            </a:r>
          </a:p>
          <a:p>
            <a:pPr algn="ctr"/>
            <a:r>
              <a:rPr lang="en-US" dirty="0"/>
              <a:t>Layers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682A1BC-8E2C-4668-9CC8-DDDAD616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0495" y="1643452"/>
            <a:ext cx="8752285" cy="38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22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7932575" cy="14578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Evaluate on full days of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Use sliding window to produce sequence of </a:t>
            </a:r>
            <a:r>
              <a:rPr lang="en-US" sz="1800" i="1" dirty="0">
                <a:solidFill>
                  <a:schemeClr val="tx1"/>
                </a:solidFill>
              </a:rPr>
              <a:t>P(E) </a:t>
            </a:r>
            <a:r>
              <a:rPr lang="en-US" sz="1800" dirty="0">
                <a:solidFill>
                  <a:schemeClr val="tx1"/>
                </a:solidFill>
              </a:rPr>
              <a:t>values throughout the 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Use two thresholds </a:t>
            </a:r>
            <a:r>
              <a:rPr lang="en-US" sz="1800" i="1" dirty="0">
                <a:solidFill>
                  <a:schemeClr val="tx1"/>
                </a:solidFill>
              </a:rPr>
              <a:t>T</a:t>
            </a:r>
            <a:r>
              <a:rPr lang="en-US" sz="1800" i="1" baseline="-25000" dirty="0">
                <a:solidFill>
                  <a:schemeClr val="tx1"/>
                </a:solidFill>
              </a:rPr>
              <a:t>S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 T</a:t>
            </a:r>
            <a:r>
              <a:rPr lang="en-US" sz="1800" i="1" baseline="-25000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 to detect meals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Post-Processing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METHODS</a:t>
            </a:r>
          </a:p>
        </p:txBody>
      </p:sp>
      <p:pic>
        <p:nvPicPr>
          <p:cNvPr id="3" name="Picture 2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8C7555B5-6942-4433-963F-9AB0AA2E6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0" y="2992016"/>
            <a:ext cx="10138560" cy="32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25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1925690"/>
            <a:ext cx="4952998" cy="3323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Weighted Accuracy: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Evaluation Metrics: Time Metrics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CEA17F-98B1-4649-8BDC-87D272EB06C1}"/>
                  </a:ext>
                </a:extLst>
              </p:cNvPr>
              <p:cNvSpPr txBox="1"/>
              <p:nvPr/>
            </p:nvSpPr>
            <p:spPr>
              <a:xfrm>
                <a:off x="2227489" y="2449983"/>
                <a:ext cx="4693336" cy="756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TN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TP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FN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TN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FP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CEA17F-98B1-4649-8BDC-87D272EB0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489" y="2449983"/>
                <a:ext cx="4693336" cy="756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0F66727E-4CD5-415F-9778-7F5A7D0FF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411" y="3775730"/>
            <a:ext cx="10963259" cy="23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48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1925690"/>
            <a:ext cx="5791198" cy="12536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True Positive Rate (TPR):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Evaluation Metrics: Episode Metrics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247C40-FAE2-4138-BB50-4886CBE6E3D5}"/>
                  </a:ext>
                </a:extLst>
              </p:cNvPr>
              <p:cNvSpPr txBox="1"/>
              <p:nvPr/>
            </p:nvSpPr>
            <p:spPr>
              <a:xfrm>
                <a:off x="1988697" y="2479638"/>
                <a:ext cx="2123979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TPR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FN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247C40-FAE2-4138-BB50-4886CBE6E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97" y="2479638"/>
                <a:ext cx="2123979" cy="697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2E8997-5905-4362-98C4-A7175DED9E2A}"/>
                  </a:ext>
                </a:extLst>
              </p:cNvPr>
              <p:cNvSpPr txBox="1"/>
              <p:nvPr/>
            </p:nvSpPr>
            <p:spPr>
              <a:xfrm>
                <a:off x="8150311" y="2479638"/>
                <a:ext cx="1682575" cy="689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FP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TP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TP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2E8997-5905-4362-98C4-A7175DED9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311" y="2479638"/>
                <a:ext cx="1682575" cy="68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C244009-5CDE-4D98-9F10-594C4A242D3B}"/>
              </a:ext>
            </a:extLst>
          </p:cNvPr>
          <p:cNvSpPr txBox="1">
            <a:spLocks/>
          </p:cNvSpPr>
          <p:nvPr/>
        </p:nvSpPr>
        <p:spPr>
          <a:xfrm>
            <a:off x="6096000" y="1925690"/>
            <a:ext cx="5791198" cy="3323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False Positive per True Positive (FP/TP)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01BBE61-7E15-4E9F-97EC-7C8E451AA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668" y="4152655"/>
            <a:ext cx="11206530" cy="18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5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9910265" cy="22129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Results can vary between runs for the same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Choice of non-eating samples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Choice of folds during cross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Recent replications of the group experiment showed multiple runs are needed to estimate average performance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Run each model 30 times for more accurate results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Evaluation Metrics: Model Volatility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89775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6704044" cy="39651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Fine-Tuning Transfer Learning Model 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Group vs. Individual vs. Transfer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Per Subject Variability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Model Volatility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5741890" cy="4542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38609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1813925"/>
            <a:ext cx="4952998" cy="41693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Weighted accuracy and TPR both increase as more layers are fine-tuned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Biggest increasing when fine-tuning the second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FP/TP increases only slightly when using any amount of fine-tuning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Training the classification head takes up the majority of training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Overall training times were low, therefore fine-tuning all layers was optimal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Fine-Tuning Transfer Learning Model Layers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latin typeface="+mn-lt"/>
              </a:rPr>
              <a:t>RESULTS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52752DD5-4816-474A-8EAF-80BF94376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280499"/>
              </p:ext>
            </p:extLst>
          </p:nvPr>
        </p:nvGraphicFramePr>
        <p:xfrm>
          <a:off x="6440329" y="1813925"/>
          <a:ext cx="5582452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5613">
                  <a:extLst>
                    <a:ext uri="{9D8B030D-6E8A-4147-A177-3AD203B41FA5}">
                      <a16:colId xmlns:a16="http://schemas.microsoft.com/office/drawing/2014/main" val="1033344486"/>
                    </a:ext>
                  </a:extLst>
                </a:gridCol>
                <a:gridCol w="1395613">
                  <a:extLst>
                    <a:ext uri="{9D8B030D-6E8A-4147-A177-3AD203B41FA5}">
                      <a16:colId xmlns:a16="http://schemas.microsoft.com/office/drawing/2014/main" val="1940771446"/>
                    </a:ext>
                  </a:extLst>
                </a:gridCol>
                <a:gridCol w="1395613">
                  <a:extLst>
                    <a:ext uri="{9D8B030D-6E8A-4147-A177-3AD203B41FA5}">
                      <a16:colId xmlns:a16="http://schemas.microsoft.com/office/drawing/2014/main" val="61984988"/>
                    </a:ext>
                  </a:extLst>
                </a:gridCol>
                <a:gridCol w="1395613">
                  <a:extLst>
                    <a:ext uri="{9D8B030D-6E8A-4147-A177-3AD203B41FA5}">
                      <a16:colId xmlns:a16="http://schemas.microsoft.com/office/drawing/2014/main" val="689114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Fine-Tuned Layers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Acc</a:t>
                      </a:r>
                      <a:r>
                        <a:rPr lang="en-US" sz="1800" b="1" baseline="-25000" dirty="0" err="1"/>
                        <a:t>W</a:t>
                      </a:r>
                      <a:r>
                        <a:rPr lang="en-US" sz="1800" b="1" dirty="0"/>
                        <a:t> (%)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TPR (%)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FP/TP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21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73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63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1.20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051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49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723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81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1.40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34341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C6B1A844-864A-43F4-92B7-8FB7618A2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13996"/>
              </p:ext>
            </p:extLst>
          </p:nvPr>
        </p:nvGraphicFramePr>
        <p:xfrm>
          <a:off x="6440329" y="4139681"/>
          <a:ext cx="2791226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5613">
                  <a:extLst>
                    <a:ext uri="{9D8B030D-6E8A-4147-A177-3AD203B41FA5}">
                      <a16:colId xmlns:a16="http://schemas.microsoft.com/office/drawing/2014/main" val="1033344486"/>
                    </a:ext>
                  </a:extLst>
                </a:gridCol>
                <a:gridCol w="1395613">
                  <a:extLst>
                    <a:ext uri="{9D8B030D-6E8A-4147-A177-3AD203B41FA5}">
                      <a16:colId xmlns:a16="http://schemas.microsoft.com/office/drawing/2014/main" val="1940771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Fine-Tuned Layers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Training Time (s)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21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53.4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051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49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723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86.6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34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791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0" y="1925691"/>
            <a:ext cx="4953009" cy="41693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Individual model was able to beat the group model in both weighted accuracy and TPR, but showed a much higher FP/TP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Overall results of transfer learning model relative to individual model: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1% decrease in weighted accuracy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6% decrease in TPR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/>
                </a:solidFill>
              </a:rPr>
              <a:t>43% improvement in FP/TP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Individual model trained in 98.9 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12% decrease in training times when using transfer learning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Group vs. Individual vs. Transfer Learning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RESULTS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210D0E9C-7C7E-4E11-B966-9A60F17AE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71701"/>
              </p:ext>
            </p:extLst>
          </p:nvPr>
        </p:nvGraphicFramePr>
        <p:xfrm>
          <a:off x="6267925" y="2935215"/>
          <a:ext cx="580577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443">
                  <a:extLst>
                    <a:ext uri="{9D8B030D-6E8A-4147-A177-3AD203B41FA5}">
                      <a16:colId xmlns:a16="http://schemas.microsoft.com/office/drawing/2014/main" val="1033344486"/>
                    </a:ext>
                  </a:extLst>
                </a:gridCol>
                <a:gridCol w="1451443">
                  <a:extLst>
                    <a:ext uri="{9D8B030D-6E8A-4147-A177-3AD203B41FA5}">
                      <a16:colId xmlns:a16="http://schemas.microsoft.com/office/drawing/2014/main" val="1940771446"/>
                    </a:ext>
                  </a:extLst>
                </a:gridCol>
                <a:gridCol w="1451443">
                  <a:extLst>
                    <a:ext uri="{9D8B030D-6E8A-4147-A177-3AD203B41FA5}">
                      <a16:colId xmlns:a16="http://schemas.microsoft.com/office/drawing/2014/main" val="61984988"/>
                    </a:ext>
                  </a:extLst>
                </a:gridCol>
                <a:gridCol w="1451443">
                  <a:extLst>
                    <a:ext uri="{9D8B030D-6E8A-4147-A177-3AD203B41FA5}">
                      <a16:colId xmlns:a16="http://schemas.microsoft.com/office/drawing/2014/main" val="689114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Acc</a:t>
                      </a:r>
                      <a:r>
                        <a:rPr lang="en-US" sz="2400" b="1" baseline="-25000" dirty="0" err="1"/>
                        <a:t>W</a:t>
                      </a:r>
                      <a:r>
                        <a:rPr lang="en-US" sz="2400" b="1" dirty="0"/>
                        <a:t> (%)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TPR (%)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FP/TP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21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Group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73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1.39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051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9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Transfer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80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1.40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34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284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A63DD08-06D9-48B0-9D14-D5DB09984B3A}"/>
              </a:ext>
            </a:extLst>
          </p:cNvPr>
          <p:cNvSpPr txBox="1"/>
          <p:nvPr/>
        </p:nvSpPr>
        <p:spPr>
          <a:xfrm>
            <a:off x="10086975" y="857250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C1711-177C-477D-BFE1-6FFD0120ECE9}"/>
              </a:ext>
            </a:extLst>
          </p:cNvPr>
          <p:cNvSpPr txBox="1"/>
          <p:nvPr/>
        </p:nvSpPr>
        <p:spPr>
          <a:xfrm>
            <a:off x="10086975" y="32443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764EFE-B705-4B5D-90C2-EC2FD8907CC8}"/>
              </a:ext>
            </a:extLst>
          </p:cNvPr>
          <p:cNvSpPr txBox="1"/>
          <p:nvPr/>
        </p:nvSpPr>
        <p:spPr>
          <a:xfrm>
            <a:off x="10086974" y="5446752"/>
            <a:ext cx="190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Transfer Learning Model</a:t>
            </a:r>
          </a:p>
        </p:txBody>
      </p:sp>
      <p:pic>
        <p:nvPicPr>
          <p:cNvPr id="24" name="Picture 23" descr="Chart&#10;&#10;Description automatically generated">
            <a:extLst>
              <a:ext uri="{FF2B5EF4-FFF2-40B4-BE49-F238E27FC236}">
                <a16:creationId xmlns:a16="http://schemas.microsoft.com/office/drawing/2014/main" id="{A22E1AA1-1DF4-4AD9-B019-588B75389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4" y="2241327"/>
            <a:ext cx="7134225" cy="2274753"/>
          </a:xfrm>
          <a:prstGeom prst="rect">
            <a:avLst/>
          </a:prstGeom>
        </p:spPr>
      </p:pic>
      <p:pic>
        <p:nvPicPr>
          <p:cNvPr id="28" name="Picture 2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B19CA5-61E6-44F5-A4FA-E4EB88187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674" y="4581207"/>
            <a:ext cx="7138302" cy="2241327"/>
          </a:xfrm>
          <a:prstGeom prst="rect">
            <a:avLst/>
          </a:prstGeom>
        </p:spPr>
      </p:pic>
      <p:pic>
        <p:nvPicPr>
          <p:cNvPr id="30" name="Picture 29" descr="A picture containing chart&#10;&#10;Description automatically generated">
            <a:extLst>
              <a:ext uri="{FF2B5EF4-FFF2-40B4-BE49-F238E27FC236}">
                <a16:creationId xmlns:a16="http://schemas.microsoft.com/office/drawing/2014/main" id="{115C596E-7FA3-491C-8E7B-A89E760B3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82"/>
          <a:stretch/>
        </p:blipFill>
        <p:spPr>
          <a:xfrm>
            <a:off x="2733674" y="0"/>
            <a:ext cx="7134225" cy="2241327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6D2876D0-7DC1-4D80-945C-B59C8B6C2E24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1669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5661660" cy="33003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Motivation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Related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Novelty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5741890" cy="45615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8823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193C65CD-226F-4FCE-93F1-B82EA8D91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5" y="0"/>
            <a:ext cx="7134225" cy="2241327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9CC73185-3C24-4BF6-952E-07926F7F2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675" y="2239054"/>
            <a:ext cx="7134225" cy="2299419"/>
          </a:xfrm>
          <a:prstGeom prst="rect">
            <a:avLst/>
          </a:prstGeom>
        </p:spPr>
      </p:pic>
      <p:pic>
        <p:nvPicPr>
          <p:cNvPr id="16" name="Picture 15" descr="Chart&#10;&#10;Description automatically generated with medium confidence">
            <a:extLst>
              <a:ext uri="{FF2B5EF4-FFF2-40B4-BE49-F238E27FC236}">
                <a16:creationId xmlns:a16="http://schemas.microsoft.com/office/drawing/2014/main" id="{D60FC39A-FF37-41BE-8D91-0E118A4E5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675" y="4538473"/>
            <a:ext cx="7239000" cy="22703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63DD08-06D9-48B0-9D14-D5DB09984B3A}"/>
              </a:ext>
            </a:extLst>
          </p:cNvPr>
          <p:cNvSpPr txBox="1"/>
          <p:nvPr/>
        </p:nvSpPr>
        <p:spPr>
          <a:xfrm>
            <a:off x="10086975" y="857250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C1711-177C-477D-BFE1-6FFD0120ECE9}"/>
              </a:ext>
            </a:extLst>
          </p:cNvPr>
          <p:cNvSpPr txBox="1"/>
          <p:nvPr/>
        </p:nvSpPr>
        <p:spPr>
          <a:xfrm>
            <a:off x="10086975" y="32443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764EFE-B705-4B5D-90C2-EC2FD8907CC8}"/>
              </a:ext>
            </a:extLst>
          </p:cNvPr>
          <p:cNvSpPr txBox="1"/>
          <p:nvPr/>
        </p:nvSpPr>
        <p:spPr>
          <a:xfrm>
            <a:off x="10086974" y="5446752"/>
            <a:ext cx="190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Transfer Learning Model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7B6560EE-7583-49C5-BF0D-0DCA4D3A49F6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024726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0" y="1925691"/>
            <a:ext cx="4953009" cy="38559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Transfer learning model performed better than individual model in weighted accuracy for most subjects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Only subject 003 and 004 did not achieve a higher weighted accuracy with transfer learning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Examined subject 003’s data manually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Short recordings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Quick, infrequent meals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Errors with ground truth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Per Subject Variability: Time Metrics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RESULTS</a:t>
            </a: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6F5E5C34-2065-4C5D-B49A-EB7FAD42B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253247"/>
              </p:ext>
            </p:extLst>
          </p:nvPr>
        </p:nvGraphicFramePr>
        <p:xfrm>
          <a:off x="6198412" y="1845255"/>
          <a:ext cx="5835916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8979">
                  <a:extLst>
                    <a:ext uri="{9D8B030D-6E8A-4147-A177-3AD203B41FA5}">
                      <a16:colId xmlns:a16="http://schemas.microsoft.com/office/drawing/2014/main" val="2694978593"/>
                    </a:ext>
                  </a:extLst>
                </a:gridCol>
                <a:gridCol w="1458979">
                  <a:extLst>
                    <a:ext uri="{9D8B030D-6E8A-4147-A177-3AD203B41FA5}">
                      <a16:colId xmlns:a16="http://schemas.microsoft.com/office/drawing/2014/main" val="3307194550"/>
                    </a:ext>
                  </a:extLst>
                </a:gridCol>
                <a:gridCol w="1458979">
                  <a:extLst>
                    <a:ext uri="{9D8B030D-6E8A-4147-A177-3AD203B41FA5}">
                      <a16:colId xmlns:a16="http://schemas.microsoft.com/office/drawing/2014/main" val="2363446281"/>
                    </a:ext>
                  </a:extLst>
                </a:gridCol>
                <a:gridCol w="1458979">
                  <a:extLst>
                    <a:ext uri="{9D8B030D-6E8A-4147-A177-3AD203B41FA5}">
                      <a16:colId xmlns:a16="http://schemas.microsoft.com/office/drawing/2014/main" val="4139801982"/>
                    </a:ext>
                  </a:extLst>
                </a:gridCol>
              </a:tblGrid>
              <a:tr h="346607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Subject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Acc</a:t>
                      </a:r>
                      <a:r>
                        <a:rPr lang="en-US" sz="1800" b="1" baseline="-25000" dirty="0" err="1"/>
                        <a:t>W</a:t>
                      </a:r>
                      <a:r>
                        <a:rPr lang="en-US" sz="1800" b="1" dirty="0"/>
                        <a:t> (%)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30939"/>
                  </a:ext>
                </a:extLst>
              </a:tr>
              <a:tr h="3466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Group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Individual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Transfer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652038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63057914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002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221288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003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723727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004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37024523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11310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27767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613266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008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21714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6F622D-4FB1-43CF-8F5B-6809BCB09AD8}"/>
              </a:ext>
            </a:extLst>
          </p:cNvPr>
          <p:cNvCxnSpPr/>
          <p:nvPr/>
        </p:nvCxnSpPr>
        <p:spPr>
          <a:xfrm>
            <a:off x="7943088" y="2216505"/>
            <a:ext cx="392094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252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Per Subject Variability: Episode Metrics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RESULTS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B66AA7E-9BDF-4102-BCB8-1A936A6AD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88932"/>
              </p:ext>
            </p:extLst>
          </p:nvPr>
        </p:nvGraphicFramePr>
        <p:xfrm>
          <a:off x="1194198" y="1974487"/>
          <a:ext cx="10212853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8979">
                  <a:extLst>
                    <a:ext uri="{9D8B030D-6E8A-4147-A177-3AD203B41FA5}">
                      <a16:colId xmlns:a16="http://schemas.microsoft.com/office/drawing/2014/main" val="2694978593"/>
                    </a:ext>
                  </a:extLst>
                </a:gridCol>
                <a:gridCol w="1458979">
                  <a:extLst>
                    <a:ext uri="{9D8B030D-6E8A-4147-A177-3AD203B41FA5}">
                      <a16:colId xmlns:a16="http://schemas.microsoft.com/office/drawing/2014/main" val="3307194550"/>
                    </a:ext>
                  </a:extLst>
                </a:gridCol>
                <a:gridCol w="1458979">
                  <a:extLst>
                    <a:ext uri="{9D8B030D-6E8A-4147-A177-3AD203B41FA5}">
                      <a16:colId xmlns:a16="http://schemas.microsoft.com/office/drawing/2014/main" val="2363446281"/>
                    </a:ext>
                  </a:extLst>
                </a:gridCol>
                <a:gridCol w="1458979">
                  <a:extLst>
                    <a:ext uri="{9D8B030D-6E8A-4147-A177-3AD203B41FA5}">
                      <a16:colId xmlns:a16="http://schemas.microsoft.com/office/drawing/2014/main" val="4139801982"/>
                    </a:ext>
                  </a:extLst>
                </a:gridCol>
                <a:gridCol w="1458979">
                  <a:extLst>
                    <a:ext uri="{9D8B030D-6E8A-4147-A177-3AD203B41FA5}">
                      <a16:colId xmlns:a16="http://schemas.microsoft.com/office/drawing/2014/main" val="24054209"/>
                    </a:ext>
                  </a:extLst>
                </a:gridCol>
                <a:gridCol w="1458979">
                  <a:extLst>
                    <a:ext uri="{9D8B030D-6E8A-4147-A177-3AD203B41FA5}">
                      <a16:colId xmlns:a16="http://schemas.microsoft.com/office/drawing/2014/main" val="3454300187"/>
                    </a:ext>
                  </a:extLst>
                </a:gridCol>
                <a:gridCol w="1458979">
                  <a:extLst>
                    <a:ext uri="{9D8B030D-6E8A-4147-A177-3AD203B41FA5}">
                      <a16:colId xmlns:a16="http://schemas.microsoft.com/office/drawing/2014/main" val="1534693896"/>
                    </a:ext>
                  </a:extLst>
                </a:gridCol>
              </a:tblGrid>
              <a:tr h="34660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Subject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TPR (%)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FP/TP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30939"/>
                  </a:ext>
                </a:extLst>
              </a:tr>
              <a:tr h="3466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Group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Individual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Transfer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Group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Individual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Transfer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652038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001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98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94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1.73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0.95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0.40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63057914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002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87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89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93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0.14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0.88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0.29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221288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003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12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76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42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0.67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2.38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1.81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723727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004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38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72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0.17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2.72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1.45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37024523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11310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27767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613266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008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92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96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0.67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1.30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1.30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217149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F24D5-466B-4847-8FFF-C9FEAC0F9950}"/>
              </a:ext>
            </a:extLst>
          </p:cNvPr>
          <p:cNvCxnSpPr/>
          <p:nvPr/>
        </p:nvCxnSpPr>
        <p:spPr>
          <a:xfrm>
            <a:off x="2933395" y="2377441"/>
            <a:ext cx="392094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637E0E-E11D-446F-9A48-06B6B82FDA06}"/>
              </a:ext>
            </a:extLst>
          </p:cNvPr>
          <p:cNvCxnSpPr/>
          <p:nvPr/>
        </p:nvCxnSpPr>
        <p:spPr>
          <a:xfrm>
            <a:off x="7270089" y="2377441"/>
            <a:ext cx="392094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431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0" y="1925691"/>
            <a:ext cx="4953009" cy="42524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Removed outlier in subject 003 and recalculated averages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Transfer learning model now shows highest weighted accuracy of 83% and ties for the lowest FP/TP with group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Overall results relative to individual model: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1% improvement in weighted accuracy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3% decrease in TPR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/>
                </a:solidFill>
              </a:rPr>
              <a:t>46% improvement in FP/TP</a:t>
            </a:r>
            <a:endParaRPr lang="en-US" sz="1800" b="1" u="sng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Per Subject Variability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RESULTS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731F65-7CC3-49D6-ACA1-E1CEF66ABEF8}"/>
              </a:ext>
            </a:extLst>
          </p:cNvPr>
          <p:cNvCxnSpPr>
            <a:cxnSpLocks/>
          </p:cNvCxnSpPr>
          <p:nvPr/>
        </p:nvCxnSpPr>
        <p:spPr>
          <a:xfrm>
            <a:off x="9207557" y="3429000"/>
            <a:ext cx="0" cy="7143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218C48F7-6729-498B-9217-3B436F0E1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950679"/>
              </p:ext>
            </p:extLst>
          </p:nvPr>
        </p:nvGraphicFramePr>
        <p:xfrm>
          <a:off x="6277450" y="1399652"/>
          <a:ext cx="580577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443">
                  <a:extLst>
                    <a:ext uri="{9D8B030D-6E8A-4147-A177-3AD203B41FA5}">
                      <a16:colId xmlns:a16="http://schemas.microsoft.com/office/drawing/2014/main" val="1033344486"/>
                    </a:ext>
                  </a:extLst>
                </a:gridCol>
                <a:gridCol w="1451443">
                  <a:extLst>
                    <a:ext uri="{9D8B030D-6E8A-4147-A177-3AD203B41FA5}">
                      <a16:colId xmlns:a16="http://schemas.microsoft.com/office/drawing/2014/main" val="1940771446"/>
                    </a:ext>
                  </a:extLst>
                </a:gridCol>
                <a:gridCol w="1451443">
                  <a:extLst>
                    <a:ext uri="{9D8B030D-6E8A-4147-A177-3AD203B41FA5}">
                      <a16:colId xmlns:a16="http://schemas.microsoft.com/office/drawing/2014/main" val="61984988"/>
                    </a:ext>
                  </a:extLst>
                </a:gridCol>
                <a:gridCol w="1451443">
                  <a:extLst>
                    <a:ext uri="{9D8B030D-6E8A-4147-A177-3AD203B41FA5}">
                      <a16:colId xmlns:a16="http://schemas.microsoft.com/office/drawing/2014/main" val="689114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Acc</a:t>
                      </a:r>
                      <a:r>
                        <a:rPr lang="en-US" sz="2400" b="1" baseline="-25000" dirty="0" err="1"/>
                        <a:t>W</a:t>
                      </a:r>
                      <a:r>
                        <a:rPr lang="en-US" sz="2400" b="1" dirty="0"/>
                        <a:t> (%)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TPR (%)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FP/TP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21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Group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73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1.39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051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9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Transfer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80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1.40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34341"/>
                  </a:ext>
                </a:extLst>
              </a:tr>
            </a:tbl>
          </a:graphicData>
        </a:graphic>
      </p:graphicFrame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24AB6132-AD1C-4E14-B8E2-E007F8702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87869"/>
              </p:ext>
            </p:extLst>
          </p:nvPr>
        </p:nvGraphicFramePr>
        <p:xfrm>
          <a:off x="6277450" y="4311617"/>
          <a:ext cx="580577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443">
                  <a:extLst>
                    <a:ext uri="{9D8B030D-6E8A-4147-A177-3AD203B41FA5}">
                      <a16:colId xmlns:a16="http://schemas.microsoft.com/office/drawing/2014/main" val="1033344486"/>
                    </a:ext>
                  </a:extLst>
                </a:gridCol>
                <a:gridCol w="1451443">
                  <a:extLst>
                    <a:ext uri="{9D8B030D-6E8A-4147-A177-3AD203B41FA5}">
                      <a16:colId xmlns:a16="http://schemas.microsoft.com/office/drawing/2014/main" val="1940771446"/>
                    </a:ext>
                  </a:extLst>
                </a:gridCol>
                <a:gridCol w="1451443">
                  <a:extLst>
                    <a:ext uri="{9D8B030D-6E8A-4147-A177-3AD203B41FA5}">
                      <a16:colId xmlns:a16="http://schemas.microsoft.com/office/drawing/2014/main" val="61984988"/>
                    </a:ext>
                  </a:extLst>
                </a:gridCol>
                <a:gridCol w="1451443">
                  <a:extLst>
                    <a:ext uri="{9D8B030D-6E8A-4147-A177-3AD203B41FA5}">
                      <a16:colId xmlns:a16="http://schemas.microsoft.com/office/drawing/2014/main" val="689114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Acc</a:t>
                      </a:r>
                      <a:r>
                        <a:rPr lang="en-US" sz="2400" b="1" baseline="-25000" dirty="0" err="1"/>
                        <a:t>W</a:t>
                      </a:r>
                      <a:r>
                        <a:rPr lang="en-US" sz="2400" b="1" dirty="0"/>
                        <a:t> (%)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TPR (%)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FP/TP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21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Group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1.34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051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9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Transfer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83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86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1.34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34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626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0" y="1925691"/>
            <a:ext cx="4953009" cy="25832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Determine model volatility using standard deviations over 30 runs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Group model shows highest volatility in all metrics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Using fine-tuning, transfer learning model is able to reduce volatility compared to group model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Model Volatility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RESULTS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1C98A94-45D2-4329-8164-C42E0F35E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193540"/>
              </p:ext>
            </p:extLst>
          </p:nvPr>
        </p:nvGraphicFramePr>
        <p:xfrm>
          <a:off x="6215921" y="2301097"/>
          <a:ext cx="580577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443">
                  <a:extLst>
                    <a:ext uri="{9D8B030D-6E8A-4147-A177-3AD203B41FA5}">
                      <a16:colId xmlns:a16="http://schemas.microsoft.com/office/drawing/2014/main" val="1033344486"/>
                    </a:ext>
                  </a:extLst>
                </a:gridCol>
                <a:gridCol w="1451443">
                  <a:extLst>
                    <a:ext uri="{9D8B030D-6E8A-4147-A177-3AD203B41FA5}">
                      <a16:colId xmlns:a16="http://schemas.microsoft.com/office/drawing/2014/main" val="1940771446"/>
                    </a:ext>
                  </a:extLst>
                </a:gridCol>
                <a:gridCol w="1451443">
                  <a:extLst>
                    <a:ext uri="{9D8B030D-6E8A-4147-A177-3AD203B41FA5}">
                      <a16:colId xmlns:a16="http://schemas.microsoft.com/office/drawing/2014/main" val="61984988"/>
                    </a:ext>
                  </a:extLst>
                </a:gridCol>
                <a:gridCol w="1451443">
                  <a:extLst>
                    <a:ext uri="{9D8B030D-6E8A-4147-A177-3AD203B41FA5}">
                      <a16:colId xmlns:a16="http://schemas.microsoft.com/office/drawing/2014/main" val="689114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Acc</a:t>
                      </a:r>
                      <a:r>
                        <a:rPr lang="en-US" sz="2400" b="1" baseline="-25000" dirty="0" err="1"/>
                        <a:t>W</a:t>
                      </a:r>
                      <a:r>
                        <a:rPr lang="en-US" sz="2400" b="1" dirty="0"/>
                        <a:t> (%)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TPR (%)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FP/TP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21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Group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±3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±6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±0.66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051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±1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±3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±0.33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9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Transfer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±1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±4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±0.28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34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329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89" y="1925691"/>
            <a:ext cx="8235097" cy="14388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Compare averages to previous work (Wei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Results of previous work within a few standard deviations, but not close to averages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Important to train multiple times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0" y="1143000"/>
            <a:ext cx="10020309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Model Volatility: Comparison to Previous Work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RESULTS</a:t>
            </a: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B0ED452-03B8-4C39-8C27-3F2A2574A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84080"/>
              </p:ext>
            </p:extLst>
          </p:nvPr>
        </p:nvGraphicFramePr>
        <p:xfrm>
          <a:off x="885140" y="3807431"/>
          <a:ext cx="10965486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538">
                  <a:extLst>
                    <a:ext uri="{9D8B030D-6E8A-4147-A177-3AD203B41FA5}">
                      <a16:colId xmlns:a16="http://schemas.microsoft.com/office/drawing/2014/main" val="2694978593"/>
                    </a:ext>
                  </a:extLst>
                </a:gridCol>
                <a:gridCol w="1333458">
                  <a:extLst>
                    <a:ext uri="{9D8B030D-6E8A-4147-A177-3AD203B41FA5}">
                      <a16:colId xmlns:a16="http://schemas.microsoft.com/office/drawing/2014/main" val="3307194550"/>
                    </a:ext>
                  </a:extLst>
                </a:gridCol>
                <a:gridCol w="1566498">
                  <a:extLst>
                    <a:ext uri="{9D8B030D-6E8A-4147-A177-3AD203B41FA5}">
                      <a16:colId xmlns:a16="http://schemas.microsoft.com/office/drawing/2014/main" val="2363446281"/>
                    </a:ext>
                  </a:extLst>
                </a:gridCol>
                <a:gridCol w="1566498">
                  <a:extLst>
                    <a:ext uri="{9D8B030D-6E8A-4147-A177-3AD203B41FA5}">
                      <a16:colId xmlns:a16="http://schemas.microsoft.com/office/drawing/2014/main" val="4139801982"/>
                    </a:ext>
                  </a:extLst>
                </a:gridCol>
                <a:gridCol w="1566498">
                  <a:extLst>
                    <a:ext uri="{9D8B030D-6E8A-4147-A177-3AD203B41FA5}">
                      <a16:colId xmlns:a16="http://schemas.microsoft.com/office/drawing/2014/main" val="24054209"/>
                    </a:ext>
                  </a:extLst>
                </a:gridCol>
                <a:gridCol w="1566498">
                  <a:extLst>
                    <a:ext uri="{9D8B030D-6E8A-4147-A177-3AD203B41FA5}">
                      <a16:colId xmlns:a16="http://schemas.microsoft.com/office/drawing/2014/main" val="3454300187"/>
                    </a:ext>
                  </a:extLst>
                </a:gridCol>
                <a:gridCol w="1566498">
                  <a:extLst>
                    <a:ext uri="{9D8B030D-6E8A-4147-A177-3AD203B41FA5}">
                      <a16:colId xmlns:a16="http://schemas.microsoft.com/office/drawing/2014/main" val="1534693896"/>
                    </a:ext>
                  </a:extLst>
                </a:gridCol>
              </a:tblGrid>
              <a:tr h="346607">
                <a:tc rowSpan="2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/>
                        <a:t>Acc</a:t>
                      </a:r>
                      <a:r>
                        <a:rPr lang="en-US" sz="2000" b="1" baseline="-25000" dirty="0" err="1"/>
                        <a:t>W</a:t>
                      </a:r>
                      <a:r>
                        <a:rPr lang="en-US" sz="2000" b="1" dirty="0"/>
                        <a:t> (%)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TPR (%)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FP/TP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FP/TP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85930939"/>
                  </a:ext>
                </a:extLst>
              </a:tr>
              <a:tr h="3466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Group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Individual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Group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Individual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Group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Individual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652038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Previous Work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78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82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74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80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1.53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1.75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63057914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 Trial Results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73 ± 3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81 ± 1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64 ± 6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87 ± 3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1.39 ± 0.66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2.45 ± 0.33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221288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E8FD40-6989-432B-86BB-355FB600A940}"/>
              </a:ext>
            </a:extLst>
          </p:cNvPr>
          <p:cNvCxnSpPr>
            <a:cxnSpLocks/>
          </p:cNvCxnSpPr>
          <p:nvPr/>
        </p:nvCxnSpPr>
        <p:spPr>
          <a:xfrm>
            <a:off x="2639569" y="4220869"/>
            <a:ext cx="264932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BC4F66-89A1-4800-9B41-C6B7521D1603}"/>
              </a:ext>
            </a:extLst>
          </p:cNvPr>
          <p:cNvCxnSpPr>
            <a:cxnSpLocks/>
          </p:cNvCxnSpPr>
          <p:nvPr/>
        </p:nvCxnSpPr>
        <p:spPr>
          <a:xfrm>
            <a:off x="5586375" y="4220869"/>
            <a:ext cx="276026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34C7A7-B1ED-44D3-9F3A-8F5B0A1F2DC6}"/>
              </a:ext>
            </a:extLst>
          </p:cNvPr>
          <p:cNvCxnSpPr>
            <a:cxnSpLocks/>
          </p:cNvCxnSpPr>
          <p:nvPr/>
        </p:nvCxnSpPr>
        <p:spPr>
          <a:xfrm>
            <a:off x="8752638" y="4212333"/>
            <a:ext cx="276026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01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5661660" cy="25073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Conclusion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Limitations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Future Work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5741890" cy="4542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97372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1" y="1715100"/>
            <a:ext cx="10677535" cy="41693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Can transfer learning be employed to increase the performance of individualized eating detection models by utilizing features learned from a group model?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On average, the transfer learning model showed a slightly lower weighted accuracy and TPR compared to the individual model, however, it achieved a 43% improvement in FP/TP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How much performance can be gained? Does this gain vary depending on the individual?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For most subjects in the Multiday dataset, the transfer learning model showed the highest overall weighted accuracy; however, there was an outlier in subject 003.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After removing outlier, the transfer learning model showed the highest weighted accuracy (83%) and tied for the lowest FP/TP of 1.34, which was a 46% improvement compared to the individual model.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Can transfer learning speed up the training process of individualized models?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Yes. On average the transfer learning model was able to train 12% faster. More speedup could be gained by fine-tuning less layers.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Conclusion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latin typeface="+mn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97142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0" y="1925691"/>
            <a:ext cx="8715385" cy="21021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Requires a group dataset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Time-consuming and expensive to collect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Transfer learning better for established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Data limitations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Only one group dataset collected from 351 people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Multiday dataset was collected from eight individuals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Limitations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CONCLUSION</a:t>
            </a:r>
          </a:p>
        </p:txBody>
      </p:sp>
      <p:pic>
        <p:nvPicPr>
          <p:cNvPr id="5" name="Picture Placeholder 17" descr="Icon&#10;&#10;Description automatically generated">
            <a:extLst>
              <a:ext uri="{FF2B5EF4-FFF2-40B4-BE49-F238E27FC236}">
                <a16:creationId xmlns:a16="http://schemas.microsoft.com/office/drawing/2014/main" id="{150AEFFC-1F3A-4ED5-A274-FBDBCAA7A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40037" b="-40037"/>
          <a:stretch/>
        </p:blipFill>
        <p:spPr>
          <a:xfrm>
            <a:off x="7819053" y="666466"/>
            <a:ext cx="3682482" cy="55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23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0" y="1925691"/>
            <a:ext cx="10372735" cy="23791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Test to see how many individual days are needed to train an accurate transfer learning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Find ways to limit model volatility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Examine tuning hyperparameters (window size, hysteresis thresholds) to improve individualized models even further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Examine different network architectures such as RNNs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Future Work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9239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5661660" cy="39272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Global health epidemic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42.4% of U.S. adults affected in 2018 (CDC)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Predicted to reach 50% by 2030 (Wang et. 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Increased risk of other health problems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Heart disease, diabetes,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Primary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Overconsumption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Unhealthy diets high in sugars and fats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Increased sedentarism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Recent COVID-19 pandemic has amplified several factors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5741890" cy="4542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Motivation: Obesity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INTRODUCTION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27D1FF4-C132-43FF-9FB9-4827569FE917}"/>
              </a:ext>
            </a:extLst>
          </p:cNvPr>
          <p:cNvSpPr txBox="1">
            <a:spLocks/>
          </p:cNvSpPr>
          <p:nvPr/>
        </p:nvSpPr>
        <p:spPr>
          <a:xfrm>
            <a:off x="7439237" y="5309504"/>
            <a:ext cx="4529878" cy="25340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Obesity Rates in the U.S. from 1999-2018.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50319F7-0DFB-4E52-A358-DD611BB91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61" y="1680155"/>
            <a:ext cx="5227413" cy="34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9D58-073B-47C0-A039-3206D3BE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930402"/>
            <a:ext cx="10134600" cy="49859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18244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Network Architecture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METHODS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255BEBC-D18A-48A6-8092-6610D45F3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3756" y="207942"/>
            <a:ext cx="5872651" cy="60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50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1925690"/>
            <a:ext cx="4952998" cy="29797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Evaluate using both time metrics and episode metrics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Time metrics compare ground truth to detections at every time point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Episode metrics compare full detection segments to ground truth segments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Both metrics use standard confusion matrix outcomes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Episode metrics don’t use TN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615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Evaluation Metrics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METHODS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0734E19-D3EF-49DA-B84F-8504B56AA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240" y="1363824"/>
            <a:ext cx="5235705" cy="41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60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86201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Per Subject Variability: Time Metrics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RESULTS</a:t>
            </a: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6F5E5C34-2065-4C5D-B49A-EB7FAD42B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911346"/>
              </p:ext>
            </p:extLst>
          </p:nvPr>
        </p:nvGraphicFramePr>
        <p:xfrm>
          <a:off x="3178042" y="2137863"/>
          <a:ext cx="5835916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8979">
                  <a:extLst>
                    <a:ext uri="{9D8B030D-6E8A-4147-A177-3AD203B41FA5}">
                      <a16:colId xmlns:a16="http://schemas.microsoft.com/office/drawing/2014/main" val="2694978593"/>
                    </a:ext>
                  </a:extLst>
                </a:gridCol>
                <a:gridCol w="1458979">
                  <a:extLst>
                    <a:ext uri="{9D8B030D-6E8A-4147-A177-3AD203B41FA5}">
                      <a16:colId xmlns:a16="http://schemas.microsoft.com/office/drawing/2014/main" val="3307194550"/>
                    </a:ext>
                  </a:extLst>
                </a:gridCol>
                <a:gridCol w="1458979">
                  <a:extLst>
                    <a:ext uri="{9D8B030D-6E8A-4147-A177-3AD203B41FA5}">
                      <a16:colId xmlns:a16="http://schemas.microsoft.com/office/drawing/2014/main" val="2363446281"/>
                    </a:ext>
                  </a:extLst>
                </a:gridCol>
                <a:gridCol w="1458979">
                  <a:extLst>
                    <a:ext uri="{9D8B030D-6E8A-4147-A177-3AD203B41FA5}">
                      <a16:colId xmlns:a16="http://schemas.microsoft.com/office/drawing/2014/main" val="4139801982"/>
                    </a:ext>
                  </a:extLst>
                </a:gridCol>
              </a:tblGrid>
              <a:tr h="346607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Subject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Acc</a:t>
                      </a:r>
                      <a:r>
                        <a:rPr lang="en-US" sz="1800" b="1" baseline="-25000" dirty="0" err="1"/>
                        <a:t>W</a:t>
                      </a:r>
                      <a:r>
                        <a:rPr lang="en-US" sz="1800" b="1" dirty="0"/>
                        <a:t> (%)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30939"/>
                  </a:ext>
                </a:extLst>
              </a:tr>
              <a:tr h="3466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Group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Individual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Transfer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652038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89.9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90.3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63057914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002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221288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003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723727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004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37024523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11310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27767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613266"/>
                  </a:ext>
                </a:extLst>
              </a:tr>
              <a:tr h="3466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008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88.8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89.1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21714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6F622D-4FB1-43CF-8F5B-6809BCB09AD8}"/>
              </a:ext>
            </a:extLst>
          </p:cNvPr>
          <p:cNvCxnSpPr/>
          <p:nvPr/>
        </p:nvCxnSpPr>
        <p:spPr>
          <a:xfrm>
            <a:off x="4878019" y="2516428"/>
            <a:ext cx="392094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3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6943724" cy="36327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Noncommunicable diseases (NCDs) most common cause of death in 2020 according to WHO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71% of all deaths worldwide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Obesity increases risk for many NCDs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 to be more proactive with 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Mobile health (mHealth) tools can monitor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Smartphones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Smartwatches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Commonly used to monitor energy expenditure, but cannot monitor energy intake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5741890" cy="4542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Motivation: mHealth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latin typeface="+mn-lt"/>
              </a:rPr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157F8-6978-4F42-B6C8-7519775F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337" y="1191369"/>
            <a:ext cx="2273737" cy="201264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896CB4F-7233-4F09-914D-3FEB212C2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126" y="3767136"/>
            <a:ext cx="2032158" cy="18994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C96B49-4699-4CE0-9E4E-3D823AFE5E80}"/>
              </a:ext>
            </a:extLst>
          </p:cNvPr>
          <p:cNvSpPr txBox="1"/>
          <p:nvPr/>
        </p:nvSpPr>
        <p:spPr>
          <a:xfrm>
            <a:off x="9829800" y="3133725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Fitbit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79CDA0-3FC1-4029-A0F7-84EBFFE0AAC4}"/>
              </a:ext>
            </a:extLst>
          </p:cNvPr>
          <p:cNvSpPr txBox="1"/>
          <p:nvPr/>
        </p:nvSpPr>
        <p:spPr>
          <a:xfrm>
            <a:off x="9486899" y="5666631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 Watch</a:t>
            </a:r>
          </a:p>
        </p:txBody>
      </p:sp>
    </p:spTree>
    <p:extLst>
      <p:ext uri="{BB962C8B-B14F-4D97-AF65-F5344CB8AC3E}">
        <p14:creationId xmlns:p14="http://schemas.microsoft.com/office/powerpoint/2010/main" val="296692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6067424" cy="31721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Only way of measuring energy intake is through self-reporting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Food journals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Fitness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Problems: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Tediousness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Self-reporting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ADM: Create a wearable device that can automatically track energy intake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9648834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Motivation: Automated Dietary Monitoring (ADM)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latin typeface="+mn-lt"/>
              </a:rPr>
              <a:t>INTRODUCTION</a:t>
            </a:r>
          </a:p>
        </p:txBody>
      </p:sp>
      <p:pic>
        <p:nvPicPr>
          <p:cNvPr id="2050" name="Picture 2" descr="food journal">
            <a:extLst>
              <a:ext uri="{FF2B5EF4-FFF2-40B4-BE49-F238E27FC236}">
                <a16:creationId xmlns:a16="http://schemas.microsoft.com/office/drawing/2014/main" id="{07DD5BB0-DA51-4D29-933D-2437F9847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37" y="2249320"/>
            <a:ext cx="4842588" cy="30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25690"/>
            <a:ext cx="10439399" cy="42975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wrist motion and a rule-based algorithm to track individual bites (Dong et. al 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deep learning with wrist motion to track individual bites and combine them into meals (Kyritsis et. al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deep learning with large detection window to detect entire eating episodes (Sharma 2020)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351 participants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Group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Create personalized deep learning models for improvements in eating episode detection (Wei 2021)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Multiple days of data collected from 8 participants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Improved eating episode detection but more false positives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1" y="1143000"/>
            <a:ext cx="5741890" cy="4542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Related Work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latin typeface="+mn-lt"/>
              </a:rPr>
              <a:t>INT</a:t>
            </a:r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RODUC</a:t>
            </a:r>
            <a:r>
              <a:rPr lang="en-US" sz="900" b="0" spc="300" dirty="0">
                <a:latin typeface="+mn-lt"/>
              </a:rPr>
              <a:t>TION</a:t>
            </a:r>
          </a:p>
        </p:txBody>
      </p:sp>
    </p:spTree>
    <p:extLst>
      <p:ext uri="{BB962C8B-B14F-4D97-AF65-F5344CB8AC3E}">
        <p14:creationId xmlns:p14="http://schemas.microsoft.com/office/powerpoint/2010/main" val="416409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6943724" cy="41693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Transfer learning: Technique where knowledge acquired from one task is applied to another, related task.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Example: Programming languages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Many languages share basic concepts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Loops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Conditionals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Variables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Once concepts are learned in one language, learning another language is easier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0" y="1143000"/>
            <a:ext cx="8663949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Background: Transfer Learning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INTRODUCTION</a:t>
            </a:r>
          </a:p>
        </p:txBody>
      </p:sp>
      <p:pic>
        <p:nvPicPr>
          <p:cNvPr id="1026" name="Picture 2" descr="C (programming language) - Simple English Wikipedia, the free encyclopedia">
            <a:extLst>
              <a:ext uri="{FF2B5EF4-FFF2-40B4-BE49-F238E27FC236}">
                <a16:creationId xmlns:a16="http://schemas.microsoft.com/office/drawing/2014/main" id="{F50BACBF-8FC3-4A32-B4B2-A57C0E65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615" y="1831781"/>
            <a:ext cx="928371" cy="10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++ - Wikipedia">
            <a:extLst>
              <a:ext uri="{FF2B5EF4-FFF2-40B4-BE49-F238E27FC236}">
                <a16:creationId xmlns:a16="http://schemas.microsoft.com/office/drawing/2014/main" id="{6FE8F219-F22C-4DD3-91A9-34DB02EB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70" y="3889181"/>
            <a:ext cx="912463" cy="10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va logo and symbol, meaning, history, PNG">
            <a:extLst>
              <a:ext uri="{FF2B5EF4-FFF2-40B4-BE49-F238E27FC236}">
                <a16:creationId xmlns:a16="http://schemas.microsoft.com/office/drawing/2014/main" id="{E07D3D6F-F4B1-4E45-AB3E-DC0777373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99" y="3932044"/>
            <a:ext cx="1503990" cy="9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3AA581D-E5DE-4DCA-9BB0-3D3800E6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456" y="3889181"/>
            <a:ext cx="1021919" cy="102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C5D45A-3DBA-49E2-B825-EF69128B934F}"/>
              </a:ext>
            </a:extLst>
          </p:cNvPr>
          <p:cNvCxnSpPr/>
          <p:nvPr/>
        </p:nvCxnSpPr>
        <p:spPr>
          <a:xfrm flipH="1">
            <a:off x="8286750" y="2857501"/>
            <a:ext cx="895350" cy="103168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824B40-D40A-473F-AAC8-3427FC208833}"/>
              </a:ext>
            </a:extLst>
          </p:cNvPr>
          <p:cNvCxnSpPr>
            <a:cxnSpLocks/>
          </p:cNvCxnSpPr>
          <p:nvPr/>
        </p:nvCxnSpPr>
        <p:spPr>
          <a:xfrm>
            <a:off x="9499290" y="2978683"/>
            <a:ext cx="0" cy="9104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2A8E2C-B858-4C88-9463-15FF65CD65BC}"/>
              </a:ext>
            </a:extLst>
          </p:cNvPr>
          <p:cNvCxnSpPr>
            <a:cxnSpLocks/>
          </p:cNvCxnSpPr>
          <p:nvPr/>
        </p:nvCxnSpPr>
        <p:spPr>
          <a:xfrm>
            <a:off x="9861765" y="2857501"/>
            <a:ext cx="879691" cy="103168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0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E31D-7E57-414D-94A2-C69557FC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25690"/>
            <a:ext cx="5191124" cy="39010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Same idea can be applied to neural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Networks split between feature extraction layers and classification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Train a general or generic 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Transfer and freeze feature extraction layers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Train a new classification head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Fine-tune feature extraction 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303E9EA-D7CC-4ADC-955A-22DBA4711DD1}"/>
              </a:ext>
            </a:extLst>
          </p:cNvPr>
          <p:cNvSpPr txBox="1">
            <a:spLocks/>
          </p:cNvSpPr>
          <p:nvPr/>
        </p:nvSpPr>
        <p:spPr>
          <a:xfrm>
            <a:off x="1142990" y="1143000"/>
            <a:ext cx="10416549" cy="4542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Background: Transfer Learning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D6A5D3D-352F-4B0C-8764-27DAB859CCE7}"/>
              </a:ext>
            </a:extLst>
          </p:cNvPr>
          <p:cNvSpPr txBox="1">
            <a:spLocks/>
          </p:cNvSpPr>
          <p:nvPr/>
        </p:nvSpPr>
        <p:spPr>
          <a:xfrm>
            <a:off x="1143000" y="641155"/>
            <a:ext cx="3815374" cy="1246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Sabon Next LT" panose="02000500000000000000" pitchFamily="2" charset="0"/>
                <a:ea typeface="+mj-ea"/>
                <a:cs typeface="Sabon Next LT" panose="02000500000000000000" pitchFamily="2" charset="0"/>
              </a:defRPr>
            </a:lvl1pPr>
          </a:lstStyle>
          <a:p>
            <a:r>
              <a:rPr lang="en-US" sz="900" b="0" spc="300" dirty="0">
                <a:solidFill>
                  <a:schemeClr val="tx1"/>
                </a:solidFill>
                <a:latin typeface="+mn-lt"/>
              </a:rPr>
              <a:t>INTRODUCTION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CF8713-8A7C-463B-B36F-16F024B6F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6459" y="2304288"/>
            <a:ext cx="5529560" cy="29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761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7">
      <a:dk1>
        <a:srgbClr val="000000"/>
      </a:dk1>
      <a:lt1>
        <a:srgbClr val="FFFFFF"/>
      </a:lt1>
      <a:dk2>
        <a:srgbClr val="2E1A47"/>
      </a:dk2>
      <a:lt2>
        <a:srgbClr val="E7E6E6"/>
      </a:lt2>
      <a:accent1>
        <a:srgbClr val="512C80"/>
      </a:accent1>
      <a:accent2>
        <a:srgbClr val="F56600"/>
      </a:accent2>
      <a:accent3>
        <a:srgbClr val="C8C9C7"/>
      </a:accent3>
      <a:accent4>
        <a:srgbClr val="EFDBB2"/>
      </a:accent4>
      <a:accent5>
        <a:srgbClr val="005EB8"/>
      </a:accent5>
      <a:accent6>
        <a:srgbClr val="00205B"/>
      </a:accent6>
      <a:hlink>
        <a:srgbClr val="546123"/>
      </a:hlink>
      <a:folHlink>
        <a:srgbClr val="B947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CAS Powerpoint Template" id="{449BF52C-9812-9D45-BF0C-7CED40E1D660}" vid="{EA384BF1-AB8B-DB49-AF30-FF714BC061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b62381-eca6-449a-b2cc-44a3e4eac3e3">
      <UserInfo>
        <DisplayName>SharingLinks.89eaa434-f4b5-46c4-8af8-60a16ee04f88.OrganizationEdit.45543251-36fc-4f4c-a3dc-f60e55206d63</DisplayName>
        <AccountId>19</AccountId>
        <AccountType/>
      </UserInfo>
      <UserInfo>
        <DisplayName>Mitch Shue</DisplayName>
        <AccountId>1503</AccountId>
        <AccountType/>
      </UserInfo>
    </SharedWithUsers>
    <Photo xmlns="3259dfc5-faeb-4e0d-9afa-7806f649d7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3C5BBDF2F7C4594F533557ABE7A91" ma:contentTypeVersion="14" ma:contentTypeDescription="Create a new document." ma:contentTypeScope="" ma:versionID="5a9670278e60afbc8a448b90d83fb11e">
  <xsd:schema xmlns:xsd="http://www.w3.org/2001/XMLSchema" xmlns:xs="http://www.w3.org/2001/XMLSchema" xmlns:p="http://schemas.microsoft.com/office/2006/metadata/properties" xmlns:ns2="3259dfc5-faeb-4e0d-9afa-7806f649d77a" xmlns:ns3="2fb62381-eca6-449a-b2cc-44a3e4eac3e3" targetNamespace="http://schemas.microsoft.com/office/2006/metadata/properties" ma:root="true" ma:fieldsID="2f77c763830a79795a5a82448348f61b" ns2:_="" ns3:_="">
    <xsd:import namespace="3259dfc5-faeb-4e0d-9afa-7806f649d77a"/>
    <xsd:import namespace="2fb62381-eca6-449a-b2cc-44a3e4eac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Pho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9dfc5-faeb-4e0d-9afa-7806f649d7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hoto" ma:index="21" nillable="true" ma:displayName="Photo" ma:format="Thumbnail" ma:internalName="Photo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62381-eca6-449a-b2cc-44a3e4eac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DF18DC-19D2-4B61-9808-9EAE5A92072B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2fb62381-eca6-449a-b2cc-44a3e4eac3e3"/>
    <ds:schemaRef ds:uri="http://purl.org/dc/terms/"/>
    <ds:schemaRef ds:uri="http://schemas.openxmlformats.org/package/2006/metadata/core-properties"/>
    <ds:schemaRef ds:uri="http://www.w3.org/XML/1998/namespace"/>
    <ds:schemaRef ds:uri="3259dfc5-faeb-4e0d-9afa-7806f649d77a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AD31D9-84FD-44E0-B0A9-07C5229110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205688-5AC6-43EA-B8A4-2D5B12E84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9dfc5-faeb-4e0d-9afa-7806f649d77a"/>
    <ds:schemaRef ds:uri="2fb62381-eca6-449a-b2cc-44a3e4eac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7208</TotalTime>
  <Words>1954</Words>
  <Application>Microsoft Office PowerPoint</Application>
  <PresentationFormat>Widescreen</PresentationFormat>
  <Paragraphs>587</Paragraphs>
  <Slides>43</Slides>
  <Notes>42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Courier New</vt:lpstr>
      <vt:lpstr>Sabon Next LT</vt:lpstr>
      <vt:lpstr>System Font Regular</vt:lpstr>
      <vt:lpstr>Trade Gothic LT Std</vt:lpstr>
      <vt:lpstr>Wingdings</vt:lpstr>
      <vt:lpstr>2_Office Theme</vt:lpstr>
      <vt:lpstr>Using Transfer Learning to Train Individualized Models to Detect Eating Episodes from Daily Wrist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Eating Episodes From Daily Patterns of Wrist Motion Using Recurrent Neural Networks</dc:title>
  <dc:creator>Adam M Patyk</dc:creator>
  <cp:lastModifiedBy>Cole Younginer</cp:lastModifiedBy>
  <cp:revision>198</cp:revision>
  <dcterms:created xsi:type="dcterms:W3CDTF">2021-07-08T14:25:20Z</dcterms:created>
  <dcterms:modified xsi:type="dcterms:W3CDTF">2021-08-19T21:16:08Z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0x0101003E23C5BBDF2F7C4594F533557ABE7A91</vt:lpwstr>
  </property>
</Properties>
</file>