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66" r:id="rId2"/>
    <p:sldId id="263" r:id="rId3"/>
    <p:sldId id="265" r:id="rId4"/>
    <p:sldId id="261" r:id="rId5"/>
    <p:sldId id="267" r:id="rId6"/>
    <p:sldId id="30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8" r:id="rId21"/>
    <p:sldId id="281" r:id="rId22"/>
    <p:sldId id="282" r:id="rId23"/>
    <p:sldId id="289" r:id="rId24"/>
    <p:sldId id="290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3" r:id="rId38"/>
    <p:sldId id="298" r:id="rId39"/>
    <p:sldId id="304" r:id="rId40"/>
    <p:sldId id="299" r:id="rId41"/>
    <p:sldId id="300" r:id="rId42"/>
    <p:sldId id="305" r:id="rId43"/>
    <p:sldId id="301" r:id="rId44"/>
    <p:sldId id="302" r:id="rId45"/>
    <p:sldId id="306" r:id="rId46"/>
    <p:sldId id="307" r:id="rId47"/>
    <p:sldId id="3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9" y="58"/>
      </p:cViewPr>
      <p:guideLst>
        <p:guide orient="horz" pos="29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34B4-63B1-4A9C-ADC6-E9FA1CD15326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B43B8-E619-45C9-B471-460596B2A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raw sensor data over a period</a:t>
            </a:r>
            <a:r>
              <a:rPr lang="en-US" baseline="0" dirty="0" smtClean="0"/>
              <a:t> of 2 minutes</a:t>
            </a:r>
          </a:p>
          <a:p>
            <a:r>
              <a:rPr lang="en-US" baseline="0" dirty="0" smtClean="0"/>
              <a:t>The raw sensor data is noisy</a:t>
            </a:r>
          </a:p>
          <a:p>
            <a:r>
              <a:rPr lang="en-US" baseline="0" dirty="0" smtClean="0"/>
              <a:t>R sub t</a:t>
            </a:r>
          </a:p>
          <a:p>
            <a:r>
              <a:rPr lang="en-US" baseline="0" dirty="0" smtClean="0"/>
              <a:t>S sub t</a:t>
            </a:r>
          </a:p>
          <a:p>
            <a:r>
              <a:rPr lang="en-US" baseline="0" dirty="0" smtClean="0"/>
              <a:t>N</a:t>
            </a:r>
          </a:p>
          <a:p>
            <a:r>
              <a:rPr lang="en-US" baseline="0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4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Classifier still capture EA segment, decrease</a:t>
            </a:r>
            <a:r>
              <a:rPr lang="en-US" baseline="0" dirty="0" smtClean="0"/>
              <a:t> the number of FP a lot, detected EA tend to separate 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detected EA are, again, separated with each other, but they locate on the wrong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study considers 1 new feature and 1 new algorithm.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New feature: it was </a:t>
            </a:r>
            <a:r>
              <a:rPr lang="en-US" baseline="0" dirty="0" err="1" smtClean="0"/>
              <a:t>intented</a:t>
            </a:r>
            <a:r>
              <a:rPr lang="en-US" baseline="0" dirty="0" smtClean="0"/>
              <a:t> to capture the regularity of manipulation better.</a:t>
            </a:r>
          </a:p>
          <a:p>
            <a:r>
              <a:rPr lang="en-US" baseline="0" dirty="0" smtClean="0"/>
              <a:t>Different people eat in different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group found that it tends to have a period of higher wrist motion energy </a:t>
            </a:r>
          </a:p>
          <a:p>
            <a:r>
              <a:rPr lang="en-US" baseline="0" dirty="0" smtClean="0"/>
              <a:t>Prior to an meal and after the meal.</a:t>
            </a:r>
          </a:p>
          <a:p>
            <a:r>
              <a:rPr lang="en-US" baseline="0" dirty="0" smtClean="0"/>
              <a:t>Here is an example of the wrist motion energy of a person for an entire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Meals are indicated as arrows, start and end time are </a:t>
            </a:r>
            <a:r>
              <a:rPr lang="en-US" baseline="0" dirty="0" err="1" smtClean="0"/>
              <a:t>manully</a:t>
            </a:r>
            <a:r>
              <a:rPr lang="en-US" baseline="0" dirty="0" smtClean="0"/>
              <a:t> logged by user.</a:t>
            </a:r>
            <a:endParaRPr lang="en-US" dirty="0" smtClean="0"/>
          </a:p>
          <a:p>
            <a:r>
              <a:rPr lang="en-US" baseline="0" dirty="0" smtClean="0"/>
              <a:t>S sub x</a:t>
            </a:r>
          </a:p>
          <a:p>
            <a:r>
              <a:rPr lang="en-US" baseline="0" dirty="0" smtClean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Regularity of manipulation, perform FFT on manipulation.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input signal is purely combined by </a:t>
            </a:r>
            <a:r>
              <a:rPr lang="en-US" baseline="0" dirty="0" err="1" smtClean="0"/>
              <a:t>sinuosoidal</a:t>
            </a:r>
            <a:r>
              <a:rPr lang="en-US" baseline="0" dirty="0" smtClean="0"/>
              <a:t> signals, then FFT will perform really well.</a:t>
            </a:r>
          </a:p>
          <a:p>
            <a:r>
              <a:rPr lang="en-US" baseline="0" dirty="0" smtClean="0"/>
              <a:t>However, manipulation is only regular (left), or even not regular(right)</a:t>
            </a:r>
          </a:p>
          <a:p>
            <a:r>
              <a:rPr lang="en-US" baseline="0" dirty="0" smtClean="0"/>
              <a:t>After taking autocorrelation, the signal is much more suitable for frequency </a:t>
            </a:r>
            <a:r>
              <a:rPr lang="en-US" baseline="0" dirty="0" err="1" smtClean="0"/>
              <a:t>anylasis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autocorrelation is the correlation of signal with itself.</a:t>
            </a:r>
          </a:p>
          <a:p>
            <a:r>
              <a:rPr lang="en-US" dirty="0" err="1" smtClean="0"/>
              <a:t>Acl</a:t>
            </a:r>
            <a:r>
              <a:rPr lang="en-US" dirty="0" smtClean="0"/>
              <a:t> sub k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W0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perfom</a:t>
            </a:r>
            <a:r>
              <a:rPr lang="en-US" dirty="0" smtClean="0"/>
              <a:t>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4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FFT</a:t>
            </a:r>
            <a:r>
              <a:rPr lang="en-US" baseline="0" dirty="0" smtClean="0"/>
              <a:t> of autocorrelation still has a well performance</a:t>
            </a:r>
          </a:p>
          <a:p>
            <a:r>
              <a:rPr lang="en-US" baseline="0" dirty="0" smtClean="0"/>
              <a:t>Autocorrelation  makes the frequency </a:t>
            </a:r>
            <a:r>
              <a:rPr lang="en-US" baseline="0" dirty="0" err="1" smtClean="0"/>
              <a:t>anylasis</a:t>
            </a:r>
            <a:r>
              <a:rPr lang="en-US" baseline="0" dirty="0" smtClean="0"/>
              <a:t> much more robust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 truth </a:t>
            </a:r>
            <a:r>
              <a:rPr lang="en-US" smtClean="0"/>
              <a:t>EA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9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 example</a:t>
            </a:r>
            <a:r>
              <a:rPr lang="en-US" baseline="0" dirty="0" smtClean="0"/>
              <a:t> shows periodicity of actual manipulation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algorithm</a:t>
            </a:r>
            <a:r>
              <a:rPr lang="en-US" baseline="0" dirty="0" smtClean="0"/>
              <a:t> improve the classifier performance most for person ID 0 2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B43B8-E619-45C9-B471-460596B2AE0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AF44-B312-456C-8D2B-A2CB065B44E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82C3-3C55-4188-AAB4-0177605D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7" Type="http://schemas.openxmlformats.org/officeDocument/2006/relationships/image" Target="../media/image3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tmp"/><Relationship Id="rId4" Type="http://schemas.openxmlformats.org/officeDocument/2006/relationships/image" Target="../media/image3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10631" r="28374" b="23063"/>
          <a:stretch/>
        </p:blipFill>
        <p:spPr>
          <a:xfrm>
            <a:off x="-38100" y="-76199"/>
            <a:ext cx="9201150" cy="701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061829"/>
            <a:ext cx="9144000" cy="1661993"/>
          </a:xfrm>
          <a:prstGeom prst="rect">
            <a:avLst/>
          </a:prstGeom>
          <a:solidFill>
            <a:schemeClr val="bg1">
              <a:lumMod val="50000"/>
              <a:alpha val="5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study of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regularity of autocorrelation of manipulation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wrist motion during eating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4557" y="4321180"/>
            <a:ext cx="2988493" cy="2554545"/>
          </a:xfrm>
          <a:prstGeom prst="rect">
            <a:avLst/>
          </a:pr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Xueting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 Adam Hoover (chair)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Richard Groff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Eric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Muth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2,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Segmenting data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4" y="2617921"/>
            <a:ext cx="7443216" cy="42335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6" y="1494119"/>
            <a:ext cx="3228416" cy="912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9649" y="1750084"/>
            <a:ext cx="347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 of acceleration</a:t>
            </a:r>
          </a:p>
        </p:txBody>
      </p:sp>
    </p:spTree>
    <p:extLst>
      <p:ext uri="{BB962C8B-B14F-4D97-AF65-F5344CB8AC3E}">
        <p14:creationId xmlns:p14="http://schemas.microsoft.com/office/powerpoint/2010/main" val="3362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9" y="2661493"/>
            <a:ext cx="7441575" cy="419517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6" y="1494119"/>
            <a:ext cx="3228416" cy="912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9649" y="1750084"/>
            <a:ext cx="347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 of acceleration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9649" y="2133716"/>
            <a:ext cx="347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Peak-based segmentation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Segmenting data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6" y="4460301"/>
            <a:ext cx="4099915" cy="74682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65" y="3492974"/>
            <a:ext cx="3023878" cy="768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features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921" y="3677000"/>
            <a:ext cx="24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Wrist roll motion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922" y="2772539"/>
            <a:ext cx="24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acceleration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923" y="186807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920" y="4581461"/>
            <a:ext cx="245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wrist roll motion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97" y="1606518"/>
            <a:ext cx="3462876" cy="92323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41" y="2583563"/>
            <a:ext cx="3161050" cy="7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07" y="3461118"/>
            <a:ext cx="2389839" cy="932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921" y="3724131"/>
            <a:ext cx="28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eating time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921" y="2822781"/>
            <a:ext cx="24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since last EA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921" y="1926646"/>
            <a:ext cx="322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72" y="1706480"/>
            <a:ext cx="2231329" cy="89009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24" y="2822781"/>
            <a:ext cx="1402202" cy="41761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81" y="3503525"/>
            <a:ext cx="1316850" cy="841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0888" y="3770725"/>
            <a:ext cx="7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features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0544" y="2820641"/>
            <a:ext cx="171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time-based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0544" y="4388579"/>
            <a:ext cx="171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time-based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31" y="2032247"/>
            <a:ext cx="3048264" cy="80779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00602" y="2260583"/>
            <a:ext cx="841982" cy="338554"/>
            <a:chOff x="4531296" y="2247765"/>
            <a:chExt cx="841982" cy="338554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6" y="2285738"/>
              <a:ext cx="218713" cy="2562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85122" y="2247765"/>
              <a:ext cx="688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EA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07872" y="2264761"/>
            <a:ext cx="1307328" cy="338554"/>
            <a:chOff x="5461117" y="2233089"/>
            <a:chExt cx="1307328" cy="338554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117" y="2280512"/>
              <a:ext cx="206215" cy="24370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04929" y="2233089"/>
              <a:ext cx="1163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NonEA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00" y="3344157"/>
            <a:ext cx="4032854" cy="1094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81937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 Bayesian classifier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828" y="3228945"/>
            <a:ext cx="73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probability of each </a:t>
            </a:r>
            <a:r>
              <a:rPr lang="en-US" dirty="0" smtClean="0"/>
              <a:t>feature given each class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15" y="4723382"/>
            <a:ext cx="7046824" cy="18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04" y="2776477"/>
            <a:ext cx="6094445" cy="367616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741682" y="3512820"/>
            <a:ext cx="0" cy="256893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53590" y="3512820"/>
            <a:ext cx="2688092" cy="0"/>
          </a:xfrm>
          <a:prstGeom prst="line">
            <a:avLst/>
          </a:prstGeom>
          <a:ln w="1905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24627" y="3591612"/>
            <a:ext cx="178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 of time since last EA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7" y="1514371"/>
            <a:ext cx="2374598" cy="9784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1993" y="3312765"/>
            <a:ext cx="63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88059" y="1565970"/>
            <a:ext cx="190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8059" y="2059065"/>
            <a:ext cx="190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– 0.9 = 0.1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features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92" y="2487318"/>
            <a:ext cx="6960870" cy="41978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334812" y="3931591"/>
            <a:ext cx="0" cy="228214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3931591"/>
            <a:ext cx="4658412" cy="0"/>
          </a:xfrm>
          <a:prstGeom prst="line">
            <a:avLst/>
          </a:prstGeom>
          <a:ln w="1905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76210" y="3799004"/>
            <a:ext cx="6070123" cy="1216321"/>
            <a:chOff x="576210" y="3799004"/>
            <a:chExt cx="6070123" cy="121632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334812" y="3931591"/>
              <a:ext cx="311521" cy="0"/>
            </a:xfrm>
            <a:prstGeom prst="line">
              <a:avLst/>
            </a:prstGeom>
            <a:ln w="1905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334812" y="5015325"/>
              <a:ext cx="311521" cy="0"/>
            </a:xfrm>
            <a:prstGeom prst="line">
              <a:avLst/>
            </a:prstGeom>
            <a:ln w="1905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934" y="4388110"/>
              <a:ext cx="175275" cy="1981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6490572" y="3931591"/>
              <a:ext cx="0" cy="43883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90571" y="4576487"/>
              <a:ext cx="0" cy="43883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404594" y="3799004"/>
              <a:ext cx="271806" cy="27337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87730" y="3931591"/>
              <a:ext cx="516864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10" y="3828521"/>
              <a:ext cx="259102" cy="243861"/>
            </a:xfrm>
            <a:prstGeom prst="rect">
              <a:avLst/>
            </a:prstGeom>
            <a:solidFill>
              <a:srgbClr val="0070C0"/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2699044" y="1366056"/>
            <a:ext cx="3645195" cy="1026540"/>
            <a:chOff x="2699044" y="1366056"/>
            <a:chExt cx="3645195" cy="1026540"/>
          </a:xfrm>
        </p:grpSpPr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011" y="1366056"/>
              <a:ext cx="3551228" cy="673666"/>
            </a:xfrm>
            <a:prstGeom prst="rect">
              <a:avLst/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044" y="2014611"/>
              <a:ext cx="2237426" cy="37798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features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7729" y="4335780"/>
            <a:ext cx="557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17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679" y="1777291"/>
            <a:ext cx="372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using 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iPhone 4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815" y="1529916"/>
            <a:ext cx="356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memory and battery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accelerometer and gyroscope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671" y="2712615"/>
            <a:ext cx="384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data at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Hz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671" y="3647939"/>
            <a:ext cx="537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recordings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 hours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102" y="5014150"/>
            <a:ext cx="267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9379" y="4879879"/>
            <a:ext cx="472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	   whole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	   5 minutes segment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4656840" y="1537313"/>
            <a:ext cx="141403" cy="1000870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656840" y="4852800"/>
            <a:ext cx="122539" cy="762045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79379" y="3719190"/>
            <a:ext cx="472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1	   20 recordings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2	   23 recordings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4656840" y="3692111"/>
            <a:ext cx="122539" cy="762045"/>
          </a:xfrm>
          <a:prstGeom prst="leftBracke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autocorrelation of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4" y="1823558"/>
            <a:ext cx="4197460" cy="478044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42" y="1891283"/>
            <a:ext cx="4135732" cy="4663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9201" y="336014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205" y="336014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9200" y="640394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autocorrelation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5204" y="640394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autocorrelation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autocorrelation of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61955" y="3056351"/>
            <a:ext cx="3469258" cy="755970"/>
            <a:chOff x="2934063" y="3377435"/>
            <a:chExt cx="3469258" cy="75597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063" y="3377435"/>
              <a:ext cx="2414225" cy="75597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780" y="3613676"/>
              <a:ext cx="981541" cy="283488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9" y="5190883"/>
            <a:ext cx="7116173" cy="9442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39" y="3962821"/>
            <a:ext cx="2331922" cy="84132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406039" y="4804142"/>
            <a:ext cx="2240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4" y="2154777"/>
            <a:ext cx="3036071" cy="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339" y="1022012"/>
            <a:ext cx="362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338" y="1991939"/>
            <a:ext cx="454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34.9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U.S population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obese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338" y="3107041"/>
            <a:ext cx="493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leading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preventable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of death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338" y="4222143"/>
            <a:ext cx="454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$147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annual medical cost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182" y="3168596"/>
            <a:ext cx="182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[serious]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181" y="4283698"/>
            <a:ext cx="182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[costly]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183" y="2050723"/>
            <a:ext cx="182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[common]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99" y="2021524"/>
            <a:ext cx="2460330" cy="15424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77" y="3555282"/>
            <a:ext cx="2661515" cy="29674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autocorrelation of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4" y="1823558"/>
            <a:ext cx="4197460" cy="478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201" y="635576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autocorrelation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201" y="336014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7508" y="2388582"/>
            <a:ext cx="171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FFT on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7508" y="5227980"/>
            <a:ext cx="189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FFT on autocorrelation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51" y="4634675"/>
            <a:ext cx="2472905" cy="189449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4" y="1908401"/>
            <a:ext cx="4135732" cy="4663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autocorrelation of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79" y="2155848"/>
            <a:ext cx="2682473" cy="1466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7508" y="2388582"/>
            <a:ext cx="171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FFT on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201" y="635576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autocorrelation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201" y="3360143"/>
            <a:ext cx="20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7508" y="5227980"/>
            <a:ext cx="189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FFT on autocorrelation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every possible combination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4223" y="2359812"/>
            <a:ext cx="237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since last EA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9716" y="2359812"/>
            <a:ext cx="178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2143921" y="3457281"/>
            <a:ext cx="301658" cy="473341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56839" y="3429000"/>
            <a:ext cx="80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(EA)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23134"/>
              </p:ext>
            </p:extLst>
          </p:nvPr>
        </p:nvGraphicFramePr>
        <p:xfrm>
          <a:off x="1838225" y="2981227"/>
          <a:ext cx="5486400" cy="457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Up Arrow 21"/>
          <p:cNvSpPr/>
          <p:nvPr/>
        </p:nvSpPr>
        <p:spPr>
          <a:xfrm>
            <a:off x="3079868" y="3457281"/>
            <a:ext cx="301658" cy="473341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3987531" y="3457281"/>
            <a:ext cx="301658" cy="473341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32836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51272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8172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37259" y="4397729"/>
            <a:ext cx="2354308" cy="418288"/>
            <a:chOff x="3437259" y="4397729"/>
            <a:chExt cx="2354308" cy="418288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259" y="4398405"/>
              <a:ext cx="1402202" cy="4176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73472" y="4397729"/>
              <a:ext cx="1018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0</a:t>
              </a:r>
              <a:endPara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1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22" grpId="0" animBg="1"/>
      <p:bldP spid="22" grpId="1" animBg="1"/>
      <p:bldP spid="23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04" y="2776477"/>
            <a:ext cx="6094445" cy="3676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4627" y="3591612"/>
            <a:ext cx="178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 of time since last EA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7" y="1514371"/>
            <a:ext cx="2374598" cy="978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features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every possible combination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4223" y="2359812"/>
            <a:ext cx="237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since last EA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0862" y="2359812"/>
            <a:ext cx="178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6839" y="3429000"/>
            <a:ext cx="80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(EA)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838225" y="2981227"/>
          <a:ext cx="5486400" cy="4572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Up Arrow 22"/>
          <p:cNvSpPr/>
          <p:nvPr/>
        </p:nvSpPr>
        <p:spPr>
          <a:xfrm>
            <a:off x="3987531" y="3457281"/>
            <a:ext cx="301658" cy="473341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48172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906649" y="3829110"/>
            <a:ext cx="301658" cy="473341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62572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2836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1272" y="3016578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2430" y="2361381"/>
            <a:ext cx="178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23" grpId="0" animBg="1"/>
      <p:bldP spid="14" grpId="0" animBg="1"/>
      <p:bldP spid="1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every possible combination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52" y="2804276"/>
            <a:ext cx="2804403" cy="719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643" y="2486345"/>
            <a:ext cx="333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segment number =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43" y="2999265"/>
            <a:ext cx="3109992" cy="30299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6374" y="4562573"/>
            <a:ext cx="3271101" cy="3393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74746" y="4469038"/>
            <a:ext cx="3218764" cy="1379934"/>
            <a:chOff x="5462904" y="3733747"/>
            <a:chExt cx="3218764" cy="1379934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904" y="3733747"/>
              <a:ext cx="1606435" cy="487722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838" y="4220540"/>
              <a:ext cx="2499577" cy="478578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92" y="4708262"/>
              <a:ext cx="2587976" cy="405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6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every possible combination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9179" y="2614260"/>
            <a:ext cx="3910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segment number is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9179" y="3523263"/>
                <a:ext cx="7371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possible combinations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</m:t>
                        </m:r>
                      </m:sup>
                    </m:sSup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1.5×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79" y="3523263"/>
                <a:ext cx="7371761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82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546" y="1395167"/>
            <a:ext cx="737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every possible combination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10" y="2140357"/>
            <a:ext cx="5499831" cy="4443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668" y="3280527"/>
            <a:ext cx="91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256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521" y="3772290"/>
            <a:ext cx="1108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65536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tool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341" y="2844225"/>
            <a:ext cx="36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metrics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411" y="3763758"/>
            <a:ext cx="284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NonEA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411" y="2862408"/>
            <a:ext cx="24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EA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411" y="1966273"/>
            <a:ext cx="322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accuracy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27" y="1721281"/>
            <a:ext cx="4230991" cy="8900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27" y="2696671"/>
            <a:ext cx="2036240" cy="73158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8021"/>
            <a:ext cx="2237426" cy="731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0140" y="4825629"/>
            <a:ext cx="456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TP: ground truth is EA, detected as EA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0140" y="5276718"/>
            <a:ext cx="565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TN: ground truth is NonEA, detected as NonEA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339" y="1022012"/>
            <a:ext cx="362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338" y="1991939"/>
            <a:ext cx="454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34.9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U.S population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obese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338" y="3107041"/>
            <a:ext cx="495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leading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preventable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of death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338" y="4222143"/>
            <a:ext cx="454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$147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annual medical cost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182" y="3168596"/>
            <a:ext cx="182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[serious]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181" y="4283698"/>
            <a:ext cx="182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[costly]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183" y="2050723"/>
            <a:ext cx="182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[common]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7182" y="5337245"/>
            <a:ext cx="729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intake &gt;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expenditure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07718" y="5883999"/>
            <a:ext cx="26677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6" y="2234489"/>
            <a:ext cx="6374682" cy="906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2054" y="1834379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4 features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39" y="4093479"/>
            <a:ext cx="6518713" cy="108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4347" y="3693369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work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7439" y="4800113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439" y="4541718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84" y="1702274"/>
            <a:ext cx="4529721" cy="5194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40534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6" y="1683420"/>
            <a:ext cx="4456562" cy="4602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197" y="1423762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061" y="1427930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682" y="1423762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9592" y="1424074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55420" y="3543300"/>
            <a:ext cx="1474342" cy="213360"/>
            <a:chOff x="1455420" y="3543300"/>
            <a:chExt cx="1474342" cy="213360"/>
          </a:xfrm>
        </p:grpSpPr>
        <p:sp>
          <p:nvSpPr>
            <p:cNvPr id="10" name="Oval 9"/>
            <p:cNvSpPr/>
            <p:nvPr/>
          </p:nvSpPr>
          <p:spPr>
            <a:xfrm>
              <a:off x="1455420" y="3543300"/>
              <a:ext cx="382807" cy="21336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46955" y="3543300"/>
              <a:ext cx="382807" cy="21336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11" idx="2"/>
            </p:cNvCxnSpPr>
            <p:nvPr/>
          </p:nvCxnSpPr>
          <p:spPr>
            <a:xfrm>
              <a:off x="1838227" y="3649980"/>
              <a:ext cx="70872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4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" y="2046203"/>
            <a:ext cx="9032769" cy="4389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626" y="1464225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4 features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8631" y="1464225"/>
            <a:ext cx="19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32%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" y="2201062"/>
            <a:ext cx="8932405" cy="4184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8227" y="1464225"/>
            <a:ext cx="548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new 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631" y="1464225"/>
            <a:ext cx="19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75%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227" y="1464225"/>
            <a:ext cx="548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and NonEA distribution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34" y="2046203"/>
            <a:ext cx="6219983" cy="46889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6" y="3453336"/>
            <a:ext cx="4032854" cy="1094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9823" y="333812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probability of each feature</a:t>
            </a:r>
          </a:p>
        </p:txBody>
      </p:sp>
    </p:spTree>
    <p:extLst>
      <p:ext uri="{BB962C8B-B14F-4D97-AF65-F5344CB8AC3E}">
        <p14:creationId xmlns:p14="http://schemas.microsoft.com/office/powerpoint/2010/main" val="37880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" y="2451800"/>
            <a:ext cx="4469517" cy="27062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1227"/>
            <a:ext cx="4529111" cy="2744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4181" y="2061117"/>
            <a:ext cx="88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2575" y="2061117"/>
            <a:ext cx="1167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63722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from region where EA distribution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NonEA distribution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3722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from region where EA distribution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NonEA distribution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" y="2436867"/>
            <a:ext cx="4518594" cy="27693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71" y="2473249"/>
            <a:ext cx="4501067" cy="2751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4181" y="2061117"/>
            <a:ext cx="88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575" y="2061117"/>
            <a:ext cx="1167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7141" y="3003082"/>
            <a:ext cx="3984859" cy="1251284"/>
            <a:chOff x="587141" y="3003082"/>
            <a:chExt cx="3984859" cy="1251284"/>
          </a:xfrm>
        </p:grpSpPr>
        <p:sp>
          <p:nvSpPr>
            <p:cNvPr id="10" name="Rectangle 9"/>
            <p:cNvSpPr/>
            <p:nvPr/>
          </p:nvSpPr>
          <p:spPr>
            <a:xfrm>
              <a:off x="587141" y="3003082"/>
              <a:ext cx="1251086" cy="125128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20914" y="3003082"/>
              <a:ext cx="1251086" cy="125128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22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00" y="5430994"/>
            <a:ext cx="5109653" cy="880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30" y="2127729"/>
            <a:ext cx="4518594" cy="2769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5370" y="1813653"/>
            <a:ext cx="243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- autocorrelation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0666" y="5430994"/>
            <a:ext cx="243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- manipulation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42418" y="2707108"/>
            <a:ext cx="3984859" cy="1251284"/>
            <a:chOff x="587141" y="3003082"/>
            <a:chExt cx="3984859" cy="1251284"/>
          </a:xfrm>
        </p:grpSpPr>
        <p:sp>
          <p:nvSpPr>
            <p:cNvPr id="11" name="Rectangle 10"/>
            <p:cNvSpPr/>
            <p:nvPr/>
          </p:nvSpPr>
          <p:spPr>
            <a:xfrm>
              <a:off x="587141" y="3003082"/>
              <a:ext cx="1251086" cy="125128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20914" y="3003082"/>
              <a:ext cx="1251086" cy="125128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73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08" y="5061679"/>
            <a:ext cx="5029636" cy="16994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2" y="2112088"/>
            <a:ext cx="4515089" cy="2783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feature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5370" y="1813653"/>
            <a:ext cx="243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- autocorrelation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666" y="5430994"/>
            <a:ext cx="243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- manipulation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795" y="6613573"/>
            <a:ext cx="64008" cy="1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84" y="1702274"/>
            <a:ext cx="4529721" cy="5194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40534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6" y="1683420"/>
            <a:ext cx="4456562" cy="4602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197" y="1423762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061" y="1427930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682" y="1423762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9592" y="1424074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55420" y="5570063"/>
            <a:ext cx="382807" cy="21336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6636" y="5570063"/>
            <a:ext cx="382807" cy="21336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2"/>
          </p:cNvCxnSpPr>
          <p:nvPr/>
        </p:nvCxnSpPr>
        <p:spPr>
          <a:xfrm>
            <a:off x="1838227" y="5676743"/>
            <a:ext cx="188840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541" y="2058493"/>
            <a:ext cx="180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Diary record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541" y="3228945"/>
            <a:ext cx="180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hour recall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41" y="4398415"/>
            <a:ext cx="209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frequency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3514" y="1027523"/>
            <a:ext cx="54769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Most common tools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6004" y="1997920"/>
            <a:ext cx="364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19%-41%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per 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6004" y="3167390"/>
            <a:ext cx="558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20%-50%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consumption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underreporting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6004" y="4336860"/>
            <a:ext cx="518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produce measures of energy intake</a:t>
            </a:r>
          </a:p>
        </p:txBody>
      </p:sp>
    </p:spTree>
    <p:extLst>
      <p:ext uri="{BB962C8B-B14F-4D97-AF65-F5344CB8AC3E}">
        <p14:creationId xmlns:p14="http://schemas.microsoft.com/office/powerpoint/2010/main" val="33284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626" y="1464225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4 features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631" y="1464225"/>
            <a:ext cx="19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72%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" y="2201608"/>
            <a:ext cx="9032769" cy="40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1464225"/>
            <a:ext cx="548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new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8631" y="1464225"/>
            <a:ext cx="19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96%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" y="2324151"/>
            <a:ext cx="9144000" cy="3963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479" y="4466133"/>
            <a:ext cx="361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15 FP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84" y="1702274"/>
            <a:ext cx="4529721" cy="5194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7" y="40534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6" y="1683420"/>
            <a:ext cx="4456562" cy="4602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197" y="1423762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061" y="1427930"/>
            <a:ext cx="1303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682" y="1423762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9592" y="1424074"/>
            <a:ext cx="14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4847" y="2139395"/>
            <a:ext cx="2654023" cy="213360"/>
            <a:chOff x="1455420" y="5570063"/>
            <a:chExt cx="2654023" cy="213360"/>
          </a:xfrm>
        </p:grpSpPr>
        <p:sp>
          <p:nvSpPr>
            <p:cNvPr id="10" name="Oval 9"/>
            <p:cNvSpPr/>
            <p:nvPr/>
          </p:nvSpPr>
          <p:spPr>
            <a:xfrm>
              <a:off x="1455420" y="5570063"/>
              <a:ext cx="382807" cy="21336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26636" y="5570063"/>
              <a:ext cx="382807" cy="21336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11" idx="2"/>
            </p:cNvCxnSpPr>
            <p:nvPr/>
          </p:nvCxnSpPr>
          <p:spPr>
            <a:xfrm>
              <a:off x="1838227" y="5676743"/>
              <a:ext cx="18884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7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626" y="1464225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4 features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631" y="1464225"/>
            <a:ext cx="19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87%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2263021"/>
            <a:ext cx="9019051" cy="40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1464225"/>
            <a:ext cx="548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new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8631" y="1464225"/>
            <a:ext cx="19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49%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New algorithm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" y="2250122"/>
            <a:ext cx="9080779" cy="41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2" y="2530518"/>
            <a:ext cx="549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capture regularity completely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2" y="4601930"/>
            <a:ext cx="549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truly try every possible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227" y="197725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 of autocorrelation of manipulation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2" y="412005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every possible combination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8227" y="308378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on all data</a:t>
            </a:r>
          </a:p>
        </p:txBody>
      </p:sp>
    </p:spTree>
    <p:extLst>
      <p:ext uri="{BB962C8B-B14F-4D97-AF65-F5344CB8AC3E}">
        <p14:creationId xmlns:p14="http://schemas.microsoft.com/office/powerpoint/2010/main" val="782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058" y="1980606"/>
            <a:ext cx="535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new features that focus on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NonEAs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6058" y="2777056"/>
            <a:ext cx="704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free-living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longer duration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6058" y="3573506"/>
            <a:ext cx="62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Genetic </a:t>
            </a:r>
            <a:r>
              <a:rPr lang="en-US" dirty="0"/>
              <a:t>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6058" y="3973616"/>
            <a:ext cx="704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subset of combinations most likely to produce the highest overall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313661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2626" y="1018097"/>
            <a:ext cx="363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 counter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505670"/>
            <a:ext cx="4857750" cy="2733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943" y="2505670"/>
            <a:ext cx="2790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Watch-like device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510" y="324433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wrist motion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510" y="3952220"/>
            <a:ext cx="325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Accelerometers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gyroscopes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3514" y="1027523"/>
            <a:ext cx="54769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9216" y="2147873"/>
            <a:ext cx="496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eating activity (EA)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non-eating activity (NonEA)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9216" y="3105834"/>
            <a:ext cx="544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features computed from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accelerometers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gyroscopes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1556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819" y="2837474"/>
            <a:ext cx="175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023" y="1472588"/>
            <a:ext cx="291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algorithm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023" y="2201197"/>
            <a:ext cx="291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1024" y="2929806"/>
            <a:ext cx="170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work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023" y="3658415"/>
            <a:ext cx="291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tool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023" y="4387024"/>
            <a:ext cx="291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metrics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9114" y="1672642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39113" y="2401250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39112" y="3858468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39111" y="4587075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9112" y="1672642"/>
            <a:ext cx="0" cy="145721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39111" y="3129856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77204" y="3129855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39111" y="3129855"/>
            <a:ext cx="0" cy="1457215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07284" y="3129855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5538239" y="2905481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5538239" y="3354229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69193" y="2682481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9193" y="3574797"/>
            <a:ext cx="461909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31102" y="2486666"/>
            <a:ext cx="170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1101" y="3374742"/>
            <a:ext cx="189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2475462"/>
            <a:ext cx="9144000" cy="43825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01" y="1463324"/>
            <a:ext cx="3380226" cy="830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670" y="1678699"/>
            <a:ext cx="331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Gaussian-weighted window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" y="2462726"/>
            <a:ext cx="9144000" cy="4404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227" y="69758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Smoothed data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01" y="1463324"/>
            <a:ext cx="3380226" cy="830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7670" y="1678699"/>
            <a:ext cx="331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Gaussian-weighted window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5570</TotalTime>
  <Words>976</Words>
  <Application>Microsoft Office PowerPoint</Application>
  <PresentationFormat>On-screen Show (4:3)</PresentationFormat>
  <Paragraphs>270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Xueting Yu</dc:creator>
  <cp:lastModifiedBy>Xueting Yu</cp:lastModifiedBy>
  <cp:revision>222</cp:revision>
  <dcterms:created xsi:type="dcterms:W3CDTF">2014-11-27T21:08:41Z</dcterms:created>
  <dcterms:modified xsi:type="dcterms:W3CDTF">2014-12-02T16:06:39Z</dcterms:modified>
</cp:coreProperties>
</file>