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90"/>
  </p:notesMasterIdLst>
  <p:handoutMasterIdLst>
    <p:handoutMasterId r:id="rId91"/>
  </p:handoutMasterIdLst>
  <p:sldIdLst>
    <p:sldId id="257" r:id="rId3"/>
    <p:sldId id="272" r:id="rId4"/>
    <p:sldId id="344" r:id="rId5"/>
    <p:sldId id="346" r:id="rId6"/>
    <p:sldId id="336" r:id="rId7"/>
    <p:sldId id="323" r:id="rId8"/>
    <p:sldId id="293" r:id="rId9"/>
    <p:sldId id="274" r:id="rId10"/>
    <p:sldId id="295" r:id="rId11"/>
    <p:sldId id="263" r:id="rId12"/>
    <p:sldId id="297" r:id="rId13"/>
    <p:sldId id="298" r:id="rId14"/>
    <p:sldId id="299" r:id="rId15"/>
    <p:sldId id="399" r:id="rId16"/>
    <p:sldId id="276" r:id="rId17"/>
    <p:sldId id="400" r:id="rId18"/>
    <p:sldId id="347" r:id="rId19"/>
    <p:sldId id="348" r:id="rId20"/>
    <p:sldId id="349" r:id="rId21"/>
    <p:sldId id="277" r:id="rId22"/>
    <p:sldId id="265" r:id="rId23"/>
    <p:sldId id="283" r:id="rId24"/>
    <p:sldId id="350" r:id="rId25"/>
    <p:sldId id="319" r:id="rId26"/>
    <p:sldId id="320" r:id="rId27"/>
    <p:sldId id="351" r:id="rId28"/>
    <p:sldId id="406" r:id="rId29"/>
    <p:sldId id="407" r:id="rId30"/>
    <p:sldId id="313" r:id="rId31"/>
    <p:sldId id="314" r:id="rId32"/>
    <p:sldId id="315" r:id="rId33"/>
    <p:sldId id="269" r:id="rId34"/>
    <p:sldId id="318" r:id="rId35"/>
    <p:sldId id="270" r:id="rId36"/>
    <p:sldId id="409" r:id="rId37"/>
    <p:sldId id="410" r:id="rId38"/>
    <p:sldId id="357" r:id="rId39"/>
    <p:sldId id="358" r:id="rId40"/>
    <p:sldId id="372" r:id="rId41"/>
    <p:sldId id="414" r:id="rId42"/>
    <p:sldId id="359" r:id="rId43"/>
    <p:sldId id="360" r:id="rId44"/>
    <p:sldId id="373" r:id="rId45"/>
    <p:sldId id="374" r:id="rId46"/>
    <p:sldId id="375" r:id="rId47"/>
    <p:sldId id="361" r:id="rId48"/>
    <p:sldId id="376" r:id="rId49"/>
    <p:sldId id="362" r:id="rId50"/>
    <p:sldId id="377" r:id="rId51"/>
    <p:sldId id="364" r:id="rId52"/>
    <p:sldId id="378" r:id="rId53"/>
    <p:sldId id="365" r:id="rId54"/>
    <p:sldId id="379" r:id="rId55"/>
    <p:sldId id="366" r:id="rId56"/>
    <p:sldId id="380" r:id="rId57"/>
    <p:sldId id="381" r:id="rId58"/>
    <p:sldId id="367" r:id="rId59"/>
    <p:sldId id="382" r:id="rId60"/>
    <p:sldId id="383" r:id="rId61"/>
    <p:sldId id="384" r:id="rId62"/>
    <p:sldId id="385" r:id="rId63"/>
    <p:sldId id="386" r:id="rId64"/>
    <p:sldId id="368" r:id="rId65"/>
    <p:sldId id="387" r:id="rId66"/>
    <p:sldId id="369" r:id="rId67"/>
    <p:sldId id="370" r:id="rId68"/>
    <p:sldId id="413" r:id="rId69"/>
    <p:sldId id="343" r:id="rId70"/>
    <p:sldId id="391" r:id="rId71"/>
    <p:sldId id="411" r:id="rId72"/>
    <p:sldId id="392" r:id="rId73"/>
    <p:sldId id="393" r:id="rId74"/>
    <p:sldId id="394" r:id="rId75"/>
    <p:sldId id="395" r:id="rId76"/>
    <p:sldId id="396" r:id="rId77"/>
    <p:sldId id="397" r:id="rId78"/>
    <p:sldId id="398" r:id="rId79"/>
    <p:sldId id="401" r:id="rId80"/>
    <p:sldId id="402" r:id="rId81"/>
    <p:sldId id="403" r:id="rId82"/>
    <p:sldId id="404" r:id="rId83"/>
    <p:sldId id="405" r:id="rId84"/>
    <p:sldId id="294" r:id="rId85"/>
    <p:sldId id="408" r:id="rId86"/>
    <p:sldId id="412" r:id="rId87"/>
    <p:sldId id="371" r:id="rId88"/>
    <p:sldId id="271" r:id="rId89"/>
  </p:sldIdLst>
  <p:sldSz cx="9144000" cy="6858000" type="screen4x3"/>
  <p:notesSz cx="6858000" cy="9144000"/>
  <p:custDataLst>
    <p:tags r:id="rId9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4" autoAdjust="0"/>
    <p:restoredTop sz="94652" autoAdjust="0"/>
  </p:normalViewPr>
  <p:slideViewPr>
    <p:cSldViewPr snapToGrid="0" snapToObjects="1">
      <p:cViewPr>
        <p:scale>
          <a:sx n="100" d="100"/>
          <a:sy n="100" d="100"/>
        </p:scale>
        <p:origin x="-1840" y="-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2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notesMaster" Target="notesMasters/notesMaster1.xml"/><Relationship Id="rId91" Type="http://schemas.openxmlformats.org/officeDocument/2006/relationships/handoutMaster" Target="handoutMasters/handoutMaster1.xml"/><Relationship Id="rId92" Type="http://schemas.openxmlformats.org/officeDocument/2006/relationships/printerSettings" Target="printerSettings/printerSettings1.bin"/><Relationship Id="rId93" Type="http://schemas.openxmlformats.org/officeDocument/2006/relationships/tags" Target="tags/tag1.xml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7" Type="http://schemas.openxmlformats.org/officeDocument/2006/relationships/image" Target="../media/image52.emf"/><Relationship Id="rId1" Type="http://schemas.openxmlformats.org/officeDocument/2006/relationships/image" Target="../media/image46.emf"/><Relationship Id="rId2" Type="http://schemas.openxmlformats.org/officeDocument/2006/relationships/image" Target="../media/image4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Relationship Id="rId2" Type="http://schemas.openxmlformats.org/officeDocument/2006/relationships/image" Target="../media/image11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emf"/><Relationship Id="rId2" Type="http://schemas.openxmlformats.org/officeDocument/2006/relationships/image" Target="../media/image133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4" Type="http://schemas.openxmlformats.org/officeDocument/2006/relationships/image" Target="../media/image50.emf"/><Relationship Id="rId1" Type="http://schemas.openxmlformats.org/officeDocument/2006/relationships/image" Target="../media/image134.emf"/><Relationship Id="rId2" Type="http://schemas.openxmlformats.org/officeDocument/2006/relationships/image" Target="../media/image135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4" Type="http://schemas.openxmlformats.org/officeDocument/2006/relationships/image" Target="../media/image140.emf"/><Relationship Id="rId5" Type="http://schemas.openxmlformats.org/officeDocument/2006/relationships/image" Target="../media/image141.emf"/><Relationship Id="rId6" Type="http://schemas.openxmlformats.org/officeDocument/2006/relationships/image" Target="../media/image142.emf"/><Relationship Id="rId1" Type="http://schemas.openxmlformats.org/officeDocument/2006/relationships/image" Target="../media/image137.emf"/><Relationship Id="rId2" Type="http://schemas.openxmlformats.org/officeDocument/2006/relationships/image" Target="../media/image138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4" Type="http://schemas.openxmlformats.org/officeDocument/2006/relationships/image" Target="../media/image146.emf"/><Relationship Id="rId5" Type="http://schemas.openxmlformats.org/officeDocument/2006/relationships/image" Target="../media/image147.emf"/><Relationship Id="rId1" Type="http://schemas.openxmlformats.org/officeDocument/2006/relationships/image" Target="../media/image143.emf"/><Relationship Id="rId2" Type="http://schemas.openxmlformats.org/officeDocument/2006/relationships/image" Target="../media/image14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1" Type="http://schemas.openxmlformats.org/officeDocument/2006/relationships/image" Target="../media/image46.emf"/><Relationship Id="rId2" Type="http://schemas.openxmlformats.org/officeDocument/2006/relationships/image" Target="../media/image47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4" Type="http://schemas.openxmlformats.org/officeDocument/2006/relationships/image" Target="../media/image153.emf"/><Relationship Id="rId1" Type="http://schemas.openxmlformats.org/officeDocument/2006/relationships/image" Target="../media/image150.emf"/><Relationship Id="rId2" Type="http://schemas.openxmlformats.org/officeDocument/2006/relationships/image" Target="../media/image15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4" Type="http://schemas.openxmlformats.org/officeDocument/2006/relationships/image" Target="../media/image160.emf"/><Relationship Id="rId1" Type="http://schemas.openxmlformats.org/officeDocument/2006/relationships/image" Target="../media/image155.emf"/><Relationship Id="rId2" Type="http://schemas.openxmlformats.org/officeDocument/2006/relationships/image" Target="../media/image15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7" Type="http://schemas.openxmlformats.org/officeDocument/2006/relationships/image" Target="../media/image73.emf"/><Relationship Id="rId8" Type="http://schemas.openxmlformats.org/officeDocument/2006/relationships/image" Target="../media/image74.emf"/><Relationship Id="rId1" Type="http://schemas.openxmlformats.org/officeDocument/2006/relationships/image" Target="../media/image67.emf"/><Relationship Id="rId2" Type="http://schemas.openxmlformats.org/officeDocument/2006/relationships/image" Target="../media/image6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Relationship Id="rId2" Type="http://schemas.openxmlformats.org/officeDocument/2006/relationships/image" Target="../media/image97.emf"/><Relationship Id="rId3" Type="http://schemas.openxmlformats.org/officeDocument/2006/relationships/image" Target="../media/image9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Relationship Id="rId2" Type="http://schemas.openxmlformats.org/officeDocument/2006/relationships/image" Target="../media/image107.emf"/><Relationship Id="rId3" Type="http://schemas.openxmlformats.org/officeDocument/2006/relationships/image" Target="../media/image10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AAD21-6495-2E42-B6FD-E8FD70BD42F5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896E6-4C2D-F748-9253-CEE750D226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796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CF2AB-D11A-884C-919D-03D5E333ED91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07052-058D-D14B-9979-8D83B80B2D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84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07052-058D-D14B-9979-8D83B80B2D8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611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F1318C-2BC8-9441-9A91-709727659726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12AE4B-1DCB-CC42-BB31-A55AAB1DC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768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F1318C-2BC8-9441-9A91-709727659726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12AE4B-1DCB-CC42-BB31-A55AAB1DC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002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F1318C-2BC8-9441-9A91-709727659726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12AE4B-1DCB-CC42-BB31-A55AAB1DC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372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academicSymbolWdm_copu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680"/>
            <a:ext cx="7048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pp2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530350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62987" y="2130425"/>
            <a:ext cx="8201490" cy="1470025"/>
          </a:xfrm>
        </p:spPr>
        <p:txBody>
          <a:bodyPr>
            <a:normAutofit/>
          </a:bodyPr>
          <a:lstStyle>
            <a:lvl1pPr>
              <a:defRPr sz="3200" b="1" i="0">
                <a:solidFill>
                  <a:schemeClr val="tx1"/>
                </a:solidFill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1371600" y="4851990"/>
            <a:ext cx="6400800" cy="104850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513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BFE5-B370-3344-8D7A-5C52D934F386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D9C2E-E12A-C647-999D-455DECDC53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859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BFE5-B370-3344-8D7A-5C52D934F386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D9C2E-E12A-C647-999D-455DECDC53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68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BFE5-B370-3344-8D7A-5C52D934F386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D9C2E-E12A-C647-999D-455DECDC53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013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BFE5-B370-3344-8D7A-5C52D934F386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D9C2E-E12A-C647-999D-455DECDC53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964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BFE5-B370-3344-8D7A-5C52D934F386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D9C2E-E12A-C647-999D-455DECDC53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841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BFE5-B370-3344-8D7A-5C52D934F386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D9C2E-E12A-C647-999D-455DECDC53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50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BFE5-B370-3344-8D7A-5C52D934F386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D9C2E-E12A-C647-999D-455DECDC53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750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F1318C-2BC8-9441-9A91-709727659726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12AE4B-1DCB-CC42-BB31-A55AAB1DC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720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BFE5-B370-3344-8D7A-5C52D934F386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D9C2E-E12A-C647-999D-455DECDC53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702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BFE5-B370-3344-8D7A-5C52D934F386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D9C2E-E12A-C647-999D-455DECDC53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664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4BFE5-B370-3344-8D7A-5C52D934F386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D9C2E-E12A-C647-999D-455DECDC53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416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F1318C-2BC8-9441-9A91-709727659726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12AE4B-1DCB-CC42-BB31-A55AAB1DC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362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F1318C-2BC8-9441-9A91-709727659726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12AE4B-1DCB-CC42-BB31-A55AAB1DC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061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F1318C-2BC8-9441-9A91-709727659726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12AE4B-1DCB-CC42-BB31-A55AAB1DC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471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F1318C-2BC8-9441-9A91-709727659726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12AE4B-1DCB-CC42-BB31-A55AAB1DC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349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F1318C-2BC8-9441-9A91-709727659726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12AE4B-1DCB-CC42-BB31-A55AAB1DC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404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F1318C-2BC8-9441-9A91-709727659726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12AE4B-1DCB-CC42-BB31-A55AAB1DC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424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F1318C-2BC8-9441-9A91-709727659726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12AE4B-1DCB-CC42-BB31-A55AAB1DC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565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000" y="1279050"/>
            <a:ext cx="7785100" cy="5020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1126650"/>
            <a:ext cx="91440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 charset="0"/>
            </a:endParaRPr>
          </a:p>
        </p:txBody>
      </p:sp>
      <p:pic>
        <p:nvPicPr>
          <p:cNvPr id="8" name="Picture 7" descr="academicSymbolWdm_copu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487" y="6339730"/>
            <a:ext cx="196056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135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4BFE5-B370-3344-8D7A-5C52D934F386}" type="datetimeFigureOut">
              <a:rPr lang="en-US" smtClean="0"/>
              <a:t>4/12/12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D9C2E-E12A-C647-999D-455DECDC53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07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50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51.e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5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46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47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48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4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oleObject" Target="../embeddings/oleObject8.bin"/><Relationship Id="rId5" Type="http://schemas.openxmlformats.org/officeDocument/2006/relationships/image" Target="../media/image55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56.emf"/><Relationship Id="rId8" Type="http://schemas.openxmlformats.org/officeDocument/2006/relationships/oleObject" Target="../embeddings/oleObject10.bin"/><Relationship Id="rId9" Type="http://schemas.openxmlformats.org/officeDocument/2006/relationships/image" Target="../media/image5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64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emf"/><Relationship Id="rId12" Type="http://schemas.openxmlformats.org/officeDocument/2006/relationships/oleObject" Target="../embeddings/oleObject15.bin"/><Relationship Id="rId13" Type="http://schemas.openxmlformats.org/officeDocument/2006/relationships/image" Target="../media/image71.emf"/><Relationship Id="rId14" Type="http://schemas.openxmlformats.org/officeDocument/2006/relationships/oleObject" Target="../embeddings/oleObject16.bin"/><Relationship Id="rId15" Type="http://schemas.openxmlformats.org/officeDocument/2006/relationships/image" Target="../media/image72.emf"/><Relationship Id="rId16" Type="http://schemas.openxmlformats.org/officeDocument/2006/relationships/oleObject" Target="../embeddings/Microsoft_Equation1.bin"/><Relationship Id="rId17" Type="http://schemas.openxmlformats.org/officeDocument/2006/relationships/image" Target="../media/image73.emf"/><Relationship Id="rId18" Type="http://schemas.openxmlformats.org/officeDocument/2006/relationships/oleObject" Target="../embeddings/Microsoft_Equation2.bin"/><Relationship Id="rId19" Type="http://schemas.openxmlformats.org/officeDocument/2006/relationships/image" Target="../media/image7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5.emf"/><Relationship Id="rId4" Type="http://schemas.openxmlformats.org/officeDocument/2006/relationships/oleObject" Target="../embeddings/oleObject11.bin"/><Relationship Id="rId5" Type="http://schemas.openxmlformats.org/officeDocument/2006/relationships/image" Target="../media/image67.e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68.emf"/><Relationship Id="rId8" Type="http://schemas.openxmlformats.org/officeDocument/2006/relationships/oleObject" Target="../embeddings/oleObject13.bin"/><Relationship Id="rId9" Type="http://schemas.openxmlformats.org/officeDocument/2006/relationships/image" Target="../media/image69.emf"/><Relationship Id="rId10" Type="http://schemas.openxmlformats.org/officeDocument/2006/relationships/oleObject" Target="../embeddings/oleObject14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7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6" Type="http://schemas.openxmlformats.org/officeDocument/2006/relationships/image" Target="../media/image81.emf"/><Relationship Id="rId7" Type="http://schemas.openxmlformats.org/officeDocument/2006/relationships/image" Target="../media/image82.emf"/><Relationship Id="rId8" Type="http://schemas.openxmlformats.org/officeDocument/2006/relationships/image" Target="../media/image83.emf"/><Relationship Id="rId9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8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5" Type="http://schemas.openxmlformats.org/officeDocument/2006/relationships/image" Target="../media/image90.emf"/><Relationship Id="rId6" Type="http://schemas.openxmlformats.org/officeDocument/2006/relationships/image" Target="../media/image91.emf"/><Relationship Id="rId7" Type="http://schemas.openxmlformats.org/officeDocument/2006/relationships/image" Target="../media/image92.emf"/><Relationship Id="rId8" Type="http://schemas.openxmlformats.org/officeDocument/2006/relationships/image" Target="../media/image93.emf"/><Relationship Id="rId9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96.e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97.e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9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100.emf"/><Relationship Id="rId5" Type="http://schemas.openxmlformats.org/officeDocument/2006/relationships/image" Target="../media/image101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103.emf"/><Relationship Id="rId5" Type="http://schemas.openxmlformats.org/officeDocument/2006/relationships/image" Target="../media/image104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image" Target="../media/image106.emf"/><Relationship Id="rId5" Type="http://schemas.openxmlformats.org/officeDocument/2006/relationships/oleObject" Target="../embeddings/oleObject25.bin"/><Relationship Id="rId6" Type="http://schemas.openxmlformats.org/officeDocument/2006/relationships/image" Target="../media/image107.emf"/><Relationship Id="rId7" Type="http://schemas.openxmlformats.org/officeDocument/2006/relationships/oleObject" Target="../embeddings/oleObject26.bin"/><Relationship Id="rId8" Type="http://schemas.openxmlformats.org/officeDocument/2006/relationships/image" Target="../media/image108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emf"/><Relationship Id="rId3" Type="http://schemas.openxmlformats.org/officeDocument/2006/relationships/image" Target="../media/image110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4" Type="http://schemas.openxmlformats.org/officeDocument/2006/relationships/image" Target="../media/image1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114.emf"/><Relationship Id="rId5" Type="http://schemas.openxmlformats.org/officeDocument/2006/relationships/oleObject" Target="../embeddings/oleObject28.bin"/><Relationship Id="rId6" Type="http://schemas.openxmlformats.org/officeDocument/2006/relationships/image" Target="../media/image115.emf"/><Relationship Id="rId7" Type="http://schemas.openxmlformats.org/officeDocument/2006/relationships/image" Target="../media/image116.emf"/><Relationship Id="rId8" Type="http://schemas.openxmlformats.org/officeDocument/2006/relationships/image" Target="../media/image117.emf"/><Relationship Id="rId9" Type="http://schemas.openxmlformats.org/officeDocument/2006/relationships/image" Target="../media/image118.emf"/><Relationship Id="rId10" Type="http://schemas.openxmlformats.org/officeDocument/2006/relationships/image" Target="../media/image119.emf"/><Relationship Id="rId11" Type="http://schemas.openxmlformats.org/officeDocument/2006/relationships/image" Target="../media/image120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4" Type="http://schemas.openxmlformats.org/officeDocument/2006/relationships/image" Target="../media/image125.emf"/><Relationship Id="rId5" Type="http://schemas.openxmlformats.org/officeDocument/2006/relationships/image" Target="../media/image126.emf"/><Relationship Id="rId6" Type="http://schemas.openxmlformats.org/officeDocument/2006/relationships/image" Target="../media/image127.emf"/><Relationship Id="rId7" Type="http://schemas.openxmlformats.org/officeDocument/2006/relationships/image" Target="../media/image1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emf"/><Relationship Id="rId3" Type="http://schemas.openxmlformats.org/officeDocument/2006/relationships/image" Target="../media/image130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132.emf"/><Relationship Id="rId5" Type="http://schemas.openxmlformats.org/officeDocument/2006/relationships/oleObject" Target="../embeddings/oleObject30.bin"/><Relationship Id="rId6" Type="http://schemas.openxmlformats.org/officeDocument/2006/relationships/image" Target="../media/image133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134.emf"/><Relationship Id="rId5" Type="http://schemas.openxmlformats.org/officeDocument/2006/relationships/oleObject" Target="../embeddings/oleObject32.bin"/><Relationship Id="rId6" Type="http://schemas.openxmlformats.org/officeDocument/2006/relationships/image" Target="../media/image135.emf"/><Relationship Id="rId7" Type="http://schemas.openxmlformats.org/officeDocument/2006/relationships/oleObject" Target="../embeddings/oleObject33.bin"/><Relationship Id="rId8" Type="http://schemas.openxmlformats.org/officeDocument/2006/relationships/image" Target="../media/image136.emf"/><Relationship Id="rId9" Type="http://schemas.openxmlformats.org/officeDocument/2006/relationships/oleObject" Target="../embeddings/oleObject34.bin"/><Relationship Id="rId10" Type="http://schemas.openxmlformats.org/officeDocument/2006/relationships/image" Target="../media/image50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9.bin"/><Relationship Id="rId12" Type="http://schemas.openxmlformats.org/officeDocument/2006/relationships/image" Target="../media/image141.emf"/><Relationship Id="rId13" Type="http://schemas.openxmlformats.org/officeDocument/2006/relationships/oleObject" Target="../embeddings/oleObject40.bin"/><Relationship Id="rId14" Type="http://schemas.openxmlformats.org/officeDocument/2006/relationships/image" Target="../media/image142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5.bin"/><Relationship Id="rId4" Type="http://schemas.openxmlformats.org/officeDocument/2006/relationships/image" Target="../media/image137.emf"/><Relationship Id="rId5" Type="http://schemas.openxmlformats.org/officeDocument/2006/relationships/oleObject" Target="../embeddings/oleObject36.bin"/><Relationship Id="rId6" Type="http://schemas.openxmlformats.org/officeDocument/2006/relationships/image" Target="../media/image138.emf"/><Relationship Id="rId7" Type="http://schemas.openxmlformats.org/officeDocument/2006/relationships/oleObject" Target="../embeddings/oleObject37.bin"/><Relationship Id="rId8" Type="http://schemas.openxmlformats.org/officeDocument/2006/relationships/image" Target="../media/image139.emf"/><Relationship Id="rId9" Type="http://schemas.openxmlformats.org/officeDocument/2006/relationships/oleObject" Target="../embeddings/oleObject38.bin"/><Relationship Id="rId10" Type="http://schemas.openxmlformats.org/officeDocument/2006/relationships/image" Target="../media/image140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5.bin"/><Relationship Id="rId12" Type="http://schemas.openxmlformats.org/officeDocument/2006/relationships/image" Target="../media/image147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1.bin"/><Relationship Id="rId4" Type="http://schemas.openxmlformats.org/officeDocument/2006/relationships/image" Target="../media/image143.emf"/><Relationship Id="rId5" Type="http://schemas.openxmlformats.org/officeDocument/2006/relationships/oleObject" Target="../embeddings/oleObject42.bin"/><Relationship Id="rId6" Type="http://schemas.openxmlformats.org/officeDocument/2006/relationships/image" Target="../media/image144.emf"/><Relationship Id="rId7" Type="http://schemas.openxmlformats.org/officeDocument/2006/relationships/oleObject" Target="../embeddings/oleObject43.bin"/><Relationship Id="rId8" Type="http://schemas.openxmlformats.org/officeDocument/2006/relationships/image" Target="../media/image145.emf"/><Relationship Id="rId9" Type="http://schemas.openxmlformats.org/officeDocument/2006/relationships/oleObject" Target="../embeddings/oleObject44.bin"/><Relationship Id="rId10" Type="http://schemas.openxmlformats.org/officeDocument/2006/relationships/image" Target="../media/image146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4" Type="http://schemas.openxmlformats.org/officeDocument/2006/relationships/image" Target="../media/image148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1.bin"/><Relationship Id="rId12" Type="http://schemas.openxmlformats.org/officeDocument/2006/relationships/image" Target="../media/image49.emf"/><Relationship Id="rId13" Type="http://schemas.openxmlformats.org/officeDocument/2006/relationships/oleObject" Target="../embeddings/oleObject52.bin"/><Relationship Id="rId14" Type="http://schemas.openxmlformats.org/officeDocument/2006/relationships/image" Target="../media/image50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7.bin"/><Relationship Id="rId4" Type="http://schemas.openxmlformats.org/officeDocument/2006/relationships/image" Target="../media/image46.emf"/><Relationship Id="rId5" Type="http://schemas.openxmlformats.org/officeDocument/2006/relationships/oleObject" Target="../embeddings/oleObject48.bin"/><Relationship Id="rId6" Type="http://schemas.openxmlformats.org/officeDocument/2006/relationships/image" Target="../media/image47.emf"/><Relationship Id="rId7" Type="http://schemas.openxmlformats.org/officeDocument/2006/relationships/oleObject" Target="../embeddings/oleObject49.bin"/><Relationship Id="rId8" Type="http://schemas.openxmlformats.org/officeDocument/2006/relationships/image" Target="../media/image149.emf"/><Relationship Id="rId9" Type="http://schemas.openxmlformats.org/officeDocument/2006/relationships/oleObject" Target="../embeddings/oleObject50.bin"/><Relationship Id="rId10" Type="http://schemas.openxmlformats.org/officeDocument/2006/relationships/image" Target="../media/image48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4" Type="http://schemas.openxmlformats.org/officeDocument/2006/relationships/oleObject" Target="../embeddings/oleObject53.bin"/><Relationship Id="rId5" Type="http://schemas.openxmlformats.org/officeDocument/2006/relationships/image" Target="../media/image150.emf"/><Relationship Id="rId6" Type="http://schemas.openxmlformats.org/officeDocument/2006/relationships/oleObject" Target="../embeddings/oleObject54.bin"/><Relationship Id="rId7" Type="http://schemas.openxmlformats.org/officeDocument/2006/relationships/image" Target="../media/image151.emf"/><Relationship Id="rId8" Type="http://schemas.openxmlformats.org/officeDocument/2006/relationships/oleObject" Target="../embeddings/oleObject55.bin"/><Relationship Id="rId9" Type="http://schemas.openxmlformats.org/officeDocument/2006/relationships/image" Target="../media/image152.emf"/><Relationship Id="rId10" Type="http://schemas.openxmlformats.org/officeDocument/2006/relationships/oleObject" Target="../embeddings/oleObject56.bin"/><Relationship Id="rId11" Type="http://schemas.openxmlformats.org/officeDocument/2006/relationships/image" Target="../media/image153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4" Type="http://schemas.openxmlformats.org/officeDocument/2006/relationships/image" Target="../media/image155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emf"/><Relationship Id="rId3" Type="http://schemas.openxmlformats.org/officeDocument/2006/relationships/image" Target="../media/image157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4" Type="http://schemas.openxmlformats.org/officeDocument/2006/relationships/image" Target="../media/image155.emf"/><Relationship Id="rId5" Type="http://schemas.openxmlformats.org/officeDocument/2006/relationships/oleObject" Target="../embeddings/oleObject59.bin"/><Relationship Id="rId6" Type="http://schemas.openxmlformats.org/officeDocument/2006/relationships/image" Target="../media/image158.emf"/><Relationship Id="rId7" Type="http://schemas.openxmlformats.org/officeDocument/2006/relationships/oleObject" Target="../embeddings/oleObject60.bin"/><Relationship Id="rId8" Type="http://schemas.openxmlformats.org/officeDocument/2006/relationships/image" Target="../media/image159.emf"/><Relationship Id="rId9" Type="http://schemas.openxmlformats.org/officeDocument/2006/relationships/oleObject" Target="../embeddings/oleObject61.bin"/><Relationship Id="rId10" Type="http://schemas.openxmlformats.org/officeDocument/2006/relationships/image" Target="../media/image160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emf"/><Relationship Id="rId3" Type="http://schemas.openxmlformats.org/officeDocument/2006/relationships/image" Target="../media/image162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4" Type="http://schemas.openxmlformats.org/officeDocument/2006/relationships/oleObject" Target="../embeddings/oleObject62.bin"/><Relationship Id="rId5" Type="http://schemas.openxmlformats.org/officeDocument/2006/relationships/image" Target="../media/image164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2987" y="1584325"/>
            <a:ext cx="820149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  <a:cs typeface="Arial"/>
              </a:rPr>
              <a:t>A Study of Environment Noise in</a:t>
            </a:r>
            <a:br>
              <a:rPr lang="en-US" dirty="0" smtClean="0">
                <a:latin typeface="+mn-lt"/>
                <a:cs typeface="Arial"/>
              </a:rPr>
            </a:br>
            <a:r>
              <a:rPr lang="en-US" dirty="0" smtClean="0">
                <a:latin typeface="+mn-lt"/>
                <a:cs typeface="Arial"/>
              </a:rPr>
              <a:t>Ultra-Wideband Indoor Position Tracking</a:t>
            </a:r>
            <a:endParaRPr lang="en-US" sz="3200" dirty="0">
              <a:latin typeface="+mn-lt"/>
              <a:cs typeface="Arial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136900" y="6158571"/>
            <a:ext cx="2984500" cy="1048503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+mn-lt"/>
              </a:rPr>
              <a:t>William Suski</a:t>
            </a:r>
          </a:p>
          <a:p>
            <a:r>
              <a:rPr lang="en-US" sz="1800" dirty="0" smtClean="0">
                <a:latin typeface="+mn-lt"/>
              </a:rPr>
              <a:t>04/13/2012</a:t>
            </a:r>
          </a:p>
        </p:txBody>
      </p:sp>
      <p:sp>
        <p:nvSpPr>
          <p:cNvPr id="6" name="Subtitle 6"/>
          <p:cNvSpPr txBox="1">
            <a:spLocks/>
          </p:cNvSpPr>
          <p:nvPr/>
        </p:nvSpPr>
        <p:spPr>
          <a:xfrm>
            <a:off x="2628900" y="2942259"/>
            <a:ext cx="3822700" cy="474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+mn-lt"/>
              </a:rPr>
              <a:t>Ph.D. Dissertation Defense</a:t>
            </a:r>
            <a:endParaRPr lang="en-US" dirty="0">
              <a:latin typeface="+mn-lt"/>
            </a:endParaRP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462987" y="3789606"/>
            <a:ext cx="8201489" cy="17856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+mn-lt"/>
              </a:rPr>
              <a:t>Committee Members</a:t>
            </a:r>
            <a:r>
              <a:rPr lang="en-US" dirty="0" smtClean="0">
                <a:latin typeface="+mn-lt"/>
              </a:rPr>
              <a:t>:</a:t>
            </a:r>
          </a:p>
          <a:p>
            <a:r>
              <a:rPr lang="en-US" dirty="0" smtClean="0">
                <a:latin typeface="+mn-lt"/>
              </a:rPr>
              <a:t>Dr. Adam Hoover (advisor)</a:t>
            </a:r>
          </a:p>
          <a:p>
            <a:r>
              <a:rPr lang="en-US" dirty="0" smtClean="0">
                <a:latin typeface="+mn-lt"/>
              </a:rPr>
              <a:t>Dr. Richard Brooks</a:t>
            </a:r>
          </a:p>
          <a:p>
            <a:r>
              <a:rPr lang="en-US" dirty="0" smtClean="0">
                <a:latin typeface="+mn-lt"/>
              </a:rPr>
              <a:t>Dr. John Gowdy</a:t>
            </a:r>
          </a:p>
          <a:p>
            <a:r>
              <a:rPr lang="en-US" dirty="0" smtClean="0">
                <a:latin typeface="+mn-lt"/>
              </a:rPr>
              <a:t>Dr. Eric Muth</a:t>
            </a: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114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UWB Positioning Error Sources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8800" y="1536700"/>
            <a:ext cx="171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Multipath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46700" y="2569865"/>
            <a:ext cx="596900" cy="5969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/>
              </a:rPr>
              <a:t>TX</a:t>
            </a:r>
            <a:endParaRPr lang="en-US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53250" y="2569865"/>
            <a:ext cx="596900" cy="5969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/>
              </a:rPr>
              <a:t>R</a:t>
            </a:r>
            <a:r>
              <a:rPr lang="en-US" dirty="0" smtClean="0">
                <a:solidFill>
                  <a:schemeClr val="tx1"/>
                </a:solidFill>
                <a:latin typeface="Arial"/>
              </a:rPr>
              <a:t>X</a:t>
            </a:r>
            <a:endParaRPr lang="en-US" dirty="0">
              <a:solidFill>
                <a:schemeClr val="tx1"/>
              </a:solidFill>
              <a:latin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578600" y="2095500"/>
            <a:ext cx="12700" cy="167640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>
            <a:off x="6019800" y="2997200"/>
            <a:ext cx="469900" cy="10606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6019800" y="2717800"/>
            <a:ext cx="469900" cy="10606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>
            <a:off x="6019800" y="2865735"/>
            <a:ext cx="469900" cy="10606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86500" y="3771900"/>
            <a:ext cx="59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394200" y="1511300"/>
            <a:ext cx="4070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Non-Line-Of-Sight (NLOS)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" y="4544030"/>
            <a:ext cx="26468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Timing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Antenna effects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Peak detection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Sensor set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Others?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79500" y="3293765"/>
            <a:ext cx="596900" cy="5969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/>
              </a:rPr>
              <a:t>TX</a:t>
            </a:r>
            <a:endParaRPr lang="en-US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46400" y="3293765"/>
            <a:ext cx="596900" cy="5969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/>
              </a:rPr>
              <a:t>R</a:t>
            </a:r>
            <a:r>
              <a:rPr lang="en-US" dirty="0" smtClean="0">
                <a:solidFill>
                  <a:schemeClr val="tx1"/>
                </a:solidFill>
                <a:latin typeface="Arial"/>
              </a:rPr>
              <a:t>X</a:t>
            </a:r>
            <a:endParaRPr lang="en-US" dirty="0">
              <a:solidFill>
                <a:schemeClr val="tx1"/>
              </a:solidFill>
              <a:latin typeface="Arial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079500" y="2552700"/>
            <a:ext cx="2463800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954159" y="2131199"/>
            <a:ext cx="59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Wall</a:t>
            </a:r>
            <a:endParaRPr lang="en-US" dirty="0"/>
          </a:p>
        </p:txBody>
      </p:sp>
      <p:cxnSp>
        <p:nvCxnSpPr>
          <p:cNvPr id="10" name="Straight Connector 9"/>
          <p:cNvCxnSpPr>
            <a:stCxn id="14" idx="3"/>
          </p:cNvCxnSpPr>
          <p:nvPr/>
        </p:nvCxnSpPr>
        <p:spPr>
          <a:xfrm flipV="1">
            <a:off x="1676400" y="2569865"/>
            <a:ext cx="593125" cy="102235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16" idx="1"/>
          </p:cNvCxnSpPr>
          <p:nvPr/>
        </p:nvCxnSpPr>
        <p:spPr>
          <a:xfrm>
            <a:off x="2269525" y="2569865"/>
            <a:ext cx="676875" cy="1022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4" idx="3"/>
            <a:endCxn id="16" idx="1"/>
          </p:cNvCxnSpPr>
          <p:nvPr/>
        </p:nvCxnSpPr>
        <p:spPr>
          <a:xfrm>
            <a:off x="1676400" y="3592215"/>
            <a:ext cx="1270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36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Work: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Proof-of-concept </a:t>
            </a:r>
            <a:r>
              <a:rPr lang="en-US" dirty="0"/>
              <a:t>s</a:t>
            </a:r>
            <a:r>
              <a:rPr lang="en-US" dirty="0" smtClean="0"/>
              <a:t>ystems</a:t>
            </a:r>
          </a:p>
          <a:p>
            <a:pPr lvl="1"/>
            <a:r>
              <a:rPr lang="en-US" sz="2400" dirty="0" smtClean="0"/>
              <a:t>Fontana, et al. (2003) – Met FCC power </a:t>
            </a:r>
            <a:r>
              <a:rPr lang="en-US" sz="2400" dirty="0"/>
              <a:t>r</a:t>
            </a:r>
            <a:r>
              <a:rPr lang="en-US" sz="2400" dirty="0" smtClean="0"/>
              <a:t>equirements</a:t>
            </a:r>
          </a:p>
          <a:p>
            <a:pPr lvl="1"/>
            <a:r>
              <a:rPr lang="en-US" sz="2400" dirty="0" smtClean="0"/>
              <a:t>Guoping </a:t>
            </a:r>
            <a:r>
              <a:rPr lang="en-US" sz="2400" dirty="0"/>
              <a:t>a</a:t>
            </a:r>
            <a:r>
              <a:rPr lang="en-US" sz="2400" dirty="0" smtClean="0"/>
              <a:t>nd Rao (2005) – Meets FCC regs, low-cost</a:t>
            </a:r>
          </a:p>
          <a:p>
            <a:pPr lvl="1"/>
            <a:r>
              <a:rPr lang="en-US" sz="2400" dirty="0" smtClean="0"/>
              <a:t>Zetik, et al. (2004) – Spread spectrum UWB</a:t>
            </a:r>
          </a:p>
          <a:p>
            <a:pPr lvl="1"/>
            <a:r>
              <a:rPr lang="en-US" sz="2400" dirty="0" smtClean="0"/>
              <a:t>Waldmann, et al. (2008 &amp; 2009) – Pulsed frequency </a:t>
            </a:r>
            <a:r>
              <a:rPr lang="en-US" sz="2400" dirty="0"/>
              <a:t>m</a:t>
            </a:r>
            <a:r>
              <a:rPr lang="en-US" sz="2400" dirty="0" smtClean="0"/>
              <a:t>odulated </a:t>
            </a:r>
            <a:r>
              <a:rPr lang="en-US" sz="2400" dirty="0"/>
              <a:t>c</a:t>
            </a:r>
            <a:r>
              <a:rPr lang="en-US" sz="2400" dirty="0" smtClean="0"/>
              <a:t>ontinuous wave (FMCW)</a:t>
            </a:r>
          </a:p>
          <a:p>
            <a:pPr lvl="1"/>
            <a:r>
              <a:rPr lang="en-US" sz="2400" dirty="0" smtClean="0"/>
              <a:t>Oh, et al. (2009) – Communications and positioning (IEEE 802.15.2a, u-Home)</a:t>
            </a:r>
          </a:p>
          <a:p>
            <a:pPr lvl="1"/>
            <a:r>
              <a:rPr lang="en-US" sz="2400" dirty="0" smtClean="0"/>
              <a:t>MacGougan</a:t>
            </a:r>
            <a:r>
              <a:rPr lang="en-US" sz="2400" dirty="0"/>
              <a:t>, et al. (2010</a:t>
            </a:r>
            <a:r>
              <a:rPr lang="en-US" sz="2400" dirty="0" smtClean="0"/>
              <a:t>) – UWB+GPS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19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Work: Error Isolation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Error Isolation</a:t>
            </a:r>
          </a:p>
          <a:p>
            <a:pPr lvl="1"/>
            <a:r>
              <a:rPr lang="en-US" sz="2400" dirty="0" smtClean="0"/>
              <a:t>Mahfouz, et al. (2008) - sampling rate, peak detection, timing, antenna phase-center and base station configuration</a:t>
            </a:r>
          </a:p>
          <a:p>
            <a:pPr lvl="1"/>
            <a:r>
              <a:rPr lang="en-US" sz="2400" dirty="0" smtClean="0"/>
              <a:t>Low, et al. (2005) - match </a:t>
            </a:r>
            <a:r>
              <a:rPr lang="en-US" sz="2400" dirty="0"/>
              <a:t>f</a:t>
            </a:r>
            <a:r>
              <a:rPr lang="en-US" sz="2400" dirty="0" smtClean="0"/>
              <a:t>iltering </a:t>
            </a:r>
            <a:r>
              <a:rPr lang="en-US" sz="2400" dirty="0"/>
              <a:t>a</a:t>
            </a:r>
            <a:r>
              <a:rPr lang="en-US" sz="2400" dirty="0" smtClean="0"/>
              <a:t>nd </a:t>
            </a:r>
            <a:r>
              <a:rPr lang="en-US" sz="2400" dirty="0"/>
              <a:t>p</a:t>
            </a:r>
            <a:r>
              <a:rPr lang="en-US" sz="2400" dirty="0" smtClean="0"/>
              <a:t>eak </a:t>
            </a:r>
            <a:r>
              <a:rPr lang="en-US" sz="2400" dirty="0"/>
              <a:t>s</a:t>
            </a:r>
            <a:r>
              <a:rPr lang="en-US" sz="2400" dirty="0" smtClean="0"/>
              <a:t>earch technique</a:t>
            </a:r>
          </a:p>
          <a:p>
            <a:pPr lvl="1"/>
            <a:r>
              <a:rPr lang="en-US" sz="2400" dirty="0" smtClean="0"/>
              <a:t>Yang, et al. (2010) – selective </a:t>
            </a:r>
            <a:r>
              <a:rPr lang="en-US" sz="2400" dirty="0"/>
              <a:t>c</a:t>
            </a:r>
            <a:r>
              <a:rPr lang="en-US" sz="2400" dirty="0" smtClean="0"/>
              <a:t>orrelation</a:t>
            </a:r>
          </a:p>
          <a:p>
            <a:pPr lvl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451419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Work: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279050"/>
            <a:ext cx="7785100" cy="5426550"/>
          </a:xfrm>
        </p:spPr>
        <p:txBody>
          <a:bodyPr>
            <a:noAutofit/>
          </a:bodyPr>
          <a:lstStyle/>
          <a:p>
            <a:r>
              <a:rPr lang="en-US" dirty="0" smtClean="0"/>
              <a:t>Simulation</a:t>
            </a:r>
          </a:p>
          <a:p>
            <a:pPr lvl="1"/>
            <a:r>
              <a:rPr lang="en-US" sz="2400" dirty="0" smtClean="0"/>
              <a:t>Steiner and Wittneben (2012) – Energy detection fingerprinting</a:t>
            </a:r>
            <a:endParaRPr lang="en-US" sz="2400" dirty="0"/>
          </a:p>
          <a:p>
            <a:pPr lvl="1"/>
            <a:r>
              <a:rPr lang="en-US" sz="2400" dirty="0" smtClean="0"/>
              <a:t>Denis, et al. (2005) – Track NLOS conditions</a:t>
            </a:r>
            <a:endParaRPr lang="en-US" sz="1400" dirty="0" smtClean="0"/>
          </a:p>
          <a:p>
            <a:pPr lvl="1"/>
            <a:r>
              <a:rPr lang="en-US" sz="2400" dirty="0" smtClean="0"/>
              <a:t>Jing, et al. (2012) – UWB distortion through building materials</a:t>
            </a:r>
            <a:endParaRPr lang="en-US" sz="1400" dirty="0" smtClean="0"/>
          </a:p>
          <a:p>
            <a:pPr lvl="1"/>
            <a:r>
              <a:rPr lang="en-US" sz="2400" dirty="0" smtClean="0"/>
              <a:t>Chung, et al. (2003) - pulse </a:t>
            </a:r>
            <a:r>
              <a:rPr lang="en-US" sz="2400" dirty="0"/>
              <a:t>t</a:t>
            </a:r>
            <a:r>
              <a:rPr lang="en-US" sz="2400" dirty="0" smtClean="0"/>
              <a:t>rains for TOA</a:t>
            </a:r>
            <a:endParaRPr lang="en-US" sz="1400" dirty="0" smtClean="0"/>
          </a:p>
          <a:p>
            <a:pPr lvl="1"/>
            <a:r>
              <a:rPr lang="en-US" sz="2400" dirty="0" smtClean="0"/>
              <a:t>Shen, et al. (2010) - LOS and NLOS detection</a:t>
            </a:r>
            <a:endParaRPr lang="en-US" sz="1400" dirty="0" smtClean="0"/>
          </a:p>
          <a:p>
            <a:pPr lvl="1"/>
            <a:r>
              <a:rPr lang="en-US" sz="2400" dirty="0" smtClean="0"/>
              <a:t>Yu and Oppermann (2004) – Decrease TDOA positioning calculation time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51419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199" y="1202108"/>
            <a:ext cx="4330703" cy="5529520"/>
          </a:xfrm>
        </p:spPr>
        <p:txBody>
          <a:bodyPr>
            <a:noAutofit/>
          </a:bodyPr>
          <a:lstStyle/>
          <a:p>
            <a:r>
              <a:rPr lang="en-US" sz="2000" dirty="0" smtClean="0"/>
              <a:t>Related Work</a:t>
            </a:r>
          </a:p>
          <a:p>
            <a:r>
              <a:rPr lang="en-US" sz="2000" b="1" dirty="0" smtClean="0"/>
              <a:t>Measure &amp; Model</a:t>
            </a:r>
          </a:p>
          <a:p>
            <a:r>
              <a:rPr lang="en-US" sz="2000" dirty="0" smtClean="0"/>
              <a:t>Filter</a:t>
            </a:r>
            <a:endParaRPr lang="en-US" sz="2000" dirty="0" smtClean="0"/>
          </a:p>
          <a:p>
            <a:r>
              <a:rPr lang="en-US" sz="2000" dirty="0" smtClean="0"/>
              <a:t>Optimize Configuration</a:t>
            </a:r>
          </a:p>
          <a:p>
            <a:r>
              <a:rPr lang="en-US" sz="2000" dirty="0" smtClean="0"/>
              <a:t>Conclusions</a:t>
            </a:r>
          </a:p>
          <a:p>
            <a:r>
              <a:rPr lang="en-US" sz="2000" dirty="0" smtClean="0"/>
              <a:t>Future 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14902" y="3302000"/>
            <a:ext cx="3577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Measure &amp; Model</a:t>
            </a:r>
            <a:endParaRPr lang="en-US" sz="3600" dirty="0"/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2983792" y="1874006"/>
            <a:ext cx="1931110" cy="1751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187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 Facilities</a:t>
            </a:r>
            <a:endParaRPr lang="en-US" dirty="0"/>
          </a:p>
        </p:txBody>
      </p:sp>
      <p:pic>
        <p:nvPicPr>
          <p:cNvPr id="3" name="Picture 2" descr="RiggsFloorpla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87" y="2000207"/>
            <a:ext cx="4536181" cy="3424548"/>
          </a:xfrm>
          <a:prstGeom prst="rect">
            <a:avLst/>
          </a:prstGeom>
        </p:spPr>
      </p:pic>
      <p:pic>
        <p:nvPicPr>
          <p:cNvPr id="4" name="Picture 3" descr="ShoothouseFloorpla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6" y="2000207"/>
            <a:ext cx="4536182" cy="34245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7344" y="1464568"/>
            <a:ext cx="2609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Shoothouse Facility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189507" y="1464568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Riggs Facility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12396" y="5614142"/>
            <a:ext cx="3044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Approximately 13 x 10 m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466492" y="5614142"/>
            <a:ext cx="2916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Approximately 8 x 10 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463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EntryHallw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373" y="4102100"/>
            <a:ext cx="4608226" cy="2755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Facility Photos</a:t>
            </a:r>
            <a:endParaRPr lang="en-US" dirty="0"/>
          </a:p>
        </p:txBody>
      </p:sp>
      <p:pic>
        <p:nvPicPr>
          <p:cNvPr id="4" name="Picture 3" descr="FacilityRigg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032" y="1308100"/>
            <a:ext cx="3894667" cy="2921000"/>
          </a:xfrm>
          <a:prstGeom prst="rect">
            <a:avLst/>
          </a:prstGeom>
        </p:spPr>
      </p:pic>
      <p:pic>
        <p:nvPicPr>
          <p:cNvPr id="5" name="Picture 4" descr="SHOverhe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0" y="1308100"/>
            <a:ext cx="4353392" cy="2603499"/>
          </a:xfrm>
          <a:prstGeom prst="rect">
            <a:avLst/>
          </a:prstGeom>
        </p:spPr>
      </p:pic>
      <p:pic>
        <p:nvPicPr>
          <p:cNvPr id="6" name="Picture 5" descr="SHCeil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21100"/>
            <a:ext cx="4034852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82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UWB System Photos</a:t>
            </a:r>
            <a:endParaRPr lang="en-US" dirty="0"/>
          </a:p>
        </p:txBody>
      </p:sp>
      <p:pic>
        <p:nvPicPr>
          <p:cNvPr id="5" name="Picture 4" descr="Ubisense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049" y="3193208"/>
            <a:ext cx="4701455" cy="3526091"/>
          </a:xfrm>
          <a:prstGeom prst="rect">
            <a:avLst/>
          </a:prstGeom>
        </p:spPr>
      </p:pic>
      <p:pic>
        <p:nvPicPr>
          <p:cNvPr id="4" name="Picture 3" descr="SHSenso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54" y="1622804"/>
            <a:ext cx="4110252" cy="2458092"/>
          </a:xfrm>
          <a:prstGeom prst="rect">
            <a:avLst/>
          </a:prstGeom>
        </p:spPr>
      </p:pic>
      <p:pic>
        <p:nvPicPr>
          <p:cNvPr id="6" name="Picture 5" descr="UbisenseSens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33" y="1726059"/>
            <a:ext cx="4138270" cy="470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83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Facility Installations</a:t>
            </a:r>
            <a:endParaRPr lang="en-US" dirty="0"/>
          </a:p>
        </p:txBody>
      </p:sp>
      <p:pic>
        <p:nvPicPr>
          <p:cNvPr id="4" name="Picture 3" descr="ShoothouseFloorplanSenso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0" y="2036823"/>
            <a:ext cx="4590353" cy="3424834"/>
          </a:xfrm>
          <a:prstGeom prst="rect">
            <a:avLst/>
          </a:prstGeom>
        </p:spPr>
      </p:pic>
      <p:pic>
        <p:nvPicPr>
          <p:cNvPr id="5" name="Picture 4" descr="RiggsFloorplanSensor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402" y="2036823"/>
            <a:ext cx="4519368" cy="34248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7344" y="1464568"/>
            <a:ext cx="2609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Shoothouse Facility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189507" y="1464568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Riggs Facility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548927" y="5690500"/>
            <a:ext cx="4493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Sensors indicated by black squares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905917" y="4746662"/>
            <a:ext cx="382221" cy="943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600268" y="4894610"/>
            <a:ext cx="197274" cy="7958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770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Collection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7344" y="1464568"/>
            <a:ext cx="2609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Shoothouse Facility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189507" y="1464568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Riggs Facility</a:t>
            </a:r>
            <a:endParaRPr lang="en-US" sz="2400" dirty="0"/>
          </a:p>
        </p:txBody>
      </p:sp>
      <p:pic>
        <p:nvPicPr>
          <p:cNvPr id="6" name="Picture 5" descr="ShoothouseLayou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3" y="2110797"/>
            <a:ext cx="4595937" cy="3429000"/>
          </a:xfrm>
          <a:prstGeom prst="rect">
            <a:avLst/>
          </a:prstGeom>
        </p:spPr>
      </p:pic>
      <p:pic>
        <p:nvPicPr>
          <p:cNvPr id="7" name="Picture 6" descr="RiggsLocation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34" y="2110797"/>
            <a:ext cx="4524866" cy="342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32427" y="5690500"/>
            <a:ext cx="6262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Collection locations indicated by unfilled squares</a:t>
            </a:r>
            <a:endParaRPr lang="en-US" sz="24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868928" y="4685016"/>
            <a:ext cx="1319276" cy="10054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045431" y="4586385"/>
            <a:ext cx="493188" cy="11041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760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UWB Tracking Work?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318000" y="2971800"/>
            <a:ext cx="3263900" cy="326390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485900" y="2971800"/>
            <a:ext cx="3263900" cy="326390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473200" y="1384300"/>
            <a:ext cx="3263900" cy="326390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343400" y="1346200"/>
            <a:ext cx="3263900" cy="326390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470400" y="3708400"/>
            <a:ext cx="152400" cy="152400"/>
          </a:xfrm>
          <a:prstGeom prst="ellipse">
            <a:avLst/>
          </a:prstGeom>
          <a:solidFill>
            <a:srgbClr val="008000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41600" y="2362200"/>
            <a:ext cx="3886200" cy="3073400"/>
          </a:xfrm>
          <a:prstGeom prst="rect">
            <a:avLst/>
          </a:prstGeom>
          <a:noFill/>
          <a:ln w="508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84499" y="2628900"/>
            <a:ext cx="393701" cy="3429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Rx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2984499" y="4438650"/>
            <a:ext cx="393701" cy="3429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Rx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5802637" y="2628900"/>
            <a:ext cx="393701" cy="3429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Rx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5802637" y="4438650"/>
            <a:ext cx="393701" cy="3429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Rx</a:t>
            </a:r>
            <a:endParaRPr lang="en-US" sz="1600" dirty="0"/>
          </a:p>
        </p:txBody>
      </p:sp>
      <p:sp>
        <p:nvSpPr>
          <p:cNvPr id="16" name="Oval 15"/>
          <p:cNvSpPr/>
          <p:nvPr/>
        </p:nvSpPr>
        <p:spPr>
          <a:xfrm>
            <a:off x="4241800" y="3486150"/>
            <a:ext cx="571500" cy="57150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673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9" grpId="3" animBg="1"/>
      <p:bldP spid="9" grpId="4" animBg="1"/>
      <p:bldP spid="9" grpId="5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Collection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1862" y="1793000"/>
            <a:ext cx="4074938" cy="2411186"/>
          </a:xfrm>
        </p:spPr>
        <p:txBody>
          <a:bodyPr>
            <a:normAutofit/>
          </a:bodyPr>
          <a:lstStyle/>
          <a:p>
            <a:r>
              <a:rPr lang="en-US" dirty="0" smtClean="0"/>
              <a:t>500 measurements </a:t>
            </a:r>
            <a:r>
              <a:rPr lang="en-US" dirty="0"/>
              <a:t>p</a:t>
            </a:r>
            <a:r>
              <a:rPr lang="en-US" dirty="0" smtClean="0"/>
              <a:t>er </a:t>
            </a:r>
            <a:r>
              <a:rPr lang="en-US" dirty="0"/>
              <a:t>l</a:t>
            </a:r>
            <a:r>
              <a:rPr lang="en-US" dirty="0" smtClean="0"/>
              <a:t>ocation</a:t>
            </a:r>
          </a:p>
          <a:p>
            <a:r>
              <a:rPr lang="en-US" dirty="0" smtClean="0"/>
              <a:t>3272 locations</a:t>
            </a:r>
          </a:p>
          <a:p>
            <a:r>
              <a:rPr lang="en-US" dirty="0" smtClean="0"/>
              <a:t>1.6M measurements</a:t>
            </a:r>
          </a:p>
          <a:p>
            <a:endParaRPr lang="en-US" dirty="0"/>
          </a:p>
        </p:txBody>
      </p:sp>
      <p:pic>
        <p:nvPicPr>
          <p:cNvPr id="4" name="Picture 3" descr="TagStandRig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395" y="4229101"/>
            <a:ext cx="4183505" cy="25019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63929" y="1793000"/>
            <a:ext cx="4074938" cy="2411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499 measurements per location</a:t>
            </a:r>
          </a:p>
          <a:p>
            <a:r>
              <a:rPr lang="en-US" dirty="0" smtClean="0"/>
              <a:t>7931 locations</a:t>
            </a:r>
          </a:p>
          <a:p>
            <a:r>
              <a:rPr lang="en-US" dirty="0" smtClean="0"/>
              <a:t>4M measurements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3929" y="1267304"/>
            <a:ext cx="34968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Shoothouse Facility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11862" y="1264722"/>
            <a:ext cx="23559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Riggs Facility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08398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awData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00" y="2984500"/>
            <a:ext cx="4308364" cy="3264932"/>
          </a:xfrm>
          <a:prstGeom prst="rect">
            <a:avLst/>
          </a:prstGeom>
        </p:spPr>
      </p:pic>
      <p:pic>
        <p:nvPicPr>
          <p:cNvPr id="11" name="Picture 10" descr="RawData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646" y="2984500"/>
            <a:ext cx="4125054" cy="3150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Observed Noise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8837" y="2498467"/>
            <a:ext cx="2083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(480, 540) cm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04546" y="2590800"/>
            <a:ext cx="1443311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Ground Truth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759200" y="2960132"/>
            <a:ext cx="345346" cy="5069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297210" y="5207001"/>
            <a:ext cx="681798" cy="11438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79008" y="6350863"/>
            <a:ext cx="1597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33427" y="2522160"/>
            <a:ext cx="2083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(620, 430) cm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533114" y="2912596"/>
            <a:ext cx="2302786" cy="1418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576284" y="5384800"/>
            <a:ext cx="888016" cy="96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57200" y="15113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500 measurements shown </a:t>
            </a:r>
            <a:r>
              <a:rPr lang="en-US" sz="2400" dirty="0"/>
              <a:t>i</a:t>
            </a:r>
            <a:r>
              <a:rPr lang="en-US" sz="2400" dirty="0" smtClean="0"/>
              <a:t>n </a:t>
            </a:r>
            <a:r>
              <a:rPr lang="en-US" sz="2400" dirty="0"/>
              <a:t>e</a:t>
            </a:r>
            <a:r>
              <a:rPr lang="en-US" sz="2400" dirty="0" smtClean="0"/>
              <a:t>ach </a:t>
            </a:r>
            <a:r>
              <a:rPr lang="en-US" sz="2400" dirty="0"/>
              <a:t>f</a:t>
            </a:r>
            <a:r>
              <a:rPr lang="en-US" sz="2400" dirty="0" smtClean="0"/>
              <a:t>igure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Data forms </a:t>
            </a:r>
            <a:r>
              <a:rPr lang="en-US" sz="2400" dirty="0"/>
              <a:t>c</a:t>
            </a:r>
            <a:r>
              <a:rPr lang="en-US" sz="2400" dirty="0" smtClean="0"/>
              <a:t>lusters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339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Clustering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10706" y="5636445"/>
            <a:ext cx="4512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Overall number </a:t>
            </a:r>
            <a:r>
              <a:rPr lang="en-US" sz="2400" dirty="0">
                <a:latin typeface="Arial"/>
                <a:cs typeface="Arial"/>
              </a:rPr>
              <a:t>o</a:t>
            </a:r>
            <a:r>
              <a:rPr lang="en-US" sz="2400" dirty="0" smtClean="0">
                <a:latin typeface="Arial"/>
                <a:cs typeface="Arial"/>
              </a:rPr>
              <a:t>f clusters plots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8423" y="6004075"/>
            <a:ext cx="1840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ε = 30, K = 10</a:t>
            </a:r>
            <a:endParaRPr lang="en-US" sz="2400" dirty="0"/>
          </a:p>
        </p:txBody>
      </p:sp>
      <p:pic>
        <p:nvPicPr>
          <p:cNvPr id="7" name="Picture 6" descr="SHContourPlot_e30_m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" y="2182787"/>
            <a:ext cx="4628029" cy="3429000"/>
          </a:xfrm>
          <a:prstGeom prst="rect">
            <a:avLst/>
          </a:prstGeom>
        </p:spPr>
      </p:pic>
      <p:pic>
        <p:nvPicPr>
          <p:cNvPr id="4" name="Picture 3" descr="ContourPlot_e30_m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81" y="2071826"/>
            <a:ext cx="4628030" cy="342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3929" y="1489226"/>
            <a:ext cx="34968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Shoothouse Facility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611862" y="1486644"/>
            <a:ext cx="23559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Riggs Facility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644746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Vectors</a:t>
            </a:r>
            <a:endParaRPr lang="en-US" dirty="0"/>
          </a:p>
        </p:txBody>
      </p:sp>
      <p:pic>
        <p:nvPicPr>
          <p:cNvPr id="5" name="Picture 4" descr="ErrVect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172" y="3725609"/>
            <a:ext cx="4706534" cy="3120062"/>
          </a:xfrm>
          <a:prstGeom prst="rect">
            <a:avLst/>
          </a:prstGeom>
        </p:spPr>
      </p:pic>
      <p:pic>
        <p:nvPicPr>
          <p:cNvPr id="4" name="Picture 3" descr="SHErrVect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0" y="1294543"/>
            <a:ext cx="5497295" cy="27183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5335" y="1417833"/>
            <a:ext cx="34968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Shoothouse Facility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58239" y="6091182"/>
            <a:ext cx="23559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Riggs Facility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94565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iggsSubsetSo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850" y="3368354"/>
            <a:ext cx="3251200" cy="2463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Stability Over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Collected </a:t>
            </a:r>
            <a:r>
              <a:rPr lang="en-US" sz="2400" dirty="0"/>
              <a:t>o</a:t>
            </a:r>
            <a:r>
              <a:rPr lang="en-US" sz="2400" dirty="0" smtClean="0"/>
              <a:t>ver </a:t>
            </a:r>
            <a:r>
              <a:rPr lang="en-US" sz="2400" dirty="0"/>
              <a:t>t</a:t>
            </a:r>
            <a:r>
              <a:rPr lang="en-US" sz="2400" dirty="0" smtClean="0"/>
              <a:t>wo </a:t>
            </a:r>
            <a:r>
              <a:rPr lang="en-US" sz="2400" dirty="0"/>
              <a:t>m</a:t>
            </a:r>
            <a:r>
              <a:rPr lang="en-US" sz="2400" dirty="0" smtClean="0"/>
              <a:t>onths </a:t>
            </a:r>
            <a:r>
              <a:rPr lang="en-US" sz="2400" dirty="0"/>
              <a:t>t</a:t>
            </a:r>
            <a:r>
              <a:rPr lang="en-US" sz="2400" dirty="0" smtClean="0"/>
              <a:t>ime</a:t>
            </a:r>
          </a:p>
          <a:p>
            <a:r>
              <a:rPr lang="en-US" sz="2400" dirty="0" smtClean="0"/>
              <a:t>Average cluster </a:t>
            </a:r>
            <a:r>
              <a:rPr lang="en-US" sz="2400" dirty="0"/>
              <a:t>m</a:t>
            </a:r>
            <a:r>
              <a:rPr lang="en-US" sz="2400" dirty="0" smtClean="0"/>
              <a:t>ean </a:t>
            </a:r>
            <a:r>
              <a:rPr lang="en-US" sz="2400" dirty="0"/>
              <a:t>c</a:t>
            </a:r>
            <a:r>
              <a:rPr lang="en-US" sz="2400" dirty="0" smtClean="0"/>
              <a:t>hange: 3.7 cm, σ = 3.1 cm</a:t>
            </a:r>
          </a:p>
          <a:p>
            <a:r>
              <a:rPr lang="en-US" sz="2400" dirty="0" smtClean="0"/>
              <a:t>Small compared to 20 cm average </a:t>
            </a:r>
            <a:r>
              <a:rPr lang="en-US" sz="2400" dirty="0"/>
              <a:t>e</a:t>
            </a:r>
            <a:r>
              <a:rPr lang="en-US" sz="2400" dirty="0" smtClean="0"/>
              <a:t>rror</a:t>
            </a:r>
          </a:p>
          <a:p>
            <a:endParaRPr lang="en-US" sz="2400" dirty="0"/>
          </a:p>
        </p:txBody>
      </p:sp>
      <p:pic>
        <p:nvPicPr>
          <p:cNvPr id="5" name="Picture 4" descr="StableOverTime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6" y="2806700"/>
            <a:ext cx="5228734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04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Similarity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Measurements taken </a:t>
            </a:r>
            <a:r>
              <a:rPr lang="en-US" sz="2800" dirty="0"/>
              <a:t>a</a:t>
            </a:r>
            <a:r>
              <a:rPr lang="en-US" sz="2800" dirty="0" smtClean="0"/>
              <a:t>t 1 cm intervals</a:t>
            </a:r>
          </a:p>
          <a:p>
            <a:r>
              <a:rPr lang="en-US" sz="2800" dirty="0" smtClean="0"/>
              <a:t>Comparison of </a:t>
            </a:r>
            <a:r>
              <a:rPr lang="en-US" sz="2800" dirty="0"/>
              <a:t>m</a:t>
            </a:r>
            <a:r>
              <a:rPr lang="en-US" sz="2800" dirty="0" smtClean="0"/>
              <a:t>easured </a:t>
            </a:r>
            <a:r>
              <a:rPr lang="en-US" sz="2800" dirty="0"/>
              <a:t>v</a:t>
            </a:r>
            <a:r>
              <a:rPr lang="en-US" sz="2800" dirty="0" smtClean="0"/>
              <a:t>s. interpolated </a:t>
            </a:r>
            <a:r>
              <a:rPr lang="en-US" sz="2800" dirty="0"/>
              <a:t>m</a:t>
            </a:r>
            <a:r>
              <a:rPr lang="en-US" sz="2800" dirty="0" smtClean="0"/>
              <a:t>odel</a:t>
            </a:r>
            <a:endParaRPr lang="en-US" sz="2800" dirty="0"/>
          </a:p>
        </p:txBody>
      </p:sp>
      <p:pic>
        <p:nvPicPr>
          <p:cNvPr id="4" name="Picture 3" descr="LocalSi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387601"/>
            <a:ext cx="5257800" cy="4254500"/>
          </a:xfrm>
          <a:prstGeom prst="rect">
            <a:avLst/>
          </a:prstGeom>
        </p:spPr>
      </p:pic>
      <p:pic>
        <p:nvPicPr>
          <p:cNvPr id="6" name="Picture 5" descr="LocalSimZoo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534" y="2882900"/>
            <a:ext cx="3181065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51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 Noise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Evidence is shown that the noise present in an UWB indoor position tracking system is</a:t>
            </a:r>
          </a:p>
          <a:p>
            <a:pPr lvl="1"/>
            <a:r>
              <a:rPr lang="en-US" sz="2400" dirty="0" smtClean="0"/>
              <a:t>Stable over time</a:t>
            </a:r>
          </a:p>
          <a:p>
            <a:pPr lvl="1"/>
            <a:r>
              <a:rPr lang="en-US" sz="2400" dirty="0" smtClean="0"/>
              <a:t>Locally similar</a:t>
            </a:r>
          </a:p>
          <a:p>
            <a:r>
              <a:rPr lang="en-US" sz="2400" dirty="0" smtClean="0"/>
              <a:t>Single and Multi-modal noise found throughout two facilities</a:t>
            </a:r>
          </a:p>
          <a:p>
            <a:r>
              <a:rPr lang="en-US" sz="2400" dirty="0" smtClean="0"/>
              <a:t>Noise can be modeled using two-dimensional weighted sum of Gaussian random variable</a:t>
            </a:r>
          </a:p>
        </p:txBody>
      </p:sp>
    </p:spTree>
    <p:extLst>
      <p:ext uri="{BB962C8B-B14F-4D97-AF65-F5344CB8AC3E}">
        <p14:creationId xmlns:p14="http://schemas.microsoft.com/office/powerpoint/2010/main" val="3725350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199" y="1202108"/>
            <a:ext cx="5309389" cy="5529520"/>
          </a:xfrm>
        </p:spPr>
        <p:txBody>
          <a:bodyPr>
            <a:noAutofit/>
          </a:bodyPr>
          <a:lstStyle/>
          <a:p>
            <a:r>
              <a:rPr lang="en-US" sz="2000" dirty="0" smtClean="0"/>
              <a:t>Related Work</a:t>
            </a:r>
          </a:p>
          <a:p>
            <a:r>
              <a:rPr lang="en-US" sz="2000" dirty="0" smtClean="0"/>
              <a:t>Measure &amp; Model</a:t>
            </a:r>
          </a:p>
          <a:p>
            <a:r>
              <a:rPr lang="en-US" sz="2000" b="1" dirty="0" smtClean="0"/>
              <a:t>Filter</a:t>
            </a:r>
            <a:endParaRPr lang="en-US" sz="2000" dirty="0" smtClean="0"/>
          </a:p>
          <a:p>
            <a:r>
              <a:rPr lang="en-US" sz="2000" dirty="0" smtClean="0"/>
              <a:t>Optimize </a:t>
            </a:r>
            <a:r>
              <a:rPr lang="en-US" sz="2000" dirty="0" smtClean="0"/>
              <a:t>Configuration</a:t>
            </a:r>
          </a:p>
          <a:p>
            <a:r>
              <a:rPr lang="en-US" sz="2000" dirty="0" smtClean="0"/>
              <a:t>Conclusions</a:t>
            </a:r>
          </a:p>
          <a:p>
            <a:r>
              <a:rPr lang="en-US" sz="2000" dirty="0" smtClean="0"/>
              <a:t>Future 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29366" y="3302000"/>
            <a:ext cx="1149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Filter</a:t>
            </a:r>
            <a:endParaRPr lang="en-US" sz="3600" dirty="0"/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1627519" y="2145244"/>
            <a:ext cx="4501847" cy="14799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292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76"/>
            <a:ext cx="8229600" cy="10112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Measurement Noise Map Augmented Particle Filter (MNMAPF)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619645"/>
              </p:ext>
            </p:extLst>
          </p:nvPr>
        </p:nvGraphicFramePr>
        <p:xfrm>
          <a:off x="457200" y="1298576"/>
          <a:ext cx="2169985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65" name="Equation" r:id="rId3" imgW="1016000" imgH="317500" progId="Equation.3">
                  <p:embed/>
                </p:oleObj>
              </mc:Choice>
              <mc:Fallback>
                <p:oleObj name="Equation" r:id="rId3" imgW="10160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298576"/>
                        <a:ext cx="2169985" cy="677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905906"/>
              </p:ext>
            </p:extLst>
          </p:nvPr>
        </p:nvGraphicFramePr>
        <p:xfrm>
          <a:off x="382512" y="2681932"/>
          <a:ext cx="2881650" cy="564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66" name="Equation" r:id="rId5" imgW="1231900" imgH="241300" progId="Equation.3">
                  <p:embed/>
                </p:oleObj>
              </mc:Choice>
              <mc:Fallback>
                <p:oleObj name="Equation" r:id="rId5" imgW="1231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2512" y="2681932"/>
                        <a:ext cx="2881650" cy="564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957121" y="1420167"/>
            <a:ext cx="342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Set of M=1000 particles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7121" y="2737446"/>
            <a:ext cx="2306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Update weights</a:t>
            </a:r>
            <a:endParaRPr lang="en-US" sz="2400" dirty="0">
              <a:latin typeface="Arial"/>
              <a:cs typeface="Arial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056697"/>
              </p:ext>
            </p:extLst>
          </p:nvPr>
        </p:nvGraphicFramePr>
        <p:xfrm>
          <a:off x="406399" y="4151081"/>
          <a:ext cx="1604518" cy="1390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67" name="Equation" r:id="rId7" imgW="762000" imgH="660400" progId="Equation.3">
                  <p:embed/>
                </p:oleObj>
              </mc:Choice>
              <mc:Fallback>
                <p:oleObj name="Equation" r:id="rId7" imgW="7620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6399" y="4151081"/>
                        <a:ext cx="1604518" cy="1390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681588" y="4965764"/>
            <a:ext cx="2699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Normalize weights</a:t>
            </a:r>
            <a:endParaRPr lang="en-US" sz="2400" dirty="0">
              <a:latin typeface="Arial"/>
              <a:cs typeface="Arial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2615958"/>
              </p:ext>
            </p:extLst>
          </p:nvPr>
        </p:nvGraphicFramePr>
        <p:xfrm>
          <a:off x="309240" y="5503862"/>
          <a:ext cx="2280224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68" name="Equation" r:id="rId9" imgW="1130300" imgH="457200" progId="Equation.3">
                  <p:embed/>
                </p:oleObj>
              </mc:Choice>
              <mc:Fallback>
                <p:oleObj name="Equation" r:id="rId9" imgW="1130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9240" y="5503862"/>
                        <a:ext cx="2280224" cy="922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681588" y="5732164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Compute output</a:t>
            </a:r>
            <a:endParaRPr lang="en-US" sz="2400" dirty="0">
              <a:latin typeface="Arial"/>
              <a:cs typeface="Arial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4589862"/>
              </p:ext>
            </p:extLst>
          </p:nvPr>
        </p:nvGraphicFramePr>
        <p:xfrm>
          <a:off x="410717" y="2057400"/>
          <a:ext cx="3367171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69" name="Equation" r:id="rId11" imgW="1651000" imgH="241300" progId="Equation.3">
                  <p:embed/>
                </p:oleObj>
              </mc:Choice>
              <mc:Fallback>
                <p:oleObj name="Equation" r:id="rId11" imgW="1651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10717" y="2057400"/>
                        <a:ext cx="3367171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957121" y="2057400"/>
            <a:ext cx="3508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Transition particle states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81588" y="6322216"/>
            <a:ext cx="32978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Resample if necessary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165100" y="6667500"/>
            <a:ext cx="12065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80042" y="2311400"/>
            <a:ext cx="0" cy="43561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65100" y="2311400"/>
            <a:ext cx="24561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5457190"/>
              </p:ext>
            </p:extLst>
          </p:nvPr>
        </p:nvGraphicFramePr>
        <p:xfrm>
          <a:off x="382512" y="3365628"/>
          <a:ext cx="37592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70" name="Equation" r:id="rId13" imgW="1930400" imgH="457200" progId="Equation.3">
                  <p:embed/>
                </p:oleObj>
              </mc:Choice>
              <mc:Fallback>
                <p:oleObj name="Equation" r:id="rId13" imgW="19304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82512" y="3365628"/>
                        <a:ext cx="37592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7533387"/>
              </p:ext>
            </p:extLst>
          </p:nvPr>
        </p:nvGraphicFramePr>
        <p:xfrm>
          <a:off x="4303350" y="3382057"/>
          <a:ext cx="4688536" cy="1026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71" name="Equation" r:id="rId15" imgW="2667000" imgH="584200" progId="Equation.3">
                  <p:embed/>
                </p:oleObj>
              </mc:Choice>
              <mc:Fallback>
                <p:oleObj name="Equation" r:id="rId15" imgW="26670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303350" y="3382057"/>
                        <a:ext cx="4688536" cy="1026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441285" y="4248126"/>
            <a:ext cx="6883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Probability of the measurement </a:t>
            </a:r>
            <a:r>
              <a:rPr lang="en-US" sz="2400" dirty="0">
                <a:latin typeface="Arial"/>
                <a:cs typeface="Arial"/>
              </a:rPr>
              <a:t>g</a:t>
            </a:r>
            <a:r>
              <a:rPr lang="en-US" sz="2400" dirty="0" smtClean="0">
                <a:latin typeface="Arial"/>
                <a:cs typeface="Arial"/>
              </a:rPr>
              <a:t>iven </a:t>
            </a:r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he </a:t>
            </a:r>
            <a:r>
              <a:rPr lang="en-US" sz="2400" dirty="0">
                <a:latin typeface="Arial"/>
                <a:cs typeface="Arial"/>
              </a:rPr>
              <a:t>s</a:t>
            </a:r>
            <a:r>
              <a:rPr lang="en-US" sz="2400" dirty="0" smtClean="0">
                <a:latin typeface="Arial"/>
                <a:cs typeface="Arial"/>
              </a:rPr>
              <a:t>tate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2375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Track Collection</a:t>
            </a:r>
            <a:endParaRPr lang="en-US" dirty="0"/>
          </a:p>
        </p:txBody>
      </p:sp>
      <p:pic>
        <p:nvPicPr>
          <p:cNvPr id="4" name="Picture 3" descr="TrackPlo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752600"/>
            <a:ext cx="4762500" cy="39653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424502"/>
              </p:ext>
            </p:extLst>
          </p:nvPr>
        </p:nvGraphicFramePr>
        <p:xfrm>
          <a:off x="5080000" y="2806700"/>
          <a:ext cx="3784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200"/>
                <a:gridCol w="2349500"/>
                <a:gridCol w="8509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Trial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Range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Velocity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(480, 570) – (480, 710) cm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 cm/s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(460, 630) – (320, 630) cm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 cm/s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(600, 390) – (390,</a:t>
                      </a:r>
                      <a:r>
                        <a:rPr lang="en-US" sz="1600" baseline="0" dirty="0" smtClean="0"/>
                        <a:t> 630</a:t>
                      </a:r>
                      <a:r>
                        <a:rPr lang="en-US" sz="1600" dirty="0" smtClean="0"/>
                        <a:t>) cm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76 cm/s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(390, 600) – (630, 390) cm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70</a:t>
                      </a:r>
                      <a:r>
                        <a:rPr lang="en-US" sz="1600" baseline="0" dirty="0" smtClean="0"/>
                        <a:t> cm/s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8601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UWB Tracking Example</a:t>
            </a:r>
            <a:endParaRPr lang="en-US" dirty="0"/>
          </a:p>
        </p:txBody>
      </p:sp>
      <p:pic>
        <p:nvPicPr>
          <p:cNvPr id="6" name="UbiTrack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65" y="1346200"/>
            <a:ext cx="6773334" cy="5080000"/>
          </a:xfrm>
          <a:prstGeom prst="rect">
            <a:avLst/>
          </a:prstGeom>
        </p:spPr>
      </p:pic>
      <p:pic>
        <p:nvPicPr>
          <p:cNvPr id="7" name="CamTrack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25532" y="2514600"/>
            <a:ext cx="3742267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76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0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Track Measurements</a:t>
            </a:r>
            <a:endParaRPr lang="en-US" dirty="0"/>
          </a:p>
        </p:txBody>
      </p:sp>
      <p:pic>
        <p:nvPicPr>
          <p:cNvPr id="3" name="Picture 2" descr="RawTrack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72" y="1309583"/>
            <a:ext cx="6904617" cy="543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6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PF_BF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74" y="1576654"/>
            <a:ext cx="6689956" cy="51673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Effect Of Dynamic Noise On Filter Output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635060" y="1248073"/>
            <a:ext cx="717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Raw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3414222"/>
              </p:ext>
            </p:extLst>
          </p:nvPr>
        </p:nvGraphicFramePr>
        <p:xfrm>
          <a:off x="6022785" y="1277938"/>
          <a:ext cx="893763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58" name="Equation" r:id="rId4" imgW="533400" imgH="215900" progId="Equation.3">
                  <p:embed/>
                </p:oleObj>
              </mc:Choice>
              <mc:Fallback>
                <p:oleObj name="Equation" r:id="rId4" imgW="533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22785" y="1277938"/>
                        <a:ext cx="893763" cy="360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938846"/>
              </p:ext>
            </p:extLst>
          </p:nvPr>
        </p:nvGraphicFramePr>
        <p:xfrm>
          <a:off x="2635060" y="4054475"/>
          <a:ext cx="91440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59" name="Equation" r:id="rId6" imgW="546100" imgH="215900" progId="Equation.3">
                  <p:embed/>
                </p:oleObj>
              </mc:Choice>
              <mc:Fallback>
                <p:oleObj name="Equation" r:id="rId6" imgW="546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35060" y="4054475"/>
                        <a:ext cx="914400" cy="360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490838"/>
              </p:ext>
            </p:extLst>
          </p:nvPr>
        </p:nvGraphicFramePr>
        <p:xfrm>
          <a:off x="6022785" y="4054475"/>
          <a:ext cx="912813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60" name="Equation" r:id="rId8" imgW="546100" imgH="215900" progId="Equation.3">
                  <p:embed/>
                </p:oleObj>
              </mc:Choice>
              <mc:Fallback>
                <p:oleObj name="Equation" r:id="rId8" imgW="546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22785" y="4054475"/>
                        <a:ext cx="912813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6438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 Results</a:t>
            </a:r>
            <a:endParaRPr lang="en-US" dirty="0"/>
          </a:p>
        </p:txBody>
      </p:sp>
      <p:pic>
        <p:nvPicPr>
          <p:cNvPr id="3" name="Picture 2" descr="Plot_T10_I10_D0-70_0-4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37" y="1102673"/>
            <a:ext cx="4129441" cy="2890609"/>
          </a:xfrm>
          <a:prstGeom prst="rect">
            <a:avLst/>
          </a:prstGeom>
        </p:spPr>
      </p:pic>
      <p:pic>
        <p:nvPicPr>
          <p:cNvPr id="4" name="Picture 3" descr="Plot_T3_I10_D1-30_1-1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78" y="1102673"/>
            <a:ext cx="4127864" cy="2889504"/>
          </a:xfrm>
          <a:prstGeom prst="rect">
            <a:avLst/>
          </a:prstGeom>
        </p:spPr>
      </p:pic>
      <p:pic>
        <p:nvPicPr>
          <p:cNvPr id="5" name="Picture 4" descr="Plot_T24_I10_D7-60_7-5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15" y="3980825"/>
            <a:ext cx="4127863" cy="2889504"/>
          </a:xfrm>
          <a:prstGeom prst="rect">
            <a:avLst/>
          </a:prstGeom>
        </p:spPr>
      </p:pic>
      <p:pic>
        <p:nvPicPr>
          <p:cNvPr id="10" name="Picture 9" descr="Plot_T29_I10_D8-00_8-50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78" y="3980825"/>
            <a:ext cx="4127863" cy="288950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1210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Summary</a:t>
            </a:r>
            <a:endParaRPr lang="en-US" dirty="0"/>
          </a:p>
        </p:txBody>
      </p:sp>
      <p:pic>
        <p:nvPicPr>
          <p:cNvPr id="6" name="Picture 5" descr="OverallAvgErro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73115"/>
            <a:ext cx="5918199" cy="44848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407" y="1409700"/>
            <a:ext cx="8174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Average over </a:t>
            </a:r>
            <a:r>
              <a:rPr lang="en-US" sz="2400" dirty="0"/>
              <a:t>a</a:t>
            </a:r>
            <a:r>
              <a:rPr lang="en-US" sz="2400" dirty="0" smtClean="0"/>
              <a:t>ll </a:t>
            </a:r>
            <a:r>
              <a:rPr lang="en-US" sz="2400" dirty="0"/>
              <a:t>t</a:t>
            </a:r>
            <a:r>
              <a:rPr lang="en-US" sz="2400" dirty="0" smtClean="0"/>
              <a:t>racks </a:t>
            </a:r>
            <a:r>
              <a:rPr lang="en-US" sz="2400" dirty="0"/>
              <a:t>f</a:t>
            </a:r>
            <a:r>
              <a:rPr lang="en-US" sz="2400" dirty="0" smtClean="0"/>
              <a:t>or 300 iterations </a:t>
            </a:r>
            <a:r>
              <a:rPr lang="en-US" sz="2400" dirty="0"/>
              <a:t>o</a:t>
            </a:r>
            <a:r>
              <a:rPr lang="en-US" sz="2400" dirty="0" smtClean="0"/>
              <a:t>f </a:t>
            </a:r>
            <a:r>
              <a:rPr lang="en-US" sz="2400" dirty="0"/>
              <a:t>t</a:t>
            </a:r>
            <a:r>
              <a:rPr lang="en-US" sz="2400" dirty="0" smtClean="0"/>
              <a:t>he BPF and ENPF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3</a:t>
            </a:r>
            <a:r>
              <a:rPr lang="en-US" sz="2400" dirty="0" smtClean="0"/>
              <a:t> cm improvement </a:t>
            </a:r>
            <a:r>
              <a:rPr lang="en-US" sz="2400" dirty="0"/>
              <a:t>o</a:t>
            </a:r>
            <a:r>
              <a:rPr lang="en-US" sz="2400" dirty="0" smtClean="0"/>
              <a:t>ver </a:t>
            </a:r>
            <a:r>
              <a:rPr lang="en-US" sz="2400" dirty="0"/>
              <a:t>r</a:t>
            </a:r>
            <a:r>
              <a:rPr lang="en-US" sz="2400" dirty="0" smtClean="0"/>
              <a:t>aw </a:t>
            </a:r>
            <a:r>
              <a:rPr lang="en-US" sz="2400" dirty="0"/>
              <a:t>m</a:t>
            </a:r>
            <a:r>
              <a:rPr lang="en-US" sz="2400" dirty="0" smtClean="0"/>
              <a:t>easurements</a:t>
            </a:r>
          </a:p>
        </p:txBody>
      </p:sp>
    </p:spTree>
    <p:extLst>
      <p:ext uri="{BB962C8B-B14F-4D97-AF65-F5344CB8AC3E}">
        <p14:creationId xmlns:p14="http://schemas.microsoft.com/office/powerpoint/2010/main" val="1217090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Augmented Particle Filter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 map of environment </a:t>
            </a:r>
            <a:r>
              <a:rPr lang="en-US" sz="2400" dirty="0"/>
              <a:t>n</a:t>
            </a:r>
            <a:r>
              <a:rPr lang="en-US" sz="2400" dirty="0" smtClean="0"/>
              <a:t>oise can </a:t>
            </a:r>
            <a:r>
              <a:rPr lang="en-US" sz="2400" dirty="0"/>
              <a:t>b</a:t>
            </a:r>
            <a:r>
              <a:rPr lang="en-US" sz="2400" dirty="0" smtClean="0"/>
              <a:t>e </a:t>
            </a:r>
            <a:r>
              <a:rPr lang="en-US" sz="2400" dirty="0"/>
              <a:t>u</a:t>
            </a:r>
            <a:r>
              <a:rPr lang="en-US" sz="2400" dirty="0" smtClean="0"/>
              <a:t>sed </a:t>
            </a:r>
            <a:r>
              <a:rPr lang="en-US" sz="2400" dirty="0"/>
              <a:t>t</a:t>
            </a:r>
            <a:r>
              <a:rPr lang="en-US" sz="2400" dirty="0" smtClean="0"/>
              <a:t>o </a:t>
            </a:r>
            <a:r>
              <a:rPr lang="en-US" sz="2400" dirty="0"/>
              <a:t>i</a:t>
            </a:r>
            <a:r>
              <a:rPr lang="en-US" sz="2400" dirty="0" smtClean="0"/>
              <a:t>mprove </a:t>
            </a:r>
            <a:r>
              <a:rPr lang="en-US" sz="2400" dirty="0"/>
              <a:t>p</a:t>
            </a:r>
            <a:r>
              <a:rPr lang="en-US" sz="2400" dirty="0" smtClean="0"/>
              <a:t>article </a:t>
            </a:r>
            <a:r>
              <a:rPr lang="en-US" sz="2400" dirty="0"/>
              <a:t>f</a:t>
            </a:r>
            <a:r>
              <a:rPr lang="en-US" sz="2400" dirty="0" smtClean="0"/>
              <a:t>ilter </a:t>
            </a:r>
            <a:r>
              <a:rPr lang="en-US" sz="2400" dirty="0"/>
              <a:t>t</a:t>
            </a:r>
            <a:r>
              <a:rPr lang="en-US" sz="2400" dirty="0" smtClean="0"/>
              <a:t>racking </a:t>
            </a:r>
            <a:r>
              <a:rPr lang="en-US" sz="2400" dirty="0"/>
              <a:t>p</a:t>
            </a:r>
            <a:r>
              <a:rPr lang="en-US" sz="2400" dirty="0" smtClean="0"/>
              <a:t>erformance</a:t>
            </a:r>
          </a:p>
          <a:p>
            <a:r>
              <a:rPr lang="en-US" sz="2400" dirty="0" smtClean="0"/>
              <a:t>17 cm average MNMAPF error </a:t>
            </a:r>
            <a:r>
              <a:rPr lang="en-US" sz="2400" dirty="0"/>
              <a:t>v</a:t>
            </a:r>
            <a:r>
              <a:rPr lang="en-US" sz="2400" dirty="0" smtClean="0"/>
              <a:t>s. 20 cm raw </a:t>
            </a:r>
            <a:r>
              <a:rPr lang="en-US" sz="2400" dirty="0"/>
              <a:t>m</a:t>
            </a:r>
            <a:r>
              <a:rPr lang="en-US" sz="2400" dirty="0" smtClean="0"/>
              <a:t>easurement error</a:t>
            </a:r>
          </a:p>
          <a:p>
            <a:r>
              <a:rPr lang="en-US" sz="2400" dirty="0" smtClean="0"/>
              <a:t>15% reduction in tracking error</a:t>
            </a:r>
          </a:p>
          <a:p>
            <a:r>
              <a:rPr lang="en-US" sz="2400" dirty="0" smtClean="0"/>
              <a:t>Significant time commitment required to generate map</a:t>
            </a:r>
          </a:p>
        </p:txBody>
      </p:sp>
    </p:spTree>
    <p:extLst>
      <p:ext uri="{BB962C8B-B14F-4D97-AF65-F5344CB8AC3E}">
        <p14:creationId xmlns:p14="http://schemas.microsoft.com/office/powerpoint/2010/main" val="914658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199" y="1202108"/>
            <a:ext cx="5309389" cy="5529520"/>
          </a:xfrm>
        </p:spPr>
        <p:txBody>
          <a:bodyPr>
            <a:noAutofit/>
          </a:bodyPr>
          <a:lstStyle/>
          <a:p>
            <a:r>
              <a:rPr lang="en-US" sz="1600" dirty="0" smtClean="0"/>
              <a:t>Related Work</a:t>
            </a:r>
          </a:p>
          <a:p>
            <a:r>
              <a:rPr lang="en-US" sz="1600" dirty="0" smtClean="0"/>
              <a:t>Measure &amp; Model</a:t>
            </a:r>
          </a:p>
          <a:p>
            <a:r>
              <a:rPr lang="en-US" sz="1600" dirty="0" smtClean="0"/>
              <a:t>Filter</a:t>
            </a:r>
          </a:p>
          <a:p>
            <a:r>
              <a:rPr lang="en-US" sz="1600" b="1" dirty="0" smtClean="0"/>
              <a:t>Optimize Configuration</a:t>
            </a:r>
          </a:p>
          <a:p>
            <a:pPr lvl="1"/>
            <a:r>
              <a:rPr lang="en-US" sz="1600" dirty="0" smtClean="0"/>
              <a:t>Related Work</a:t>
            </a:r>
          </a:p>
          <a:p>
            <a:pPr lvl="1"/>
            <a:r>
              <a:rPr lang="en-US" sz="1600" dirty="0" smtClean="0"/>
              <a:t>Current Facility-wide Error</a:t>
            </a:r>
          </a:p>
          <a:p>
            <a:pPr lvl="1"/>
            <a:r>
              <a:rPr lang="en-US" sz="1600" dirty="0" smtClean="0"/>
              <a:t>Sensor Set Selection</a:t>
            </a:r>
          </a:p>
          <a:p>
            <a:pPr lvl="1"/>
            <a:r>
              <a:rPr lang="en-US" sz="1600" dirty="0" smtClean="0"/>
              <a:t>RF Range Metric</a:t>
            </a:r>
          </a:p>
          <a:p>
            <a:pPr lvl="1"/>
            <a:r>
              <a:rPr lang="en-US" sz="1600" dirty="0" smtClean="0"/>
              <a:t>Through-Wall Distance Metric</a:t>
            </a:r>
          </a:p>
          <a:p>
            <a:pPr lvl="1"/>
            <a:r>
              <a:rPr lang="en-US" sz="1600" dirty="0" smtClean="0"/>
              <a:t>PDOP Metric</a:t>
            </a:r>
          </a:p>
          <a:p>
            <a:pPr lvl="1"/>
            <a:r>
              <a:rPr lang="en-US" sz="1600" dirty="0" smtClean="0"/>
              <a:t>Yaw Metric</a:t>
            </a:r>
          </a:p>
          <a:p>
            <a:pPr lvl="1"/>
            <a:r>
              <a:rPr lang="en-US" sz="1600" dirty="0" smtClean="0"/>
              <a:t>Pitch Metric</a:t>
            </a:r>
          </a:p>
          <a:p>
            <a:pPr lvl="1"/>
            <a:r>
              <a:rPr lang="en-US" sz="1600" dirty="0" smtClean="0"/>
              <a:t>Metric Combination</a:t>
            </a:r>
          </a:p>
          <a:p>
            <a:pPr lvl="1"/>
            <a:r>
              <a:rPr lang="en-US" sz="1600" dirty="0" smtClean="0"/>
              <a:t>Parameter Optimization</a:t>
            </a:r>
          </a:p>
          <a:p>
            <a:pPr lvl="1"/>
            <a:r>
              <a:rPr lang="en-US" sz="1600" dirty="0" smtClean="0"/>
              <a:t>Verification</a:t>
            </a:r>
          </a:p>
          <a:p>
            <a:pPr lvl="1"/>
            <a:r>
              <a:rPr lang="en-US" sz="1600" dirty="0" smtClean="0"/>
              <a:t>Optimization Conclusions</a:t>
            </a:r>
          </a:p>
          <a:p>
            <a:r>
              <a:rPr lang="en-US" sz="1600" dirty="0" smtClean="0"/>
              <a:t>Conclusions</a:t>
            </a:r>
          </a:p>
          <a:p>
            <a:r>
              <a:rPr lang="en-US" sz="1600" dirty="0" smtClean="0"/>
              <a:t>Future 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3662" y="3302000"/>
            <a:ext cx="4520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Optimize Configuration</a:t>
            </a:r>
            <a:endParaRPr lang="en-US" sz="3600" dirty="0"/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3009900" y="2311400"/>
            <a:ext cx="1433762" cy="13137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965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Configuration Optimization</a:t>
            </a:r>
            <a:endParaRPr lang="en-US" dirty="0"/>
          </a:p>
        </p:txBody>
      </p:sp>
      <p:pic>
        <p:nvPicPr>
          <p:cNvPr id="3" name="Picture 2" descr="EnvNois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11300"/>
            <a:ext cx="3929205" cy="287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9530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Reduce the facility-wide average error by changing sensor location and/or orientation</a:t>
            </a:r>
          </a:p>
        </p:txBody>
      </p:sp>
      <p:pic>
        <p:nvPicPr>
          <p:cNvPr id="7" name="Picture 6" descr="EnvNoise_Bette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013" y="-2413000"/>
            <a:ext cx="5016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41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79050"/>
            <a:ext cx="8229600" cy="5020151"/>
          </a:xfrm>
        </p:spPr>
        <p:txBody>
          <a:bodyPr>
            <a:noAutofit/>
          </a:bodyPr>
          <a:lstStyle/>
          <a:p>
            <a:r>
              <a:rPr lang="en-US" sz="2400" dirty="0" smtClean="0"/>
              <a:t>Sensor placement in simulation only</a:t>
            </a:r>
          </a:p>
          <a:p>
            <a:pPr lvl="1"/>
            <a:r>
              <a:rPr lang="en-US" sz="2400" dirty="0"/>
              <a:t>Hegazy and Vachtsevanos (2003</a:t>
            </a:r>
            <a:r>
              <a:rPr lang="en-US" sz="2400" dirty="0" smtClean="0"/>
              <a:t>) – condition number</a:t>
            </a:r>
          </a:p>
          <a:p>
            <a:pPr lvl="1"/>
            <a:r>
              <a:rPr lang="en-US" sz="2400" dirty="0" err="1" smtClean="0"/>
              <a:t>Sinha</a:t>
            </a:r>
            <a:r>
              <a:rPr lang="en-US" sz="2400" dirty="0"/>
              <a:t>, et al. (2004</a:t>
            </a:r>
            <a:r>
              <a:rPr lang="en-US" sz="2400" dirty="0" smtClean="0"/>
              <a:t>) – Newton-</a:t>
            </a:r>
            <a:r>
              <a:rPr lang="en-US" sz="2400" dirty="0" err="1" smtClean="0"/>
              <a:t>Raphson</a:t>
            </a:r>
            <a:r>
              <a:rPr lang="en-US" sz="2400" dirty="0" smtClean="0"/>
              <a:t>/Genetic Algorithm</a:t>
            </a:r>
          </a:p>
          <a:p>
            <a:pPr lvl="1"/>
            <a:r>
              <a:rPr lang="en-US" sz="2400" dirty="0" err="1" smtClean="0"/>
              <a:t>Jourdan</a:t>
            </a:r>
            <a:r>
              <a:rPr lang="en-US" sz="2400" dirty="0" smtClean="0"/>
              <a:t>, et al. (2006) </a:t>
            </a:r>
            <a:r>
              <a:rPr lang="en-US" sz="2400" dirty="0"/>
              <a:t>– </a:t>
            </a:r>
            <a:r>
              <a:rPr lang="en-US" sz="2400" dirty="0" smtClean="0"/>
              <a:t>performance error bound (PEB)</a:t>
            </a:r>
          </a:p>
          <a:p>
            <a:pPr lvl="1"/>
            <a:r>
              <a:rPr lang="en-US" sz="2400" dirty="0" smtClean="0"/>
              <a:t>Jourdan and Roy (2008) </a:t>
            </a:r>
            <a:r>
              <a:rPr lang="en-US" sz="2400" dirty="0"/>
              <a:t>– </a:t>
            </a:r>
            <a:r>
              <a:rPr lang="en-US" sz="2400" dirty="0" smtClean="0"/>
              <a:t>optimal sensor placement using PEB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None of this work has considered sensor orientation</a:t>
            </a:r>
          </a:p>
        </p:txBody>
      </p:sp>
    </p:spTree>
    <p:extLst>
      <p:ext uri="{BB962C8B-B14F-4D97-AF65-F5344CB8AC3E}">
        <p14:creationId xmlns:p14="http://schemas.microsoft.com/office/powerpoint/2010/main" val="37363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Facility-wide Error</a:t>
            </a:r>
            <a:endParaRPr lang="en-US" dirty="0"/>
          </a:p>
        </p:txBody>
      </p:sp>
      <p:pic>
        <p:nvPicPr>
          <p:cNvPr id="4" name="Picture 3" descr="AvgErro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34" y="1539754"/>
            <a:ext cx="6300721" cy="4661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2212" y="1115076"/>
            <a:ext cx="786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 cm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022610" y="1127405"/>
            <a:ext cx="109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 cm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24299" y="3390471"/>
            <a:ext cx="1071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 ID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 flipV="1">
            <a:off x="1196002" y="2700048"/>
            <a:ext cx="1011011" cy="8750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57200" y="6361758"/>
            <a:ext cx="505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Normalized average error, capped at 100 cm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263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Segmentation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675340"/>
              </p:ext>
            </p:extLst>
          </p:nvPr>
        </p:nvGraphicFramePr>
        <p:xfrm>
          <a:off x="161280" y="5243644"/>
          <a:ext cx="3932509" cy="1483360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922754"/>
                <a:gridCol w="288350"/>
                <a:gridCol w="288350"/>
                <a:gridCol w="288350"/>
                <a:gridCol w="288350"/>
                <a:gridCol w="288350"/>
                <a:gridCol w="288350"/>
                <a:gridCol w="288350"/>
                <a:gridCol w="288350"/>
                <a:gridCol w="288350"/>
                <a:gridCol w="41460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Segment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4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6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7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8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9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10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Average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Poor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X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SegAvgErr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90" y="-1257301"/>
            <a:ext cx="6761597" cy="87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03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Environment Noise?</a:t>
            </a:r>
            <a:endParaRPr lang="en-US" dirty="0"/>
          </a:p>
        </p:txBody>
      </p:sp>
      <p:pic>
        <p:nvPicPr>
          <p:cNvPr id="4" name="Picture 3" descr="ActualMotio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1366838"/>
            <a:ext cx="2899308" cy="2130552"/>
          </a:xfrm>
          <a:prstGeom prst="rect">
            <a:avLst/>
          </a:prstGeom>
        </p:spPr>
      </p:pic>
      <p:pic>
        <p:nvPicPr>
          <p:cNvPr id="5" name="Picture 4" descr="EnvNois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650" y="1879600"/>
            <a:ext cx="5041900" cy="3683000"/>
          </a:xfrm>
          <a:prstGeom prst="rect">
            <a:avLst/>
          </a:prstGeom>
        </p:spPr>
      </p:pic>
      <p:pic>
        <p:nvPicPr>
          <p:cNvPr id="6" name="Picture 5" descr="RawMeasurement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4076700"/>
            <a:ext cx="2903456" cy="213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51400" y="5588000"/>
            <a:ext cx="2959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Environment Noise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3421190"/>
            <a:ext cx="2263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Actual Motion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95300" y="6096000"/>
            <a:ext cx="3084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Raw Measurements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4681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Create a simulation to match as closely as possible the actual noise measured</a:t>
            </a:r>
          </a:p>
          <a:p>
            <a:r>
              <a:rPr lang="en-US" sz="2400" dirty="0" smtClean="0"/>
              <a:t>Calculate metrics based on sensor location, orientation and facility </a:t>
            </a:r>
            <a:r>
              <a:rPr lang="en-US" sz="2400" dirty="0" err="1" smtClean="0"/>
              <a:t>floorplan</a:t>
            </a:r>
            <a:endParaRPr lang="en-US" sz="2400" dirty="0" smtClean="0"/>
          </a:p>
          <a:p>
            <a:pPr lvl="1"/>
            <a:r>
              <a:rPr lang="en-US" sz="2400" dirty="0" smtClean="0"/>
              <a:t>RF range</a:t>
            </a:r>
          </a:p>
          <a:p>
            <a:pPr lvl="1"/>
            <a:r>
              <a:rPr lang="en-US" sz="2400" dirty="0" smtClean="0"/>
              <a:t>Through-wall distance</a:t>
            </a:r>
          </a:p>
          <a:p>
            <a:pPr lvl="1"/>
            <a:r>
              <a:rPr lang="en-US" sz="2400" dirty="0" smtClean="0"/>
              <a:t>PDOP</a:t>
            </a:r>
          </a:p>
          <a:p>
            <a:pPr lvl="1"/>
            <a:r>
              <a:rPr lang="en-US" sz="2400" dirty="0" smtClean="0"/>
              <a:t>Yaw</a:t>
            </a:r>
          </a:p>
          <a:p>
            <a:pPr lvl="1"/>
            <a:r>
              <a:rPr lang="en-US" sz="2400" dirty="0" smtClean="0"/>
              <a:t>Pitch</a:t>
            </a:r>
          </a:p>
          <a:p>
            <a:r>
              <a:rPr lang="en-US" sz="2400" dirty="0" smtClean="0"/>
              <a:t>Metrics calculated for each position in the Riggs facility for the set of 5 best sensors, </a:t>
            </a:r>
            <a:r>
              <a:rPr lang="en-US" sz="2400" i="1" dirty="0" err="1" smtClean="0"/>
              <a:t>S</a:t>
            </a:r>
            <a:r>
              <a:rPr lang="en-US" sz="2400" i="1" baseline="-25000" dirty="0" err="1" smtClean="0"/>
              <a:t>b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6215652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ensorSetSelec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0" y="1333500"/>
            <a:ext cx="5084224" cy="3813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Set Selection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941110"/>
              </p:ext>
            </p:extLst>
          </p:nvPr>
        </p:nvGraphicFramePr>
        <p:xfrm>
          <a:off x="913410" y="5286025"/>
          <a:ext cx="2508315" cy="790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0" name="Equation" r:id="rId4" imgW="1409700" imgH="444500" progId="Equation.3">
                  <p:embed/>
                </p:oleObj>
              </mc:Choice>
              <mc:Fallback>
                <p:oleObj name="Equation" r:id="rId4" imgW="14097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3410" y="5286025"/>
                        <a:ext cx="2508315" cy="790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220556"/>
              </p:ext>
            </p:extLst>
          </p:nvPr>
        </p:nvGraphicFramePr>
        <p:xfrm>
          <a:off x="913410" y="6070408"/>
          <a:ext cx="3970050" cy="539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1" name="Equation" r:id="rId6" imgW="2336800" imgH="317500" progId="Equation.3">
                  <p:embed/>
                </p:oleObj>
              </mc:Choice>
              <mc:Fallback>
                <p:oleObj name="Equation" r:id="rId6" imgW="23368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13410" y="6070408"/>
                        <a:ext cx="3970050" cy="5394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023588"/>
              </p:ext>
            </p:extLst>
          </p:nvPr>
        </p:nvGraphicFramePr>
        <p:xfrm>
          <a:off x="5997634" y="5095624"/>
          <a:ext cx="2214391" cy="489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2" name="Equation" r:id="rId8" imgW="1320800" imgH="292100" progId="Equation.3">
                  <p:embed/>
                </p:oleObj>
              </mc:Choice>
              <mc:Fallback>
                <p:oleObj name="Equation" r:id="rId8" imgW="13208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97634" y="5095624"/>
                        <a:ext cx="2214391" cy="4897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695274"/>
              </p:ext>
            </p:extLst>
          </p:nvPr>
        </p:nvGraphicFramePr>
        <p:xfrm>
          <a:off x="5966583" y="5795598"/>
          <a:ext cx="2322333" cy="528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3" name="Equation" r:id="rId10" imgW="1282700" imgH="292100" progId="Equation.3">
                  <p:embed/>
                </p:oleObj>
              </mc:Choice>
              <mc:Fallback>
                <p:oleObj name="Equation" r:id="rId10" imgW="12827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966583" y="5795598"/>
                        <a:ext cx="2322333" cy="528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076249"/>
              </p:ext>
            </p:extLst>
          </p:nvPr>
        </p:nvGraphicFramePr>
        <p:xfrm>
          <a:off x="2124075" y="1638300"/>
          <a:ext cx="50165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4" name="Equation" r:id="rId12" imgW="215900" imgH="215900" progId="Equation.3">
                  <p:embed/>
                </p:oleObj>
              </mc:Choice>
              <mc:Fallback>
                <p:oleObj name="Equation" r:id="rId12" imgW="215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24075" y="1638300"/>
                        <a:ext cx="501650" cy="50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Connector 15"/>
          <p:cNvCxnSpPr/>
          <p:nvPr/>
        </p:nvCxnSpPr>
        <p:spPr>
          <a:xfrm>
            <a:off x="5651500" y="3448050"/>
            <a:ext cx="3035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51500" y="4083050"/>
            <a:ext cx="3035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966583" y="2654300"/>
            <a:ext cx="1704217" cy="236220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81900" y="3515667"/>
            <a:ext cx="73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Wall</a:t>
            </a:r>
            <a:endParaRPr lang="en-US" sz="24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489700" y="3448050"/>
            <a:ext cx="431800" cy="635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8132304"/>
              </p:ext>
            </p:extLst>
          </p:nvPr>
        </p:nvGraphicFramePr>
        <p:xfrm>
          <a:off x="6202363" y="3402013"/>
          <a:ext cx="471487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5" name="Equation" r:id="rId14" imgW="203200" imgH="215900" progId="Equation.3">
                  <p:embed/>
                </p:oleObj>
              </mc:Choice>
              <mc:Fallback>
                <p:oleObj name="Equation" r:id="rId14" imgW="203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202363" y="3402013"/>
                        <a:ext cx="471487" cy="50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5234406"/>
              </p:ext>
            </p:extLst>
          </p:nvPr>
        </p:nvGraphicFramePr>
        <p:xfrm>
          <a:off x="6073416" y="2120901"/>
          <a:ext cx="2138609" cy="501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6" name="Equation" r:id="rId16" imgW="1028700" imgH="241300" progId="Equation.3">
                  <p:embed/>
                </p:oleObj>
              </mc:Choice>
              <mc:Fallback>
                <p:oleObj name="Equation" r:id="rId16" imgW="1028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073416" y="2120901"/>
                        <a:ext cx="2138609" cy="5016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69647" y="1333500"/>
            <a:ext cx="3583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Given a set of sensors </a:t>
            </a:r>
            <a:r>
              <a:rPr lang="en-US" i="1" dirty="0" smtClean="0"/>
              <a:t>S,</a:t>
            </a:r>
            <a:r>
              <a:rPr lang="en-US" dirty="0"/>
              <a:t> </a:t>
            </a:r>
            <a:r>
              <a:rPr lang="en-US" dirty="0" smtClean="0"/>
              <a:t>select 5 best based on lowest</a:t>
            </a:r>
            <a:endParaRPr lang="en-US" i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562959"/>
              </p:ext>
            </p:extLst>
          </p:nvPr>
        </p:nvGraphicFramePr>
        <p:xfrm>
          <a:off x="7768919" y="1603367"/>
          <a:ext cx="341406" cy="414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7" name="Equation" r:id="rId18" imgW="177800" imgH="215900" progId="Equation.3">
                  <p:embed/>
                </p:oleObj>
              </mc:Choice>
              <mc:Fallback>
                <p:oleObj name="Equation" r:id="rId18" imgW="177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768919" y="1603367"/>
                        <a:ext cx="341406" cy="414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8641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Range Metric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RF range metric is the sum of the RF range values for all five sensors in </a:t>
            </a:r>
            <a:r>
              <a:rPr lang="en-US" sz="2400" i="1" dirty="0" smtClean="0"/>
              <a:t>S</a:t>
            </a:r>
            <a:r>
              <a:rPr lang="en-US" sz="2400" i="1" baseline="-25000" dirty="0" smtClean="0"/>
              <a:t>b</a:t>
            </a:r>
            <a:endParaRPr lang="en-US" sz="2400" dirty="0"/>
          </a:p>
          <a:p>
            <a:r>
              <a:rPr lang="en-US" sz="2400" dirty="0" smtClean="0"/>
              <a:t>Selected as a metric because the variance of range estimates increases with distance (Gezici 2004).</a:t>
            </a:r>
          </a:p>
          <a:p>
            <a:r>
              <a:rPr lang="en-US" sz="2400" dirty="0"/>
              <a:t>F</a:t>
            </a:r>
            <a:r>
              <a:rPr lang="en-US" sz="2400" dirty="0" smtClean="0"/>
              <a:t>actors in NLOS conditions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2545980"/>
              </p:ext>
            </p:extLst>
          </p:nvPr>
        </p:nvGraphicFramePr>
        <p:xfrm>
          <a:off x="3227190" y="4180253"/>
          <a:ext cx="2502756" cy="1503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2" name="Equation" r:id="rId3" imgW="762000" imgH="457200" progId="Equation.3">
                  <p:embed/>
                </p:oleObj>
              </mc:Choice>
              <mc:Fallback>
                <p:oleObj name="Equation" r:id="rId3" imgW="762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27190" y="4180253"/>
                        <a:ext cx="2502756" cy="1503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0495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Range Per Sensor</a:t>
            </a:r>
            <a:endParaRPr lang="en-US" dirty="0"/>
          </a:p>
        </p:txBody>
      </p:sp>
      <p:pic>
        <p:nvPicPr>
          <p:cNvPr id="4" name="Picture 3" descr="Dists_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1" y="1527424"/>
            <a:ext cx="2234786" cy="1653456"/>
          </a:xfrm>
          <a:prstGeom prst="rect">
            <a:avLst/>
          </a:prstGeom>
        </p:spPr>
      </p:pic>
      <p:pic>
        <p:nvPicPr>
          <p:cNvPr id="5" name="Picture 4" descr="Dists_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87" y="1527424"/>
            <a:ext cx="2234787" cy="1653456"/>
          </a:xfrm>
          <a:prstGeom prst="rect">
            <a:avLst/>
          </a:prstGeom>
        </p:spPr>
      </p:pic>
      <p:pic>
        <p:nvPicPr>
          <p:cNvPr id="6" name="Picture 5" descr="Dists_3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874" y="1527425"/>
            <a:ext cx="2237773" cy="1655666"/>
          </a:xfrm>
          <a:prstGeom prst="rect">
            <a:avLst/>
          </a:prstGeom>
        </p:spPr>
      </p:pic>
      <p:pic>
        <p:nvPicPr>
          <p:cNvPr id="7" name="Picture 6" descr="Dists_4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648" y="1527425"/>
            <a:ext cx="2234784" cy="1653455"/>
          </a:xfrm>
          <a:prstGeom prst="rect">
            <a:avLst/>
          </a:prstGeom>
        </p:spPr>
      </p:pic>
      <p:pic>
        <p:nvPicPr>
          <p:cNvPr id="8" name="Picture 7" descr="Dists_5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1" y="3980892"/>
            <a:ext cx="2234786" cy="1653456"/>
          </a:xfrm>
          <a:prstGeom prst="rect">
            <a:avLst/>
          </a:prstGeom>
        </p:spPr>
      </p:pic>
      <p:pic>
        <p:nvPicPr>
          <p:cNvPr id="9" name="Picture 8" descr="Dists_6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67" y="3984650"/>
            <a:ext cx="2229707" cy="1649698"/>
          </a:xfrm>
          <a:prstGeom prst="rect">
            <a:avLst/>
          </a:prstGeom>
        </p:spPr>
      </p:pic>
      <p:pic>
        <p:nvPicPr>
          <p:cNvPr id="10" name="Picture 9" descr="Dists_7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63" y="3980892"/>
            <a:ext cx="2234785" cy="1653455"/>
          </a:xfrm>
          <a:prstGeom prst="rect">
            <a:avLst/>
          </a:prstGeom>
        </p:spPr>
      </p:pic>
      <p:pic>
        <p:nvPicPr>
          <p:cNvPr id="11" name="Picture 10" descr="Dists_8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648" y="3984650"/>
            <a:ext cx="2242037" cy="16588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333" y="1769533"/>
            <a:ext cx="254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3522133" y="1807633"/>
            <a:ext cx="254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6333066" y="1807633"/>
            <a:ext cx="254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8686800" y="2531533"/>
            <a:ext cx="254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1693333" y="5240866"/>
            <a:ext cx="254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3158067" y="5240866"/>
            <a:ext cx="254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4707467" y="5274733"/>
            <a:ext cx="254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7010400" y="4902200"/>
            <a:ext cx="254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19324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Range Combined</a:t>
            </a:r>
            <a:endParaRPr lang="en-US" dirty="0"/>
          </a:p>
        </p:txBody>
      </p:sp>
      <p:pic>
        <p:nvPicPr>
          <p:cNvPr id="4" name="Picture 3" descr="SumDists_Best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2365797"/>
            <a:ext cx="5956300" cy="440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371935"/>
            <a:ext cx="7802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RF Range metric for best five sensors at each location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Has low values in areas corresponding to segments 2 and 5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3735893" y="3748013"/>
            <a:ext cx="2700201" cy="641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67433" y="4389120"/>
            <a:ext cx="2367298" cy="801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19542" y="383431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2441" y="4524739"/>
            <a:ext cx="34065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5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9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Through-Wall Distance Per Sensor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through-wall distance metric is the sum of the through-wall distance values for all five sensors in </a:t>
            </a:r>
            <a:r>
              <a:rPr lang="en-US" sz="2400" i="1" dirty="0" smtClean="0"/>
              <a:t>S</a:t>
            </a:r>
            <a:r>
              <a:rPr lang="en-US" sz="2400" i="1" baseline="-25000" dirty="0" smtClean="0"/>
              <a:t>b</a:t>
            </a:r>
          </a:p>
          <a:p>
            <a:r>
              <a:rPr lang="en-US" sz="2400" dirty="0" smtClean="0"/>
              <a:t>Through-wall distance is the distance a UWB signal would travel within a wall(s)</a:t>
            </a:r>
            <a:endParaRPr lang="en-US" sz="2400" dirty="0"/>
          </a:p>
          <a:p>
            <a:r>
              <a:rPr lang="en-US" sz="2400" dirty="0" smtClean="0"/>
              <a:t> Selected as a metric due to biases created by NLOS conditions (Yousseff 2008)</a:t>
            </a:r>
          </a:p>
          <a:p>
            <a:r>
              <a:rPr lang="en-US" sz="2400" dirty="0" smtClean="0"/>
              <a:t>NLOS biases are always positive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230139"/>
              </p:ext>
            </p:extLst>
          </p:nvPr>
        </p:nvGraphicFramePr>
        <p:xfrm>
          <a:off x="506258" y="4770352"/>
          <a:ext cx="8059737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8" name="Equation" r:id="rId3" imgW="4102100" imgH="482600" progId="Equation.3">
                  <p:embed/>
                </p:oleObj>
              </mc:Choice>
              <mc:Fallback>
                <p:oleObj name="Equation" r:id="rId3" imgW="41021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6258" y="4770352"/>
                        <a:ext cx="8059737" cy="949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2262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Through-Wall Distance Metric</a:t>
            </a:r>
            <a:endParaRPr lang="en-US" dirty="0"/>
          </a:p>
        </p:txBody>
      </p:sp>
      <p:pic>
        <p:nvPicPr>
          <p:cNvPr id="4" name="Picture 3" descr="TWDist_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9" y="1552083"/>
            <a:ext cx="2236959" cy="1655064"/>
          </a:xfrm>
          <a:prstGeom prst="rect">
            <a:avLst/>
          </a:prstGeom>
        </p:spPr>
      </p:pic>
      <p:pic>
        <p:nvPicPr>
          <p:cNvPr id="5" name="Picture 4" descr="TWDist_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228" y="1552083"/>
            <a:ext cx="2236959" cy="1655064"/>
          </a:xfrm>
          <a:prstGeom prst="rect">
            <a:avLst/>
          </a:prstGeom>
        </p:spPr>
      </p:pic>
      <p:pic>
        <p:nvPicPr>
          <p:cNvPr id="6" name="Picture 5" descr="TWDist_3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187" y="1552083"/>
            <a:ext cx="2236960" cy="1655064"/>
          </a:xfrm>
          <a:prstGeom prst="rect">
            <a:avLst/>
          </a:prstGeom>
        </p:spPr>
      </p:pic>
      <p:pic>
        <p:nvPicPr>
          <p:cNvPr id="7" name="Picture 6" descr="TWDist_4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147" y="1552083"/>
            <a:ext cx="2236959" cy="1655064"/>
          </a:xfrm>
          <a:prstGeom prst="rect">
            <a:avLst/>
          </a:prstGeom>
        </p:spPr>
      </p:pic>
      <p:pic>
        <p:nvPicPr>
          <p:cNvPr id="8" name="Picture 7" descr="TWDist_5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9" y="3988770"/>
            <a:ext cx="2236960" cy="1655064"/>
          </a:xfrm>
          <a:prstGeom prst="rect">
            <a:avLst/>
          </a:prstGeom>
        </p:spPr>
      </p:pic>
      <p:pic>
        <p:nvPicPr>
          <p:cNvPr id="9" name="Picture 8" descr="TWDist_6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229" y="3988770"/>
            <a:ext cx="2236960" cy="1655064"/>
          </a:xfrm>
          <a:prstGeom prst="rect">
            <a:avLst/>
          </a:prstGeom>
        </p:spPr>
      </p:pic>
      <p:pic>
        <p:nvPicPr>
          <p:cNvPr id="10" name="Picture 9" descr="TWDist_7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189" y="3988770"/>
            <a:ext cx="2236959" cy="1655064"/>
          </a:xfrm>
          <a:prstGeom prst="rect">
            <a:avLst/>
          </a:prstGeom>
        </p:spPr>
      </p:pic>
      <p:pic>
        <p:nvPicPr>
          <p:cNvPr id="11" name="Picture 10" descr="TWDist_8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146" y="3988770"/>
            <a:ext cx="2236960" cy="16550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6333" y="1769533"/>
            <a:ext cx="254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3522133" y="1807633"/>
            <a:ext cx="254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6333066" y="1807633"/>
            <a:ext cx="254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8686800" y="2531533"/>
            <a:ext cx="254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1693333" y="5240866"/>
            <a:ext cx="254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3158067" y="5240866"/>
            <a:ext cx="254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4707467" y="5274733"/>
            <a:ext cx="254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19" name="Rectangle 18"/>
          <p:cNvSpPr/>
          <p:nvPr/>
        </p:nvSpPr>
        <p:spPr>
          <a:xfrm>
            <a:off x="7010400" y="4902200"/>
            <a:ext cx="254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36380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Through-Wall Distance Combined</a:t>
            </a:r>
            <a:endParaRPr lang="en-US" dirty="0"/>
          </a:p>
        </p:txBody>
      </p:sp>
      <p:pic>
        <p:nvPicPr>
          <p:cNvPr id="4" name="Picture 3" descr="SumTWDist_Best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2390455"/>
            <a:ext cx="5956300" cy="440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936" y="1371935"/>
            <a:ext cx="8699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Through-wall distance metric for best five sensors at each location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Has high values in area corresponding to segment 7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241410" y="5474071"/>
            <a:ext cx="690463" cy="5424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38682" y="5498729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7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788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PDOP Metric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Position dilution of precision (PDOP) is a measure of observation geometry often used in GPS systems</a:t>
            </a:r>
          </a:p>
          <a:p>
            <a:r>
              <a:rPr lang="en-US" sz="2400" dirty="0" smtClean="0"/>
              <a:t>Lower values indicate better sensor geometry</a:t>
            </a:r>
          </a:p>
          <a:p>
            <a:r>
              <a:rPr lang="en-US" sz="2400" dirty="0" smtClean="0"/>
              <a:t>Calculation based solely on sensor placement</a:t>
            </a: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410237"/>
              </p:ext>
            </p:extLst>
          </p:nvPr>
        </p:nvGraphicFramePr>
        <p:xfrm>
          <a:off x="1517567" y="3071074"/>
          <a:ext cx="588962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69" name="Equation" r:id="rId3" imgW="2997200" imgH="355600" progId="Equation.3">
                  <p:embed/>
                </p:oleObj>
              </mc:Choice>
              <mc:Fallback>
                <p:oleObj name="Equation" r:id="rId3" imgW="29972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17567" y="3071074"/>
                        <a:ext cx="5889625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900400"/>
              </p:ext>
            </p:extLst>
          </p:nvPr>
        </p:nvGraphicFramePr>
        <p:xfrm>
          <a:off x="635000" y="3971090"/>
          <a:ext cx="3125992" cy="2587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70" name="Equation" r:id="rId5" imgW="3327400" imgH="2755900" progId="Equation.3">
                  <p:embed/>
                </p:oleObj>
              </mc:Choice>
              <mc:Fallback>
                <p:oleObj name="Equation" r:id="rId5" imgW="3327400" imgH="275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5000" y="3971090"/>
                        <a:ext cx="3125992" cy="25879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4104353"/>
              </p:ext>
            </p:extLst>
          </p:nvPr>
        </p:nvGraphicFramePr>
        <p:xfrm>
          <a:off x="4527934" y="4864150"/>
          <a:ext cx="3017151" cy="701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71" name="Equation" r:id="rId7" imgW="1803400" imgH="419100" progId="Equation.3">
                  <p:embed/>
                </p:oleObj>
              </mc:Choice>
              <mc:Fallback>
                <p:oleObj name="Equation" r:id="rId7" imgW="18034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27934" y="4864150"/>
                        <a:ext cx="3017151" cy="7011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2246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PDOP Metric (cont.)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2936" y="1371935"/>
            <a:ext cx="6263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PDOP for the best five sensors at each location</a:t>
            </a:r>
            <a:endParaRPr lang="en-US" sz="2400" dirty="0"/>
          </a:p>
        </p:txBody>
      </p:sp>
      <p:pic>
        <p:nvPicPr>
          <p:cNvPr id="5" name="Picture 4" descr="SumPDO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1870587"/>
            <a:ext cx="5994400" cy="4394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98904" y="3821988"/>
            <a:ext cx="665803" cy="6534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59188" y="3895960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4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54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00" y="1288411"/>
            <a:ext cx="3454400" cy="540115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Related Work</a:t>
            </a:r>
          </a:p>
          <a:p>
            <a:pPr lvl="1"/>
            <a:r>
              <a:rPr lang="en-US" sz="2000" dirty="0" smtClean="0"/>
              <a:t>GPS</a:t>
            </a:r>
          </a:p>
          <a:p>
            <a:pPr lvl="1"/>
            <a:r>
              <a:rPr lang="en-US" sz="2000" dirty="0" smtClean="0"/>
              <a:t>UWB Error Sources</a:t>
            </a:r>
          </a:p>
          <a:p>
            <a:pPr lvl="1"/>
            <a:r>
              <a:rPr lang="en-US" sz="2000" dirty="0" smtClean="0"/>
              <a:t>Systems</a:t>
            </a:r>
          </a:p>
          <a:p>
            <a:pPr lvl="1"/>
            <a:r>
              <a:rPr lang="en-US" sz="2000" dirty="0" smtClean="0"/>
              <a:t>Error Isolation</a:t>
            </a:r>
          </a:p>
          <a:p>
            <a:pPr lvl="1"/>
            <a:r>
              <a:rPr lang="en-US" sz="2000" dirty="0" smtClean="0"/>
              <a:t>Simulations</a:t>
            </a:r>
          </a:p>
          <a:p>
            <a:r>
              <a:rPr lang="en-US" sz="2000" dirty="0" smtClean="0"/>
              <a:t>Measure &amp; Model</a:t>
            </a:r>
          </a:p>
          <a:p>
            <a:r>
              <a:rPr lang="en-US" sz="2000" dirty="0" smtClean="0"/>
              <a:t>Filter</a:t>
            </a:r>
          </a:p>
          <a:p>
            <a:r>
              <a:rPr lang="en-US" sz="2000" dirty="0" smtClean="0"/>
              <a:t>Optimize Configuration</a:t>
            </a:r>
          </a:p>
          <a:p>
            <a:r>
              <a:rPr lang="en-US" sz="2000" dirty="0" smtClean="0"/>
              <a:t>Conclusions</a:t>
            </a:r>
          </a:p>
          <a:p>
            <a:r>
              <a:rPr lang="en-US" sz="2000" dirty="0" smtClean="0"/>
              <a:t>Future Work</a:t>
            </a:r>
          </a:p>
          <a:p>
            <a:pPr lvl="1"/>
            <a:endParaRPr lang="en-US" sz="2000" dirty="0"/>
          </a:p>
        </p:txBody>
      </p:sp>
      <p:pic>
        <p:nvPicPr>
          <p:cNvPr id="4" name="Picture 16" descr="gps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258888"/>
            <a:ext cx="2043112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Pictur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4167188"/>
            <a:ext cx="3778250" cy="212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03913" y="3490913"/>
            <a:ext cx="12096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  <a:ea typeface="+mn-ea"/>
              </a:rPr>
              <a:t>same idea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054600" y="3859213"/>
            <a:ext cx="849313" cy="116998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5791200" y="2970214"/>
            <a:ext cx="112713" cy="58261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894513" y="2687638"/>
            <a:ext cx="458787" cy="80327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951662" y="3873502"/>
            <a:ext cx="803275" cy="6270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755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Yaw Metric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yaw metric is the sum of the difference between the yaw angle of sensor </a:t>
            </a:r>
            <a:r>
              <a:rPr lang="en-US" sz="2400" i="1" dirty="0" smtClean="0"/>
              <a:t>i</a:t>
            </a:r>
            <a:r>
              <a:rPr lang="en-US" sz="2400" dirty="0" smtClean="0"/>
              <a:t> and the line between the sensor and transmitter.</a:t>
            </a:r>
          </a:p>
          <a:p>
            <a:r>
              <a:rPr lang="en-US" sz="2400" dirty="0" smtClean="0"/>
              <a:t>Angle rotates about the vertical </a:t>
            </a:r>
            <a:r>
              <a:rPr lang="en-US" sz="2400" i="1" dirty="0" smtClean="0"/>
              <a:t>z</a:t>
            </a:r>
            <a:r>
              <a:rPr lang="en-US" sz="2400" dirty="0" smtClean="0"/>
              <a:t> axis</a:t>
            </a:r>
            <a:endParaRPr lang="en-US" sz="2400" i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2261613"/>
              </p:ext>
            </p:extLst>
          </p:nvPr>
        </p:nvGraphicFramePr>
        <p:xfrm>
          <a:off x="1041400" y="3631083"/>
          <a:ext cx="2946061" cy="1491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56" name="Equation" r:id="rId3" imgW="901700" imgH="457200" progId="Equation.3">
                  <p:embed/>
                </p:oleObj>
              </mc:Choice>
              <mc:Fallback>
                <p:oleObj name="Equation" r:id="rId3" imgW="9017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1400" y="3631083"/>
                        <a:ext cx="2946061" cy="14916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YawDiagram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028" y="3631083"/>
            <a:ext cx="3585377" cy="290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6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Yaw Metric Combined</a:t>
            </a:r>
            <a:endParaRPr lang="en-US" dirty="0"/>
          </a:p>
        </p:txBody>
      </p:sp>
      <p:pic>
        <p:nvPicPr>
          <p:cNvPr id="4" name="Picture 3" descr="SumYaw_Best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1823321"/>
            <a:ext cx="5956300" cy="440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936" y="1371935"/>
            <a:ext cx="6930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Yaw metric for the best five sensors at each location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3711233" y="3242524"/>
            <a:ext cx="2700201" cy="641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42773" y="3883631"/>
            <a:ext cx="2367298" cy="801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07212" y="3328826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40111" y="4019250"/>
            <a:ext cx="34065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5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18247" y="4956253"/>
            <a:ext cx="900067" cy="4561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01824" y="4919266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9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1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 animBg="1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Pitch Metric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35000" y="1275093"/>
            <a:ext cx="7785100" cy="5020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 pitch metric is the sum of the difference between the yaw angle of sensor </a:t>
            </a:r>
            <a:r>
              <a:rPr lang="en-US" sz="2400" i="1" dirty="0" smtClean="0"/>
              <a:t>i</a:t>
            </a:r>
            <a:r>
              <a:rPr lang="en-US" sz="2400" dirty="0" smtClean="0"/>
              <a:t> and the line between the sensor and transmitter.</a:t>
            </a:r>
          </a:p>
          <a:p>
            <a:r>
              <a:rPr lang="en-US" sz="2400" dirty="0" smtClean="0"/>
              <a:t>Angle rotates up and down</a:t>
            </a:r>
            <a:endParaRPr lang="en-US" sz="24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8150860"/>
              </p:ext>
            </p:extLst>
          </p:nvPr>
        </p:nvGraphicFramePr>
        <p:xfrm>
          <a:off x="1443836" y="3631377"/>
          <a:ext cx="2504615" cy="1343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5" name="Equation" r:id="rId3" imgW="850900" imgH="457200" progId="Equation.3">
                  <p:embed/>
                </p:oleObj>
              </mc:Choice>
              <mc:Fallback>
                <p:oleObj name="Equation" r:id="rId3" imgW="8509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3836" y="3631377"/>
                        <a:ext cx="2504615" cy="1343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PitchDiagram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27" y="3477221"/>
            <a:ext cx="3463112" cy="281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29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Pitch Metric Combined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2936" y="1371935"/>
            <a:ext cx="7058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Pitch metric for the best five sensors at each location</a:t>
            </a:r>
            <a:endParaRPr lang="en-US" sz="2400" dirty="0"/>
          </a:p>
        </p:txBody>
      </p:sp>
      <p:pic>
        <p:nvPicPr>
          <p:cNvPr id="5" name="Picture 4" descr="SumPitch_Best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1921952"/>
            <a:ext cx="5956300" cy="4406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29214" y="4672687"/>
            <a:ext cx="406880" cy="4191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29214" y="5071666"/>
            <a:ext cx="762720" cy="4191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178467" y="5059337"/>
            <a:ext cx="818206" cy="2297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178467" y="5310370"/>
            <a:ext cx="818206" cy="1804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78529" y="4611042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6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0929" y="5034680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9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44529" y="4886732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15789" y="5219615"/>
            <a:ext cx="496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10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335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 Combination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79050"/>
            <a:ext cx="8229601" cy="502015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Each of the five metric shown helps explain some segment(s</a:t>
            </a:r>
            <a:r>
              <a:rPr lang="en-US" sz="2400" dirty="0" smtClean="0"/>
              <a:t>)</a:t>
            </a:r>
            <a:endParaRPr lang="en-US" sz="2400" dirty="0" smtClean="0"/>
          </a:p>
          <a:p>
            <a:r>
              <a:rPr lang="en-US" sz="2400" dirty="0" smtClean="0"/>
              <a:t>No metric specifically explains segment 1; however, it is of average quality</a:t>
            </a:r>
          </a:p>
          <a:p>
            <a:r>
              <a:rPr lang="en-US" sz="2400" dirty="0" smtClean="0"/>
              <a:t>Segment 4 found to have been caused by a calibration error</a:t>
            </a:r>
          </a:p>
          <a:p>
            <a:r>
              <a:rPr lang="en-US" sz="2400" dirty="0" smtClean="0"/>
              <a:t>A combination of these metrics should be used</a:t>
            </a:r>
          </a:p>
          <a:p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089797"/>
              </p:ext>
            </p:extLst>
          </p:nvPr>
        </p:nvGraphicFramePr>
        <p:xfrm>
          <a:off x="2498045" y="3919476"/>
          <a:ext cx="4147706" cy="2225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84036"/>
                <a:gridCol w="186367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Metric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Affected Segment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RF</a:t>
                      </a:r>
                      <a:r>
                        <a:rPr lang="en-US" baseline="0" dirty="0" smtClean="0"/>
                        <a:t> Range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2, 5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Through-Wall Distance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PDOP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Yaw Angle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2, 5, 9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Pitch Angle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6, 8,</a:t>
                      </a:r>
                      <a:r>
                        <a:rPr lang="en-US" baseline="0" dirty="0" smtClean="0"/>
                        <a:t> 9, 10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0830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 Combination (cont.)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433580"/>
            <a:ext cx="82296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Metrics are combined using a weighted sum: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The optimal weight values {</a:t>
            </a:r>
            <a:r>
              <a:rPr lang="en-US" sz="2400" i="1" dirty="0" smtClean="0"/>
              <a:t>k</a:t>
            </a:r>
            <a:r>
              <a:rPr lang="en-US" sz="2400" i="1" baseline="-25000" dirty="0" smtClean="0"/>
              <a:t>1</a:t>
            </a:r>
            <a:r>
              <a:rPr lang="en-US" sz="2400" i="1" dirty="0" smtClean="0"/>
              <a:t>, k</a:t>
            </a:r>
            <a:r>
              <a:rPr lang="en-US" sz="2400" i="1" baseline="-25000" dirty="0" smtClean="0"/>
              <a:t>2</a:t>
            </a:r>
            <a:r>
              <a:rPr lang="en-US" sz="2400" i="1" dirty="0" smtClean="0"/>
              <a:t>, k</a:t>
            </a:r>
            <a:r>
              <a:rPr lang="en-US" sz="2400" i="1" baseline="-25000" dirty="0" smtClean="0"/>
              <a:t>3</a:t>
            </a:r>
            <a:r>
              <a:rPr lang="en-US" sz="2400" i="1" dirty="0" smtClean="0"/>
              <a:t>, k</a:t>
            </a:r>
            <a:r>
              <a:rPr lang="en-US" sz="2400" i="1" baseline="-25000" dirty="0" smtClean="0"/>
              <a:t>4</a:t>
            </a:r>
            <a:r>
              <a:rPr lang="en-US" sz="2400" i="1" dirty="0" smtClean="0"/>
              <a:t>, k</a:t>
            </a:r>
            <a:r>
              <a:rPr lang="en-US" sz="2400" i="1" baseline="-25000" dirty="0" smtClean="0"/>
              <a:t>5</a:t>
            </a:r>
            <a:r>
              <a:rPr lang="en-US" sz="2400" dirty="0" smtClean="0"/>
              <a:t>} selected by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Brute force search of space:                 in increments of 0.05</a:t>
            </a:r>
          </a:p>
          <a:p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Values found for </a:t>
            </a:r>
            <a:r>
              <a:rPr lang="en-US" sz="2400" i="1" dirty="0" smtClean="0"/>
              <a:t>k</a:t>
            </a:r>
            <a:r>
              <a:rPr lang="en-US" sz="2400" i="1" baseline="-25000" dirty="0" smtClean="0"/>
              <a:t>i </a:t>
            </a:r>
            <a:r>
              <a:rPr lang="en-US" sz="2400" i="1" dirty="0" smtClean="0"/>
              <a:t>= {0.40, 0.85, 0.70, 0.05, 0.20}</a:t>
            </a:r>
            <a:endParaRPr lang="en-US" sz="2400" i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6406412"/>
              </p:ext>
            </p:extLst>
          </p:nvPr>
        </p:nvGraphicFramePr>
        <p:xfrm>
          <a:off x="1900088" y="2125137"/>
          <a:ext cx="4829278" cy="41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20" name="Equation" r:id="rId3" imgW="2514600" imgH="215900" progId="Equation.3">
                  <p:embed/>
                </p:oleObj>
              </mc:Choice>
              <mc:Fallback>
                <p:oleObj name="Equation" r:id="rId3" imgW="2514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0088" y="2125137"/>
                        <a:ext cx="4829278" cy="414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1551686"/>
              </p:ext>
            </p:extLst>
          </p:nvPr>
        </p:nvGraphicFramePr>
        <p:xfrm>
          <a:off x="2930525" y="3501594"/>
          <a:ext cx="307340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21" name="Equation" r:id="rId5" imgW="1600200" imgH="393700" progId="Equation.3">
                  <p:embed/>
                </p:oleObj>
              </mc:Choice>
              <mc:Fallback>
                <p:oleObj name="Equation" r:id="rId5" imgW="1600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30525" y="3501594"/>
                        <a:ext cx="3073400" cy="75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426153"/>
              </p:ext>
            </p:extLst>
          </p:nvPr>
        </p:nvGraphicFramePr>
        <p:xfrm>
          <a:off x="4310379" y="4435562"/>
          <a:ext cx="1096962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22" name="Equation" r:id="rId7" imgW="571500" imgH="215900" progId="Equation.3">
                  <p:embed/>
                </p:oleObj>
              </mc:Choice>
              <mc:Fallback>
                <p:oleObj name="Equation" r:id="rId7" imgW="571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10379" y="4435562"/>
                        <a:ext cx="1096962" cy="414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803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 Combination (cont.)</a:t>
            </a:r>
            <a:endParaRPr lang="en-US" dirty="0"/>
          </a:p>
        </p:txBody>
      </p:sp>
      <p:pic>
        <p:nvPicPr>
          <p:cNvPr id="4" name="Picture 3" descr="AvgError_New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70" y="1552083"/>
            <a:ext cx="4351072" cy="3219237"/>
          </a:xfrm>
          <a:prstGeom prst="rect">
            <a:avLst/>
          </a:prstGeom>
        </p:spPr>
      </p:pic>
      <p:pic>
        <p:nvPicPr>
          <p:cNvPr id="5" name="Picture 4" descr="CombMetric_Curren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43" y="1552083"/>
            <a:ext cx="4351072" cy="32192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73017" y="4861039"/>
            <a:ext cx="2361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Combined Metric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100937" y="4861039"/>
            <a:ext cx="2609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Actual Facility Error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34270" y="5745309"/>
            <a:ext cx="8648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Normalized average error plot after correction of calibration error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60825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9050"/>
            <a:ext cx="8229600" cy="5020151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Combined metric can be used to determine optimal system installation parameters: sensor location and orientation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Sensor locations fixed due to physical constraints of Riggs facility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Optimize sensor yaw and pitch angles for minimum total combined metric value for all locations</a:t>
            </a:r>
          </a:p>
          <a:p>
            <a:endParaRPr lang="en-US" sz="2400" dirty="0" smtClean="0"/>
          </a:p>
          <a:p>
            <a:r>
              <a:rPr lang="en-US" sz="2400" dirty="0" smtClean="0"/>
              <a:t>Search space of X</a:t>
            </a:r>
            <a:r>
              <a:rPr lang="en-US" sz="2400" baseline="30000" dirty="0" smtClean="0"/>
              <a:t>16</a:t>
            </a:r>
            <a:r>
              <a:rPr lang="en-US" sz="2400" dirty="0" smtClean="0"/>
              <a:t>, (8 sensors, 2 angles each)</a:t>
            </a:r>
          </a:p>
          <a:p>
            <a:pPr lvl="1"/>
            <a:r>
              <a:rPr lang="en-US" sz="2400" dirty="0" smtClean="0"/>
              <a:t>X depends on resolution of search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Computationally prohibitive space to search by brute force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Genetic algorithm implementation chosen to search space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3888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Method for solving problems that takes cues from evolution (Forrest 1993)</a:t>
            </a:r>
          </a:p>
          <a:p>
            <a:r>
              <a:rPr lang="en-US" sz="2000" dirty="0" smtClean="0"/>
              <a:t>Uses selection, crossover and mutation to generate new individuals</a:t>
            </a:r>
          </a:p>
          <a:p>
            <a:r>
              <a:rPr lang="en-US" sz="2000" dirty="0" smtClean="0"/>
              <a:t>More “fit” individuals selected more likely to reproduce</a:t>
            </a:r>
          </a:p>
          <a:p>
            <a:r>
              <a:rPr lang="en-US" sz="2000" dirty="0" smtClean="0"/>
              <a:t>Combined metric used as fitness score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Picture 6" descr="Crossov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3174728"/>
            <a:ext cx="3238500" cy="1410635"/>
          </a:xfrm>
          <a:prstGeom prst="rect">
            <a:avLst/>
          </a:prstGeom>
        </p:spPr>
      </p:pic>
      <p:pic>
        <p:nvPicPr>
          <p:cNvPr id="8" name="Picture 7" descr="CrossoverMatri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800600"/>
            <a:ext cx="4025900" cy="19453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GADiagram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46450"/>
            <a:ext cx="30734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58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 Algorithm (cont.)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856790" y="2353325"/>
            <a:ext cx="0" cy="6639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14522" y="2427568"/>
            <a:ext cx="224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Crossover &amp; Mutation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856790" y="3652321"/>
            <a:ext cx="0" cy="6639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856790" y="4868439"/>
            <a:ext cx="0" cy="6639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40841" y="1287079"/>
            <a:ext cx="140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Fitness Score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205574" y="1845879"/>
            <a:ext cx="49277" cy="3564321"/>
          </a:xfrm>
          <a:prstGeom prst="straightConnector1">
            <a:avLst/>
          </a:prstGeom>
          <a:ln w="57150">
            <a:tailEnd type="stealth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1613" y="1373651"/>
            <a:ext cx="14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Generation 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613" y="2661550"/>
            <a:ext cx="14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Generation 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1613" y="3893217"/>
            <a:ext cx="14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Generation 3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1613" y="5163103"/>
            <a:ext cx="143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Generation G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28017" y="1705996"/>
            <a:ext cx="410008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First generation formed randomly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New generations formed by selecting individuals for reproduction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Fitness proportionate selection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Crossover and mutation occurs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Each new generation will be more “fit” than the previous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After 200 generations, individual with lowest fitness score selected as optimal</a:t>
            </a:r>
            <a:endParaRPr lang="en-US" sz="2000" dirty="0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6558477"/>
              </p:ext>
            </p:extLst>
          </p:nvPr>
        </p:nvGraphicFramePr>
        <p:xfrm>
          <a:off x="6946605" y="3694231"/>
          <a:ext cx="1222897" cy="426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7" name="Equation" r:id="rId3" imgW="546100" imgH="190500" progId="Equation.3">
                  <p:embed/>
                </p:oleObj>
              </mc:Choice>
              <mc:Fallback>
                <p:oleObj name="Equation" r:id="rId3" imgW="5461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46605" y="3694231"/>
                        <a:ext cx="1222897" cy="426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237261"/>
              </p:ext>
            </p:extLst>
          </p:nvPr>
        </p:nvGraphicFramePr>
        <p:xfrm>
          <a:off x="5556682" y="3720224"/>
          <a:ext cx="995363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8" name="Equation" r:id="rId5" imgW="444500" imgH="165100" progId="Equation.3">
                  <p:embed/>
                </p:oleObj>
              </mc:Choice>
              <mc:Fallback>
                <p:oleObj name="Equation" r:id="rId5" imgW="4445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6682" y="3720224"/>
                        <a:ext cx="995363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Population1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90" y="1656411"/>
            <a:ext cx="2984500" cy="647700"/>
          </a:xfrm>
          <a:prstGeom prst="rect">
            <a:avLst/>
          </a:prstGeom>
        </p:spPr>
      </p:pic>
      <p:pic>
        <p:nvPicPr>
          <p:cNvPr id="14" name="Picture 13" descr="Population2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90" y="3017321"/>
            <a:ext cx="2984500" cy="635000"/>
          </a:xfrm>
          <a:prstGeom prst="rect">
            <a:avLst/>
          </a:prstGeom>
        </p:spPr>
      </p:pic>
      <p:pic>
        <p:nvPicPr>
          <p:cNvPr id="15" name="Picture 14" descr="Population3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90" y="4265517"/>
            <a:ext cx="2984500" cy="635000"/>
          </a:xfrm>
          <a:prstGeom prst="rect">
            <a:avLst/>
          </a:prstGeom>
        </p:spPr>
      </p:pic>
      <p:pic>
        <p:nvPicPr>
          <p:cNvPr id="16" name="Picture 15" descr="Population4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90" y="5532435"/>
            <a:ext cx="2984500" cy="635000"/>
          </a:xfrm>
          <a:prstGeom prst="rect">
            <a:avLst/>
          </a:prstGeom>
        </p:spPr>
      </p:pic>
      <p:pic>
        <p:nvPicPr>
          <p:cNvPr id="22" name="Picture 21" descr="CombMetric_Current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740" y="1666783"/>
            <a:ext cx="969668" cy="71743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904652" y="1845879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4005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9" name="Picture 28" descr="CombMetric_Current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740" y="2951970"/>
            <a:ext cx="969668" cy="71743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904652" y="313106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3967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1" name="Picture 30" descr="CombMetric_Current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740" y="4242560"/>
            <a:ext cx="969668" cy="71743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904652" y="442165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3500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3" name="Picture 32" descr="CombMetric_Current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740" y="5506216"/>
            <a:ext cx="969668" cy="71743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904652" y="568531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1501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456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4" name="Picture 7" descr="battlesp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1952625"/>
            <a:ext cx="27813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g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38338"/>
            <a:ext cx="2532062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mout-dese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963738"/>
            <a:ext cx="279717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249238" y="4203700"/>
            <a:ext cx="489426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  <a:ea typeface="+mn-ea"/>
              </a:rPr>
              <a:t>GPS has improved 20x since 1994 due to: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  <a:ea typeface="+mn-ea"/>
              </a:rPr>
              <a:t> Atmospheric filtering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  <a:ea typeface="+mn-ea"/>
              </a:rPr>
              <a:t> Street maps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  <a:ea typeface="+mn-ea"/>
              </a:rPr>
              <a:t> </a:t>
            </a:r>
            <a:r>
              <a:rPr lang="en-US" sz="2000" dirty="0" smtClean="0">
                <a:latin typeface="+mn-lt"/>
                <a:ea typeface="+mn-ea"/>
              </a:rPr>
              <a:t>Land </a:t>
            </a:r>
            <a:r>
              <a:rPr lang="en-US" sz="2000" dirty="0" smtClean="0"/>
              <a:t>and satellite-based </a:t>
            </a:r>
            <a:r>
              <a:rPr lang="en-US" sz="2000" dirty="0" smtClean="0">
                <a:latin typeface="+mn-lt"/>
                <a:ea typeface="+mn-ea"/>
              </a:rPr>
              <a:t>augmentation</a:t>
            </a:r>
          </a:p>
          <a:p>
            <a:pPr>
              <a:defRPr/>
            </a:pPr>
            <a:endParaRPr lang="en-US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+mn-lt"/>
                <a:ea typeface="+mn-ea"/>
              </a:rPr>
              <a:t>UWB positioning </a:t>
            </a:r>
            <a:r>
              <a:rPr lang="en-US" sz="2000" dirty="0"/>
              <a:t>i</a:t>
            </a:r>
            <a:r>
              <a:rPr lang="en-US" sz="2000" dirty="0" smtClean="0">
                <a:latin typeface="+mn-lt"/>
                <a:ea typeface="+mn-ea"/>
              </a:rPr>
              <a:t>s </a:t>
            </a:r>
            <a:r>
              <a:rPr lang="en-US" sz="2000" dirty="0"/>
              <a:t>a</a:t>
            </a:r>
            <a:r>
              <a:rPr lang="en-US" sz="2000" dirty="0" smtClean="0">
                <a:latin typeface="+mn-lt"/>
                <a:ea typeface="+mn-ea"/>
              </a:rPr>
              <a:t> </a:t>
            </a:r>
            <a:r>
              <a:rPr lang="en-US" sz="2000" dirty="0"/>
              <a:t>n</a:t>
            </a:r>
            <a:r>
              <a:rPr lang="en-US" sz="2000" dirty="0" smtClean="0">
                <a:latin typeface="+mn-lt"/>
                <a:ea typeface="+mn-ea"/>
              </a:rPr>
              <a:t>ew </a:t>
            </a:r>
            <a:r>
              <a:rPr lang="en-US" sz="2000" dirty="0"/>
              <a:t>t</a:t>
            </a:r>
            <a:r>
              <a:rPr lang="en-US" sz="2000" dirty="0" smtClean="0">
                <a:latin typeface="+mn-lt"/>
                <a:ea typeface="+mn-ea"/>
              </a:rPr>
              <a:t>echnology</a:t>
            </a:r>
            <a:endParaRPr lang="en-US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/>
              <a:t>Similar to GPS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+mn-lt"/>
                <a:ea typeface="+mn-ea"/>
              </a:rPr>
              <a:t>Achieve &lt; 1 cm accuracy indoors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95500" y="1203107"/>
            <a:ext cx="4830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Accurate Indoor Tracking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6164263" y="4508500"/>
            <a:ext cx="24002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accurate?</a:t>
            </a:r>
          </a:p>
          <a:p>
            <a:endParaRPr lang="en-US" dirty="0"/>
          </a:p>
          <a:p>
            <a:r>
              <a:rPr lang="en-US" dirty="0" smtClean="0"/>
              <a:t>Move these guys a little</a:t>
            </a:r>
          </a:p>
          <a:p>
            <a:r>
              <a:rPr lang="en-US" dirty="0" smtClean="0"/>
              <a:t>And the entire context</a:t>
            </a:r>
          </a:p>
          <a:p>
            <a:r>
              <a:rPr lang="en-US" dirty="0" smtClean="0"/>
              <a:t>changes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>
          <a:xfrm flipV="1">
            <a:off x="7364378" y="3657600"/>
            <a:ext cx="115922" cy="850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0"/>
          </p:cNvCxnSpPr>
          <p:nvPr/>
        </p:nvCxnSpPr>
        <p:spPr>
          <a:xfrm flipV="1">
            <a:off x="7364378" y="3771900"/>
            <a:ext cx="598522" cy="736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7099300" y="3771900"/>
            <a:ext cx="265078" cy="696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575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 Algorithm (cont.)</a:t>
            </a:r>
            <a:endParaRPr lang="en-US" dirty="0"/>
          </a:p>
        </p:txBody>
      </p:sp>
      <p:pic>
        <p:nvPicPr>
          <p:cNvPr id="4" name="Picture 3" descr="GATraj_C10k_G20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1254703"/>
            <a:ext cx="5994400" cy="452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798042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10k chromosomes, randomly initialized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200 generations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5581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 Algorithm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5041900"/>
            <a:ext cx="7785100" cy="19263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Combined metric reduced from 2250 to 1519 using genetic algorithm (30% reduction)</a:t>
            </a:r>
          </a:p>
          <a:p>
            <a:r>
              <a:rPr lang="en-US" sz="2400" dirty="0" smtClean="0"/>
              <a:t>Takes approximately 250 minutes to execute</a:t>
            </a:r>
          </a:p>
          <a:p>
            <a:r>
              <a:rPr lang="en-US" sz="2400" dirty="0" smtClean="0"/>
              <a:t>C implementation run on Fedora Core 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300" y="1737667"/>
            <a:ext cx="1136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Current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68300" y="2243435"/>
            <a:ext cx="1467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Optimized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 descr="SensorChang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19" y="1168400"/>
            <a:ext cx="5156200" cy="388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21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 Comparison</a:t>
            </a:r>
            <a:endParaRPr lang="en-US" dirty="0"/>
          </a:p>
        </p:txBody>
      </p:sp>
      <p:pic>
        <p:nvPicPr>
          <p:cNvPr id="4" name="Picture 3" descr="CombMetric_Propose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" y="4609675"/>
            <a:ext cx="2984650" cy="2208259"/>
          </a:xfrm>
          <a:prstGeom prst="rect">
            <a:avLst/>
          </a:prstGeom>
        </p:spPr>
      </p:pic>
      <p:pic>
        <p:nvPicPr>
          <p:cNvPr id="5" name="Picture 4" descr="SumYAngle_Propos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91" y="4609675"/>
            <a:ext cx="2984649" cy="2208259"/>
          </a:xfrm>
          <a:prstGeom prst="rect">
            <a:avLst/>
          </a:prstGeom>
        </p:spPr>
      </p:pic>
      <p:pic>
        <p:nvPicPr>
          <p:cNvPr id="6" name="Picture 5" descr="SumPAngle_Propose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040" y="4609675"/>
            <a:ext cx="2984650" cy="22082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3891" y="4117883"/>
            <a:ext cx="2561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After Optimization</a:t>
            </a:r>
            <a:endParaRPr lang="en-US" sz="2400" b="1" dirty="0"/>
          </a:p>
        </p:txBody>
      </p:sp>
      <p:pic>
        <p:nvPicPr>
          <p:cNvPr id="8" name="Picture 7" descr="CombMetric_Curren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" y="1971269"/>
            <a:ext cx="2984650" cy="2208259"/>
          </a:xfrm>
          <a:prstGeom prst="rect">
            <a:avLst/>
          </a:prstGeom>
        </p:spPr>
      </p:pic>
      <p:pic>
        <p:nvPicPr>
          <p:cNvPr id="9" name="Picture 8" descr="SumYAngle_Current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37" y="1971269"/>
            <a:ext cx="2984649" cy="2208259"/>
          </a:xfrm>
          <a:prstGeom prst="rect">
            <a:avLst/>
          </a:prstGeom>
        </p:spPr>
      </p:pic>
      <p:pic>
        <p:nvPicPr>
          <p:cNvPr id="10" name="Picture 9" descr="SumPAngle_Current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040" y="1971269"/>
            <a:ext cx="2984650" cy="22082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95818" y="1151970"/>
            <a:ext cx="11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Current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71612" y="1613635"/>
            <a:ext cx="2361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Combined Metric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308184" y="1603824"/>
            <a:ext cx="67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Yaw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308110" y="1610687"/>
            <a:ext cx="80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Pitch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6345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Sensor orientation angles modified to closely match the </a:t>
            </a:r>
            <a:r>
              <a:rPr lang="en-US" sz="2400" dirty="0"/>
              <a:t>o</a:t>
            </a:r>
            <a:r>
              <a:rPr lang="en-US" sz="2400" dirty="0" smtClean="0"/>
              <a:t>ptimized angles</a:t>
            </a:r>
          </a:p>
          <a:p>
            <a:r>
              <a:rPr lang="en-US" sz="2400" dirty="0" smtClean="0"/>
              <a:t>Could not be matched exactly due to physical limitations</a:t>
            </a:r>
          </a:p>
          <a:p>
            <a:r>
              <a:rPr lang="en-US" sz="2400" dirty="0" smtClean="0"/>
              <a:t>System re-calibrated after </a:t>
            </a:r>
            <a:r>
              <a:rPr lang="en-US" sz="2400" dirty="0" smtClean="0"/>
              <a:t>orientation </a:t>
            </a:r>
            <a:r>
              <a:rPr lang="en-US" sz="2400" dirty="0" smtClean="0"/>
              <a:t>adjustment</a:t>
            </a:r>
            <a:endParaRPr lang="en-US" sz="2400" dirty="0"/>
          </a:p>
          <a:p>
            <a:r>
              <a:rPr lang="en-US" sz="2400" dirty="0" smtClean="0"/>
              <a:t>All angles within </a:t>
            </a:r>
            <a:r>
              <a:rPr lang="en-US" sz="2400" dirty="0"/>
              <a:t>8</a:t>
            </a:r>
            <a:r>
              <a:rPr lang="en-US" sz="2400" dirty="0" smtClean="0"/>
              <a:t> degrees</a:t>
            </a:r>
          </a:p>
          <a:p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865839"/>
              </p:ext>
            </p:extLst>
          </p:nvPr>
        </p:nvGraphicFramePr>
        <p:xfrm>
          <a:off x="1006153" y="3991311"/>
          <a:ext cx="712149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8577"/>
                <a:gridCol w="658163"/>
                <a:gridCol w="658163"/>
                <a:gridCol w="774025"/>
                <a:gridCol w="704039"/>
                <a:gridCol w="704039"/>
                <a:gridCol w="658163"/>
                <a:gridCol w="658163"/>
                <a:gridCol w="65816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Sensor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Optimized</a:t>
                      </a:r>
                      <a:r>
                        <a:rPr lang="en-US" baseline="0" dirty="0" smtClean="0"/>
                        <a:t> Yaw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-46.6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-87.1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-123.0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146.8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101.1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49.9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New Yaw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-44.6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-86.8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-123.6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138.9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94.3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53.9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Optimized Pitch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-22.6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-30.9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-26.8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-29.0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-25.9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-21.8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-25.0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New Pitch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-30.7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-20.7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-21.0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250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(cont.)</a:t>
            </a:r>
            <a:endParaRPr lang="en-US" dirty="0"/>
          </a:p>
        </p:txBody>
      </p:sp>
      <p:pic>
        <p:nvPicPr>
          <p:cNvPr id="4" name="Picture 3" descr="RiggsCollectLocs_New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58729"/>
            <a:ext cx="4064565" cy="3080178"/>
          </a:xfrm>
          <a:prstGeom prst="rect">
            <a:avLst/>
          </a:prstGeom>
        </p:spPr>
      </p:pic>
      <p:pic>
        <p:nvPicPr>
          <p:cNvPr id="5" name="Picture 4" descr="GAHistogra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68" y="1358729"/>
            <a:ext cx="4083832" cy="30801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605549"/>
            <a:ext cx="75969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Data re-collected at 90 locations throughout Riggs facility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Average error reduced from 47 cm to 21 cm (55%)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75 locations found to have reduced average error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60 locations have error reduced between 0 and 50 cm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88900" y="4254241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Re-collection Locations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257300" y="2298700"/>
            <a:ext cx="876300" cy="19555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59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Combined metric developed based on sensor location, orientation and facility floorplan</a:t>
            </a:r>
          </a:p>
          <a:p>
            <a:r>
              <a:rPr lang="en-US" sz="2400" dirty="0" smtClean="0"/>
              <a:t>Optimal sensor orientation angles found by minimizing the combined metric using a genetic algorithm</a:t>
            </a:r>
          </a:p>
          <a:p>
            <a:r>
              <a:rPr lang="en-US" sz="2400" dirty="0" smtClean="0"/>
              <a:t>30% reduction in combined metric after optimization</a:t>
            </a:r>
          </a:p>
          <a:p>
            <a:r>
              <a:rPr lang="en-US" sz="2400" dirty="0" smtClean="0"/>
              <a:t>55% reduction in average measurement error after physical orientation adjustment</a:t>
            </a:r>
          </a:p>
          <a:p>
            <a:r>
              <a:rPr lang="en-US" sz="2400" dirty="0" smtClean="0"/>
              <a:t>Could be used to determine optimum sensor placement</a:t>
            </a:r>
          </a:p>
          <a:p>
            <a:r>
              <a:rPr lang="en-US" sz="2400" dirty="0" smtClean="0"/>
              <a:t>Could focus minimization in certain areas of a facility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480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168089"/>
            <a:ext cx="7785100" cy="5652924"/>
          </a:xfrm>
        </p:spPr>
        <p:txBody>
          <a:bodyPr>
            <a:noAutofit/>
          </a:bodyPr>
          <a:lstStyle/>
          <a:p>
            <a:r>
              <a:rPr lang="en-US" sz="2400" dirty="0" smtClean="0"/>
              <a:t>Related Work</a:t>
            </a:r>
          </a:p>
          <a:p>
            <a:r>
              <a:rPr lang="en-US" sz="2400" dirty="0" smtClean="0"/>
              <a:t>Measure &amp; Model</a:t>
            </a:r>
          </a:p>
          <a:p>
            <a:r>
              <a:rPr lang="en-US" sz="2400" dirty="0" smtClean="0"/>
              <a:t>Filter</a:t>
            </a:r>
          </a:p>
          <a:p>
            <a:r>
              <a:rPr lang="en-US" sz="2400" dirty="0" smtClean="0"/>
              <a:t>Optimize Configuration</a:t>
            </a:r>
          </a:p>
          <a:p>
            <a:r>
              <a:rPr lang="en-US" sz="2400" b="1" dirty="0" smtClean="0"/>
              <a:t>Conclusions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497063" y="3302000"/>
            <a:ext cx="2413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Conclusions</a:t>
            </a:r>
            <a:endParaRPr lang="en-US" sz="3600" dirty="0"/>
          </a:p>
        </p:txBody>
      </p:sp>
      <p:cxnSp>
        <p:nvCxnSpPr>
          <p:cNvPr id="5" name="Straight Arrow Connector 4"/>
          <p:cNvCxnSpPr>
            <a:stCxn id="4" idx="1"/>
          </p:cNvCxnSpPr>
          <p:nvPr/>
        </p:nvCxnSpPr>
        <p:spPr>
          <a:xfrm flipH="1" flipV="1">
            <a:off x="2603500" y="3162300"/>
            <a:ext cx="2893563" cy="4628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039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pic>
        <p:nvPicPr>
          <p:cNvPr id="4" name="Picture 3" descr="EnvNois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1295400"/>
            <a:ext cx="5041900" cy="368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270500"/>
            <a:ext cx="64389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Measure and Model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Filter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Optimize Installation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5197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366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511300" y="3035300"/>
            <a:ext cx="5892800" cy="342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UWB Radio Technology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337050" y="2057400"/>
            <a:ext cx="234950" cy="13208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1155700" y="3378200"/>
            <a:ext cx="6578600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949700" y="3478768"/>
            <a:ext cx="1020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 MHz</a:t>
            </a:r>
            <a:endParaRPr lang="en-US" dirty="0"/>
          </a:p>
        </p:txBody>
      </p:sp>
      <p:cxnSp>
        <p:nvCxnSpPr>
          <p:cNvPr id="64" name="Straight Arrow Connector 63"/>
          <p:cNvCxnSpPr>
            <a:stCxn id="62" idx="3"/>
          </p:cNvCxnSpPr>
          <p:nvPr/>
        </p:nvCxnSpPr>
        <p:spPr>
          <a:xfrm flipV="1">
            <a:off x="4969894" y="3657600"/>
            <a:ext cx="2434206" cy="58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62" idx="1"/>
          </p:cNvCxnSpPr>
          <p:nvPr/>
        </p:nvCxnSpPr>
        <p:spPr>
          <a:xfrm flipH="1">
            <a:off x="1511300" y="3663434"/>
            <a:ext cx="2438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4572000" y="1676400"/>
            <a:ext cx="0" cy="2413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4337050" y="1676400"/>
            <a:ext cx="0" cy="2413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4337050" y="1803400"/>
            <a:ext cx="23495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4020300" y="1307068"/>
            <a:ext cx="90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MHz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5465194" y="2171700"/>
            <a:ext cx="1418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Narrow Band</a:t>
            </a:r>
            <a:endParaRPr lang="en-US" dirty="0"/>
          </a:p>
        </p:txBody>
      </p:sp>
      <p:cxnSp>
        <p:nvCxnSpPr>
          <p:cNvPr id="79" name="Straight Arrow Connector 78"/>
          <p:cNvCxnSpPr>
            <a:stCxn id="77" idx="1"/>
            <a:endCxn id="27" idx="3"/>
          </p:cNvCxnSpPr>
          <p:nvPr/>
        </p:nvCxnSpPr>
        <p:spPr>
          <a:xfrm flipH="1">
            <a:off x="4572000" y="2356366"/>
            <a:ext cx="893194" cy="3614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1708710" y="21717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UWB</a:t>
            </a:r>
            <a:endParaRPr lang="en-US" dirty="0"/>
          </a:p>
        </p:txBody>
      </p:sp>
      <p:cxnSp>
        <p:nvCxnSpPr>
          <p:cNvPr id="83" name="Straight Arrow Connector 82"/>
          <p:cNvCxnSpPr>
            <a:stCxn id="81" idx="3"/>
          </p:cNvCxnSpPr>
          <p:nvPr/>
        </p:nvCxnSpPr>
        <p:spPr>
          <a:xfrm>
            <a:off x="2380689" y="2356366"/>
            <a:ext cx="299011" cy="6789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457200" y="416233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Short </a:t>
            </a:r>
            <a:r>
              <a:rPr lang="en-US" sz="2000" dirty="0" smtClean="0">
                <a:latin typeface="Arial"/>
                <a:cs typeface="Arial"/>
              </a:rPr>
              <a:t>duration pulse gives…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Fine time </a:t>
            </a:r>
            <a:r>
              <a:rPr lang="en-US" sz="2000" dirty="0">
                <a:latin typeface="Arial"/>
                <a:cs typeface="Arial"/>
              </a:rPr>
              <a:t>r</a:t>
            </a:r>
            <a:r>
              <a:rPr lang="en-US" sz="2000" dirty="0" smtClean="0">
                <a:latin typeface="Arial"/>
                <a:cs typeface="Arial"/>
              </a:rPr>
              <a:t>esolution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Wide </a:t>
            </a:r>
            <a:r>
              <a:rPr lang="en-US" sz="2000" dirty="0">
                <a:latin typeface="Arial"/>
                <a:cs typeface="Arial"/>
              </a:rPr>
              <a:t>b</a:t>
            </a:r>
            <a:r>
              <a:rPr lang="en-US" sz="2000" dirty="0" smtClean="0">
                <a:latin typeface="Arial"/>
                <a:cs typeface="Arial"/>
              </a:rPr>
              <a:t>andwidth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Lower power in all frequencies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572000" y="4165600"/>
            <a:ext cx="411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This </a:t>
            </a:r>
            <a:r>
              <a:rPr lang="en-US" sz="2000" dirty="0" smtClean="0">
                <a:latin typeface="Arial"/>
                <a:cs typeface="Arial"/>
              </a:rPr>
              <a:t>leads to…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More precise range </a:t>
            </a:r>
            <a:r>
              <a:rPr lang="en-US" sz="2000" dirty="0">
                <a:latin typeface="Arial"/>
                <a:cs typeface="Arial"/>
              </a:rPr>
              <a:t>e</a:t>
            </a:r>
            <a:r>
              <a:rPr lang="en-US" sz="2000" dirty="0" smtClean="0">
                <a:latin typeface="Arial"/>
                <a:cs typeface="Arial"/>
              </a:rPr>
              <a:t>stimates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Robustness to </a:t>
            </a:r>
            <a:r>
              <a:rPr lang="en-US" sz="2000" dirty="0">
                <a:latin typeface="Arial"/>
                <a:cs typeface="Arial"/>
              </a:rPr>
              <a:t>m</a:t>
            </a:r>
            <a:r>
              <a:rPr lang="en-US" sz="2000" dirty="0" smtClean="0">
                <a:latin typeface="Arial"/>
                <a:cs typeface="Arial"/>
              </a:rPr>
              <a:t>ultipath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More probable detection through </a:t>
            </a:r>
            <a:r>
              <a:rPr lang="en-US" sz="2000" dirty="0">
                <a:latin typeface="Arial"/>
                <a:cs typeface="Arial"/>
              </a:rPr>
              <a:t>o</a:t>
            </a:r>
            <a:r>
              <a:rPr lang="en-US" sz="2000" dirty="0" smtClean="0">
                <a:latin typeface="Arial"/>
                <a:cs typeface="Arial"/>
              </a:rPr>
              <a:t>bstacles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Minimal </a:t>
            </a:r>
            <a:r>
              <a:rPr lang="en-US" sz="2000" dirty="0">
                <a:latin typeface="Arial"/>
                <a:cs typeface="Arial"/>
              </a:rPr>
              <a:t>i</a:t>
            </a:r>
            <a:r>
              <a:rPr lang="en-US" sz="2000" dirty="0" smtClean="0">
                <a:latin typeface="Arial"/>
                <a:cs typeface="Arial"/>
              </a:rPr>
              <a:t>nterference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170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Positioning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4635501"/>
            <a:ext cx="7785100" cy="2146300"/>
          </a:xfrm>
        </p:spPr>
        <p:txBody>
          <a:bodyPr>
            <a:noAutofit/>
          </a:bodyPr>
          <a:lstStyle/>
          <a:p>
            <a:r>
              <a:rPr lang="en-US" sz="2000" dirty="0" smtClean="0">
                <a:cs typeface="Arial" pitchFamily="34" charset="0"/>
              </a:rPr>
              <a:t>First </a:t>
            </a:r>
            <a:r>
              <a:rPr lang="en-US" sz="2000" dirty="0">
                <a:cs typeface="Arial" pitchFamily="34" charset="0"/>
              </a:rPr>
              <a:t>d</a:t>
            </a:r>
            <a:r>
              <a:rPr lang="en-US" sz="2000" dirty="0" smtClean="0">
                <a:cs typeface="Arial" pitchFamily="34" charset="0"/>
              </a:rPr>
              <a:t>eployed </a:t>
            </a:r>
            <a:r>
              <a:rPr lang="en-US" sz="2000" dirty="0">
                <a:cs typeface="Arial" pitchFamily="34" charset="0"/>
              </a:rPr>
              <a:t>i</a:t>
            </a:r>
            <a:r>
              <a:rPr lang="en-US" sz="2000" dirty="0" smtClean="0">
                <a:cs typeface="Arial" pitchFamily="34" charset="0"/>
              </a:rPr>
              <a:t>n </a:t>
            </a:r>
            <a:r>
              <a:rPr lang="en-US" sz="2000" dirty="0">
                <a:cs typeface="Arial" pitchFamily="34" charset="0"/>
              </a:rPr>
              <a:t>1970s, </a:t>
            </a:r>
            <a:r>
              <a:rPr lang="en-US" sz="2000" dirty="0" smtClean="0">
                <a:cs typeface="Arial" pitchFamily="34" charset="0"/>
              </a:rPr>
              <a:t>basic </a:t>
            </a:r>
            <a:r>
              <a:rPr lang="en-US" sz="2000" dirty="0">
                <a:cs typeface="Arial" pitchFamily="34" charset="0"/>
              </a:rPr>
              <a:t>a</a:t>
            </a:r>
            <a:r>
              <a:rPr lang="en-US" sz="2000" dirty="0" smtClean="0">
                <a:cs typeface="Arial" pitchFamily="34" charset="0"/>
              </a:rPr>
              <a:t>ccuracy </a:t>
            </a:r>
            <a:r>
              <a:rPr lang="en-US" sz="2000" dirty="0">
                <a:cs typeface="Arial" pitchFamily="34" charset="0"/>
              </a:rPr>
              <a:t>i</a:t>
            </a:r>
            <a:r>
              <a:rPr lang="en-US" sz="2000" dirty="0" smtClean="0">
                <a:cs typeface="Arial" pitchFamily="34" charset="0"/>
              </a:rPr>
              <a:t>s ~100 m</a:t>
            </a:r>
          </a:p>
          <a:p>
            <a:pPr lvl="1"/>
            <a:r>
              <a:rPr lang="en-US" sz="1800" dirty="0">
                <a:cs typeface="Arial" pitchFamily="34" charset="0"/>
              </a:rPr>
              <a:t>Developed </a:t>
            </a:r>
            <a:r>
              <a:rPr lang="en-US" sz="1800" dirty="0" smtClean="0">
                <a:cs typeface="Arial" pitchFamily="34" charset="0"/>
              </a:rPr>
              <a:t>for </a:t>
            </a:r>
            <a:r>
              <a:rPr lang="en-US" sz="1800" dirty="0">
                <a:cs typeface="Arial" pitchFamily="34" charset="0"/>
              </a:rPr>
              <a:t>a</a:t>
            </a:r>
            <a:r>
              <a:rPr lang="en-US" sz="1800" dirty="0" smtClean="0">
                <a:cs typeface="Arial" pitchFamily="34" charset="0"/>
              </a:rPr>
              <a:t>ir </a:t>
            </a:r>
            <a:r>
              <a:rPr lang="en-US" sz="1800" dirty="0">
                <a:cs typeface="Arial" pitchFamily="34" charset="0"/>
              </a:rPr>
              <a:t>a</a:t>
            </a:r>
            <a:r>
              <a:rPr lang="en-US" sz="1800" dirty="0" smtClean="0">
                <a:cs typeface="Arial" pitchFamily="34" charset="0"/>
              </a:rPr>
              <a:t>nd </a:t>
            </a:r>
            <a:r>
              <a:rPr lang="en-US" sz="1800" dirty="0">
                <a:cs typeface="Arial" pitchFamily="34" charset="0"/>
              </a:rPr>
              <a:t>w</a:t>
            </a:r>
            <a:r>
              <a:rPr lang="en-US" sz="1800" dirty="0" smtClean="0">
                <a:cs typeface="Arial" pitchFamily="34" charset="0"/>
              </a:rPr>
              <a:t>ater </a:t>
            </a:r>
            <a:r>
              <a:rPr lang="en-US" sz="1800" dirty="0">
                <a:cs typeface="Arial" pitchFamily="34" charset="0"/>
              </a:rPr>
              <a:t>v</a:t>
            </a:r>
            <a:r>
              <a:rPr lang="en-US" sz="1800" dirty="0" smtClean="0">
                <a:cs typeface="Arial" pitchFamily="34" charset="0"/>
              </a:rPr>
              <a:t>ehicle </a:t>
            </a:r>
            <a:r>
              <a:rPr lang="en-US" sz="1800" dirty="0">
                <a:cs typeface="Arial" pitchFamily="34" charset="0"/>
              </a:rPr>
              <a:t>n</a:t>
            </a:r>
            <a:r>
              <a:rPr lang="en-US" sz="1800" dirty="0" smtClean="0">
                <a:cs typeface="Arial" pitchFamily="34" charset="0"/>
              </a:rPr>
              <a:t>avigation</a:t>
            </a:r>
            <a:r>
              <a:rPr lang="en-US" sz="1800" dirty="0">
                <a:cs typeface="Arial" pitchFamily="34" charset="0"/>
              </a:rPr>
              <a:t>, b</a:t>
            </a:r>
            <a:r>
              <a:rPr lang="en-US" sz="1800" dirty="0" smtClean="0">
                <a:cs typeface="Arial" pitchFamily="34" charset="0"/>
              </a:rPr>
              <a:t>attlespace </a:t>
            </a:r>
            <a:r>
              <a:rPr lang="en-US" sz="1800" dirty="0">
                <a:cs typeface="Arial" pitchFamily="34" charset="0"/>
              </a:rPr>
              <a:t>a</a:t>
            </a:r>
            <a:r>
              <a:rPr lang="en-US" sz="1800" dirty="0" smtClean="0">
                <a:cs typeface="Arial" pitchFamily="34" charset="0"/>
              </a:rPr>
              <a:t>wareness</a:t>
            </a:r>
          </a:p>
          <a:p>
            <a:r>
              <a:rPr lang="en-US" sz="2200" dirty="0" smtClean="0">
                <a:cs typeface="Arial" pitchFamily="34" charset="0"/>
              </a:rPr>
              <a:t>Accuracy improved to 1 - 10 m</a:t>
            </a:r>
          </a:p>
          <a:p>
            <a:pPr lvl="1"/>
            <a:r>
              <a:rPr lang="en-US" sz="1800" dirty="0" smtClean="0">
                <a:cs typeface="Arial" pitchFamily="34" charset="0"/>
              </a:rPr>
              <a:t>Used for vehicle and pedestrian navigation</a:t>
            </a:r>
          </a:p>
          <a:p>
            <a:r>
              <a:rPr lang="en-US" sz="2000" dirty="0" smtClean="0">
                <a:cs typeface="Arial" pitchFamily="34" charset="0"/>
              </a:rPr>
              <a:t>Uses </a:t>
            </a:r>
            <a:r>
              <a:rPr lang="en-US" sz="2000" dirty="0">
                <a:cs typeface="Arial" pitchFamily="34" charset="0"/>
              </a:rPr>
              <a:t>t</a:t>
            </a:r>
            <a:r>
              <a:rPr lang="en-US" sz="2000" dirty="0" smtClean="0">
                <a:cs typeface="Arial" pitchFamily="34" charset="0"/>
              </a:rPr>
              <a:t>rilateration </a:t>
            </a:r>
            <a:r>
              <a:rPr lang="en-US" sz="2000" dirty="0">
                <a:cs typeface="Arial" pitchFamily="34" charset="0"/>
              </a:rPr>
              <a:t>f</a:t>
            </a:r>
            <a:r>
              <a:rPr lang="en-US" sz="2000" dirty="0" smtClean="0">
                <a:cs typeface="Arial" pitchFamily="34" charset="0"/>
              </a:rPr>
              <a:t>or </a:t>
            </a:r>
            <a:r>
              <a:rPr lang="en-US" sz="2000" dirty="0">
                <a:cs typeface="Arial" pitchFamily="34" charset="0"/>
              </a:rPr>
              <a:t>p</a:t>
            </a:r>
            <a:r>
              <a:rPr lang="en-US" sz="2000" dirty="0" smtClean="0">
                <a:cs typeface="Arial" pitchFamily="34" charset="0"/>
              </a:rPr>
              <a:t>ositioning</a:t>
            </a:r>
            <a:endParaRPr lang="en-US" sz="2000" dirty="0">
              <a:cs typeface="Arial" pitchFamily="34" charset="0"/>
            </a:endParaRPr>
          </a:p>
          <a:p>
            <a:endParaRPr lang="en-US" sz="2000" dirty="0">
              <a:cs typeface="Arial" pitchFamily="34" charset="0"/>
            </a:endParaRPr>
          </a:p>
          <a:p>
            <a:endParaRPr lang="en-US" sz="2000" dirty="0">
              <a:cs typeface="Arial" pitchFamily="34" charset="0"/>
            </a:endParaRPr>
          </a:p>
          <a:p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20483" r="20483"/>
          <a:stretch/>
        </p:blipFill>
        <p:spPr>
          <a:xfrm>
            <a:off x="1828800" y="1244600"/>
            <a:ext cx="3162300" cy="210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41" y="2298700"/>
            <a:ext cx="3249645" cy="198120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4368800" y="3460750"/>
            <a:ext cx="1320800" cy="546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217" y="2216150"/>
            <a:ext cx="2804583" cy="20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75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UWB System Components</a:t>
            </a:r>
            <a:endParaRPr lang="en-US" dirty="0"/>
          </a:p>
        </p:txBody>
      </p:sp>
      <p:pic>
        <p:nvPicPr>
          <p:cNvPr id="4" name="Picture 3" descr="ExUbisenseSy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697743"/>
            <a:ext cx="5180339" cy="432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279051"/>
            <a:ext cx="7785100" cy="19086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State space </a:t>
            </a:r>
            <a:r>
              <a:rPr lang="en-US" dirty="0"/>
              <a:t>a</a:t>
            </a:r>
            <a:r>
              <a:rPr lang="en-US" dirty="0" smtClean="0"/>
              <a:t>pproach</a:t>
            </a:r>
          </a:p>
          <a:p>
            <a:pPr lvl="1"/>
            <a:r>
              <a:rPr lang="en-US" dirty="0" smtClean="0"/>
              <a:t>Estimate variables </a:t>
            </a:r>
            <a:r>
              <a:rPr lang="en-US" dirty="0"/>
              <a:t>o</a:t>
            </a:r>
            <a:r>
              <a:rPr lang="en-US" dirty="0" smtClean="0"/>
              <a:t>f </a:t>
            </a:r>
            <a:r>
              <a:rPr lang="en-US" dirty="0"/>
              <a:t>i</a:t>
            </a:r>
            <a:r>
              <a:rPr lang="en-US" dirty="0" smtClean="0"/>
              <a:t>nterest and covariances</a:t>
            </a:r>
          </a:p>
          <a:p>
            <a:pPr lvl="1"/>
            <a:r>
              <a:rPr lang="en-US" dirty="0" smtClean="0"/>
              <a:t>Covariances give </a:t>
            </a:r>
            <a:r>
              <a:rPr lang="en-US" dirty="0"/>
              <a:t>a</a:t>
            </a:r>
            <a:r>
              <a:rPr lang="en-US" dirty="0" smtClean="0"/>
              <a:t>n </a:t>
            </a:r>
            <a:r>
              <a:rPr lang="en-US" dirty="0"/>
              <a:t>e</a:t>
            </a:r>
            <a:r>
              <a:rPr lang="en-US" dirty="0" smtClean="0"/>
              <a:t>stimate </a:t>
            </a:r>
            <a:r>
              <a:rPr lang="en-US" dirty="0"/>
              <a:t>o</a:t>
            </a:r>
            <a:r>
              <a:rPr lang="en-US" dirty="0" smtClean="0"/>
              <a:t>f </a:t>
            </a:r>
            <a:r>
              <a:rPr lang="en-US" dirty="0"/>
              <a:t>u</a:t>
            </a:r>
            <a:r>
              <a:rPr lang="en-US" dirty="0" smtClean="0"/>
              <a:t>ncertainty</a:t>
            </a:r>
          </a:p>
          <a:p>
            <a:pPr lvl="1"/>
            <a:r>
              <a:rPr lang="en-US" dirty="0" smtClean="0"/>
              <a:t>Example: two-dimensional </a:t>
            </a:r>
            <a:r>
              <a:rPr lang="en-US" dirty="0"/>
              <a:t>p</a:t>
            </a:r>
            <a:r>
              <a:rPr lang="en-US" dirty="0" smtClean="0"/>
              <a:t>osition </a:t>
            </a:r>
            <a:r>
              <a:rPr lang="en-US" dirty="0"/>
              <a:t>a</a:t>
            </a:r>
            <a:r>
              <a:rPr lang="en-US" dirty="0" smtClean="0"/>
              <a:t>nd </a:t>
            </a:r>
            <a:r>
              <a:rPr lang="en-US" dirty="0"/>
              <a:t>v</a:t>
            </a:r>
            <a:r>
              <a:rPr lang="en-US" dirty="0" smtClean="0"/>
              <a:t>elocity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4236684"/>
              </p:ext>
            </p:extLst>
          </p:nvPr>
        </p:nvGraphicFramePr>
        <p:xfrm>
          <a:off x="1917700" y="3340100"/>
          <a:ext cx="1957388" cy="2917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9" name="Equation" r:id="rId3" imgW="698500" imgH="1041400" progId="Equation.3">
                  <p:embed/>
                </p:oleObj>
              </mc:Choice>
              <mc:Fallback>
                <p:oleObj name="Equation" r:id="rId3" imgW="698500" imgH="1041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7700" y="3340100"/>
                        <a:ext cx="1957388" cy="2917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1300" y="4610100"/>
            <a:ext cx="13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State vector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3"/>
            <a:endCxn id="4" idx="1"/>
          </p:cNvCxnSpPr>
          <p:nvPr/>
        </p:nvCxnSpPr>
        <p:spPr>
          <a:xfrm>
            <a:off x="1548569" y="4794766"/>
            <a:ext cx="369131" cy="39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875088" y="3822700"/>
            <a:ext cx="671512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875088" y="4458732"/>
            <a:ext cx="671512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875088" y="5156200"/>
            <a:ext cx="671512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875088" y="5829300"/>
            <a:ext cx="671512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73600" y="3638034"/>
            <a:ext cx="1114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position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73600" y="4242832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velocity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73600" y="4971534"/>
            <a:ext cx="1107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 position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673600" y="5644634"/>
            <a:ext cx="107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 velocity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63983" y="5997550"/>
            <a:ext cx="1720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All @ </a:t>
            </a:r>
            <a:r>
              <a:rPr lang="en-US" sz="2400" dirty="0"/>
              <a:t>t</a:t>
            </a:r>
            <a:r>
              <a:rPr lang="en-US" sz="2400" dirty="0" smtClean="0"/>
              <a:t>ime </a:t>
            </a:r>
            <a:r>
              <a:rPr lang="en-US" sz="2400" i="1" dirty="0" smtClean="0"/>
              <a:t>t</a:t>
            </a:r>
            <a:endParaRPr lang="en-US" sz="2400" i="1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2644663"/>
              </p:ext>
            </p:extLst>
          </p:nvPr>
        </p:nvGraphicFramePr>
        <p:xfrm>
          <a:off x="6178550" y="4006850"/>
          <a:ext cx="2554288" cy="172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0" name="Equation" r:id="rId5" imgW="1485900" imgH="1003300" progId="Equation.3">
                  <p:embed/>
                </p:oleObj>
              </mc:Choice>
              <mc:Fallback>
                <p:oleObj name="Equation" r:id="rId5" imgW="14859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78550" y="4006850"/>
                        <a:ext cx="2554288" cy="1725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050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279050"/>
            <a:ext cx="7785100" cy="4982049"/>
          </a:xfrm>
        </p:spPr>
        <p:txBody>
          <a:bodyPr/>
          <a:lstStyle/>
          <a:p>
            <a:r>
              <a:rPr lang="en-US" dirty="0" smtClean="0"/>
              <a:t>State transition</a:t>
            </a:r>
          </a:p>
          <a:p>
            <a:pPr lvl="1"/>
            <a:r>
              <a:rPr lang="en-US" dirty="0" smtClean="0"/>
              <a:t>Set of </a:t>
            </a:r>
            <a:r>
              <a:rPr lang="en-US" dirty="0"/>
              <a:t>e</a:t>
            </a:r>
            <a:r>
              <a:rPr lang="en-US" dirty="0" smtClean="0"/>
              <a:t>quations </a:t>
            </a:r>
            <a:r>
              <a:rPr lang="en-US" dirty="0"/>
              <a:t>g</a:t>
            </a:r>
            <a:r>
              <a:rPr lang="en-US" dirty="0" smtClean="0"/>
              <a:t>overning </a:t>
            </a:r>
            <a:r>
              <a:rPr lang="en-US" dirty="0"/>
              <a:t>s</a:t>
            </a:r>
            <a:r>
              <a:rPr lang="en-US" dirty="0" smtClean="0"/>
              <a:t>ystem </a:t>
            </a:r>
            <a:r>
              <a:rPr lang="en-US" dirty="0"/>
              <a:t>d</a:t>
            </a:r>
            <a:r>
              <a:rPr lang="en-US" dirty="0" smtClean="0"/>
              <a:t>ynamics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Matrix notation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3509508"/>
              </p:ext>
            </p:extLst>
          </p:nvPr>
        </p:nvGraphicFramePr>
        <p:xfrm>
          <a:off x="1067894" y="2532615"/>
          <a:ext cx="2940050" cy="168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07" name="Equation" r:id="rId3" imgW="1854200" imgH="1066800" progId="Equation.3">
                  <p:embed/>
                </p:oleObj>
              </mc:Choice>
              <mc:Fallback>
                <p:oleObj name="Equation" r:id="rId3" imgW="1854200" imgH="1066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7894" y="2532615"/>
                        <a:ext cx="2940050" cy="168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0804523"/>
              </p:ext>
            </p:extLst>
          </p:nvPr>
        </p:nvGraphicFramePr>
        <p:xfrm>
          <a:off x="4579938" y="2532063"/>
          <a:ext cx="2967037" cy="168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08" name="Equation" r:id="rId5" imgW="1739900" imgH="990600" progId="Equation.3">
                  <p:embed/>
                </p:oleObj>
              </mc:Choice>
              <mc:Fallback>
                <p:oleObj name="Equation" r:id="rId5" imgW="1739900" imgH="990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9938" y="2532063"/>
                        <a:ext cx="2967037" cy="168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2483792"/>
              </p:ext>
            </p:extLst>
          </p:nvPr>
        </p:nvGraphicFramePr>
        <p:xfrm>
          <a:off x="1168400" y="5054599"/>
          <a:ext cx="2245819" cy="149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09" name="Equation" r:id="rId7" imgW="1333500" imgH="889000" progId="Equation.3">
                  <p:embed/>
                </p:oleObj>
              </mc:Choice>
              <mc:Fallback>
                <p:oleObj name="Equation" r:id="rId7" imgW="1333500" imgH="889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68400" y="5054599"/>
                        <a:ext cx="2245819" cy="1497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398826"/>
              </p:ext>
            </p:extLst>
          </p:nvPr>
        </p:nvGraphicFramePr>
        <p:xfrm>
          <a:off x="3968416" y="5603875"/>
          <a:ext cx="2737184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10" name="Equation" r:id="rId9" imgW="1651000" imgH="241300" progId="Equation.3">
                  <p:embed/>
                </p:oleObj>
              </mc:Choice>
              <mc:Fallback>
                <p:oleObj name="Equation" r:id="rId9" imgW="1651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68416" y="5603875"/>
                        <a:ext cx="2737184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104095" y="4416334"/>
            <a:ext cx="2043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Dynamic Noise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737100" y="3556000"/>
            <a:ext cx="254000" cy="952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39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Observation model</a:t>
            </a:r>
          </a:p>
          <a:p>
            <a:pPr lvl="1"/>
            <a:r>
              <a:rPr lang="en-US" dirty="0" smtClean="0"/>
              <a:t>Describes the </a:t>
            </a:r>
            <a:r>
              <a:rPr lang="en-US" dirty="0"/>
              <a:t>o</a:t>
            </a:r>
            <a:r>
              <a:rPr lang="en-US" dirty="0" smtClean="0"/>
              <a:t>bservable </a:t>
            </a:r>
            <a:r>
              <a:rPr lang="en-US" dirty="0"/>
              <a:t>p</a:t>
            </a:r>
            <a:r>
              <a:rPr lang="en-US" dirty="0" smtClean="0"/>
              <a:t>ortion </a:t>
            </a:r>
            <a:r>
              <a:rPr lang="en-US" dirty="0"/>
              <a:t>o</a:t>
            </a:r>
            <a:r>
              <a:rPr lang="en-US" dirty="0" smtClean="0"/>
              <a:t>f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s</a:t>
            </a:r>
            <a:r>
              <a:rPr lang="en-US" dirty="0" smtClean="0"/>
              <a:t>ystem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Matrix notation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148248"/>
              </p:ext>
            </p:extLst>
          </p:nvPr>
        </p:nvGraphicFramePr>
        <p:xfrm>
          <a:off x="833438" y="2854325"/>
          <a:ext cx="3044825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05" name="Equation" r:id="rId3" imgW="1778000" imgH="596900" progId="Equation.3">
                  <p:embed/>
                </p:oleObj>
              </mc:Choice>
              <mc:Fallback>
                <p:oleObj name="Equation" r:id="rId3" imgW="1778000" imgH="596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3438" y="2854325"/>
                        <a:ext cx="3044825" cy="102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178396"/>
              </p:ext>
            </p:extLst>
          </p:nvPr>
        </p:nvGraphicFramePr>
        <p:xfrm>
          <a:off x="6381750" y="2863902"/>
          <a:ext cx="1314450" cy="1012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06" name="Equation" r:id="rId5" imgW="774700" imgH="596900" progId="Equation.3">
                  <p:embed/>
                </p:oleObj>
              </mc:Choice>
              <mc:Fallback>
                <p:oleObj name="Equation" r:id="rId5" imgW="774700" imgH="596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81750" y="2863902"/>
                        <a:ext cx="1314450" cy="1012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1034901"/>
              </p:ext>
            </p:extLst>
          </p:nvPr>
        </p:nvGraphicFramePr>
        <p:xfrm>
          <a:off x="4984750" y="5625050"/>
          <a:ext cx="2730500" cy="40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07" name="Equation" r:id="rId7" imgW="1612900" imgH="241300" progId="Equation.3">
                  <p:embed/>
                </p:oleObj>
              </mc:Choice>
              <mc:Fallback>
                <p:oleObj name="Equation" r:id="rId7" imgW="1612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84750" y="5625050"/>
                        <a:ext cx="2730500" cy="40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6291327"/>
              </p:ext>
            </p:extLst>
          </p:nvPr>
        </p:nvGraphicFramePr>
        <p:xfrm>
          <a:off x="1719904" y="5417599"/>
          <a:ext cx="2269069" cy="850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08" name="Equation" r:id="rId9" imgW="1320800" imgH="495300" progId="Equation.3">
                  <p:embed/>
                </p:oleObj>
              </mc:Choice>
              <mc:Fallback>
                <p:oleObj name="Equation" r:id="rId9" imgW="13208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19904" y="5417599"/>
                        <a:ext cx="2269069" cy="8509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3010625"/>
              </p:ext>
            </p:extLst>
          </p:nvPr>
        </p:nvGraphicFramePr>
        <p:xfrm>
          <a:off x="4508501" y="2863902"/>
          <a:ext cx="1249936" cy="1012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09" name="Equation" r:id="rId11" imgW="736600" imgH="596900" progId="Equation.3">
                  <p:embed/>
                </p:oleObj>
              </mc:Choice>
              <mc:Fallback>
                <p:oleObj name="Equation" r:id="rId11" imgW="736600" imgH="596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08501" y="2863902"/>
                        <a:ext cx="1249936" cy="1012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47138"/>
              </p:ext>
            </p:extLst>
          </p:nvPr>
        </p:nvGraphicFramePr>
        <p:xfrm>
          <a:off x="6381750" y="4146548"/>
          <a:ext cx="1672312" cy="973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10" name="Equation" r:id="rId13" imgW="1155700" imgH="673100" progId="Equation.3">
                  <p:embed/>
                </p:oleObj>
              </mc:Choice>
              <mc:Fallback>
                <p:oleObj name="Equation" r:id="rId13" imgW="1155700" imgH="673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381750" y="4146548"/>
                        <a:ext cx="1672312" cy="973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129615" y="2408793"/>
            <a:ext cx="2484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Observation Noise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641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F</a:t>
            </a:r>
            <a:r>
              <a:rPr lang="en-US" sz="2000" dirty="0" smtClean="0"/>
              <a:t>our commonly used filtering techniques</a:t>
            </a:r>
          </a:p>
          <a:p>
            <a:r>
              <a:rPr lang="en-US" sz="2000" b="1" dirty="0" smtClean="0"/>
              <a:t>Kalman Filter</a:t>
            </a:r>
          </a:p>
          <a:p>
            <a:pPr lvl="1"/>
            <a:r>
              <a:rPr lang="en-US" sz="2000" dirty="0" smtClean="0"/>
              <a:t>Requires:</a:t>
            </a:r>
          </a:p>
          <a:p>
            <a:pPr lvl="2"/>
            <a:r>
              <a:rPr lang="en-US" sz="2000" dirty="0" smtClean="0"/>
              <a:t>Linear measurement and observation equations</a:t>
            </a:r>
          </a:p>
          <a:p>
            <a:pPr lvl="2"/>
            <a:r>
              <a:rPr lang="en-US" sz="2000" dirty="0" smtClean="0"/>
              <a:t>Gaussian noise distributions</a:t>
            </a:r>
          </a:p>
          <a:p>
            <a:pPr lvl="1"/>
            <a:r>
              <a:rPr lang="en-US" sz="2000" dirty="0" smtClean="0"/>
              <a:t>Analytic solution, low computational complexity</a:t>
            </a:r>
          </a:p>
          <a:p>
            <a:r>
              <a:rPr lang="en-US" sz="2000" b="1" dirty="0" smtClean="0"/>
              <a:t>Extended Kalman Filter and Unscented Transform</a:t>
            </a:r>
          </a:p>
          <a:p>
            <a:pPr lvl="1"/>
            <a:r>
              <a:rPr lang="en-US" sz="2000" dirty="0" smtClean="0"/>
              <a:t>Requires:</a:t>
            </a:r>
          </a:p>
          <a:p>
            <a:pPr lvl="2"/>
            <a:r>
              <a:rPr lang="en-US" sz="2000" dirty="0" smtClean="0"/>
              <a:t>Gaussian noise distributions</a:t>
            </a:r>
          </a:p>
          <a:p>
            <a:pPr lvl="1"/>
            <a:r>
              <a:rPr lang="en-US" sz="2000" dirty="0"/>
              <a:t>Analytic solution</a:t>
            </a:r>
            <a:r>
              <a:rPr lang="en-US" sz="2000" dirty="0" smtClean="0"/>
              <a:t>, </a:t>
            </a:r>
            <a:r>
              <a:rPr lang="en-US" sz="2000" dirty="0"/>
              <a:t>low </a:t>
            </a:r>
            <a:r>
              <a:rPr lang="en-US" sz="2000" dirty="0" smtClean="0"/>
              <a:t>computational complexity</a:t>
            </a:r>
          </a:p>
          <a:p>
            <a:r>
              <a:rPr lang="en-US" sz="2000" b="1" dirty="0" smtClean="0"/>
              <a:t>Particle Filter</a:t>
            </a:r>
          </a:p>
          <a:p>
            <a:pPr lvl="1"/>
            <a:r>
              <a:rPr lang="en-US" sz="2000" dirty="0" smtClean="0"/>
              <a:t>No requirements on equations or distributions</a:t>
            </a:r>
          </a:p>
          <a:p>
            <a:pPr lvl="1"/>
            <a:r>
              <a:rPr lang="en-US" sz="2000" dirty="0" smtClean="0"/>
              <a:t>Monte Carlo solution, high computational complexity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2384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Kalman Filter Equations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0582132"/>
              </p:ext>
            </p:extLst>
          </p:nvPr>
        </p:nvGraphicFramePr>
        <p:xfrm>
          <a:off x="747295" y="3457252"/>
          <a:ext cx="282140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92" name="Equation" r:id="rId3" imgW="1600200" imgH="241300" progId="Equation.3">
                  <p:embed/>
                </p:oleObj>
              </mc:Choice>
              <mc:Fallback>
                <p:oleObj name="Equation" r:id="rId3" imgW="1600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7295" y="3457252"/>
                        <a:ext cx="282140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599270"/>
              </p:ext>
            </p:extLst>
          </p:nvPr>
        </p:nvGraphicFramePr>
        <p:xfrm>
          <a:off x="747295" y="4040148"/>
          <a:ext cx="234615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93" name="Equation" r:id="rId5" imgW="1371600" imgH="241300" progId="Equation.3">
                  <p:embed/>
                </p:oleObj>
              </mc:Choice>
              <mc:Fallback>
                <p:oleObj name="Equation" r:id="rId5" imgW="1371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7295" y="4040148"/>
                        <a:ext cx="2346158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567191"/>
              </p:ext>
            </p:extLst>
          </p:nvPr>
        </p:nvGraphicFramePr>
        <p:xfrm>
          <a:off x="747295" y="4610344"/>
          <a:ext cx="1901658" cy="440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94" name="Equation" r:id="rId7" imgW="1041400" imgH="241300" progId="Equation.3">
                  <p:embed/>
                </p:oleObj>
              </mc:Choice>
              <mc:Fallback>
                <p:oleObj name="Equation" r:id="rId7" imgW="1041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7295" y="4610344"/>
                        <a:ext cx="1901658" cy="4406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34592"/>
              </p:ext>
            </p:extLst>
          </p:nvPr>
        </p:nvGraphicFramePr>
        <p:xfrm>
          <a:off x="747295" y="5208418"/>
          <a:ext cx="99895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95" name="Equation" r:id="rId9" imgW="622300" imgH="241300" progId="Equation.3">
                  <p:embed/>
                </p:oleObj>
              </mc:Choice>
              <mc:Fallback>
                <p:oleObj name="Equation" r:id="rId9" imgW="6223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7295" y="5208418"/>
                        <a:ext cx="998955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2877671"/>
              </p:ext>
            </p:extLst>
          </p:nvPr>
        </p:nvGraphicFramePr>
        <p:xfrm>
          <a:off x="747295" y="5753215"/>
          <a:ext cx="1719843" cy="393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96" name="Equation" r:id="rId11" imgW="1054100" imgH="241300" progId="Equation.3">
                  <p:embed/>
                </p:oleObj>
              </mc:Choice>
              <mc:Fallback>
                <p:oleObj name="Equation" r:id="rId11" imgW="1054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47295" y="5753215"/>
                        <a:ext cx="1719843" cy="3936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70300" y="3513370"/>
            <a:ext cx="2036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Kalman gain update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70300" y="4083566"/>
            <a:ext cx="137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State update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70300" y="4681640"/>
            <a:ext cx="281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Predictor covariance update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70300" y="5232593"/>
            <a:ext cx="230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Predicted state update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70300" y="5777582"/>
            <a:ext cx="281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Predictor covariance update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1479034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/>
              <a:t>Provide an analytic solution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Simple to implement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Iterate through the five equations below:</a:t>
            </a:r>
          </a:p>
        </p:txBody>
      </p:sp>
    </p:spTree>
    <p:extLst>
      <p:ext uri="{BB962C8B-B14F-4D97-AF65-F5344CB8AC3E}">
        <p14:creationId xmlns:p14="http://schemas.microsoft.com/office/powerpoint/2010/main" val="52867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Bayesian Estimation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6597391"/>
              </p:ext>
            </p:extLst>
          </p:nvPr>
        </p:nvGraphicFramePr>
        <p:xfrm>
          <a:off x="1402712" y="1368424"/>
          <a:ext cx="6144263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8" name="Equation" r:id="rId3" imgW="2743200" imgH="431800" progId="Equation.3">
                  <p:embed/>
                </p:oleObj>
              </mc:Choice>
              <mc:Fallback>
                <p:oleObj name="Equation" r:id="rId3" imgW="2743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2712" y="1368424"/>
                        <a:ext cx="6144263" cy="96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2912" y="2373868"/>
            <a:ext cx="8223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Applicable for </a:t>
            </a:r>
            <a:r>
              <a:rPr lang="en-US" sz="2400" dirty="0"/>
              <a:t>a</a:t>
            </a:r>
            <a:r>
              <a:rPr lang="en-US" sz="2400" dirty="0" smtClean="0"/>
              <a:t>ny </a:t>
            </a:r>
            <a:r>
              <a:rPr lang="en-US" sz="2400" dirty="0"/>
              <a:t>d</a:t>
            </a:r>
            <a:r>
              <a:rPr lang="en-US" sz="2400" dirty="0" smtClean="0"/>
              <a:t>istribution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Requires all </a:t>
            </a:r>
            <a:r>
              <a:rPr lang="en-US" sz="2400" dirty="0"/>
              <a:t>p</a:t>
            </a:r>
            <a:r>
              <a:rPr lang="en-US" sz="2400" dirty="0" smtClean="0"/>
              <a:t>revious </a:t>
            </a:r>
            <a:r>
              <a:rPr lang="en-US" sz="2400" dirty="0"/>
              <a:t>s</a:t>
            </a:r>
            <a:r>
              <a:rPr lang="en-US" sz="2400" dirty="0" smtClean="0"/>
              <a:t>tates </a:t>
            </a:r>
            <a:r>
              <a:rPr lang="en-US" sz="2400" dirty="0"/>
              <a:t>a</a:t>
            </a:r>
            <a:r>
              <a:rPr lang="en-US" sz="2400" dirty="0" smtClean="0"/>
              <a:t>nd </a:t>
            </a:r>
            <a:r>
              <a:rPr lang="en-US" sz="2400" dirty="0"/>
              <a:t>m</a:t>
            </a:r>
            <a:r>
              <a:rPr lang="en-US" sz="2400" dirty="0" smtClean="0"/>
              <a:t>easurements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Defaults to Kalman filter </a:t>
            </a:r>
            <a:r>
              <a:rPr lang="en-US" sz="2400" dirty="0"/>
              <a:t>f</a:t>
            </a:r>
            <a:r>
              <a:rPr lang="en-US" sz="2400" dirty="0" smtClean="0"/>
              <a:t>or Gaussian distributions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Non-Gaussian distributions are often intractable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These cases require an approximate method</a:t>
            </a:r>
          </a:p>
          <a:p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25500" y="6350000"/>
            <a:ext cx="53467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1282700" y="4318000"/>
            <a:ext cx="25400" cy="2336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1308100" y="4857995"/>
            <a:ext cx="4762500" cy="964249"/>
          </a:xfrm>
          <a:custGeom>
            <a:avLst/>
            <a:gdLst>
              <a:gd name="connsiteX0" fmla="*/ 0 w 4762500"/>
              <a:gd name="connsiteY0" fmla="*/ 958605 h 964249"/>
              <a:gd name="connsiteX1" fmla="*/ 152400 w 4762500"/>
              <a:gd name="connsiteY1" fmla="*/ 958605 h 964249"/>
              <a:gd name="connsiteX2" fmla="*/ 292100 w 4762500"/>
              <a:gd name="connsiteY2" fmla="*/ 958605 h 964249"/>
              <a:gd name="connsiteX3" fmla="*/ 457200 w 4762500"/>
              <a:gd name="connsiteY3" fmla="*/ 882405 h 964249"/>
              <a:gd name="connsiteX4" fmla="*/ 571500 w 4762500"/>
              <a:gd name="connsiteY4" fmla="*/ 615705 h 964249"/>
              <a:gd name="connsiteX5" fmla="*/ 685800 w 4762500"/>
              <a:gd name="connsiteY5" fmla="*/ 285505 h 964249"/>
              <a:gd name="connsiteX6" fmla="*/ 838200 w 4762500"/>
              <a:gd name="connsiteY6" fmla="*/ 44205 h 964249"/>
              <a:gd name="connsiteX7" fmla="*/ 1028700 w 4762500"/>
              <a:gd name="connsiteY7" fmla="*/ 31505 h 964249"/>
              <a:gd name="connsiteX8" fmla="*/ 1295400 w 4762500"/>
              <a:gd name="connsiteY8" fmla="*/ 374405 h 964249"/>
              <a:gd name="connsiteX9" fmla="*/ 1435100 w 4762500"/>
              <a:gd name="connsiteY9" fmla="*/ 577605 h 964249"/>
              <a:gd name="connsiteX10" fmla="*/ 1676400 w 4762500"/>
              <a:gd name="connsiteY10" fmla="*/ 691905 h 964249"/>
              <a:gd name="connsiteX11" fmla="*/ 2044700 w 4762500"/>
              <a:gd name="connsiteY11" fmla="*/ 641105 h 964249"/>
              <a:gd name="connsiteX12" fmla="*/ 2438400 w 4762500"/>
              <a:gd name="connsiteY12" fmla="*/ 425205 h 964249"/>
              <a:gd name="connsiteX13" fmla="*/ 2768600 w 4762500"/>
              <a:gd name="connsiteY13" fmla="*/ 171205 h 964249"/>
              <a:gd name="connsiteX14" fmla="*/ 3124200 w 4762500"/>
              <a:gd name="connsiteY14" fmla="*/ 95005 h 964249"/>
              <a:gd name="connsiteX15" fmla="*/ 3467100 w 4762500"/>
              <a:gd name="connsiteY15" fmla="*/ 145805 h 964249"/>
              <a:gd name="connsiteX16" fmla="*/ 3835400 w 4762500"/>
              <a:gd name="connsiteY16" fmla="*/ 336305 h 964249"/>
              <a:gd name="connsiteX17" fmla="*/ 4127500 w 4762500"/>
              <a:gd name="connsiteY17" fmla="*/ 615705 h 964249"/>
              <a:gd name="connsiteX18" fmla="*/ 4381500 w 4762500"/>
              <a:gd name="connsiteY18" fmla="*/ 704605 h 964249"/>
              <a:gd name="connsiteX19" fmla="*/ 4762500 w 4762500"/>
              <a:gd name="connsiteY19" fmla="*/ 717305 h 964249"/>
              <a:gd name="connsiteX20" fmla="*/ 4762500 w 4762500"/>
              <a:gd name="connsiteY20" fmla="*/ 717305 h 964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62500" h="964249">
                <a:moveTo>
                  <a:pt x="0" y="958605"/>
                </a:moveTo>
                <a:lnTo>
                  <a:pt x="152400" y="958605"/>
                </a:lnTo>
                <a:cubicBezTo>
                  <a:pt x="201083" y="958605"/>
                  <a:pt x="241300" y="971305"/>
                  <a:pt x="292100" y="958605"/>
                </a:cubicBezTo>
                <a:cubicBezTo>
                  <a:pt x="342900" y="945905"/>
                  <a:pt x="410633" y="939555"/>
                  <a:pt x="457200" y="882405"/>
                </a:cubicBezTo>
                <a:cubicBezTo>
                  <a:pt x="503767" y="825255"/>
                  <a:pt x="533400" y="715188"/>
                  <a:pt x="571500" y="615705"/>
                </a:cubicBezTo>
                <a:cubicBezTo>
                  <a:pt x="609600" y="516222"/>
                  <a:pt x="641350" y="380755"/>
                  <a:pt x="685800" y="285505"/>
                </a:cubicBezTo>
                <a:cubicBezTo>
                  <a:pt x="730250" y="190255"/>
                  <a:pt x="781050" y="86538"/>
                  <a:pt x="838200" y="44205"/>
                </a:cubicBezTo>
                <a:cubicBezTo>
                  <a:pt x="895350" y="1872"/>
                  <a:pt x="952500" y="-23528"/>
                  <a:pt x="1028700" y="31505"/>
                </a:cubicBezTo>
                <a:cubicBezTo>
                  <a:pt x="1104900" y="86538"/>
                  <a:pt x="1227667" y="283388"/>
                  <a:pt x="1295400" y="374405"/>
                </a:cubicBezTo>
                <a:cubicBezTo>
                  <a:pt x="1363133" y="465422"/>
                  <a:pt x="1371600" y="524688"/>
                  <a:pt x="1435100" y="577605"/>
                </a:cubicBezTo>
                <a:cubicBezTo>
                  <a:pt x="1498600" y="630522"/>
                  <a:pt x="1574800" y="681322"/>
                  <a:pt x="1676400" y="691905"/>
                </a:cubicBezTo>
                <a:cubicBezTo>
                  <a:pt x="1778000" y="702488"/>
                  <a:pt x="1917700" y="685555"/>
                  <a:pt x="2044700" y="641105"/>
                </a:cubicBezTo>
                <a:cubicBezTo>
                  <a:pt x="2171700" y="596655"/>
                  <a:pt x="2317750" y="503522"/>
                  <a:pt x="2438400" y="425205"/>
                </a:cubicBezTo>
                <a:cubicBezTo>
                  <a:pt x="2559050" y="346888"/>
                  <a:pt x="2654300" y="226238"/>
                  <a:pt x="2768600" y="171205"/>
                </a:cubicBezTo>
                <a:cubicBezTo>
                  <a:pt x="2882900" y="116172"/>
                  <a:pt x="3007783" y="99238"/>
                  <a:pt x="3124200" y="95005"/>
                </a:cubicBezTo>
                <a:cubicBezTo>
                  <a:pt x="3240617" y="90772"/>
                  <a:pt x="3348567" y="105588"/>
                  <a:pt x="3467100" y="145805"/>
                </a:cubicBezTo>
                <a:cubicBezTo>
                  <a:pt x="3585633" y="186022"/>
                  <a:pt x="3725333" y="257988"/>
                  <a:pt x="3835400" y="336305"/>
                </a:cubicBezTo>
                <a:cubicBezTo>
                  <a:pt x="3945467" y="414622"/>
                  <a:pt x="4036483" y="554322"/>
                  <a:pt x="4127500" y="615705"/>
                </a:cubicBezTo>
                <a:cubicBezTo>
                  <a:pt x="4218517" y="677088"/>
                  <a:pt x="4275667" y="687672"/>
                  <a:pt x="4381500" y="704605"/>
                </a:cubicBezTo>
                <a:cubicBezTo>
                  <a:pt x="4487333" y="721538"/>
                  <a:pt x="4762500" y="717305"/>
                  <a:pt x="4762500" y="717305"/>
                </a:cubicBezTo>
                <a:lnTo>
                  <a:pt x="4762500" y="717305"/>
                </a:ln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402712" y="6000044"/>
            <a:ext cx="241300" cy="241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1701800" y="6000044"/>
            <a:ext cx="241300" cy="2413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2032000" y="5682544"/>
            <a:ext cx="558800" cy="558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2679700" y="5860344"/>
            <a:ext cx="381000" cy="381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3149600" y="5860344"/>
            <a:ext cx="381000" cy="381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/>
          <p:cNvSpPr/>
          <p:nvPr/>
        </p:nvSpPr>
        <p:spPr>
          <a:xfrm>
            <a:off x="3606800" y="5669844"/>
            <a:ext cx="571500" cy="5715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4254500" y="5511800"/>
            <a:ext cx="729544" cy="72954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/>
          <p:cNvSpPr/>
          <p:nvPr/>
        </p:nvSpPr>
        <p:spPr>
          <a:xfrm>
            <a:off x="5072944" y="5669844"/>
            <a:ext cx="571500" cy="5715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5740400" y="5860344"/>
            <a:ext cx="381000" cy="381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60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868362"/>
          </a:xfrm>
        </p:spPr>
        <p:txBody>
          <a:bodyPr/>
          <a:lstStyle/>
          <a:p>
            <a:r>
              <a:rPr lang="en-US" dirty="0" smtClean="0"/>
              <a:t>Basic Particle Filter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69499"/>
              </p:ext>
            </p:extLst>
          </p:nvPr>
        </p:nvGraphicFramePr>
        <p:xfrm>
          <a:off x="457200" y="1298576"/>
          <a:ext cx="2169985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77" name="Equation" r:id="rId3" imgW="1016000" imgH="317500" progId="Equation.3">
                  <p:embed/>
                </p:oleObj>
              </mc:Choice>
              <mc:Fallback>
                <p:oleObj name="Equation" r:id="rId3" imgW="10160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298576"/>
                        <a:ext cx="2169985" cy="677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0417895"/>
              </p:ext>
            </p:extLst>
          </p:nvPr>
        </p:nvGraphicFramePr>
        <p:xfrm>
          <a:off x="382512" y="2681932"/>
          <a:ext cx="2881650" cy="564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78" name="Equation" r:id="rId5" imgW="1231900" imgH="241300" progId="Equation.3">
                  <p:embed/>
                </p:oleObj>
              </mc:Choice>
              <mc:Fallback>
                <p:oleObj name="Equation" r:id="rId5" imgW="1231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2512" y="2681932"/>
                        <a:ext cx="2881650" cy="564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957121" y="1420167"/>
            <a:ext cx="342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Set of M=1000 particles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7121" y="2737446"/>
            <a:ext cx="2306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Update weights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78334" y="3390323"/>
            <a:ext cx="4153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Probability of </a:t>
            </a:r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he</a:t>
            </a:r>
          </a:p>
          <a:p>
            <a:pPr algn="ctr"/>
            <a:r>
              <a:rPr lang="en-US" sz="2400" dirty="0">
                <a:latin typeface="Arial"/>
                <a:cs typeface="Arial"/>
              </a:rPr>
              <a:t>m</a:t>
            </a:r>
            <a:r>
              <a:rPr lang="en-US" sz="2400" dirty="0" smtClean="0">
                <a:latin typeface="Arial"/>
                <a:cs typeface="Arial"/>
              </a:rPr>
              <a:t>easurement </a:t>
            </a:r>
            <a:r>
              <a:rPr lang="en-US" sz="2400" dirty="0">
                <a:latin typeface="Arial"/>
                <a:cs typeface="Arial"/>
              </a:rPr>
              <a:t>g</a:t>
            </a:r>
            <a:r>
              <a:rPr lang="en-US" sz="2400" dirty="0" smtClean="0">
                <a:latin typeface="Arial"/>
                <a:cs typeface="Arial"/>
              </a:rPr>
              <a:t>iven </a:t>
            </a:r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he </a:t>
            </a:r>
            <a:r>
              <a:rPr lang="en-US" sz="2400" dirty="0">
                <a:latin typeface="Arial"/>
                <a:cs typeface="Arial"/>
              </a:rPr>
              <a:t>s</a:t>
            </a:r>
            <a:r>
              <a:rPr lang="en-US" sz="2400" dirty="0" smtClean="0">
                <a:latin typeface="Arial"/>
                <a:cs typeface="Arial"/>
              </a:rPr>
              <a:t>tate</a:t>
            </a:r>
            <a:endParaRPr lang="en-US" sz="2400" dirty="0">
              <a:latin typeface="Arial"/>
              <a:cs typeface="Arial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386804"/>
              </p:ext>
            </p:extLst>
          </p:nvPr>
        </p:nvGraphicFramePr>
        <p:xfrm>
          <a:off x="457200" y="3298041"/>
          <a:ext cx="4549775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79" name="Equation" r:id="rId7" imgW="2095500" imgH="431800" progId="Equation.3">
                  <p:embed/>
                </p:oleObj>
              </mc:Choice>
              <mc:Fallback>
                <p:oleObj name="Equation" r:id="rId7" imgW="2095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200" y="3298041"/>
                        <a:ext cx="4549775" cy="938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4680308"/>
              </p:ext>
            </p:extLst>
          </p:nvPr>
        </p:nvGraphicFramePr>
        <p:xfrm>
          <a:off x="406399" y="4151081"/>
          <a:ext cx="1604518" cy="1390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80" name="Equation" r:id="rId9" imgW="762000" imgH="660400" progId="Equation.3">
                  <p:embed/>
                </p:oleObj>
              </mc:Choice>
              <mc:Fallback>
                <p:oleObj name="Equation" r:id="rId9" imgW="7620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6399" y="4151081"/>
                        <a:ext cx="1604518" cy="1390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661201" y="4537668"/>
            <a:ext cx="2699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Normalize weights</a:t>
            </a:r>
            <a:endParaRPr lang="en-US" sz="2400" dirty="0">
              <a:latin typeface="Arial"/>
              <a:cs typeface="Arial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329081"/>
              </p:ext>
            </p:extLst>
          </p:nvPr>
        </p:nvGraphicFramePr>
        <p:xfrm>
          <a:off x="457200" y="5503862"/>
          <a:ext cx="2280224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81" name="Equation" r:id="rId11" imgW="1130300" imgH="457200" progId="Equation.3">
                  <p:embed/>
                </p:oleObj>
              </mc:Choice>
              <mc:Fallback>
                <p:oleObj name="Equation" r:id="rId11" imgW="1130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7200" y="5503862"/>
                        <a:ext cx="2280224" cy="922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710521" y="5732164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Compute output</a:t>
            </a:r>
            <a:endParaRPr lang="en-US" sz="2400" dirty="0">
              <a:latin typeface="Arial"/>
              <a:cs typeface="Arial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775903"/>
              </p:ext>
            </p:extLst>
          </p:nvPr>
        </p:nvGraphicFramePr>
        <p:xfrm>
          <a:off x="410717" y="2057400"/>
          <a:ext cx="3367171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82" name="Equation" r:id="rId13" imgW="1651000" imgH="241300" progId="Equation.3">
                  <p:embed/>
                </p:oleObj>
              </mc:Choice>
              <mc:Fallback>
                <p:oleObj name="Equation" r:id="rId13" imgW="1651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10717" y="2057400"/>
                        <a:ext cx="3367171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957121" y="2057400"/>
            <a:ext cx="3508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Transition particle states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10521" y="6322216"/>
            <a:ext cx="32978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Resample if necessary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165100" y="6667500"/>
            <a:ext cx="12065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80042" y="2311400"/>
            <a:ext cx="0" cy="43561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65100" y="2311400"/>
            <a:ext cx="24561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4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 Noise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520350"/>
            <a:ext cx="7785100" cy="170449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Bivariate, multi-modal Gaussian environment </a:t>
            </a:r>
            <a:r>
              <a:rPr lang="en-US" sz="2000" dirty="0"/>
              <a:t>n</a:t>
            </a:r>
            <a:r>
              <a:rPr lang="en-US" sz="2000" dirty="0" smtClean="0"/>
              <a:t>oise </a:t>
            </a:r>
            <a:r>
              <a:rPr lang="en-US" sz="2000" dirty="0"/>
              <a:t>m</a:t>
            </a:r>
            <a:r>
              <a:rPr lang="en-US" sz="2000" dirty="0" smtClean="0"/>
              <a:t>odel</a:t>
            </a:r>
          </a:p>
          <a:p>
            <a:r>
              <a:rPr lang="en-US" sz="2000" dirty="0" smtClean="0"/>
              <a:t>Shown as </a:t>
            </a:r>
            <a:r>
              <a:rPr lang="en-US" sz="2000" dirty="0"/>
              <a:t>a</a:t>
            </a:r>
            <a:r>
              <a:rPr lang="en-US" sz="2000" dirty="0" smtClean="0"/>
              <a:t> </a:t>
            </a:r>
            <a:r>
              <a:rPr lang="en-US" sz="2000" dirty="0"/>
              <a:t>w</a:t>
            </a:r>
            <a:r>
              <a:rPr lang="en-US" sz="2000" dirty="0" smtClean="0"/>
              <a:t>eighted </a:t>
            </a:r>
            <a:r>
              <a:rPr lang="en-US" sz="2000" dirty="0"/>
              <a:t>s</a:t>
            </a:r>
            <a:r>
              <a:rPr lang="en-US" sz="2000" dirty="0" smtClean="0"/>
              <a:t>um </a:t>
            </a:r>
            <a:r>
              <a:rPr lang="en-US" sz="2000" dirty="0"/>
              <a:t>o</a:t>
            </a:r>
            <a:r>
              <a:rPr lang="en-US" sz="2000" dirty="0" smtClean="0"/>
              <a:t>f </a:t>
            </a:r>
            <a:r>
              <a:rPr lang="en-US" sz="2000" dirty="0"/>
              <a:t>b</a:t>
            </a:r>
            <a:r>
              <a:rPr lang="en-US" sz="2000" dirty="0" smtClean="0"/>
              <a:t>ivariate, </a:t>
            </a:r>
            <a:r>
              <a:rPr lang="en-US" sz="2000" dirty="0"/>
              <a:t>u</a:t>
            </a:r>
            <a:r>
              <a:rPr lang="en-US" sz="2000" dirty="0" smtClean="0"/>
              <a:t>nimodal Gaussians</a:t>
            </a:r>
          </a:p>
        </p:txBody>
      </p:sp>
      <p:pic>
        <p:nvPicPr>
          <p:cNvPr id="5" name="Picture 4" descr="TwoDMMGaussianContou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3124200"/>
            <a:ext cx="4381500" cy="3320355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409971"/>
              </p:ext>
            </p:extLst>
          </p:nvPr>
        </p:nvGraphicFramePr>
        <p:xfrm>
          <a:off x="571500" y="5301555"/>
          <a:ext cx="3784600" cy="856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" name="Equation" r:id="rId4" imgW="2133600" imgH="482600" progId="Equation.3">
                  <p:embed/>
                </p:oleObj>
              </mc:Choice>
              <mc:Fallback>
                <p:oleObj name="Equation" r:id="rId4" imgW="21336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1500" y="5301555"/>
                        <a:ext cx="3784600" cy="856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00072"/>
              </p:ext>
            </p:extLst>
          </p:nvPr>
        </p:nvGraphicFramePr>
        <p:xfrm>
          <a:off x="635000" y="3752850"/>
          <a:ext cx="2732969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" name="Equation" r:id="rId6" imgW="1612900" imgH="457200" progId="Equation.3">
                  <p:embed/>
                </p:oleObj>
              </mc:Choice>
              <mc:Fallback>
                <p:oleObj name="Equation" r:id="rId6" imgW="16129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5000" y="3752850"/>
                        <a:ext cx="2732969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" y="4787145"/>
            <a:ext cx="3665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Bivariate, </a:t>
            </a:r>
            <a:r>
              <a:rPr lang="en-US" sz="2000" dirty="0"/>
              <a:t>u</a:t>
            </a:r>
            <a:r>
              <a:rPr lang="en-US" sz="2000" dirty="0" smtClean="0"/>
              <a:t>nimodal Gaussian PDF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12813" y="3352045"/>
            <a:ext cx="3878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Bivariate, multimodal </a:t>
            </a:r>
            <a:r>
              <a:rPr lang="en-US" sz="2000" dirty="0"/>
              <a:t>G</a:t>
            </a:r>
            <a:r>
              <a:rPr lang="en-US" sz="2000" dirty="0" smtClean="0"/>
              <a:t>aussian PDF</a:t>
            </a:r>
            <a:endParaRPr lang="en-US" sz="20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2494217"/>
              </p:ext>
            </p:extLst>
          </p:nvPr>
        </p:nvGraphicFramePr>
        <p:xfrm>
          <a:off x="4655184" y="2600642"/>
          <a:ext cx="1999615" cy="382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" name="Equation" r:id="rId8" imgW="1193800" imgH="228600" progId="Equation.3">
                  <p:embed/>
                </p:oleObj>
              </mc:Choice>
              <mc:Fallback>
                <p:oleObj name="Equation" r:id="rId8" imgW="1193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55184" y="2600642"/>
                        <a:ext cx="1999615" cy="3829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2709419"/>
              </p:ext>
            </p:extLst>
          </p:nvPr>
        </p:nvGraphicFramePr>
        <p:xfrm>
          <a:off x="6809154" y="2398394"/>
          <a:ext cx="1877646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" name="Equation" r:id="rId10" imgW="1181100" imgH="495300" progId="Equation.3">
                  <p:embed/>
                </p:oleObj>
              </mc:Choice>
              <mc:Fallback>
                <p:oleObj name="Equation" r:id="rId10" imgW="11811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09154" y="2398394"/>
                        <a:ext cx="1877646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41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Automatic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Number </a:t>
            </a:r>
            <a:r>
              <a:rPr lang="en-US" sz="2800" dirty="0"/>
              <a:t>o</a:t>
            </a:r>
            <a:r>
              <a:rPr lang="en-US" sz="2800" dirty="0" smtClean="0"/>
              <a:t>f </a:t>
            </a:r>
            <a:r>
              <a:rPr lang="en-US" sz="2800" dirty="0"/>
              <a:t>c</a:t>
            </a:r>
            <a:r>
              <a:rPr lang="en-US" sz="2800" dirty="0" smtClean="0"/>
              <a:t>lusters,    , unknown</a:t>
            </a:r>
          </a:p>
          <a:p>
            <a:endParaRPr lang="en-US" sz="2800" dirty="0" smtClean="0"/>
          </a:p>
          <a:p>
            <a:r>
              <a:rPr lang="en-US" sz="2800" dirty="0" smtClean="0"/>
              <a:t>Density-based </a:t>
            </a:r>
            <a:r>
              <a:rPr lang="en-US" sz="2800" dirty="0"/>
              <a:t>s</a:t>
            </a:r>
            <a:r>
              <a:rPr lang="en-US" sz="2800" dirty="0" smtClean="0"/>
              <a:t>patial </a:t>
            </a:r>
            <a:r>
              <a:rPr lang="en-US" sz="2800" dirty="0"/>
              <a:t>c</a:t>
            </a:r>
            <a:r>
              <a:rPr lang="en-US" sz="2800" dirty="0" smtClean="0"/>
              <a:t>lustering </a:t>
            </a:r>
            <a:r>
              <a:rPr lang="en-US" sz="2800" dirty="0"/>
              <a:t>f</a:t>
            </a:r>
            <a:r>
              <a:rPr lang="en-US" sz="2800" dirty="0" smtClean="0"/>
              <a:t>or </a:t>
            </a:r>
            <a:r>
              <a:rPr lang="en-US" sz="2800" dirty="0"/>
              <a:t>a</a:t>
            </a:r>
            <a:r>
              <a:rPr lang="en-US" sz="2800" dirty="0" smtClean="0"/>
              <a:t>pplications </a:t>
            </a:r>
            <a:r>
              <a:rPr lang="en-US" sz="2800" dirty="0"/>
              <a:t>w</a:t>
            </a:r>
            <a:r>
              <a:rPr lang="en-US" sz="2800" dirty="0" smtClean="0"/>
              <a:t>ith </a:t>
            </a:r>
            <a:r>
              <a:rPr lang="en-US" sz="2800" dirty="0"/>
              <a:t>n</a:t>
            </a:r>
            <a:r>
              <a:rPr lang="en-US" sz="2800" dirty="0" smtClean="0"/>
              <a:t>oise (DBSCAN)</a:t>
            </a:r>
          </a:p>
          <a:p>
            <a:pPr lvl="1"/>
            <a:r>
              <a:rPr lang="en-US" dirty="0" smtClean="0"/>
              <a:t>Ester 1996</a:t>
            </a:r>
          </a:p>
          <a:p>
            <a:pPr lvl="1"/>
            <a:r>
              <a:rPr lang="en-US" dirty="0" smtClean="0"/>
              <a:t>Determines number </a:t>
            </a:r>
            <a:r>
              <a:rPr lang="en-US" dirty="0"/>
              <a:t>o</a:t>
            </a:r>
            <a:r>
              <a:rPr lang="en-US" dirty="0" smtClean="0"/>
              <a:t>f </a:t>
            </a:r>
            <a:r>
              <a:rPr lang="en-US" dirty="0"/>
              <a:t>c</a:t>
            </a:r>
            <a:r>
              <a:rPr lang="en-US" dirty="0" smtClean="0"/>
              <a:t>lusters</a:t>
            </a:r>
          </a:p>
          <a:p>
            <a:pPr lvl="1"/>
            <a:r>
              <a:rPr lang="en-US" dirty="0" smtClean="0"/>
              <a:t>Two input </a:t>
            </a:r>
            <a:r>
              <a:rPr lang="en-US" dirty="0"/>
              <a:t>p</a:t>
            </a:r>
            <a:r>
              <a:rPr lang="en-US" dirty="0" smtClean="0"/>
              <a:t>arameters: ε and K</a:t>
            </a:r>
          </a:p>
          <a:p>
            <a:pPr lvl="1"/>
            <a:r>
              <a:rPr lang="en-US" dirty="0" smtClean="0"/>
              <a:t>ε is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n</a:t>
            </a:r>
            <a:r>
              <a:rPr lang="en-US" dirty="0" smtClean="0"/>
              <a:t>eighborhood </a:t>
            </a:r>
            <a:r>
              <a:rPr lang="en-US" dirty="0"/>
              <a:t>s</a:t>
            </a:r>
            <a:r>
              <a:rPr lang="en-US" dirty="0" smtClean="0"/>
              <a:t>ize</a:t>
            </a:r>
          </a:p>
          <a:p>
            <a:pPr lvl="1"/>
            <a:r>
              <a:rPr lang="en-US" dirty="0" smtClean="0"/>
              <a:t>K is the required </a:t>
            </a:r>
            <a:r>
              <a:rPr lang="en-US" dirty="0"/>
              <a:t>n</a:t>
            </a:r>
            <a:r>
              <a:rPr lang="en-US" dirty="0" smtClean="0"/>
              <a:t>umber </a:t>
            </a:r>
            <a:r>
              <a:rPr lang="en-US" dirty="0"/>
              <a:t>o</a:t>
            </a:r>
            <a:r>
              <a:rPr lang="en-US" dirty="0" smtClean="0"/>
              <a:t>f </a:t>
            </a:r>
            <a:r>
              <a:rPr lang="en-US" dirty="0"/>
              <a:t>p</a:t>
            </a:r>
            <a:r>
              <a:rPr lang="en-US" dirty="0" smtClean="0"/>
              <a:t>oints in </a:t>
            </a: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c</a:t>
            </a:r>
            <a:r>
              <a:rPr lang="en-US" dirty="0" smtClean="0"/>
              <a:t>luster</a:t>
            </a:r>
          </a:p>
          <a:p>
            <a:endParaRPr lang="en-US" sz="2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3205836"/>
              </p:ext>
            </p:extLst>
          </p:nvPr>
        </p:nvGraphicFramePr>
        <p:xfrm>
          <a:off x="3925888" y="1367950"/>
          <a:ext cx="3429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5" name="Equation" r:id="rId3" imgW="152400" imgH="215900" progId="Equation.3">
                  <p:embed/>
                </p:oleObj>
              </mc:Choice>
              <mc:Fallback>
                <p:oleObj name="Equation" r:id="rId3" imgW="152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5888" y="1367950"/>
                        <a:ext cx="342900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614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F:\Research\Publications\Thesis\salilb_Thesis\Proposal\Egnos_Deploym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9" y="3835400"/>
            <a:ext cx="3121798" cy="229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GPS Augmentation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57842" y="3292614"/>
            <a:ext cx="163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eorgia" pitchFamily="18" charset="0"/>
                <a:cs typeface="Arial" pitchFamily="34" charset="0"/>
              </a:rPr>
              <a:t>Sensor Fusion</a:t>
            </a:r>
          </a:p>
        </p:txBody>
      </p:sp>
      <p:pic>
        <p:nvPicPr>
          <p:cNvPr id="5" name="Picture 2" descr="F:\Research\Publications\Thesis\salilb_Thesis\Proposal\DG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91" y="1458284"/>
            <a:ext cx="1270000" cy="1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Research\Publications\Thesis\salilb_Thesis\Proposal\WAA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210447"/>
            <a:ext cx="3048000" cy="203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9400" y="3370999"/>
            <a:ext cx="269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eorgia" pitchFamily="18" charset="0"/>
                <a:cs typeface="Arial" pitchFamily="34" charset="0"/>
              </a:rPr>
              <a:t>DGPS (Differential GPS</a:t>
            </a:r>
            <a:r>
              <a:rPr lang="en-US" dirty="0" smtClean="0">
                <a:latin typeface="Georgia" pitchFamily="18" charset="0"/>
                <a:cs typeface="Arial" pitchFamily="34" charset="0"/>
              </a:rPr>
              <a:t>)</a:t>
            </a:r>
            <a:endParaRPr lang="en-US" dirty="0">
              <a:latin typeface="Georgia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3813" y="3841115"/>
            <a:ext cx="446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eorgia" pitchFamily="18" charset="0"/>
                <a:cs typeface="Arial" pitchFamily="34" charset="0"/>
              </a:rPr>
              <a:t>WAAS (Wide Area Augmentation System</a:t>
            </a:r>
            <a:r>
              <a:rPr lang="en-US" dirty="0" smtClean="0">
                <a:latin typeface="Georgia" pitchFamily="18" charset="0"/>
                <a:cs typeface="Arial" pitchFamily="34" charset="0"/>
              </a:rPr>
              <a:t>)</a:t>
            </a:r>
            <a:endParaRPr lang="en-US" dirty="0">
              <a:latin typeface="Georgia" pitchFamily="18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010" y="6032500"/>
            <a:ext cx="3613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eorgia" pitchFamily="18" charset="0"/>
                <a:cs typeface="Arial" pitchFamily="34" charset="0"/>
              </a:rPr>
              <a:t>EGNOS (European </a:t>
            </a:r>
            <a:r>
              <a:rPr lang="en-US" dirty="0" smtClean="0">
                <a:latin typeface="Georgia" pitchFamily="18" charset="0"/>
                <a:cs typeface="Arial" pitchFamily="34" charset="0"/>
              </a:rPr>
              <a:t>Geostationary</a:t>
            </a:r>
          </a:p>
          <a:p>
            <a:pPr algn="ctr"/>
            <a:r>
              <a:rPr lang="en-US" dirty="0" smtClean="0">
                <a:latin typeface="Georgia" pitchFamily="18" charset="0"/>
                <a:cs typeface="Arial" pitchFamily="34" charset="0"/>
              </a:rPr>
              <a:t> </a:t>
            </a:r>
            <a:r>
              <a:rPr lang="en-US" dirty="0">
                <a:latin typeface="Georgia" pitchFamily="18" charset="0"/>
                <a:cs typeface="Arial" pitchFamily="34" charset="0"/>
              </a:rPr>
              <a:t>Navigation Overlay Service</a:t>
            </a:r>
            <a:r>
              <a:rPr lang="en-US" dirty="0" smtClean="0">
                <a:latin typeface="Georgia" pitchFamily="18" charset="0"/>
                <a:cs typeface="Arial" pitchFamily="34" charset="0"/>
              </a:rPr>
              <a:t>)</a:t>
            </a:r>
            <a:endParaRPr lang="en-US" dirty="0"/>
          </a:p>
        </p:txBody>
      </p:sp>
      <p:pic>
        <p:nvPicPr>
          <p:cNvPr id="11" name="Picture 7" descr="F:\Research\Publications\Thesis\salilb_Thesis\Proposal\IM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1708810"/>
            <a:ext cx="1482725" cy="152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04618" y="3389868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eorgia" pitchFamily="18" charset="0"/>
                <a:cs typeface="Arial" pitchFamily="34" charset="0"/>
              </a:rPr>
              <a:t>Maps</a:t>
            </a:r>
            <a:endParaRPr lang="en-US" dirty="0"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3" name="Picture 2" descr="F:\Research\Publications\Thesis\salilb_Thesis\Proposal\view-from-your-car-window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1637603"/>
            <a:ext cx="2796956" cy="172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own Arrow 13"/>
          <p:cNvSpPr/>
          <p:nvPr/>
        </p:nvSpPr>
        <p:spPr>
          <a:xfrm>
            <a:off x="5442438" y="2399951"/>
            <a:ext cx="415218" cy="711549"/>
          </a:xfrm>
          <a:prstGeom prst="downArrow">
            <a:avLst>
              <a:gd name="adj1" fmla="val 50000"/>
              <a:gd name="adj2" fmla="val 6258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own Arrow 14"/>
          <p:cNvSpPr/>
          <p:nvPr/>
        </p:nvSpPr>
        <p:spPr>
          <a:xfrm>
            <a:off x="4299438" y="2578100"/>
            <a:ext cx="415218" cy="533400"/>
          </a:xfrm>
          <a:prstGeom prst="downArrow">
            <a:avLst>
              <a:gd name="adj1" fmla="val 50000"/>
              <a:gd name="adj2" fmla="val 6258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61438" y="1849465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Georgia" pitchFamily="18" charset="0"/>
              </a:rPr>
              <a:t>Calculated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Georgia" pitchFamily="18" charset="0"/>
              </a:rPr>
              <a:t> Position</a:t>
            </a:r>
            <a:endParaRPr lang="en-US" sz="14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53057" y="2001865"/>
            <a:ext cx="1505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B050"/>
                </a:solidFill>
                <a:latin typeface="Georgia" pitchFamily="18" charset="0"/>
              </a:rPr>
              <a:t>After 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  <a:latin typeface="Georgia" pitchFamily="18" charset="0"/>
              </a:rPr>
              <a:t>A</a:t>
            </a:r>
            <a:r>
              <a:rPr lang="en-US" sz="1400" b="1" dirty="0" smtClean="0">
                <a:solidFill>
                  <a:srgbClr val="00B050"/>
                </a:solidFill>
                <a:latin typeface="Georgia" pitchFamily="18" charset="0"/>
              </a:rPr>
              <a:t>ugmentation</a:t>
            </a:r>
            <a:endParaRPr lang="en-US" sz="1400" b="1" dirty="0">
              <a:solidFill>
                <a:srgbClr val="00B05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790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Clustered Data</a:t>
            </a:r>
            <a:endParaRPr lang="en-US" dirty="0"/>
          </a:p>
        </p:txBody>
      </p:sp>
      <p:pic>
        <p:nvPicPr>
          <p:cNvPr id="5" name="Picture 4" descr="ClusteredData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638300"/>
            <a:ext cx="4122656" cy="3124200"/>
          </a:xfrm>
          <a:prstGeom prst="rect">
            <a:avLst/>
          </a:prstGeom>
        </p:spPr>
      </p:pic>
      <p:pic>
        <p:nvPicPr>
          <p:cNvPr id="6" name="Picture 5" descr="ClusteredData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53" y="1638300"/>
            <a:ext cx="4090447" cy="312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1559" y="4806434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Cluster Means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412747" y="4051300"/>
            <a:ext cx="1051553" cy="7551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105400" y="2374900"/>
            <a:ext cx="660400" cy="2387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1"/>
          </p:cNvCxnSpPr>
          <p:nvPr/>
        </p:nvCxnSpPr>
        <p:spPr>
          <a:xfrm flipH="1" flipV="1">
            <a:off x="2438400" y="3289300"/>
            <a:ext cx="1443159" cy="170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562600" y="2374900"/>
            <a:ext cx="2768600" cy="698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4500" y="5164435"/>
            <a:ext cx="8229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Single cluster </a:t>
            </a:r>
            <a:r>
              <a:rPr lang="en-US" sz="2400" dirty="0"/>
              <a:t>i</a:t>
            </a:r>
            <a:r>
              <a:rPr lang="en-US" sz="2400" dirty="0" smtClean="0"/>
              <a:t>dentified </a:t>
            </a:r>
            <a:r>
              <a:rPr lang="en-US" sz="2400" dirty="0"/>
              <a:t>i</a:t>
            </a:r>
            <a:r>
              <a:rPr lang="en-US" sz="2400" dirty="0" smtClean="0"/>
              <a:t>n </a:t>
            </a:r>
            <a:r>
              <a:rPr lang="en-US" sz="2400" dirty="0"/>
              <a:t>l</a:t>
            </a:r>
            <a:r>
              <a:rPr lang="en-US" sz="2400" dirty="0" smtClean="0"/>
              <a:t>eft </a:t>
            </a:r>
            <a:r>
              <a:rPr lang="en-US" sz="2400" dirty="0"/>
              <a:t>f</a:t>
            </a:r>
            <a:r>
              <a:rPr lang="en-US" sz="2400" dirty="0" smtClean="0"/>
              <a:t>igure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Three clusters </a:t>
            </a:r>
            <a:r>
              <a:rPr lang="en-US" sz="2400" dirty="0"/>
              <a:t>i</a:t>
            </a:r>
            <a:r>
              <a:rPr lang="en-US" sz="2400" dirty="0" smtClean="0"/>
              <a:t>n </a:t>
            </a:r>
            <a:r>
              <a:rPr lang="en-US" sz="2400" dirty="0"/>
              <a:t>r</a:t>
            </a:r>
            <a:r>
              <a:rPr lang="en-US" sz="2400" dirty="0" smtClean="0"/>
              <a:t>ight </a:t>
            </a:r>
            <a:r>
              <a:rPr lang="en-US" sz="2400" dirty="0"/>
              <a:t>f</a:t>
            </a:r>
            <a:r>
              <a:rPr lang="en-US" sz="2400" dirty="0" smtClean="0"/>
              <a:t>igure</a:t>
            </a:r>
          </a:p>
          <a:p>
            <a:pPr marL="285750" indent="-285750">
              <a:buFont typeface="Arial"/>
              <a:buChar char="•"/>
            </a:pPr>
            <a:r>
              <a:rPr lang="el-GR" sz="2400" dirty="0" smtClean="0"/>
              <a:t>ε</a:t>
            </a:r>
            <a:r>
              <a:rPr lang="en-US" sz="2400" dirty="0" smtClean="0"/>
              <a:t>=30, K=10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485563" y="1295400"/>
            <a:ext cx="2083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(480, 540) cm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04827" y="1295400"/>
            <a:ext cx="2083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(620, 430) cm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08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Calculating The Noise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Four parameters for each cluster:</a:t>
            </a:r>
          </a:p>
          <a:p>
            <a:pPr marL="0" indent="0">
              <a:buNone/>
            </a:pPr>
            <a:endParaRPr lang="en-US" sz="2400" dirty="0" smtClean="0"/>
          </a:p>
          <a:p>
            <a:pPr lvl="1"/>
            <a:r>
              <a:rPr lang="en-US" sz="2400" dirty="0" smtClean="0"/>
              <a:t>Number of </a:t>
            </a:r>
            <a:r>
              <a:rPr lang="en-US" sz="2400" dirty="0"/>
              <a:t>c</a:t>
            </a:r>
            <a:r>
              <a:rPr lang="en-US" sz="2400" dirty="0" smtClean="0"/>
              <a:t>lusters,     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2 x 1 cluster </a:t>
            </a:r>
            <a:r>
              <a:rPr lang="en-US" sz="2400" dirty="0"/>
              <a:t>m</a:t>
            </a:r>
            <a:r>
              <a:rPr lang="en-US" sz="2400" dirty="0" smtClean="0"/>
              <a:t>ean </a:t>
            </a:r>
            <a:r>
              <a:rPr lang="en-US" sz="2400" dirty="0"/>
              <a:t>v</a:t>
            </a:r>
            <a:r>
              <a:rPr lang="en-US" sz="2400" dirty="0" smtClean="0"/>
              <a:t>ector, 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2 x 2 covariance </a:t>
            </a:r>
            <a:r>
              <a:rPr lang="en-US" sz="2400" dirty="0"/>
              <a:t>m</a:t>
            </a:r>
            <a:r>
              <a:rPr lang="en-US" sz="2400" dirty="0" smtClean="0"/>
              <a:t>atrix,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Cluster weight,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9251759"/>
              </p:ext>
            </p:extLst>
          </p:nvPr>
        </p:nvGraphicFramePr>
        <p:xfrm>
          <a:off x="3976688" y="2202511"/>
          <a:ext cx="3429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7" name="Equation" r:id="rId3" imgW="152400" imgH="215900" progId="Equation.3">
                  <p:embed/>
                </p:oleObj>
              </mc:Choice>
              <mc:Fallback>
                <p:oleObj name="Equation" r:id="rId3" imgW="152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76688" y="2202511"/>
                        <a:ext cx="342900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274980"/>
              </p:ext>
            </p:extLst>
          </p:nvPr>
        </p:nvGraphicFramePr>
        <p:xfrm>
          <a:off x="4968875" y="2844692"/>
          <a:ext cx="3451225" cy="95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8" name="Equation" r:id="rId5" imgW="2159000" imgH="596900" progId="Equation.3">
                  <p:embed/>
                </p:oleObj>
              </mc:Choice>
              <mc:Fallback>
                <p:oleObj name="Equation" r:id="rId5" imgW="2159000" imgH="596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68875" y="2844692"/>
                        <a:ext cx="3451225" cy="954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0307990"/>
              </p:ext>
            </p:extLst>
          </p:nvPr>
        </p:nvGraphicFramePr>
        <p:xfrm>
          <a:off x="4635500" y="4154849"/>
          <a:ext cx="4305300" cy="929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9" name="Equation" r:id="rId7" imgW="2235200" imgH="482600" progId="Equation.3">
                  <p:embed/>
                </p:oleObj>
              </mc:Choice>
              <mc:Fallback>
                <p:oleObj name="Equation" r:id="rId7" imgW="22352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35500" y="4154849"/>
                        <a:ext cx="4305300" cy="929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7472088"/>
              </p:ext>
            </p:extLst>
          </p:nvPr>
        </p:nvGraphicFramePr>
        <p:xfrm>
          <a:off x="4635500" y="5513913"/>
          <a:ext cx="1352550" cy="806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0" name="Equation" r:id="rId9" imgW="660400" imgH="393700" progId="Equation.3">
                  <p:embed/>
                </p:oleObj>
              </mc:Choice>
              <mc:Fallback>
                <p:oleObj name="Equation" r:id="rId9" imgW="660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35500" y="5513913"/>
                        <a:ext cx="1352550" cy="806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027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Generated Model</a:t>
            </a:r>
            <a:endParaRPr lang="en-US" dirty="0"/>
          </a:p>
        </p:txBody>
      </p:sp>
      <p:pic>
        <p:nvPicPr>
          <p:cNvPr id="3" name="Picture 2" descr="ModelData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727199"/>
            <a:ext cx="4140200" cy="3137495"/>
          </a:xfrm>
          <a:prstGeom prst="rect">
            <a:avLst/>
          </a:prstGeom>
        </p:spPr>
      </p:pic>
      <p:pic>
        <p:nvPicPr>
          <p:cNvPr id="4" name="Picture 3" descr="ModelData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47" y="1727200"/>
            <a:ext cx="4107853" cy="31374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85563" y="1295400"/>
            <a:ext cx="2083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(480, 540) cm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5231368"/>
            <a:ext cx="7866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Ellipses indicate </a:t>
            </a:r>
            <a:r>
              <a:rPr lang="en-US" sz="2000" dirty="0"/>
              <a:t>o</a:t>
            </a:r>
            <a:r>
              <a:rPr lang="en-US" sz="2000" dirty="0" smtClean="0"/>
              <a:t>ne, two and three </a:t>
            </a:r>
            <a:r>
              <a:rPr lang="en-US" sz="2000" dirty="0"/>
              <a:t>s</a:t>
            </a:r>
            <a:r>
              <a:rPr lang="en-US" sz="2000" dirty="0" smtClean="0"/>
              <a:t>tandard </a:t>
            </a:r>
            <a:r>
              <a:rPr lang="en-US" sz="2000" dirty="0"/>
              <a:t>d</a:t>
            </a:r>
            <a:r>
              <a:rPr lang="en-US" sz="2000" dirty="0" smtClean="0"/>
              <a:t>eviations </a:t>
            </a:r>
            <a:r>
              <a:rPr lang="en-US" sz="2000" dirty="0"/>
              <a:t>f</a:t>
            </a:r>
            <a:r>
              <a:rPr lang="en-US" sz="2000" dirty="0" smtClean="0"/>
              <a:t>rom </a:t>
            </a:r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m</a:t>
            </a:r>
            <a:r>
              <a:rPr lang="en-US" sz="2000" dirty="0" smtClean="0"/>
              <a:t>ean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904827" y="1295400"/>
            <a:ext cx="2083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(620, 430) cm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959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955800" y="3416300"/>
            <a:ext cx="3441700" cy="3136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Overview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5351" y="4495800"/>
            <a:ext cx="150699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Measurement</a:t>
            </a:r>
          </a:p>
          <a:p>
            <a:pPr algn="ctr"/>
            <a:r>
              <a:rPr lang="en-US" dirty="0" smtClean="0"/>
              <a:t>Collection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75216" y="4481731"/>
            <a:ext cx="121766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Cluster</a:t>
            </a:r>
          </a:p>
          <a:p>
            <a:pPr algn="ctr"/>
            <a:r>
              <a:rPr lang="en-US" dirty="0" smtClean="0"/>
              <a:t>Covariance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05155" y="5470962"/>
            <a:ext cx="94479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Cluster</a:t>
            </a:r>
          </a:p>
          <a:p>
            <a:pPr algn="ctr"/>
            <a:r>
              <a:rPr lang="en-US" dirty="0" smtClean="0"/>
              <a:t>Weights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4948" y="3581400"/>
            <a:ext cx="83985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Cluster</a:t>
            </a:r>
          </a:p>
          <a:p>
            <a:pPr algn="ctr"/>
            <a:r>
              <a:rPr lang="en-US" dirty="0" smtClean="0"/>
              <a:t>Means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35188" y="4356100"/>
            <a:ext cx="95594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Number</a:t>
            </a:r>
          </a:p>
          <a:p>
            <a:pPr algn="ctr"/>
            <a:r>
              <a:rPr lang="en-US" dirty="0" smtClean="0"/>
              <a:t>Of</a:t>
            </a:r>
          </a:p>
          <a:p>
            <a:pPr algn="ctr"/>
            <a:r>
              <a:rPr lang="en-US" dirty="0" smtClean="0"/>
              <a:t>Clusters</a:t>
            </a:r>
          </a:p>
        </p:txBody>
      </p:sp>
      <p:cxnSp>
        <p:nvCxnSpPr>
          <p:cNvPr id="10" name="Straight Arrow Connector 9"/>
          <p:cNvCxnSpPr>
            <a:stCxn id="4" idx="3"/>
            <a:endCxn id="8" idx="1"/>
          </p:cNvCxnSpPr>
          <p:nvPr/>
        </p:nvCxnSpPr>
        <p:spPr>
          <a:xfrm flipV="1">
            <a:off x="1732344" y="4817765"/>
            <a:ext cx="502844" cy="1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5" idx="1"/>
          </p:cNvCxnSpPr>
          <p:nvPr/>
        </p:nvCxnSpPr>
        <p:spPr>
          <a:xfrm flipV="1">
            <a:off x="3191136" y="4804897"/>
            <a:ext cx="684080" cy="128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479800" y="3898900"/>
            <a:ext cx="0" cy="90599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7" idx="1"/>
          </p:cNvCxnSpPr>
          <p:nvPr/>
        </p:nvCxnSpPr>
        <p:spPr>
          <a:xfrm>
            <a:off x="3479800" y="3898900"/>
            <a:ext cx="585148" cy="5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6" idx="1"/>
          </p:cNvCxnSpPr>
          <p:nvPr/>
        </p:nvCxnSpPr>
        <p:spPr>
          <a:xfrm>
            <a:off x="3465148" y="5791200"/>
            <a:ext cx="540007" cy="29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465148" y="4817765"/>
            <a:ext cx="14652" cy="9791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002967" y="6209268"/>
            <a:ext cx="3341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Environment Noise Model Generation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14400" y="2273220"/>
            <a:ext cx="111971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Dynamic</a:t>
            </a:r>
          </a:p>
          <a:p>
            <a:pPr algn="ctr"/>
            <a:r>
              <a:rPr lang="en-US" dirty="0" smtClean="0"/>
              <a:t>Recording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958709" y="2133957"/>
            <a:ext cx="142888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Ground</a:t>
            </a:r>
          </a:p>
          <a:p>
            <a:pPr algn="ctr"/>
            <a:r>
              <a:rPr lang="en-US" dirty="0" smtClean="0"/>
              <a:t>Truth</a:t>
            </a:r>
          </a:p>
          <a:p>
            <a:pPr algn="ctr"/>
            <a:r>
              <a:rPr lang="en-US" dirty="0" smtClean="0"/>
              <a:t>Identification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214955" y="1519892"/>
            <a:ext cx="88403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Basic</a:t>
            </a:r>
          </a:p>
          <a:p>
            <a:pPr algn="ctr"/>
            <a:r>
              <a:rPr lang="en-US" dirty="0" smtClean="0"/>
              <a:t>Particle</a:t>
            </a:r>
          </a:p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212782" y="2760196"/>
            <a:ext cx="88403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MNMA</a:t>
            </a:r>
          </a:p>
          <a:p>
            <a:pPr algn="ctr"/>
            <a:r>
              <a:rPr lang="en-US" dirty="0" smtClean="0"/>
              <a:t>Particle</a:t>
            </a:r>
          </a:p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7466310" y="2399020"/>
            <a:ext cx="20726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Error Calculation</a:t>
            </a:r>
            <a:endParaRPr lang="en-US" dirty="0"/>
          </a:p>
        </p:txBody>
      </p:sp>
      <p:cxnSp>
        <p:nvCxnSpPr>
          <p:cNvPr id="36" name="Straight Connector 35"/>
          <p:cNvCxnSpPr>
            <a:stCxn id="28" idx="3"/>
          </p:cNvCxnSpPr>
          <p:nvPr/>
        </p:nvCxnSpPr>
        <p:spPr>
          <a:xfrm>
            <a:off x="5397500" y="4984750"/>
            <a:ext cx="1257302" cy="635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33" idx="2"/>
          </p:cNvCxnSpPr>
          <p:nvPr/>
        </p:nvCxnSpPr>
        <p:spPr>
          <a:xfrm flipV="1">
            <a:off x="6654800" y="3683526"/>
            <a:ext cx="2" cy="13075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2" idx="3"/>
          </p:cNvCxnSpPr>
          <p:nvPr/>
        </p:nvCxnSpPr>
        <p:spPr>
          <a:xfrm>
            <a:off x="7098994" y="1981557"/>
            <a:ext cx="121899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3" idx="3"/>
          </p:cNvCxnSpPr>
          <p:nvPr/>
        </p:nvCxnSpPr>
        <p:spPr>
          <a:xfrm>
            <a:off x="7096821" y="3221861"/>
            <a:ext cx="12211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31" idx="3"/>
            <a:endCxn id="34" idx="0"/>
          </p:cNvCxnSpPr>
          <p:nvPr/>
        </p:nvCxnSpPr>
        <p:spPr>
          <a:xfrm flipV="1">
            <a:off x="4387593" y="2583686"/>
            <a:ext cx="3930391" cy="119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30" idx="3"/>
            <a:endCxn id="31" idx="1"/>
          </p:cNvCxnSpPr>
          <p:nvPr/>
        </p:nvCxnSpPr>
        <p:spPr>
          <a:xfrm flipV="1">
            <a:off x="2034118" y="2595622"/>
            <a:ext cx="924591" cy="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613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868362"/>
          </a:xfrm>
        </p:spPr>
        <p:txBody>
          <a:bodyPr/>
          <a:lstStyle/>
          <a:p>
            <a:r>
              <a:rPr lang="en-US" dirty="0" smtClean="0"/>
              <a:t>Recorded Tracks</a:t>
            </a:r>
            <a:endParaRPr lang="en-US" dirty="0"/>
          </a:p>
        </p:txBody>
      </p:sp>
      <p:pic>
        <p:nvPicPr>
          <p:cNvPr id="6" name="Picture 5" descr="TrackExtrac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29" y="1445022"/>
            <a:ext cx="6707171" cy="508277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159000" y="1892300"/>
            <a:ext cx="1676400" cy="508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854700" y="4546600"/>
            <a:ext cx="1473200" cy="508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3359729">
            <a:off x="3188936" y="3030934"/>
            <a:ext cx="3311574" cy="7620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88932" y="519326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Stationary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>
          <a:xfrm flipH="1" flipV="1">
            <a:off x="3048000" y="2463800"/>
            <a:ext cx="214166" cy="2729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3"/>
          </p:cNvCxnSpPr>
          <p:nvPr/>
        </p:nvCxnSpPr>
        <p:spPr>
          <a:xfrm flipV="1">
            <a:off x="3835400" y="5118100"/>
            <a:ext cx="2781300" cy="2598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94400" y="2215634"/>
            <a:ext cx="889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Moving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5435600" y="2584966"/>
            <a:ext cx="802435" cy="7297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82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868362"/>
          </a:xfrm>
        </p:spPr>
        <p:txBody>
          <a:bodyPr/>
          <a:lstStyle/>
          <a:p>
            <a:r>
              <a:rPr lang="en-US" dirty="0" smtClean="0"/>
              <a:t>Error Metric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520700" y="2273300"/>
            <a:ext cx="5943600" cy="4457700"/>
            <a:chOff x="1600200" y="1320800"/>
            <a:chExt cx="5943600" cy="4457700"/>
          </a:xfrm>
        </p:grpSpPr>
        <p:pic>
          <p:nvPicPr>
            <p:cNvPr id="6" name="Picture 5" descr="ErrorMetric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1320800"/>
              <a:ext cx="5943600" cy="4457700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2044700" y="1549400"/>
              <a:ext cx="5283200" cy="3757831"/>
              <a:chOff x="2044700" y="1549400"/>
              <a:chExt cx="5283200" cy="3757831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 flipH="1">
                <a:off x="5588000" y="4279900"/>
                <a:ext cx="1536700" cy="9271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H="1">
                <a:off x="3962400" y="3822700"/>
                <a:ext cx="2501900" cy="838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3657600" y="3505200"/>
                <a:ext cx="214630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4952940" y="2279134"/>
                <a:ext cx="14224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/>
                    </a:solidFill>
                  </a:rPr>
                  <a:t>Ground truth</a:t>
                </a:r>
                <a:endParaRPr lang="en-US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044700" y="4660900"/>
                <a:ext cx="15972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Raw</a:t>
                </a:r>
              </a:p>
              <a:p>
                <a:pPr algn="ctr"/>
                <a:r>
                  <a:rPr lang="en-US" dirty="0" smtClean="0"/>
                  <a:t>Measurements</a:t>
                </a:r>
                <a:endParaRPr lang="en-US" dirty="0"/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>
                <a:off x="2603500" y="1549400"/>
                <a:ext cx="4724400" cy="23876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9545421"/>
              </p:ext>
            </p:extLst>
          </p:nvPr>
        </p:nvGraphicFramePr>
        <p:xfrm>
          <a:off x="2909711" y="1371600"/>
          <a:ext cx="336832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2" name="Equation" r:id="rId4" imgW="1955800" imgH="457200" progId="Equation.3">
                  <p:embed/>
                </p:oleObj>
              </mc:Choice>
              <mc:Fallback>
                <p:oleObj name="Equation" r:id="rId4" imgW="19558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09711" y="1371600"/>
                        <a:ext cx="3368322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394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279050"/>
            <a:ext cx="7785100" cy="5427920"/>
          </a:xfrm>
        </p:spPr>
        <p:txBody>
          <a:bodyPr>
            <a:noAutofit/>
          </a:bodyPr>
          <a:lstStyle/>
          <a:p>
            <a:r>
              <a:rPr lang="en-US" sz="2400" dirty="0" smtClean="0"/>
              <a:t>Measurement noise in UWB indoor position tracking system was studied through two measurement campaigns</a:t>
            </a:r>
          </a:p>
          <a:p>
            <a:r>
              <a:rPr lang="en-US" sz="2400" dirty="0" smtClean="0"/>
              <a:t>Noise location dependent and multi-modal</a:t>
            </a:r>
          </a:p>
          <a:p>
            <a:r>
              <a:rPr lang="en-US" sz="2400" dirty="0" smtClean="0"/>
              <a:t>Evidence that noise is stable over time and locally similar</a:t>
            </a:r>
          </a:p>
          <a:p>
            <a:r>
              <a:rPr lang="en-US" sz="2400" dirty="0" smtClean="0"/>
              <a:t>Map of measurement noise used to improve UWB indoor position tracking in particle filter framework (15% less)</a:t>
            </a:r>
          </a:p>
          <a:p>
            <a:r>
              <a:rPr lang="en-US" sz="2400" dirty="0" smtClean="0"/>
              <a:t>Developed a metric for estimating measurement quality based on sensor position, orientation and facility floorplan</a:t>
            </a:r>
          </a:p>
          <a:p>
            <a:r>
              <a:rPr lang="en-US" sz="2400" dirty="0" smtClean="0"/>
              <a:t>Found optimal sensor orientation parameters using genetic algorithm</a:t>
            </a:r>
          </a:p>
          <a:p>
            <a:r>
              <a:rPr lang="en-US" sz="2400" dirty="0" smtClean="0"/>
              <a:t>Reduced measurement error by 55% in a small measurement campaign after orientation optimization</a:t>
            </a:r>
          </a:p>
        </p:txBody>
      </p:sp>
    </p:spTree>
    <p:extLst>
      <p:ext uri="{BB962C8B-B14F-4D97-AF65-F5344CB8AC3E}">
        <p14:creationId xmlns:p14="http://schemas.microsoft.com/office/powerpoint/2010/main" val="381734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Recommendations For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Augmentation methods show promise for improving tracking error in UWB indoor positioning systems</a:t>
            </a:r>
          </a:p>
          <a:p>
            <a:pPr lvl="1"/>
            <a:r>
              <a:rPr lang="en-US" sz="2400" dirty="0" smtClean="0"/>
              <a:t>LADAR for differential LPS</a:t>
            </a:r>
          </a:p>
          <a:p>
            <a:r>
              <a:rPr lang="en-US" sz="2400" dirty="0" smtClean="0"/>
              <a:t>Measurement noise map takes a significant amount of time to generate</a:t>
            </a:r>
          </a:p>
          <a:p>
            <a:pPr lvl="1"/>
            <a:r>
              <a:rPr lang="en-US" sz="2400" dirty="0" smtClean="0"/>
              <a:t>Reduction of this time through automated methods</a:t>
            </a:r>
          </a:p>
          <a:p>
            <a:r>
              <a:rPr lang="en-US" sz="2400" dirty="0" smtClean="0"/>
              <a:t>Expand genetic algorithm to search for optimal sensor locations</a:t>
            </a:r>
          </a:p>
          <a:p>
            <a:r>
              <a:rPr lang="en-US" sz="2400" dirty="0" smtClean="0"/>
              <a:t>Further work into modeling the effects of building materials on UWB signals to mitigate NLOS bias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22747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 Error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279050"/>
            <a:ext cx="3924300" cy="502015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Errors occur </a:t>
            </a:r>
            <a:r>
              <a:rPr lang="en-US" sz="2800" dirty="0"/>
              <a:t>d</a:t>
            </a:r>
            <a:r>
              <a:rPr lang="en-US" sz="2800" dirty="0" smtClean="0"/>
              <a:t>ue to…</a:t>
            </a:r>
          </a:p>
          <a:p>
            <a:pPr lvl="1"/>
            <a:r>
              <a:rPr lang="en-US" sz="2400" dirty="0" smtClean="0"/>
              <a:t>Timing</a:t>
            </a:r>
          </a:p>
          <a:p>
            <a:pPr lvl="1"/>
            <a:r>
              <a:rPr lang="en-US" sz="2400" dirty="0" smtClean="0"/>
              <a:t>Ephemeris</a:t>
            </a:r>
          </a:p>
          <a:p>
            <a:pPr lvl="1"/>
            <a:r>
              <a:rPr lang="en-US" sz="2400" dirty="0" smtClean="0"/>
              <a:t>Atmospheric delay</a:t>
            </a:r>
          </a:p>
          <a:p>
            <a:pPr lvl="1"/>
            <a:r>
              <a:rPr lang="en-US" sz="2400" dirty="0" smtClean="0"/>
              <a:t>Multipath</a:t>
            </a:r>
          </a:p>
          <a:p>
            <a:pPr lvl="1"/>
            <a:endParaRPr lang="en-US" sz="2400" dirty="0"/>
          </a:p>
          <a:p>
            <a:r>
              <a:rPr lang="en-US" dirty="0" smtClean="0"/>
              <a:t>Improved via</a:t>
            </a:r>
          </a:p>
          <a:p>
            <a:pPr lvl="1"/>
            <a:r>
              <a:rPr lang="en-US" dirty="0" smtClean="0"/>
              <a:t>Kalman filtering</a:t>
            </a:r>
          </a:p>
          <a:p>
            <a:pPr lvl="1"/>
            <a:endParaRPr lang="en-US" dirty="0"/>
          </a:p>
        </p:txBody>
      </p:sp>
      <p:pic>
        <p:nvPicPr>
          <p:cNvPr id="4" name="Picture 2" descr="F:\Research\Publications\Thesis\salilb_Thesis\Proposal\GPS_error_sources_low_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598" y="1905001"/>
            <a:ext cx="4052002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147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WSUSKI@W80476ACAGWT3PP7" val="4357"/>
</p:tagLst>
</file>

<file path=ppt/theme/theme1.xml><?xml version="1.0" encoding="utf-8"?>
<a:theme xmlns:a="http://schemas.openxmlformats.org/drawingml/2006/main" name="Norm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3506</TotalTime>
  <Words>2734</Words>
  <Application>Microsoft Macintosh PowerPoint</Application>
  <PresentationFormat>On-screen Show (4:3)</PresentationFormat>
  <Paragraphs>657</Paragraphs>
  <Slides>87</Slides>
  <Notes>1</Notes>
  <HiddenSlides>19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91" baseType="lpstr">
      <vt:lpstr>Normal</vt:lpstr>
      <vt:lpstr>Title</vt:lpstr>
      <vt:lpstr>Equation</vt:lpstr>
      <vt:lpstr>Microsoft Equation</vt:lpstr>
      <vt:lpstr>A Study of Environment Noise in Ultra-Wideband Indoor Position Tracking</vt:lpstr>
      <vt:lpstr>How does UWB Tracking Work?</vt:lpstr>
      <vt:lpstr>UWB Tracking Example</vt:lpstr>
      <vt:lpstr>What Is Environment Noise?</vt:lpstr>
      <vt:lpstr>Outline</vt:lpstr>
      <vt:lpstr>Motivation</vt:lpstr>
      <vt:lpstr>Global Positioning System</vt:lpstr>
      <vt:lpstr>GPS Augmentation</vt:lpstr>
      <vt:lpstr>GPS Error Modeling</vt:lpstr>
      <vt:lpstr>UWB Positioning Error Sources</vt:lpstr>
      <vt:lpstr>Related Work: Systems</vt:lpstr>
      <vt:lpstr>Related Work: Error Isolation</vt:lpstr>
      <vt:lpstr>Related Work: Simulation</vt:lpstr>
      <vt:lpstr>Outline</vt:lpstr>
      <vt:lpstr>Test Facilities</vt:lpstr>
      <vt:lpstr>Facility Photos</vt:lpstr>
      <vt:lpstr>UWB System Photos</vt:lpstr>
      <vt:lpstr>Facility Installations</vt:lpstr>
      <vt:lpstr>Measurement Collection</vt:lpstr>
      <vt:lpstr>Collection Summary</vt:lpstr>
      <vt:lpstr>Observed Noise</vt:lpstr>
      <vt:lpstr>Overall Clustering</vt:lpstr>
      <vt:lpstr>Error Vectors</vt:lpstr>
      <vt:lpstr>Stability Over Time</vt:lpstr>
      <vt:lpstr>Local Similarity</vt:lpstr>
      <vt:lpstr>Environment Noise Conclusions</vt:lpstr>
      <vt:lpstr>Outline</vt:lpstr>
      <vt:lpstr>Measurement Noise Map Augmented Particle Filter (MNMAPF)</vt:lpstr>
      <vt:lpstr>Dynamic Track Collection</vt:lpstr>
      <vt:lpstr>Raw Track Measurements</vt:lpstr>
      <vt:lpstr>Effect Of Dynamic Noise On Filter Output</vt:lpstr>
      <vt:lpstr>Filtering Results</vt:lpstr>
      <vt:lpstr>Performance Summary</vt:lpstr>
      <vt:lpstr>Augmented Particle Filter Conclusions</vt:lpstr>
      <vt:lpstr>Outline</vt:lpstr>
      <vt:lpstr>Configuration Optimization</vt:lpstr>
      <vt:lpstr>Related Work</vt:lpstr>
      <vt:lpstr>Current Facility-wide Error</vt:lpstr>
      <vt:lpstr>Visual Segmentation</vt:lpstr>
      <vt:lpstr>Overview</vt:lpstr>
      <vt:lpstr>Sensor Set Selection</vt:lpstr>
      <vt:lpstr>RF Range Metric</vt:lpstr>
      <vt:lpstr>RF Range Per Sensor</vt:lpstr>
      <vt:lpstr>RF Range Combined</vt:lpstr>
      <vt:lpstr>Through-Wall Distance Per Sensor</vt:lpstr>
      <vt:lpstr>Through-Wall Distance Metric</vt:lpstr>
      <vt:lpstr>Through-Wall Distance Combined</vt:lpstr>
      <vt:lpstr>PDOP Metric</vt:lpstr>
      <vt:lpstr>PDOP Metric (cont.)</vt:lpstr>
      <vt:lpstr>Yaw Metric</vt:lpstr>
      <vt:lpstr>Yaw Metric Combined</vt:lpstr>
      <vt:lpstr>Pitch Metric</vt:lpstr>
      <vt:lpstr>Pitch Metric Combined</vt:lpstr>
      <vt:lpstr>Metric Combination</vt:lpstr>
      <vt:lpstr>Metric Combination (cont.)</vt:lpstr>
      <vt:lpstr>Metric Combination (cont.)</vt:lpstr>
      <vt:lpstr>Parameter Optimization</vt:lpstr>
      <vt:lpstr>Genetic Algorithm</vt:lpstr>
      <vt:lpstr>Genetic Algorithm (cont.)</vt:lpstr>
      <vt:lpstr>Genetic Algorithm (cont.)</vt:lpstr>
      <vt:lpstr>Genetic Algorithm (cont.)</vt:lpstr>
      <vt:lpstr>Metric Comparison</vt:lpstr>
      <vt:lpstr>Verification</vt:lpstr>
      <vt:lpstr>Verification (cont.)</vt:lpstr>
      <vt:lpstr>Optimization Conclusions</vt:lpstr>
      <vt:lpstr>Outline</vt:lpstr>
      <vt:lpstr>Conclusions</vt:lpstr>
      <vt:lpstr>Questions?</vt:lpstr>
      <vt:lpstr>UWB Radio Technology</vt:lpstr>
      <vt:lpstr>UWB System Components</vt:lpstr>
      <vt:lpstr>Filtering</vt:lpstr>
      <vt:lpstr>Filtering</vt:lpstr>
      <vt:lpstr>Filtering</vt:lpstr>
      <vt:lpstr>Filter Comparison</vt:lpstr>
      <vt:lpstr>Kalman Filter Equations</vt:lpstr>
      <vt:lpstr>Recursive Bayesian Estimation</vt:lpstr>
      <vt:lpstr>Basic Particle Filter</vt:lpstr>
      <vt:lpstr>Environment Noise Model</vt:lpstr>
      <vt:lpstr>Automatic Clustering</vt:lpstr>
      <vt:lpstr>Clustered Data</vt:lpstr>
      <vt:lpstr>Calculating The Noise Model</vt:lpstr>
      <vt:lpstr>Generated Model</vt:lpstr>
      <vt:lpstr>Method Overview</vt:lpstr>
      <vt:lpstr>Recorded Tracks</vt:lpstr>
      <vt:lpstr>Error Metric</vt:lpstr>
      <vt:lpstr>Conclusions</vt:lpstr>
      <vt:lpstr>Recommendations For Future Work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Accuracy In Ultra-Wideband Position Tracking Using A Dense Grid Particle Filter</dc:title>
  <dc:creator>William Suski</dc:creator>
  <cp:lastModifiedBy>William Suski</cp:lastModifiedBy>
  <cp:revision>320</cp:revision>
  <cp:lastPrinted>2012-04-10T17:46:55Z</cp:lastPrinted>
  <dcterms:created xsi:type="dcterms:W3CDTF">2011-12-02T20:48:29Z</dcterms:created>
  <dcterms:modified xsi:type="dcterms:W3CDTF">2012-04-12T15:10:22Z</dcterms:modified>
</cp:coreProperties>
</file>