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7" r:id="rId5"/>
    <p:sldId id="280" r:id="rId6"/>
    <p:sldId id="281" r:id="rId7"/>
    <p:sldId id="257" r:id="rId8"/>
    <p:sldId id="259" r:id="rId9"/>
    <p:sldId id="282" r:id="rId10"/>
    <p:sldId id="283" r:id="rId11"/>
    <p:sldId id="284" r:id="rId12"/>
    <p:sldId id="285" r:id="rId13"/>
    <p:sldId id="288" r:id="rId14"/>
    <p:sldId id="289" r:id="rId15"/>
    <p:sldId id="260" r:id="rId16"/>
    <p:sldId id="266" r:id="rId17"/>
    <p:sldId id="269" r:id="rId18"/>
    <p:sldId id="291" r:id="rId19"/>
    <p:sldId id="292" r:id="rId20"/>
    <p:sldId id="293" r:id="rId21"/>
    <p:sldId id="267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0E11-E371-492D-8CB3-5B1BE3787E58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53A5-0516-4A10-826C-22A60592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Reverse-Projection Method for Measuring Camera MTF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Stan Birchfield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608" y="5930959"/>
            <a:ext cx="2718391" cy="9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6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Step 4:  Find points along edge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0274"/>
            <a:ext cx="5157787" cy="476760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Derivative along rows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each row: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Compute 1D derivative using FIR filter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Compute centroid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Local</a:t>
            </a:r>
          </a:p>
          <a:p>
            <a:r>
              <a:rPr lang="en-US" dirty="0"/>
              <a:t>Assumes </a:t>
            </a:r>
            <a:br>
              <a:rPr lang="en-US" dirty="0"/>
            </a:br>
            <a:r>
              <a:rPr lang="en-US" dirty="0"/>
              <a:t>near-vertical </a:t>
            </a:r>
            <a:br>
              <a:rPr lang="en-US" dirty="0"/>
            </a:br>
            <a:r>
              <a:rPr lang="en-US" dirty="0"/>
              <a:t>orientation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0274"/>
            <a:ext cx="5183188" cy="4269389"/>
          </a:xfrm>
        </p:spPr>
        <p:txBody>
          <a:bodyPr/>
          <a:lstStyle/>
          <a:p>
            <a:r>
              <a:rPr lang="en-US" b="1" dirty="0" err="1"/>
              <a:t>Ridler-Calvard</a:t>
            </a:r>
            <a:r>
              <a:rPr lang="en-US" b="1" dirty="0"/>
              <a:t> segmentation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Repeat: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graylevel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mean below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endParaRPr lang="en-US" dirty="0">
              <a:solidFill>
                <a:schemeClr val="accent4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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graylevel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mean above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endParaRPr lang="en-US" dirty="0">
              <a:solidFill>
                <a:schemeClr val="accent4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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+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 /2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Global</a:t>
            </a:r>
          </a:p>
          <a:p>
            <a:r>
              <a:rPr lang="en-US" dirty="0">
                <a:sym typeface="Wingdings" panose="05000000000000000000" pitchFamily="2" charset="2"/>
              </a:rPr>
              <a:t>Any orientation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3338" y="109636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Standard approach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736" y="1096362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Proposed approach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49" y="4190939"/>
            <a:ext cx="2390775" cy="2228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09015" y="6546178"/>
            <a:ext cx="9322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T. W. </a:t>
            </a:r>
            <a:r>
              <a:rPr lang="en-US" sz="1200" dirty="0" err="1"/>
              <a:t>Ridler</a:t>
            </a:r>
            <a:r>
              <a:rPr lang="en-US" sz="1200" dirty="0"/>
              <a:t>, S. </a:t>
            </a:r>
            <a:r>
              <a:rPr lang="en-US" sz="1200" dirty="0" err="1"/>
              <a:t>Calvard</a:t>
            </a:r>
            <a:r>
              <a:rPr lang="en-US" sz="1200" dirty="0"/>
              <a:t>, Picture thresholding using an iterative selection method, </a:t>
            </a:r>
            <a:r>
              <a:rPr lang="en-US" sz="1200" i="1" dirty="0"/>
              <a:t>IEEE Trans. System, Man and Cybernetics</a:t>
            </a:r>
            <a:r>
              <a:rPr lang="en-US" sz="1200" dirty="0"/>
              <a:t>, SMC-8:630-632, 1978.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64250" y="4273129"/>
            <a:ext cx="2977116" cy="2209800"/>
            <a:chOff x="74428" y="4613268"/>
            <a:chExt cx="2977116" cy="2209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52" y="4613268"/>
              <a:ext cx="2352675" cy="22098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74428" y="5497033"/>
              <a:ext cx="297711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520444" y="5443864"/>
              <a:ext cx="116958" cy="11695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035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Step 5:  Fit line to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0274"/>
            <a:ext cx="5157787" cy="4867793"/>
          </a:xfrm>
        </p:spPr>
        <p:txBody>
          <a:bodyPr>
            <a:normAutofit/>
          </a:bodyPr>
          <a:lstStyle/>
          <a:p>
            <a:r>
              <a:rPr lang="en-US" b="1" dirty="0"/>
              <a:t>Ordinary least squares</a:t>
            </a:r>
            <a:endParaRPr lang="en-US" dirty="0"/>
          </a:p>
          <a:p>
            <a:r>
              <a:rPr lang="en-US" i="1" dirty="0"/>
              <a:t>y = mx + b</a:t>
            </a:r>
            <a:br>
              <a:rPr lang="en-US" i="1" dirty="0"/>
            </a:br>
            <a:r>
              <a:rPr lang="en-US" i="1" dirty="0"/>
              <a:t>(slope-intercept form)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Minimizes vertical error</a:t>
            </a:r>
          </a:p>
          <a:p>
            <a:endParaRPr lang="en-US" dirty="0"/>
          </a:p>
          <a:p>
            <a:r>
              <a:rPr lang="en-US" dirty="0"/>
              <a:t>Affected by</a:t>
            </a:r>
            <a:br>
              <a:rPr lang="en-US" dirty="0"/>
            </a:br>
            <a:r>
              <a:rPr lang="en-US" dirty="0"/>
              <a:t>orientation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0274"/>
            <a:ext cx="5183188" cy="4269389"/>
          </a:xfrm>
        </p:spPr>
        <p:txBody>
          <a:bodyPr/>
          <a:lstStyle/>
          <a:p>
            <a:r>
              <a:rPr lang="en-US" b="1" dirty="0"/>
              <a:t>Total least squares</a:t>
            </a:r>
          </a:p>
          <a:p>
            <a:r>
              <a:rPr lang="en-US" i="1" dirty="0"/>
              <a:t>ax + by + c = 0</a:t>
            </a:r>
            <a:br>
              <a:rPr lang="en-US" i="1" dirty="0"/>
            </a:br>
            <a:r>
              <a:rPr lang="en-US" i="1" dirty="0"/>
              <a:t>(standard form)</a:t>
            </a:r>
          </a:p>
          <a:p>
            <a:endParaRPr lang="en-US" dirty="0"/>
          </a:p>
          <a:p>
            <a:r>
              <a:rPr lang="en-US" dirty="0"/>
              <a:t>Minimizes perpendicular error</a:t>
            </a:r>
          </a:p>
          <a:p>
            <a:endParaRPr lang="en-US" dirty="0"/>
          </a:p>
          <a:p>
            <a:r>
              <a:rPr lang="en-US" dirty="0"/>
              <a:t>Any orientation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3338" y="109636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Standard approach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736" y="1096362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Proposed approach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63" y="4362379"/>
            <a:ext cx="2667486" cy="2538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014" y="4336013"/>
            <a:ext cx="2715986" cy="25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Step 6:  Project from 2D to 1D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0274"/>
            <a:ext cx="5157787" cy="4269389"/>
          </a:xfrm>
        </p:spPr>
        <p:txBody>
          <a:bodyPr/>
          <a:lstStyle/>
          <a:p>
            <a:r>
              <a:rPr lang="en-US" b="1" dirty="0"/>
              <a:t>Forward projection</a:t>
            </a:r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each 2D pixel: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Project to nearest 1D bin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Then average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0274"/>
            <a:ext cx="5183188" cy="4269389"/>
          </a:xfrm>
        </p:spPr>
        <p:txBody>
          <a:bodyPr/>
          <a:lstStyle/>
          <a:p>
            <a:r>
              <a:rPr lang="en-US" b="1" dirty="0"/>
              <a:t>Reverse projection</a:t>
            </a:r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each 1D bin: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Project average of 2D pixels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(maybe interpolated)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3338" y="109636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Standard approach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736" y="1096362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Proposed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77" y="3887601"/>
            <a:ext cx="373380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52" y="3608618"/>
            <a:ext cx="4171950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56165" y="4054968"/>
            <a:ext cx="947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all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bins 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have 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values!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271" y="4054967"/>
            <a:ext cx="1023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some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bins 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may be 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187056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9"/>
            <a:ext cx="10515600" cy="1325563"/>
          </a:xfrm>
        </p:spPr>
        <p:txBody>
          <a:bodyPr/>
          <a:lstStyle/>
          <a:p>
            <a:r>
              <a:rPr lang="en-US" dirty="0"/>
              <a:t>Forward vs. reverse projection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200" y="130790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rgbClr val="7030A0"/>
                </a:solidFill>
              </a:rPr>
              <a:t>Forward projection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383622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rgbClr val="7030A0"/>
                </a:solidFill>
              </a:rPr>
              <a:t>Reverse projection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3443930"/>
            <a:ext cx="5838825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5925120"/>
            <a:ext cx="5791200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5163" y="6436434"/>
            <a:ext cx="329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(All other steps identical)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943624"/>
            <a:ext cx="8934450" cy="146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4" y="4379441"/>
            <a:ext cx="9105900" cy="149542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9835118" y="1690688"/>
            <a:ext cx="689344" cy="10737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79790" y="134324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628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1"/>
            <a:ext cx="10515600" cy="1325563"/>
          </a:xfrm>
        </p:spPr>
        <p:txBody>
          <a:bodyPr/>
          <a:lstStyle/>
          <a:p>
            <a:r>
              <a:rPr lang="en-US" dirty="0"/>
              <a:t>What causes the bump?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30790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rgbClr val="7030A0"/>
                </a:solidFill>
              </a:rPr>
              <a:t>Forward projection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200" y="383622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rgbClr val="7030A0"/>
                </a:solidFill>
              </a:rPr>
              <a:t>Reverse projection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63640"/>
            <a:ext cx="1051560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887290"/>
            <a:ext cx="10506075" cy="16287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10" idx="1"/>
          </p:cNvCxnSpPr>
          <p:nvPr/>
        </p:nvCxnSpPr>
        <p:spPr>
          <a:xfrm flipH="1">
            <a:off x="4763386" y="1433629"/>
            <a:ext cx="689344" cy="9624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2730" y="1248963"/>
            <a:ext cx="42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period of noise = amount of oversampling</a:t>
            </a:r>
          </a:p>
        </p:txBody>
      </p:sp>
    </p:spTree>
    <p:extLst>
      <p:ext uri="{BB962C8B-B14F-4D97-AF65-F5344CB8AC3E}">
        <p14:creationId xmlns:p14="http://schemas.microsoft.com/office/powerpoint/2010/main" val="3090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3"/>
            <a:ext cx="10515600" cy="1325563"/>
          </a:xfrm>
        </p:spPr>
        <p:txBody>
          <a:bodyPr/>
          <a:lstStyle/>
          <a:p>
            <a:r>
              <a:rPr lang="en-US" dirty="0"/>
              <a:t>Stability across </a:t>
            </a:r>
            <a:r>
              <a:rPr lang="en-US" dirty="0" err="1"/>
              <a:t>subsamplings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49" y="2466311"/>
            <a:ext cx="3286125" cy="20955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889898" y="4561811"/>
            <a:ext cx="332" cy="5949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5312" y="5156791"/>
            <a:ext cx="1702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stable</a:t>
            </a:r>
          </a:p>
        </p:txBody>
      </p:sp>
      <p:sp>
        <p:nvSpPr>
          <p:cNvPr id="10" name="Oval 9"/>
          <p:cNvSpPr/>
          <p:nvPr/>
        </p:nvSpPr>
        <p:spPr>
          <a:xfrm>
            <a:off x="6305107" y="2466311"/>
            <a:ext cx="1105786" cy="20955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7"/>
            <a:ext cx="10515600" cy="1325563"/>
          </a:xfrm>
        </p:spPr>
        <p:txBody>
          <a:bodyPr/>
          <a:lstStyle/>
          <a:p>
            <a:r>
              <a:rPr lang="en-US" dirty="0"/>
              <a:t>Experiment 1:  Different orientations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21" y="1825625"/>
            <a:ext cx="6553200" cy="484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1" y="5188688"/>
            <a:ext cx="5090273" cy="1485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2" y="1690688"/>
            <a:ext cx="4524375" cy="33051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4961" y="3888120"/>
            <a:ext cx="3829492" cy="4712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0333" y="6542860"/>
            <a:ext cx="408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  <a:r>
              <a:rPr lang="en-US" dirty="0"/>
              <a:t> to 45</a:t>
            </a:r>
            <a:r>
              <a:rPr lang="en-US" baseline="30000" dirty="0"/>
              <a:t>o</a:t>
            </a:r>
            <a:r>
              <a:rPr lang="en-US" dirty="0"/>
              <a:t>, increments of 5</a:t>
            </a:r>
            <a:r>
              <a:rPr lang="en-US" baseline="30000" dirty="0"/>
              <a:t>o</a:t>
            </a:r>
            <a:r>
              <a:rPr lang="en-US" dirty="0"/>
              <a:t>   (50x50 crops)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8963" y="6520566"/>
            <a:ext cx="550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Details:  4:1 contrast ratio, 580 lux, 5540 K, AGC off, JPEG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891455" y="1609577"/>
            <a:ext cx="1271238" cy="22785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4144" y="1208070"/>
            <a:ext cx="133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6658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325563"/>
          </a:xfrm>
        </p:spPr>
        <p:txBody>
          <a:bodyPr/>
          <a:lstStyle/>
          <a:p>
            <a:r>
              <a:rPr lang="en-US" dirty="0"/>
              <a:t>MTF curves of reverse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62" y="1581839"/>
            <a:ext cx="6979610" cy="513295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580711" y="4061637"/>
            <a:ext cx="3873791" cy="7656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795" y="4365627"/>
            <a:ext cx="1337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consistency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across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35445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11" y="1825625"/>
            <a:ext cx="6591300" cy="484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3"/>
            <a:ext cx="10515600" cy="1325563"/>
          </a:xfrm>
        </p:spPr>
        <p:txBody>
          <a:bodyPr/>
          <a:lstStyle/>
          <a:p>
            <a:r>
              <a:rPr lang="en-US" dirty="0"/>
              <a:t>Experiment 2:  Vertical crop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8" y="5712795"/>
            <a:ext cx="5186573" cy="92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3" y="1719411"/>
            <a:ext cx="4605724" cy="35336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3879" y="4171911"/>
            <a:ext cx="4390139" cy="4712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2886" y="6542349"/>
            <a:ext cx="252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rows:  3 to 50</a:t>
            </a:r>
          </a:p>
        </p:txBody>
      </p:sp>
    </p:spTree>
    <p:extLst>
      <p:ext uri="{BB962C8B-B14F-4D97-AF65-F5344CB8AC3E}">
        <p14:creationId xmlns:p14="http://schemas.microsoft.com/office/powerpoint/2010/main" val="4153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3" y="1791373"/>
            <a:ext cx="4713642" cy="3205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57" y="1811956"/>
            <a:ext cx="6781800" cy="482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9"/>
            <a:ext cx="10515600" cy="1325563"/>
          </a:xfrm>
        </p:spPr>
        <p:txBody>
          <a:bodyPr/>
          <a:lstStyle/>
          <a:p>
            <a:r>
              <a:rPr lang="en-US" dirty="0"/>
              <a:t>Experiment 3:  Horizontal crop</a:t>
            </a:r>
          </a:p>
        </p:txBody>
      </p:sp>
      <p:sp>
        <p:nvSpPr>
          <p:cNvPr id="9" name="Oval 8"/>
          <p:cNvSpPr/>
          <p:nvPr/>
        </p:nvSpPr>
        <p:spPr>
          <a:xfrm>
            <a:off x="426411" y="3937990"/>
            <a:ext cx="4390139" cy="4712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3" y="4991334"/>
            <a:ext cx="4885444" cy="1649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2886" y="6542349"/>
            <a:ext cx="286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columns:  5 to 50</a:t>
            </a:r>
          </a:p>
        </p:txBody>
      </p:sp>
    </p:spTree>
    <p:extLst>
      <p:ext uri="{BB962C8B-B14F-4D97-AF65-F5344CB8AC3E}">
        <p14:creationId xmlns:p14="http://schemas.microsoft.com/office/powerpoint/2010/main" val="92729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41" y="1640769"/>
            <a:ext cx="5002508" cy="2862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44"/>
            <a:ext cx="10515600" cy="1325563"/>
          </a:xfrm>
        </p:spPr>
        <p:txBody>
          <a:bodyPr/>
          <a:lstStyle/>
          <a:p>
            <a:r>
              <a:rPr lang="en-US" dirty="0"/>
              <a:t>MTF measures camera sharpness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47121" cy="3724570"/>
          </a:xfrm>
        </p:spPr>
        <p:txBody>
          <a:bodyPr/>
          <a:lstStyle/>
          <a:p>
            <a:r>
              <a:rPr lang="en-US" dirty="0"/>
              <a:t>Optical transfer function (OTF)</a:t>
            </a:r>
            <a:br>
              <a:rPr lang="en-US" dirty="0"/>
            </a:br>
            <a:r>
              <a:rPr lang="en-US" i="1" dirty="0">
                <a:solidFill>
                  <a:schemeClr val="accent2"/>
                </a:solidFill>
              </a:rPr>
              <a:t>Fourier transform of impulse response</a:t>
            </a:r>
          </a:p>
          <a:p>
            <a:r>
              <a:rPr lang="en-US" dirty="0"/>
              <a:t>Modulation transfer function (MTF)</a:t>
            </a:r>
            <a:br>
              <a:rPr lang="en-US" dirty="0"/>
            </a:br>
            <a:r>
              <a:rPr lang="en-US" i="1" dirty="0">
                <a:solidFill>
                  <a:schemeClr val="accent2"/>
                </a:solidFill>
              </a:rPr>
              <a:t>Magnitude of OTF</a:t>
            </a:r>
          </a:p>
          <a:p>
            <a:r>
              <a:rPr lang="en-US" dirty="0"/>
              <a:t>Spatial frequency response (SFR)</a:t>
            </a:r>
            <a:br>
              <a:rPr lang="en-US" dirty="0"/>
            </a:br>
            <a:r>
              <a:rPr lang="en-US" i="1" dirty="0">
                <a:solidFill>
                  <a:schemeClr val="accent2"/>
                </a:solidFill>
              </a:rPr>
              <a:t>MTF for digital imaging systems</a:t>
            </a:r>
          </a:p>
          <a:p>
            <a:r>
              <a:rPr lang="en-US" dirty="0"/>
              <a:t>Slanted edge</a:t>
            </a:r>
            <a:br>
              <a:rPr lang="en-US" dirty="0"/>
            </a:br>
            <a:r>
              <a:rPr lang="en-US" i="1" dirty="0">
                <a:solidFill>
                  <a:schemeClr val="accent2"/>
                </a:solidFill>
              </a:rPr>
              <a:t>Simplest target for computing SFR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1596" y="4549426"/>
            <a:ext cx="444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     High MTF                           </a:t>
            </a:r>
            <a:r>
              <a:rPr lang="en-US" sz="2000" b="1" dirty="0">
                <a:sym typeface="Wingdings" panose="05000000000000000000" pitchFamily="2" charset="2"/>
              </a:rPr>
              <a:t>Low MTF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ym typeface="Wingdings" panose="05000000000000000000" pitchFamily="2" charset="2"/>
              </a:rPr>
              <a:t> Sharp camera             Blurry camera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4795" y="5965782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SFR ≈ MTF</a:t>
            </a:r>
          </a:p>
        </p:txBody>
      </p:sp>
    </p:spTree>
    <p:extLst>
      <p:ext uri="{BB962C8B-B14F-4D97-AF65-F5344CB8AC3E}">
        <p14:creationId xmlns:p14="http://schemas.microsoft.com/office/powerpoint/2010/main" val="378834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9" y="1573725"/>
            <a:ext cx="4775707" cy="351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7" y="5252485"/>
            <a:ext cx="5021312" cy="134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382" y="1749491"/>
            <a:ext cx="6810375" cy="484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5"/>
            <a:ext cx="10515600" cy="1325563"/>
          </a:xfrm>
        </p:spPr>
        <p:txBody>
          <a:bodyPr/>
          <a:lstStyle/>
          <a:p>
            <a:r>
              <a:rPr lang="en-US" dirty="0"/>
              <a:t>Experiment 4:  Square crop</a:t>
            </a:r>
          </a:p>
        </p:txBody>
      </p:sp>
      <p:sp>
        <p:nvSpPr>
          <p:cNvPr id="9" name="Oval 8"/>
          <p:cNvSpPr/>
          <p:nvPr/>
        </p:nvSpPr>
        <p:spPr>
          <a:xfrm>
            <a:off x="426411" y="3937990"/>
            <a:ext cx="4390139" cy="4712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32886" y="6542349"/>
            <a:ext cx="204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length:  5 to 50</a:t>
            </a:r>
          </a:p>
        </p:txBody>
      </p:sp>
    </p:spTree>
    <p:extLst>
      <p:ext uri="{BB962C8B-B14F-4D97-AF65-F5344CB8AC3E}">
        <p14:creationId xmlns:p14="http://schemas.microsoft.com/office/powerpoint/2010/main" val="278138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1"/>
            <a:ext cx="10515600" cy="1325563"/>
          </a:xfrm>
        </p:spPr>
        <p:txBody>
          <a:bodyPr/>
          <a:lstStyle/>
          <a:p>
            <a:r>
              <a:rPr lang="en-US" dirty="0"/>
              <a:t>MTF curve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54" y="1825625"/>
            <a:ext cx="4331770" cy="4351338"/>
          </a:xfrm>
        </p:spPr>
        <p:txBody>
          <a:bodyPr/>
          <a:lstStyle/>
          <a:p>
            <a:r>
              <a:rPr lang="en-US" dirty="0"/>
              <a:t>50 x 50 crop</a:t>
            </a:r>
          </a:p>
          <a:p>
            <a:r>
              <a:rPr lang="en-US" dirty="0"/>
              <a:t>5</a:t>
            </a:r>
            <a:r>
              <a:rPr lang="en-US" baseline="30000" dirty="0"/>
              <a:t>o</a:t>
            </a:r>
            <a:r>
              <a:rPr lang="en-US" dirty="0"/>
              <a:t> 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87" y="1825625"/>
            <a:ext cx="6657975" cy="48768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286000" y="3703100"/>
            <a:ext cx="3243392" cy="258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898" y="5625722"/>
            <a:ext cx="220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interpolation alone does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not explain discrepancy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86000" y="4375263"/>
            <a:ext cx="3810000" cy="36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286000" y="5179672"/>
            <a:ext cx="4489487" cy="534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975" y="3522699"/>
            <a:ext cx="220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Bilinear interpolation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75" y="4186499"/>
            <a:ext cx="220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Bicubic interpolation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75" y="5017476"/>
            <a:ext cx="220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3003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1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419"/>
            <a:ext cx="10515600" cy="5741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Existing implementations of ISO 12233 exhibit variability</a:t>
            </a:r>
          </a:p>
          <a:p>
            <a:pPr lvl="1"/>
            <a:r>
              <a:rPr lang="en-US" dirty="0"/>
              <a:t>± 0.07 in MTF30 due to crop alone</a:t>
            </a:r>
          </a:p>
          <a:p>
            <a:pPr lvl="1"/>
            <a:r>
              <a:rPr lang="en-US"/>
              <a:t>significant digits</a:t>
            </a:r>
            <a:endParaRPr lang="en-US" dirty="0"/>
          </a:p>
          <a:p>
            <a:r>
              <a:rPr lang="en-US" dirty="0"/>
              <a:t>Proposed solution:</a:t>
            </a:r>
          </a:p>
          <a:p>
            <a:pPr lvl="1"/>
            <a:r>
              <a:rPr lang="en-US" dirty="0" err="1"/>
              <a:t>Ridler-Calvard</a:t>
            </a:r>
            <a:r>
              <a:rPr lang="en-US" dirty="0"/>
              <a:t> to find points</a:t>
            </a:r>
          </a:p>
          <a:p>
            <a:pPr lvl="1"/>
            <a:r>
              <a:rPr lang="en-US" dirty="0"/>
              <a:t>total least squares to fit line</a:t>
            </a:r>
          </a:p>
          <a:p>
            <a:pPr lvl="1"/>
            <a:r>
              <a:rPr lang="en-US" dirty="0"/>
              <a:t>reverse projection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invariance to orientation</a:t>
            </a:r>
          </a:p>
          <a:p>
            <a:r>
              <a:rPr lang="en-US" dirty="0"/>
              <a:t>Remaining questions:</a:t>
            </a:r>
          </a:p>
          <a:p>
            <a:pPr lvl="1"/>
            <a:r>
              <a:rPr lang="en-US" dirty="0"/>
              <a:t>Is high-frequency bump caused by forward projection?</a:t>
            </a:r>
          </a:p>
          <a:p>
            <a:pPr lvl="1"/>
            <a:r>
              <a:rPr lang="en-US" dirty="0"/>
              <a:t>Is reverse projection more or less accurate?</a:t>
            </a:r>
          </a:p>
          <a:p>
            <a:pPr lvl="1"/>
            <a:r>
              <a:rPr lang="en-US" dirty="0"/>
              <a:t>More experiments?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5"/>
            <a:ext cx="105156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 thanks to </a:t>
            </a:r>
          </a:p>
          <a:p>
            <a:r>
              <a:rPr lang="en-US" dirty="0"/>
              <a:t>Andrew </a:t>
            </a:r>
            <a:r>
              <a:rPr lang="en-US" dirty="0" err="1"/>
              <a:t>Juenger</a:t>
            </a:r>
            <a:r>
              <a:rPr lang="en-US" dirty="0"/>
              <a:t> </a:t>
            </a:r>
          </a:p>
          <a:p>
            <a:r>
              <a:rPr lang="en-US" dirty="0"/>
              <a:t>Erik Garcia</a:t>
            </a:r>
          </a:p>
          <a:p>
            <a:r>
              <a:rPr lang="en-US" dirty="0" err="1"/>
              <a:t>Kanzah</a:t>
            </a:r>
            <a:r>
              <a:rPr lang="en-US" dirty="0"/>
              <a:t> </a:t>
            </a:r>
            <a:r>
              <a:rPr lang="en-US" dirty="0" err="1"/>
              <a:t>Qasim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5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1"/>
            <a:ext cx="10515600" cy="1325563"/>
          </a:xfrm>
        </p:spPr>
        <p:txBody>
          <a:bodyPr/>
          <a:lstStyle/>
          <a:p>
            <a:r>
              <a:rPr lang="en-US" dirty="0"/>
              <a:t>What affects MTF?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720"/>
            <a:ext cx="7306340" cy="4890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MTF affected by</a:t>
            </a:r>
          </a:p>
          <a:p>
            <a:r>
              <a:rPr lang="en-US" dirty="0"/>
              <a:t>Lens</a:t>
            </a:r>
          </a:p>
          <a:p>
            <a:r>
              <a:rPr lang="en-US" dirty="0"/>
              <a:t>Sensor</a:t>
            </a:r>
          </a:p>
          <a:p>
            <a:r>
              <a:rPr lang="en-US" dirty="0"/>
              <a:t>Electronics</a:t>
            </a:r>
          </a:p>
          <a:p>
            <a:r>
              <a:rPr lang="en-US" dirty="0"/>
              <a:t>Target</a:t>
            </a:r>
          </a:p>
          <a:p>
            <a:r>
              <a:rPr lang="en-US" dirty="0"/>
              <a:t>Pose</a:t>
            </a:r>
          </a:p>
          <a:p>
            <a:r>
              <a:rPr lang="en-US" dirty="0"/>
              <a:t>Lighting intensity and color</a:t>
            </a:r>
          </a:p>
          <a:p>
            <a:r>
              <a:rPr lang="en-US" dirty="0"/>
              <a:t>Color channel</a:t>
            </a:r>
          </a:p>
          <a:p>
            <a:r>
              <a:rPr lang="en-US" dirty="0"/>
              <a:t>ROI</a:t>
            </a:r>
          </a:p>
          <a:p>
            <a:r>
              <a:rPr lang="en-US" dirty="0"/>
              <a:t>Orientation</a:t>
            </a:r>
          </a:p>
          <a:p>
            <a:r>
              <a:rPr lang="en-US" dirty="0"/>
              <a:t>Algorithm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56" y="2580056"/>
            <a:ext cx="2323325" cy="23233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03760" y="1956391"/>
            <a:ext cx="5571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3760" y="3299635"/>
            <a:ext cx="5571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3760" y="5057547"/>
            <a:ext cx="55714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02490" y="2311286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2490" y="5296078"/>
            <a:ext cx="510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1735" y="4928930"/>
            <a:ext cx="155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Slanted edge</a:t>
            </a:r>
          </a:p>
        </p:txBody>
      </p:sp>
    </p:spTree>
    <p:extLst>
      <p:ext uri="{BB962C8B-B14F-4D97-AF65-F5344CB8AC3E}">
        <p14:creationId xmlns:p14="http://schemas.microsoft.com/office/powerpoint/2010/main" val="77339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770" y="1358106"/>
            <a:ext cx="7258050" cy="52863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17"/>
            <a:ext cx="10515600" cy="1325563"/>
          </a:xfrm>
        </p:spPr>
        <p:txBody>
          <a:bodyPr/>
          <a:lstStyle/>
          <a:p>
            <a:r>
              <a:rPr lang="en-US" dirty="0"/>
              <a:t>Variability of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09" y="4796358"/>
            <a:ext cx="1082373" cy="108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" y="4796358"/>
            <a:ext cx="1082373" cy="1082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0" y="4796358"/>
            <a:ext cx="1082373" cy="1082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0" y="4796358"/>
            <a:ext cx="1082373" cy="10823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3897863" y="4954772"/>
            <a:ext cx="562448" cy="7655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377294" y="4954772"/>
            <a:ext cx="519924" cy="7655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7668458" y="2345314"/>
            <a:ext cx="5488497" cy="3324224"/>
          </a:xfrm>
          <a:prstGeom prst="rect">
            <a:avLst/>
          </a:prstGeom>
          <a:solidFill>
            <a:schemeClr val="accent1">
              <a:alpha val="2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56652" y="3444954"/>
            <a:ext cx="893135" cy="10632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6969" y="1358106"/>
            <a:ext cx="3978570" cy="2999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7030A0"/>
                </a:solidFill>
              </a:rPr>
              <a:t>Same:</a:t>
            </a:r>
          </a:p>
          <a:p>
            <a:r>
              <a:rPr lang="en-US" sz="2000" dirty="0"/>
              <a:t>Sensor</a:t>
            </a:r>
          </a:p>
          <a:p>
            <a:r>
              <a:rPr lang="en-US" sz="2000" dirty="0"/>
              <a:t>Target</a:t>
            </a:r>
          </a:p>
          <a:p>
            <a:r>
              <a:rPr lang="en-US" sz="2000" dirty="0"/>
              <a:t>Lighting conditions</a:t>
            </a:r>
          </a:p>
          <a:p>
            <a:r>
              <a:rPr lang="en-US" sz="2000" dirty="0"/>
              <a:t>Pose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7030A0"/>
                </a:solidFill>
              </a:rPr>
              <a:t>Different:</a:t>
            </a:r>
          </a:p>
          <a:p>
            <a:r>
              <a:rPr lang="en-US" sz="2000" dirty="0"/>
              <a:t>Crops from 25 to 50 pixels wide </a:t>
            </a:r>
          </a:p>
          <a:p>
            <a:r>
              <a:rPr lang="en-US" sz="2000" dirty="0"/>
              <a:t>Angles between 5 and 20 degrees</a:t>
            </a:r>
          </a:p>
          <a:p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0355" y="6445271"/>
            <a:ext cx="31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Set of ~20 total cropped images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60609" y="311423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MTF30</a:t>
            </a:r>
          </a:p>
        </p:txBody>
      </p:sp>
    </p:spTree>
    <p:extLst>
      <p:ext uri="{BB962C8B-B14F-4D97-AF65-F5344CB8AC3E}">
        <p14:creationId xmlns:p14="http://schemas.microsoft.com/office/powerpoint/2010/main" val="38392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11"/>
            <a:ext cx="10515600" cy="1325563"/>
          </a:xfrm>
        </p:spPr>
        <p:txBody>
          <a:bodyPr/>
          <a:lstStyle/>
          <a:p>
            <a:r>
              <a:rPr lang="en-US" dirty="0"/>
              <a:t>Variability of results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95725" y="2018546"/>
            <a:ext cx="8296275" cy="3818733"/>
            <a:chOff x="3895725" y="2932942"/>
            <a:chExt cx="8296275" cy="38187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5725" y="2932942"/>
              <a:ext cx="8296275" cy="37528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5400000">
              <a:off x="7193147" y="1870004"/>
              <a:ext cx="1584249" cy="8179094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46698" y="5433232"/>
              <a:ext cx="7928121" cy="58479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6969" y="1358106"/>
            <a:ext cx="3978570" cy="2999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Same:</a:t>
            </a:r>
          </a:p>
          <a:p>
            <a:r>
              <a:rPr lang="en-US" sz="2000" dirty="0"/>
              <a:t>Sensor</a:t>
            </a:r>
          </a:p>
          <a:p>
            <a:r>
              <a:rPr lang="en-US" sz="2000" dirty="0"/>
              <a:t>Target</a:t>
            </a:r>
          </a:p>
          <a:p>
            <a:r>
              <a:rPr lang="en-US" sz="2000" dirty="0"/>
              <a:t>Lighting conditions</a:t>
            </a:r>
          </a:p>
          <a:p>
            <a:r>
              <a:rPr lang="en-US" sz="2000" dirty="0"/>
              <a:t>Pose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Different:</a:t>
            </a:r>
          </a:p>
          <a:p>
            <a:r>
              <a:rPr lang="en-US" sz="2000" dirty="0"/>
              <a:t>Crops from 25 to 50 pixels wide </a:t>
            </a:r>
          </a:p>
          <a:p>
            <a:r>
              <a:rPr lang="en-US" sz="2000" dirty="0"/>
              <a:t>Angles between 5 and 20 degrees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0355" y="6445271"/>
            <a:ext cx="31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Set of ~20 total cropped images</a:t>
            </a:r>
          </a:p>
        </p:txBody>
      </p:sp>
    </p:spTree>
    <p:extLst>
      <p:ext uri="{BB962C8B-B14F-4D97-AF65-F5344CB8AC3E}">
        <p14:creationId xmlns:p14="http://schemas.microsoft.com/office/powerpoint/2010/main" val="15579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13"/>
            <a:ext cx="10515600" cy="1325563"/>
          </a:xfrm>
        </p:spPr>
        <p:txBody>
          <a:bodyPr/>
          <a:lstStyle/>
          <a:p>
            <a:r>
              <a:rPr lang="en-US" dirty="0"/>
              <a:t>Variability of results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95725" y="1935026"/>
            <a:ext cx="8275009" cy="3902261"/>
            <a:chOff x="3895725" y="1828696"/>
            <a:chExt cx="8275009" cy="3902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1609" y="1828696"/>
              <a:ext cx="8239125" cy="38385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5400000">
              <a:off x="7193147" y="849286"/>
              <a:ext cx="1584249" cy="8179094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46698" y="4412514"/>
              <a:ext cx="7928121" cy="58479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57420" y="6148618"/>
            <a:ext cx="507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These are all crops of the same image!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6969" y="1336840"/>
            <a:ext cx="3978570" cy="2999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Same:</a:t>
            </a:r>
          </a:p>
          <a:p>
            <a:r>
              <a:rPr lang="en-US" sz="2000" dirty="0"/>
              <a:t>Sensor</a:t>
            </a:r>
          </a:p>
          <a:p>
            <a:r>
              <a:rPr lang="en-US" sz="2000" dirty="0"/>
              <a:t>Target</a:t>
            </a:r>
          </a:p>
          <a:p>
            <a:r>
              <a:rPr lang="en-US" sz="2000" dirty="0"/>
              <a:t>Lighting conditions</a:t>
            </a:r>
          </a:p>
          <a:p>
            <a:r>
              <a:rPr lang="en-US" sz="2000" dirty="0"/>
              <a:t>Pose</a:t>
            </a:r>
          </a:p>
          <a:p>
            <a:r>
              <a:rPr lang="en-US" sz="2000" dirty="0"/>
              <a:t>Angle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Different:</a:t>
            </a:r>
          </a:p>
          <a:p>
            <a:r>
              <a:rPr lang="en-US" sz="2000" dirty="0"/>
              <a:t>Crops from 25 to 50 pixels wide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74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325563"/>
          </a:xfrm>
        </p:spPr>
        <p:txBody>
          <a:bodyPr/>
          <a:lstStyle/>
          <a:p>
            <a:r>
              <a:rPr lang="en-US" dirty="0"/>
              <a:t>ISO 12233:  The standard way to estimate MTF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7878"/>
            <a:ext cx="10515600" cy="3915956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dirty="0"/>
              <a:t>Define ROI (region of interest)</a:t>
            </a:r>
            <a:br>
              <a:rPr lang="en-US" b="0" dirty="0"/>
            </a:br>
            <a:r>
              <a:rPr lang="en-US" sz="2400" b="0" i="1" dirty="0"/>
              <a:t>either manual or automatic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Gamma expansion </a:t>
            </a:r>
            <a:br>
              <a:rPr lang="en-US" b="0" dirty="0"/>
            </a:br>
            <a:r>
              <a:rPr lang="en-US" sz="2400" b="0" i="1" dirty="0"/>
              <a:t>undo OECF (opto-electronic conversion function)</a:t>
            </a:r>
            <a:r>
              <a:rPr lang="en-US" b="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Luminance from RGB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Find points along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Fit line to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Project 2D array onto 1D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Differentiate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Apply Hamming window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Compute DFT (discrete Fourier transform)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Magnitude of DFT yields estimate of MTF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5480" y="122902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[2000, 2014]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24022"/>
            <a:ext cx="309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</a:rPr>
              <a:t>Slanted edge approach</a:t>
            </a:r>
            <a:endParaRPr lang="en-US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7885"/>
            <a:ext cx="10515600" cy="3915956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dirty="0"/>
              <a:t>Define ROI (region of interest)</a:t>
            </a:r>
            <a:br>
              <a:rPr lang="en-US" b="0" dirty="0"/>
            </a:br>
            <a:r>
              <a:rPr lang="en-US" sz="2400" b="0" i="1" dirty="0"/>
              <a:t>either manual or automatic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Gamma expansion </a:t>
            </a:r>
            <a:br>
              <a:rPr lang="en-US" b="0" dirty="0"/>
            </a:br>
            <a:r>
              <a:rPr lang="en-US" sz="2400" b="0" i="1" dirty="0"/>
              <a:t>undo OECF (opto-electronic conversion function)</a:t>
            </a:r>
            <a:r>
              <a:rPr lang="en-US" b="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Luminance from RGB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Find points along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Fit line to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Project 2D array onto 1D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Differentiate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Apply Hamming window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Compute DFT (discrete Fourier transform)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Magnitude of DFT yields estimate of MTF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5480" y="122902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[2000, 2014]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15"/>
            <a:ext cx="10515600" cy="1325563"/>
          </a:xfrm>
        </p:spPr>
        <p:txBody>
          <a:bodyPr/>
          <a:lstStyle/>
          <a:p>
            <a:r>
              <a:rPr lang="en-US" dirty="0"/>
              <a:t>ISO 12233:  The standard way to estimate MTF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724022"/>
            <a:ext cx="309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</a:rPr>
              <a:t>Slanted edge approach</a:t>
            </a:r>
            <a:endParaRPr lang="en-US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338" y="109636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Standard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338" y="2101035"/>
            <a:ext cx="5475955" cy="408862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Centroid of derivative along rows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Ordinary least squares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Forward projection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736" y="1096362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Proposed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736" y="2101035"/>
            <a:ext cx="5183188" cy="4088628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Ridler-Calvard</a:t>
            </a:r>
            <a:r>
              <a:rPr lang="en-US" dirty="0"/>
              <a:t> segmentation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Total least squares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Reverse projection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399" y="2132934"/>
            <a:ext cx="47371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Step 4:  Find points along edge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                                   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vs.</a:t>
            </a:r>
            <a:r>
              <a:rPr lang="en-US" sz="2800" b="1" i="1" dirty="0">
                <a:solidFill>
                  <a:schemeClr val="accent2"/>
                </a:solidFill>
              </a:rPr>
              <a:t/>
            </a:r>
            <a:br>
              <a:rPr lang="en-US" sz="2800" b="1" i="1" dirty="0">
                <a:solidFill>
                  <a:schemeClr val="accent2"/>
                </a:solidFill>
              </a:rPr>
            </a:br>
            <a:endParaRPr lang="en-US" sz="2800" b="1" i="1" dirty="0">
              <a:solidFill>
                <a:schemeClr val="accent2"/>
              </a:solidFill>
            </a:endParaRPr>
          </a:p>
          <a:p>
            <a:r>
              <a:rPr lang="en-US" sz="2800" b="1" i="1" dirty="0">
                <a:solidFill>
                  <a:schemeClr val="accent2"/>
                </a:solidFill>
              </a:rPr>
              <a:t>Step 5:  Fit line to points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                        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vs.</a:t>
            </a:r>
            <a:r>
              <a:rPr lang="en-US" sz="2800" b="1" i="1" dirty="0">
                <a:solidFill>
                  <a:schemeClr val="accent2"/>
                </a:solidFill>
              </a:rPr>
              <a:t/>
            </a:r>
            <a:br>
              <a:rPr lang="en-US" sz="2800" b="1" i="1" dirty="0">
                <a:solidFill>
                  <a:schemeClr val="accent2"/>
                </a:solidFill>
              </a:rPr>
            </a:br>
            <a:endParaRPr lang="en-US" sz="2800" b="1" i="1" dirty="0">
              <a:solidFill>
                <a:schemeClr val="accent2"/>
              </a:solidFill>
            </a:endParaRPr>
          </a:p>
          <a:p>
            <a:r>
              <a:rPr lang="en-US" sz="2800" b="1" i="1" dirty="0">
                <a:solidFill>
                  <a:schemeClr val="accent2"/>
                </a:solidFill>
              </a:rPr>
              <a:t>Step 6:  Project from 2D to 1D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                        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8632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584</Words>
  <Application>Microsoft Office PowerPoint</Application>
  <PresentationFormat>Custom</PresentationFormat>
  <Paragraphs>205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Reverse-Projection Method for Measuring Camera MTF</vt:lpstr>
      <vt:lpstr>MTF measures camera sharpness</vt:lpstr>
      <vt:lpstr>What affects MTF?</vt:lpstr>
      <vt:lpstr>Variability of results</vt:lpstr>
      <vt:lpstr>Variability of results</vt:lpstr>
      <vt:lpstr>Variability of results</vt:lpstr>
      <vt:lpstr>ISO 12233:  The standard way to estimate MTF</vt:lpstr>
      <vt:lpstr>ISO 12233:  The standard way to estimate MTF</vt:lpstr>
      <vt:lpstr>Comparison</vt:lpstr>
      <vt:lpstr>Step 4:  Find points along edge</vt:lpstr>
      <vt:lpstr>Step 5:  Fit line to points</vt:lpstr>
      <vt:lpstr>Step 6:  Project from 2D to 1D</vt:lpstr>
      <vt:lpstr>Forward vs. reverse projection</vt:lpstr>
      <vt:lpstr>What causes the bump?</vt:lpstr>
      <vt:lpstr>Stability across subsamplings</vt:lpstr>
      <vt:lpstr>Experiment 1:  Different orientations</vt:lpstr>
      <vt:lpstr>MTF curves of reverse projection</vt:lpstr>
      <vt:lpstr>Experiment 2:  Vertical crop</vt:lpstr>
      <vt:lpstr>Experiment 3:  Horizontal crop</vt:lpstr>
      <vt:lpstr>Experiment 4:  Square crop</vt:lpstr>
      <vt:lpstr>MTF curve comparison</vt:lpstr>
      <vt:lpstr>Conclusion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Reverse-Projection Method for Measuring Camera MTF</dc:title>
  <dc:creator>Stan Birchfield</dc:creator>
  <cp:lastModifiedBy>ss</cp:lastModifiedBy>
  <cp:revision>81</cp:revision>
  <dcterms:created xsi:type="dcterms:W3CDTF">2017-01-30T03:05:37Z</dcterms:created>
  <dcterms:modified xsi:type="dcterms:W3CDTF">2017-02-06T07:21:34Z</dcterms:modified>
</cp:coreProperties>
</file>