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avi" ContentType="video/avi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26" r:id="rId3"/>
    <p:sldId id="327" r:id="rId4"/>
    <p:sldId id="328" r:id="rId5"/>
    <p:sldId id="329" r:id="rId6"/>
    <p:sldId id="330" r:id="rId7"/>
    <p:sldId id="257" r:id="rId8"/>
    <p:sldId id="258" r:id="rId9"/>
    <p:sldId id="320" r:id="rId10"/>
    <p:sldId id="260" r:id="rId11"/>
    <p:sldId id="331" r:id="rId12"/>
    <p:sldId id="332" r:id="rId13"/>
    <p:sldId id="311" r:id="rId14"/>
    <p:sldId id="334" r:id="rId15"/>
    <p:sldId id="308" r:id="rId16"/>
    <p:sldId id="337" r:id="rId17"/>
    <p:sldId id="310" r:id="rId18"/>
    <p:sldId id="309" r:id="rId19"/>
    <p:sldId id="315" r:id="rId20"/>
    <p:sldId id="312" r:id="rId21"/>
    <p:sldId id="335" r:id="rId22"/>
    <p:sldId id="324" r:id="rId23"/>
    <p:sldId id="325" r:id="rId24"/>
    <p:sldId id="314" r:id="rId25"/>
    <p:sldId id="313" r:id="rId26"/>
    <p:sldId id="321" r:id="rId27"/>
    <p:sldId id="322" r:id="rId28"/>
    <p:sldId id="323" r:id="rId29"/>
    <p:sldId id="294" r:id="rId30"/>
    <p:sldId id="336" r:id="rId31"/>
    <p:sldId id="298" r:id="rId32"/>
    <p:sldId id="295" r:id="rId33"/>
    <p:sldId id="319" r:id="rId34"/>
    <p:sldId id="301" r:id="rId35"/>
    <p:sldId id="30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777A-3CFD-4215-B89D-79F5EF4F22EF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C392-31B7-422D-9EF3-F3562168C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96B278-8769-4704-A197-1E747CCE9833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96B278-8769-4704-A197-1E747CCE9833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96B278-8769-4704-A197-1E747CCE9833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96B278-8769-4704-A197-1E747CCE9833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96B278-8769-4704-A197-1E747CCE9833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s\Desktop\icira2012_montreal\ICIRA2012%20Slides\ICIRA2012.avi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1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17513" y="831850"/>
            <a:ext cx="8305800" cy="914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b="1" dirty="0" smtClean="0">
                <a:latin typeface="Arial" charset="0"/>
                <a:cs typeface="Arial" charset="0"/>
              </a:rPr>
              <a:t>Extracting Minimalistic Corridor Geometry from Low-Resolution Images</a:t>
            </a:r>
            <a:endParaRPr lang="en-US" altLang="ko-KR" sz="3600" b="1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  <p:pic>
        <p:nvPicPr>
          <p:cNvPr id="5123" name="Picture 12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25" y="5984875"/>
            <a:ext cx="323373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12"/>
          <p:cNvSpPr txBox="1">
            <a:spLocks noChangeArrowheads="1"/>
          </p:cNvSpPr>
          <p:nvPr/>
        </p:nvSpPr>
        <p:spPr bwMode="auto">
          <a:xfrm>
            <a:off x="627063" y="2270125"/>
            <a:ext cx="7899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404040"/>
                </a:solidFill>
                <a:latin typeface="Arial" charset="0"/>
                <a:cs typeface="Arial" charset="0"/>
              </a:rPr>
              <a:t>Yinxiao</a:t>
            </a:r>
            <a:r>
              <a:rPr lang="en-US" b="1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Li, </a:t>
            </a:r>
            <a:r>
              <a:rPr lang="en-US" b="1" dirty="0" err="1" smtClean="0">
                <a:solidFill>
                  <a:srgbClr val="404040"/>
                </a:solidFill>
                <a:latin typeface="Arial" charset="0"/>
                <a:cs typeface="Arial" charset="0"/>
              </a:rPr>
              <a:t>Vidya</a:t>
            </a:r>
            <a:r>
              <a:rPr lang="en-US" b="1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, N. </a:t>
            </a:r>
            <a:r>
              <a:rPr lang="en-US" b="1" dirty="0" err="1" smtClean="0">
                <a:solidFill>
                  <a:srgbClr val="404040"/>
                </a:solidFill>
                <a:latin typeface="Arial" charset="0"/>
                <a:cs typeface="Arial" charset="0"/>
              </a:rPr>
              <a:t>Murali</a:t>
            </a:r>
            <a:r>
              <a:rPr lang="en-US" b="1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, </a:t>
            </a:r>
            <a:r>
              <a:rPr lang="en-US" b="1" dirty="0">
                <a:solidFill>
                  <a:srgbClr val="404040"/>
                </a:solidFill>
                <a:latin typeface="Arial" charset="0"/>
                <a:cs typeface="Arial" charset="0"/>
              </a:rPr>
              <a:t>and Stanley T. Birchfield</a:t>
            </a:r>
          </a:p>
          <a:p>
            <a:pPr algn="ctr"/>
            <a:r>
              <a:rPr lang="en-US" b="1" dirty="0">
                <a:solidFill>
                  <a:srgbClr val="404040"/>
                </a:solidFill>
                <a:latin typeface="Arial" charset="0"/>
                <a:cs typeface="Arial" charset="0"/>
              </a:rPr>
              <a:t>Department of Electrical and Computer Engineering</a:t>
            </a:r>
          </a:p>
          <a:p>
            <a:pPr algn="ctr"/>
            <a:r>
              <a:rPr lang="en-US" b="1" dirty="0">
                <a:solidFill>
                  <a:srgbClr val="404040"/>
                </a:solidFill>
                <a:latin typeface="Arial" charset="0"/>
                <a:cs typeface="Arial" charset="0"/>
              </a:rPr>
              <a:t>Clemson University</a:t>
            </a:r>
          </a:p>
          <a:p>
            <a:pPr algn="ctr"/>
            <a:r>
              <a:rPr lang="en-US" b="1" dirty="0">
                <a:solidFill>
                  <a:srgbClr val="404040"/>
                </a:solidFill>
                <a:latin typeface="Arial" charset="0"/>
                <a:cs typeface="Arial" charset="0"/>
              </a:rPr>
              <a:t>{ </a:t>
            </a:r>
            <a:r>
              <a:rPr lang="en-US" b="1" dirty="0" err="1">
                <a:solidFill>
                  <a:srgbClr val="404040"/>
                </a:solidFill>
                <a:latin typeface="Arial" charset="0"/>
                <a:cs typeface="Arial" charset="0"/>
              </a:rPr>
              <a:t>yinxial</a:t>
            </a:r>
            <a:r>
              <a:rPr lang="en-US" b="1" dirty="0">
                <a:solidFill>
                  <a:srgbClr val="404040"/>
                </a:solidFill>
                <a:latin typeface="Arial" charset="0"/>
                <a:cs typeface="Arial" charset="0"/>
              </a:rPr>
              <a:t>, </a:t>
            </a:r>
            <a:r>
              <a:rPr lang="en-US" b="1" dirty="0" err="1" smtClean="0">
                <a:solidFill>
                  <a:srgbClr val="404040"/>
                </a:solidFill>
                <a:latin typeface="Arial" charset="0"/>
                <a:cs typeface="Arial" charset="0"/>
              </a:rPr>
              <a:t>vmurali</a:t>
            </a:r>
            <a:r>
              <a:rPr lang="en-US" b="1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, </a:t>
            </a:r>
            <a:r>
              <a:rPr lang="en-US" b="1" dirty="0" err="1" smtClean="0">
                <a:solidFill>
                  <a:srgbClr val="404040"/>
                </a:solidFill>
                <a:latin typeface="Arial" charset="0"/>
                <a:cs typeface="Arial" charset="0"/>
              </a:rPr>
              <a:t>stb</a:t>
            </a:r>
            <a:r>
              <a:rPr lang="en-US" b="1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404040"/>
                </a:solidFill>
                <a:latin typeface="Arial" charset="0"/>
                <a:cs typeface="Arial" charset="0"/>
              </a:rPr>
              <a:t>}@</a:t>
            </a:r>
            <a:r>
              <a:rPr lang="en-US" b="1" dirty="0" err="1">
                <a:solidFill>
                  <a:srgbClr val="404040"/>
                </a:solidFill>
                <a:latin typeface="Arial" charset="0"/>
                <a:cs typeface="Arial" charset="0"/>
              </a:rPr>
              <a:t>clemson.edu</a:t>
            </a:r>
            <a:r>
              <a:rPr lang="en-US" b="1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125" name="图片 14" descr="QQ截图未命名.jpg"/>
          <p:cNvPicPr>
            <a:picLocks noChangeAspect="1"/>
          </p:cNvPicPr>
          <p:nvPr/>
        </p:nvPicPr>
        <p:blipFill>
          <a:blip r:embed="rId4" cstate="print"/>
          <a:srcRect r="3789" b="397"/>
          <a:stretch>
            <a:fillRect/>
          </a:stretch>
        </p:blipFill>
        <p:spPr bwMode="auto">
          <a:xfrm>
            <a:off x="5654675" y="3646488"/>
            <a:ext cx="9747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C:\Documents and Settings\Yinxiao Li\Desktop\touxiang.JPG"/>
          <p:cNvPicPr>
            <a:picLocks noChangeAspect="1" noChangeArrowheads="1"/>
          </p:cNvPicPr>
          <p:nvPr/>
        </p:nvPicPr>
        <p:blipFill>
          <a:blip r:embed="rId5" cstate="print"/>
          <a:srcRect r="2499" b="3532"/>
          <a:stretch>
            <a:fillRect/>
          </a:stretch>
        </p:blipFill>
        <p:spPr bwMode="auto">
          <a:xfrm>
            <a:off x="2847975" y="3646488"/>
            <a:ext cx="9620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Documents and Settings\Yinxiao Li\Desktop\logo-level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30888"/>
            <a:ext cx="10350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C:\Documents and Settings\Yinxiao Li\Desktop\logo-level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8950" y="5830888"/>
            <a:ext cx="10350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Vid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3657600"/>
            <a:ext cx="962025" cy="124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65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Previous Work</a:t>
            </a:r>
          </a:p>
        </p:txBody>
      </p:sp>
      <p:sp>
        <p:nvSpPr>
          <p:cNvPr id="10243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36821"/>
            <a:ext cx="8229600" cy="2514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Related Approaches:</a:t>
            </a:r>
            <a:endParaRPr lang="en-US" sz="18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 Selective </a:t>
            </a:r>
            <a:r>
              <a:rPr lang="en-US" sz="1800" dirty="0" smtClean="0">
                <a:latin typeface="Arial" charset="0"/>
                <a:cs typeface="Arial" charset="0"/>
              </a:rPr>
              <a:t>Degradation Hypothesis </a:t>
            </a:r>
            <a:r>
              <a:rPr lang="en-US" sz="1600" dirty="0" smtClean="0">
                <a:latin typeface="Arial" charset="0"/>
                <a:cs typeface="Arial" charset="0"/>
              </a:rPr>
              <a:t>(</a:t>
            </a:r>
            <a:r>
              <a:rPr lang="en-US" sz="1600" dirty="0" err="1" smtClean="0">
                <a:latin typeface="Arial" charset="0"/>
                <a:cs typeface="Arial" charset="0"/>
              </a:rPr>
              <a:t>Leibowitz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i="1" dirty="0" smtClean="0">
                <a:latin typeface="Arial" charset="0"/>
                <a:cs typeface="Arial" charset="0"/>
              </a:rPr>
              <a:t>et al.</a:t>
            </a:r>
            <a:r>
              <a:rPr lang="en-US" sz="1600" dirty="0" smtClean="0">
                <a:latin typeface="Arial" charset="0"/>
                <a:cs typeface="Arial" charset="0"/>
              </a:rPr>
              <a:t> 1979)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 Scene </a:t>
            </a:r>
            <a:r>
              <a:rPr lang="en-US" sz="1800" dirty="0" smtClean="0">
                <a:latin typeface="Arial" charset="0"/>
                <a:cs typeface="Arial" charset="0"/>
              </a:rPr>
              <a:t>Classification Using </a:t>
            </a:r>
            <a:r>
              <a:rPr lang="en-US" sz="1800" dirty="0" smtClean="0">
                <a:latin typeface="Arial" charset="0"/>
                <a:cs typeface="Arial" charset="0"/>
              </a:rPr>
              <a:t>Tiny Images </a:t>
            </a:r>
            <a:r>
              <a:rPr lang="en-US" sz="1600" dirty="0" smtClean="0">
                <a:latin typeface="Arial" charset="0"/>
                <a:cs typeface="Arial" charset="0"/>
              </a:rPr>
              <a:t>(</a:t>
            </a:r>
            <a:r>
              <a:rPr lang="en-US" sz="1600" dirty="0" err="1" smtClean="0">
                <a:latin typeface="Arial" charset="0"/>
                <a:cs typeface="Arial" charset="0"/>
              </a:rPr>
              <a:t>Torralba</a:t>
            </a:r>
            <a:r>
              <a:rPr lang="en-US" sz="1600" dirty="0" smtClean="0">
                <a:latin typeface="Arial" charset="0"/>
                <a:cs typeface="Arial" charset="0"/>
              </a:rPr>
              <a:t> 2008, </a:t>
            </a:r>
            <a:r>
              <a:rPr lang="en-US" sz="1600" dirty="0" err="1" smtClean="0">
                <a:latin typeface="Arial" charset="0"/>
                <a:cs typeface="Arial" charset="0"/>
              </a:rPr>
              <a:t>Torralba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i="1" dirty="0" smtClean="0">
                <a:latin typeface="Arial" charset="0"/>
                <a:cs typeface="Arial" charset="0"/>
              </a:rPr>
              <a:t>et al. </a:t>
            </a:r>
            <a:r>
              <a:rPr lang="en-US" sz="1600" dirty="0" smtClean="0">
                <a:latin typeface="Arial" charset="0"/>
                <a:cs typeface="Arial" charset="0"/>
              </a:rPr>
              <a:t>2009)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 Minimalistic Sensing </a:t>
            </a:r>
            <a:r>
              <a:rPr lang="en-US" sz="1600" dirty="0" smtClean="0">
                <a:latin typeface="Arial" charset="0"/>
                <a:cs typeface="Arial" charset="0"/>
              </a:rPr>
              <a:t>(Tovar </a:t>
            </a:r>
            <a:r>
              <a:rPr lang="en-US" sz="1600" i="1" dirty="0" smtClean="0">
                <a:latin typeface="Arial" charset="0"/>
                <a:cs typeface="Arial" charset="0"/>
              </a:rPr>
              <a:t>et al.</a:t>
            </a:r>
            <a:r>
              <a:rPr lang="en-US" sz="1600" dirty="0" smtClean="0">
                <a:latin typeface="Arial" charset="0"/>
                <a:cs typeface="Arial" charset="0"/>
              </a:rPr>
              <a:t> 2004, </a:t>
            </a:r>
            <a:r>
              <a:rPr lang="en-US" sz="1600" dirty="0" err="1" smtClean="0">
                <a:latin typeface="Arial" charset="0"/>
                <a:cs typeface="Arial" charset="0"/>
              </a:rPr>
              <a:t>O’Kane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</a:rPr>
              <a:t>and </a:t>
            </a:r>
            <a:r>
              <a:rPr lang="en-US" sz="1600" dirty="0" err="1" smtClean="0">
                <a:latin typeface="Arial" charset="0"/>
                <a:cs typeface="Arial" charset="0"/>
              </a:rPr>
              <a:t>LaValle</a:t>
            </a:r>
            <a:r>
              <a:rPr lang="en-US" sz="1600" dirty="0" smtClean="0">
                <a:latin typeface="Arial" charset="0"/>
                <a:cs typeface="Arial" charset="0"/>
              </a:rPr>
              <a:t> 2007)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Autonomous Exploration Using Low-resolution Images </a:t>
            </a:r>
            <a:br>
              <a:rPr lang="en-US" sz="1800" dirty="0" smtClean="0">
                <a:latin typeface="Arial" charset="0"/>
                <a:cs typeface="Arial" charset="0"/>
              </a:rPr>
            </a:br>
            <a:r>
              <a:rPr lang="en-US" sz="1600" dirty="0" smtClean="0">
                <a:latin typeface="Arial" charset="0"/>
                <a:cs typeface="Arial" charset="0"/>
              </a:rPr>
              <a:t>   (</a:t>
            </a:r>
            <a:r>
              <a:rPr lang="en-US" sz="1600" dirty="0" err="1" smtClean="0">
                <a:latin typeface="Arial" charset="0"/>
                <a:cs typeface="Arial" charset="0"/>
              </a:rPr>
              <a:t>Murali</a:t>
            </a:r>
            <a:r>
              <a:rPr lang="en-US" sz="1600" dirty="0" smtClean="0">
                <a:latin typeface="Arial" charset="0"/>
                <a:cs typeface="Arial" charset="0"/>
              </a:rPr>
              <a:t> and </a:t>
            </a:r>
            <a:r>
              <a:rPr lang="en-US" sz="1600" dirty="0" err="1" smtClean="0">
                <a:latin typeface="Arial" charset="0"/>
                <a:cs typeface="Arial" charset="0"/>
              </a:rPr>
              <a:t>Birchfield</a:t>
            </a:r>
            <a:r>
              <a:rPr lang="en-US" sz="1600" dirty="0" smtClean="0">
                <a:latin typeface="Arial" charset="0"/>
                <a:cs typeface="Arial" charset="0"/>
              </a:rPr>
              <a:t> 2008, 2012)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Automatic Floor Segmentation of Indoor Corridors </a:t>
            </a:r>
            <a:r>
              <a:rPr lang="en-US" sz="1600" dirty="0" smtClean="0">
                <a:latin typeface="Arial" charset="0"/>
                <a:cs typeface="Arial" charset="0"/>
              </a:rPr>
              <a:t/>
            </a:r>
            <a:br>
              <a:rPr lang="en-US" sz="1600" dirty="0" smtClean="0">
                <a:latin typeface="Arial" charset="0"/>
                <a:cs typeface="Arial" charset="0"/>
              </a:rPr>
            </a:br>
            <a:r>
              <a:rPr lang="en-US" sz="1600" dirty="0" smtClean="0">
                <a:latin typeface="Arial" charset="0"/>
                <a:cs typeface="Arial" charset="0"/>
              </a:rPr>
              <a:t>   (Li and </a:t>
            </a:r>
            <a:r>
              <a:rPr lang="en-US" sz="1600" dirty="0" err="1" smtClean="0">
                <a:latin typeface="Arial" charset="0"/>
                <a:cs typeface="Arial" charset="0"/>
              </a:rPr>
              <a:t>Birchfield</a:t>
            </a:r>
            <a:r>
              <a:rPr lang="en-US" sz="1600" dirty="0" smtClean="0">
                <a:latin typeface="Arial" charset="0"/>
                <a:cs typeface="Arial" charset="0"/>
              </a:rPr>
              <a:t> 2010)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10247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533400" y="4082296"/>
            <a:ext cx="8839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Our </a:t>
            </a:r>
            <a:r>
              <a:rPr lang="en-US" sz="2000" b="1" dirty="0" smtClean="0">
                <a:solidFill>
                  <a:srgbClr val="00B050"/>
                </a:solidFill>
                <a:latin typeface="Arial" charset="0"/>
              </a:rPr>
              <a:t>contributions:</a:t>
            </a:r>
            <a:endParaRPr lang="en-US" b="1" dirty="0" smtClean="0">
              <a:solidFill>
                <a:srgbClr val="00B050"/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latin typeface="Arial" charset="0"/>
              </a:rPr>
              <a:t> </a:t>
            </a:r>
            <a:r>
              <a:rPr lang="en-US" b="1" i="1" dirty="0" smtClean="0">
                <a:latin typeface="Arial" charset="0"/>
              </a:rPr>
              <a:t>Provide </a:t>
            </a:r>
            <a:r>
              <a:rPr lang="en-US" b="1" i="1" dirty="0" smtClean="0">
                <a:latin typeface="Arial" charset="0"/>
              </a:rPr>
              <a:t>a </a:t>
            </a:r>
            <a:r>
              <a:rPr lang="en-US" b="1" i="1" dirty="0" smtClean="0">
                <a:latin typeface="Arial" charset="0"/>
              </a:rPr>
              <a:t>simple geometric </a:t>
            </a:r>
            <a:r>
              <a:rPr lang="en-US" b="1" i="1" dirty="0" smtClean="0">
                <a:latin typeface="Arial" charset="0"/>
              </a:rPr>
              <a:t>representation for the corridor structure </a:t>
            </a:r>
          </a:p>
          <a:p>
            <a:pPr lvl="1">
              <a:buFont typeface="Wingdings" pitchFamily="2" charset="2"/>
              <a:buChar char="Ø"/>
            </a:pPr>
            <a:r>
              <a:rPr lang="en-US" b="1" i="1" dirty="0" smtClean="0">
                <a:latin typeface="Arial" charset="0"/>
              </a:rPr>
              <a:t> orientation </a:t>
            </a:r>
            <a:r>
              <a:rPr lang="en-US" b="1" i="1" dirty="0" smtClean="0">
                <a:latin typeface="Arial" charset="0"/>
              </a:rPr>
              <a:t>line and wall-floor </a:t>
            </a:r>
            <a:r>
              <a:rPr lang="en-US" b="1" i="1" dirty="0" smtClean="0">
                <a:latin typeface="Arial" charset="0"/>
              </a:rPr>
              <a:t>boundary</a:t>
            </a:r>
            <a:endParaRPr lang="en-US" b="1" i="1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latin typeface="Arial" charset="0"/>
              </a:rPr>
              <a:t> Investigate </a:t>
            </a:r>
            <a:r>
              <a:rPr lang="en-US" b="1" i="1" dirty="0" smtClean="0">
                <a:latin typeface="Arial" charset="0"/>
              </a:rPr>
              <a:t>the minimum </a:t>
            </a:r>
            <a:r>
              <a:rPr lang="en-US" b="1" i="1" dirty="0" smtClean="0">
                <a:latin typeface="Arial" charset="0"/>
              </a:rPr>
              <a:t>resolution needed </a:t>
            </a:r>
            <a:r>
              <a:rPr lang="en-US" b="1" i="1" dirty="0" smtClean="0">
                <a:latin typeface="Arial" charset="0"/>
              </a:rPr>
              <a:t>for basic robot </a:t>
            </a:r>
            <a:r>
              <a:rPr lang="en-US" b="1" i="1" dirty="0" smtClean="0">
                <a:latin typeface="Arial" charset="0"/>
              </a:rPr>
              <a:t>exploration</a:t>
            </a:r>
            <a:endParaRPr lang="en-US" b="1" dirty="0" smtClean="0"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 (320 x 240 </a:t>
            </a:r>
            <a:r>
              <a:rPr lang="en-US" b="1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b="1" dirty="0" smtClean="0">
                <a:latin typeface="Arial" charset="0"/>
                <a:sym typeface="Wingdings" pitchFamily="2" charset="2"/>
              </a:rPr>
              <a:t>32</a:t>
            </a:r>
            <a:r>
              <a:rPr lang="en-US" b="1" dirty="0" smtClean="0">
                <a:latin typeface="Arial" charset="0"/>
                <a:sym typeface="Wingdings" pitchFamily="2" charset="2"/>
              </a:rPr>
              <a:t> x 24</a:t>
            </a:r>
            <a:r>
              <a:rPr lang="en-US" b="1" dirty="0" smtClean="0">
                <a:latin typeface="Arial" charset="0"/>
              </a:rPr>
              <a:t>)</a:t>
            </a:r>
            <a:endParaRPr lang="en-US" b="1" dirty="0" smtClean="0">
              <a:latin typeface="Arial" charset="0"/>
            </a:endParaRPr>
          </a:p>
          <a:p>
            <a:endParaRPr lang="en-US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Low-resolution exploration</a:t>
            </a:r>
            <a:br>
              <a:rPr lang="en-US" b="1" dirty="0" smtClean="0"/>
            </a:br>
            <a:r>
              <a:rPr lang="en-US" sz="3600" b="1" dirty="0" smtClean="0"/>
              <a:t>(</a:t>
            </a:r>
            <a:r>
              <a:rPr lang="en-US" sz="3600" b="1" dirty="0" err="1" smtClean="0"/>
              <a:t>Murali</a:t>
            </a:r>
            <a:r>
              <a:rPr lang="en-US" sz="3600" b="1" dirty="0" smtClean="0"/>
              <a:t> and </a:t>
            </a:r>
            <a:r>
              <a:rPr lang="en-US" sz="3600" b="1" dirty="0" err="1" smtClean="0"/>
              <a:t>Birchfield</a:t>
            </a:r>
            <a:r>
              <a:rPr lang="en-US" sz="3600" b="1" dirty="0" smtClean="0"/>
              <a:t> 2008, 2012)</a:t>
            </a:r>
            <a:endParaRPr lang="en-US" sz="3600" b="1" dirty="0"/>
          </a:p>
        </p:txBody>
      </p:sp>
      <p:pic>
        <p:nvPicPr>
          <p:cNvPr id="7" name="floor0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1447800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Floor segmentation</a:t>
            </a:r>
            <a:br>
              <a:rPr lang="en-US" b="1" dirty="0" smtClean="0"/>
            </a:br>
            <a:r>
              <a:rPr lang="en-US" sz="3600" b="1" dirty="0" smtClean="0"/>
              <a:t>(Li and </a:t>
            </a:r>
            <a:r>
              <a:rPr lang="en-US" sz="3600" b="1" dirty="0" err="1" smtClean="0"/>
              <a:t>Birchfield</a:t>
            </a:r>
            <a:r>
              <a:rPr lang="en-US" sz="3600" b="1" dirty="0" smtClean="0"/>
              <a:t> 2010)</a:t>
            </a:r>
            <a:endParaRPr lang="en-US" sz="3600" b="1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603817"/>
            <a:ext cx="6453187" cy="483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 bwMode="auto">
          <a:xfrm>
            <a:off x="414338" y="24447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49263" y="1039813"/>
            <a:ext cx="8229600" cy="5265737"/>
          </a:xfrm>
        </p:spPr>
        <p:txBody>
          <a:bodyPr>
            <a:normAutofit/>
          </a:bodyPr>
          <a:lstStyle/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Previous Work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latin typeface="Arial" charset="0"/>
                <a:cs typeface="Arial" charset="0"/>
              </a:rPr>
              <a:t>Orientation Line Estimation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Wall-Floor Boundary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Experimental Results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</a:pPr>
            <a:endParaRPr lang="en-US" sz="3000" b="1" dirty="0" smtClean="0"/>
          </a:p>
        </p:txBody>
      </p:sp>
      <p:pic>
        <p:nvPicPr>
          <p:cNvPr id="8196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Orientation Line Estimation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Orientation Line Estimated by combining: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Median of Bright Pixels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Maximum Entropy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Symmetry by Mutual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73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Median of Bright </a:t>
            </a:r>
            <a:r>
              <a:rPr lang="en-US" sz="3600" b="1" dirty="0" smtClean="0">
                <a:latin typeface="Arial" charset="0"/>
                <a:cs typeface="Arial" charset="0"/>
              </a:rPr>
              <a:t>Pixels</a:t>
            </a:r>
            <a:endParaRPr lang="en-US" sz="4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9144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Ceiling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lights along the main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corridor axis</a:t>
            </a:r>
          </a:p>
          <a:p>
            <a:pPr lvl="1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If lights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are not in the center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k-means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Ullman’s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formula for local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contrast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  to r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educe influence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specular reflections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19200"/>
            <a:ext cx="2362200" cy="55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6400800"/>
            <a:ext cx="61722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/>
              <a:t>Autonomous Exploration Using Rapid Perception of Low-Resolution Image Information, 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en-US" sz="1050" dirty="0" smtClean="0"/>
              <a:t>V</a:t>
            </a:r>
            <a:r>
              <a:rPr lang="en-US" sz="1050" dirty="0" smtClean="0"/>
              <a:t>. N. </a:t>
            </a:r>
            <a:r>
              <a:rPr lang="en-US" sz="1050" dirty="0" err="1" smtClean="0"/>
              <a:t>Murali</a:t>
            </a:r>
            <a:r>
              <a:rPr lang="en-US" sz="1050" dirty="0" smtClean="0"/>
              <a:t> and S. T. Birchfield, </a:t>
            </a:r>
            <a:r>
              <a:rPr lang="en-US" sz="1050" i="1" dirty="0" smtClean="0"/>
              <a:t>Autonomous Robots</a:t>
            </a:r>
            <a:r>
              <a:rPr lang="en-US" sz="1050" dirty="0" smtClean="0"/>
              <a:t>, 32(2):115-128, February 2012. </a:t>
            </a:r>
          </a:p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133600"/>
            <a:ext cx="53816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105400"/>
            <a:ext cx="943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regular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62593" y="5105400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Ullman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914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Ceiling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lights along the main corridor axis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705600" cy="25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394" y="4114800"/>
            <a:ext cx="6722406" cy="26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Median of Bright Pixels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73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Maximum Entropy</a:t>
            </a:r>
            <a:endParaRPr lang="en-US" sz="4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990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Max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entropy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occurs when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camera is pointing down the corridor</a:t>
            </a:r>
          </a:p>
          <a:p>
            <a:pPr lvl="1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Variety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of depths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can be seen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image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information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5930" y="2085975"/>
            <a:ext cx="5184464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205287"/>
            <a:ext cx="519583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6400800"/>
            <a:ext cx="61722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/>
              <a:t>Autonomous Exploration Using Rapid Perception of Low-Resolution Image Information, 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en-US" sz="1050" dirty="0" smtClean="0"/>
              <a:t>V</a:t>
            </a:r>
            <a:r>
              <a:rPr lang="en-US" sz="1050" dirty="0" smtClean="0"/>
              <a:t>. N. </a:t>
            </a:r>
            <a:r>
              <a:rPr lang="en-US" sz="1050" dirty="0" err="1" smtClean="0"/>
              <a:t>Murali</a:t>
            </a:r>
            <a:r>
              <a:rPr lang="en-US" sz="1050" dirty="0" smtClean="0"/>
              <a:t> and S. T. Birchfield, </a:t>
            </a:r>
            <a:r>
              <a:rPr lang="en-US" sz="1050" i="1" dirty="0" smtClean="0"/>
              <a:t>Autonomous Robots</a:t>
            </a:r>
            <a:r>
              <a:rPr lang="en-US" sz="1050" dirty="0" smtClean="0"/>
              <a:t>, 32(2):115-128, February 2012. </a:t>
            </a:r>
          </a:p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73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Symmetry by Mutual Information</a:t>
            </a:r>
            <a:endParaRPr lang="en-US" sz="4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Mutual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Information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Divide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image into vertical slices by horizontal coordinate</a:t>
            </a:r>
          </a:p>
          <a:p>
            <a:pPr lvl="1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Compute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probability mass function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PMF)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401669"/>
            <a:ext cx="5029200" cy="80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9"/>
          <p:cNvSpPr>
            <a:spLocks noChangeShapeType="1"/>
          </p:cNvSpPr>
          <p:nvPr/>
        </p:nvSpPr>
        <p:spPr bwMode="auto">
          <a:xfrm flipV="1">
            <a:off x="3657600" y="2895600"/>
            <a:ext cx="838200" cy="457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447800" y="3364468"/>
            <a:ext cx="2819400" cy="36933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Joint PMF of intensities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876800" y="3352800"/>
            <a:ext cx="3738562" cy="369332"/>
          </a:xfrm>
          <a:prstGeom prst="rect">
            <a:avLst/>
          </a:prstGeom>
          <a:noFill/>
          <a:ln>
            <a:solidFill>
              <a:srgbClr val="00B0F0"/>
            </a:solidFill>
            <a:headEnd/>
            <a:tailEnd type="non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PMFs computed of two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sides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 flipV="1">
            <a:off x="5715000" y="3048000"/>
            <a:ext cx="381000" cy="304800"/>
          </a:xfrm>
          <a:prstGeom prst="line">
            <a:avLst/>
          </a:prstGeom>
          <a:ln>
            <a:solidFill>
              <a:srgbClr val="00B0F0"/>
            </a:solidFill>
            <a:headEnd/>
            <a:tailEnd type="triangl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 flipV="1">
            <a:off x="6781800" y="3047999"/>
            <a:ext cx="990600" cy="381001"/>
          </a:xfrm>
          <a:prstGeom prst="line">
            <a:avLst/>
          </a:prstGeom>
          <a:ln>
            <a:solidFill>
              <a:srgbClr val="00B0F0"/>
            </a:solidFill>
            <a:headEnd/>
            <a:tailEnd type="triangl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6926"/>
            <a:ext cx="9144000" cy="165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2400" y="6400800"/>
            <a:ext cx="61722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/>
              <a:t>Autonomous Exploration Using Rapid Perception of Low-Resolution Image Information, 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en-US" sz="1050" dirty="0" smtClean="0"/>
              <a:t>V</a:t>
            </a:r>
            <a:r>
              <a:rPr lang="en-US" sz="1050" dirty="0" smtClean="0"/>
              <a:t>. N. </a:t>
            </a:r>
            <a:r>
              <a:rPr lang="en-US" sz="1050" dirty="0" err="1" smtClean="0"/>
              <a:t>Murali</a:t>
            </a:r>
            <a:r>
              <a:rPr lang="en-US" sz="1050" dirty="0" smtClean="0"/>
              <a:t> and S. T. Birchfield, </a:t>
            </a:r>
            <a:r>
              <a:rPr lang="en-US" sz="1050" i="1" dirty="0" smtClean="0"/>
              <a:t>Autonomous Robots</a:t>
            </a:r>
            <a:r>
              <a:rPr lang="en-US" sz="1050" dirty="0" smtClean="0"/>
              <a:t>, 32(2):115-128, February 2012. </a:t>
            </a:r>
          </a:p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73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Orientation Line </a:t>
            </a:r>
            <a:r>
              <a:rPr lang="en-US" sz="3600" b="1" dirty="0" smtClean="0">
                <a:latin typeface="Arial" charset="0"/>
                <a:cs typeface="Arial" charset="0"/>
              </a:rPr>
              <a:t>Estimation</a:t>
            </a:r>
            <a:r>
              <a:rPr lang="en-US" sz="3600" b="1" dirty="0" smtClean="0">
                <a:latin typeface="Arial" charset="0"/>
                <a:cs typeface="Arial" charset="0"/>
              </a:rPr>
              <a:t/>
            </a:r>
            <a:br>
              <a:rPr lang="en-US" sz="3600" b="1" dirty="0" smtClean="0">
                <a:latin typeface="Arial" charset="0"/>
                <a:cs typeface="Arial" charset="0"/>
              </a:rPr>
            </a:br>
            <a:endParaRPr lang="en-US" sz="36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914400" y="2652157"/>
          <a:ext cx="61637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6" name="Equation" r:id="rId5" imgW="2641320" imgH="228600" progId="Equation.DSMT4">
                  <p:embed/>
                </p:oleObj>
              </mc:Choice>
              <mc:Fallback>
                <p:oleObj name="Equation" r:id="rId5" imgW="264132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52157"/>
                        <a:ext cx="616373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2286000" y="1969532"/>
            <a:ext cx="609600" cy="762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4648200" y="1893332"/>
            <a:ext cx="76200" cy="849868"/>
          </a:xfrm>
          <a:prstGeom prst="line">
            <a:avLst/>
          </a:prstGeom>
          <a:ln>
            <a:solidFill>
              <a:srgbClr val="00B0F0"/>
            </a:solidFill>
            <a:headEnd/>
            <a:tailEnd type="triangl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H="1">
            <a:off x="6781800" y="2350532"/>
            <a:ext cx="304800" cy="3048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886200" y="1447800"/>
            <a:ext cx="2671762" cy="369332"/>
          </a:xfrm>
          <a:prstGeom prst="rect">
            <a:avLst/>
          </a:prstGeom>
          <a:noFill/>
          <a:ln>
            <a:solidFill>
              <a:srgbClr val="00B0F0"/>
            </a:solidFill>
            <a:headEnd/>
            <a:tailEnd type="non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Maximum Entropy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029200" y="1969532"/>
            <a:ext cx="3886200" cy="369332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 type="non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Symmetry by Mutual Information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838200" y="1588532"/>
            <a:ext cx="2819400" cy="36933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Median of Bright Pixels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2819400" y="3569732"/>
            <a:ext cx="2316162" cy="384175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Weights</a:t>
            </a: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 flipV="1">
            <a:off x="2438400" y="3109358"/>
            <a:ext cx="533400" cy="460374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H="1" flipV="1">
            <a:off x="3886200" y="3109358"/>
            <a:ext cx="0" cy="460374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5105400" y="3185558"/>
            <a:ext cx="762000" cy="384174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179332"/>
            <a:ext cx="872456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33600" y="5867400"/>
            <a:ext cx="5074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Result largely unaffected by image resolution!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1" grpId="0" animBg="1"/>
      <p:bldP spid="32" grpId="0" animBg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523875" y="282575"/>
            <a:ext cx="7927975" cy="763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What can you see from </a:t>
            </a:r>
            <a:r>
              <a:rPr lang="en-US" sz="3600" b="1" dirty="0" smtClean="0">
                <a:latin typeface="Arial" charset="0"/>
                <a:cs typeface="Arial" charset="0"/>
              </a:rPr>
              <a:t>this image</a:t>
            </a:r>
            <a:r>
              <a:rPr lang="en-US" sz="3600" b="1" dirty="0" smtClean="0"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11273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490766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5715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16 x 12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99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 bwMode="auto">
          <a:xfrm>
            <a:off x="414338" y="24447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49263" y="1039813"/>
            <a:ext cx="8229600" cy="5265737"/>
          </a:xfrm>
        </p:spPr>
        <p:txBody>
          <a:bodyPr>
            <a:normAutofit/>
          </a:bodyPr>
          <a:lstStyle/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Previous Work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Orientation Line Estimation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latin typeface="Arial" charset="0"/>
                <a:cs typeface="Arial" charset="0"/>
              </a:rPr>
              <a:t>Wall-Floor Boundary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Experimental Results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en-US" sz="3000" b="1" dirty="0" smtClean="0"/>
          </a:p>
        </p:txBody>
      </p:sp>
      <p:pic>
        <p:nvPicPr>
          <p:cNvPr id="8196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 bwMode="auto">
          <a:xfrm>
            <a:off x="414338" y="200025"/>
            <a:ext cx="8229600" cy="66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Detecting Line Segments (LS)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49263" y="1039813"/>
            <a:ext cx="8229600" cy="5265737"/>
          </a:xfrm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sz="3000" b="1" dirty="0" smtClean="0"/>
          </a:p>
        </p:txBody>
      </p:sp>
      <p:pic>
        <p:nvPicPr>
          <p:cNvPr id="18437" name="Picture 3" descr="C:\Documents and Settings\Yinxiao Li\Desktop\doorPic1\img0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977553"/>
            <a:ext cx="3277063" cy="245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3816350" y="1101725"/>
            <a:ext cx="478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ko-KR" sz="1800" b="1">
                <a:latin typeface="Arial" charset="0"/>
                <a:ea typeface="굴림" pitchFamily="34" charset="-127"/>
                <a:cs typeface="Arial" charset="0"/>
              </a:rPr>
              <a:t> </a:t>
            </a:r>
            <a:endParaRPr lang="en-US" b="1">
              <a:latin typeface="Arial" charset="0"/>
              <a:ea typeface="굴림" pitchFamily="34" charset="-127"/>
              <a:cs typeface="Arial" charset="0"/>
            </a:endParaRPr>
          </a:p>
        </p:txBody>
      </p:sp>
      <p:pic>
        <p:nvPicPr>
          <p:cNvPr id="8" name="Picture 7" descr="C:\Documents and Settings\Yinxiao Li\Desktop\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30" y="982662"/>
            <a:ext cx="32702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" y="3810000"/>
            <a:ext cx="32702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30" y="3810696"/>
            <a:ext cx="3280470" cy="244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4794" y="1752600"/>
            <a:ext cx="840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Canny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9611" y="3733800"/>
            <a:ext cx="1490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  <a:r>
              <a:rPr lang="en-US" sz="2000" b="1" dirty="0" smtClean="0"/>
              <a:t>lassify as</a:t>
            </a:r>
          </a:p>
          <a:p>
            <a:r>
              <a:rPr lang="en-US" sz="2000" b="1" dirty="0" err="1"/>
              <a:t>h</a:t>
            </a:r>
            <a:r>
              <a:rPr lang="en-US" sz="2000" b="1" dirty="0" err="1" smtClean="0"/>
              <a:t>oriz</a:t>
            </a:r>
            <a:r>
              <a:rPr lang="en-US" sz="2000" b="1" dirty="0" smtClean="0"/>
              <a:t> or </a:t>
            </a:r>
            <a:r>
              <a:rPr lang="en-US" sz="2000" b="1" dirty="0" err="1" smtClean="0"/>
              <a:t>vert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04794" y="5086290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prune</a:t>
            </a:r>
            <a:endParaRPr lang="en-US" sz="2000" b="1" dirty="0"/>
          </a:p>
        </p:txBody>
      </p:sp>
      <p:cxnSp>
        <p:nvCxnSpPr>
          <p:cNvPr id="6" name="Straight Arrow Connector 5"/>
          <p:cNvCxnSpPr>
            <a:stCxn id="18437" idx="3"/>
            <a:endCxn id="8" idx="1"/>
          </p:cNvCxnSpPr>
          <p:nvPr/>
        </p:nvCxnSpPr>
        <p:spPr>
          <a:xfrm>
            <a:off x="3721562" y="2206452"/>
            <a:ext cx="1684768" cy="25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16350" y="3447242"/>
            <a:ext cx="1522487" cy="3634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5209" y="5150501"/>
            <a:ext cx="1684768" cy="25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5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Wall-Floor Boundary </a:t>
            </a:r>
            <a:r>
              <a:rPr lang="en-US" sz="3600" b="1" dirty="0" smtClean="0">
                <a:latin typeface="Arial" charset="0"/>
                <a:cs typeface="Arial" charset="0"/>
              </a:rPr>
              <a:t>– </a:t>
            </a:r>
            <a:r>
              <a:rPr lang="en-US" sz="3600" b="1" dirty="0" smtClean="0">
                <a:latin typeface="Arial" charset="0"/>
                <a:cs typeface="Arial" charset="0"/>
              </a:rPr>
              <a:t>Score </a:t>
            </a:r>
            <a:r>
              <a:rPr lang="en-US" sz="3600" b="1" dirty="0" smtClean="0">
                <a:latin typeface="Arial" charset="0"/>
                <a:cs typeface="Arial" charset="0"/>
              </a:rPr>
              <a:t>Model </a:t>
            </a:r>
          </a:p>
        </p:txBody>
      </p:sp>
      <p:sp>
        <p:nvSpPr>
          <p:cNvPr id="24585" name="Text Box 20"/>
          <p:cNvSpPr txBox="1">
            <a:spLocks noChangeArrowheads="1"/>
          </p:cNvSpPr>
          <p:nvPr/>
        </p:nvSpPr>
        <p:spPr bwMode="auto">
          <a:xfrm>
            <a:off x="304800" y="5181600"/>
            <a:ext cx="2316162" cy="384175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Structure Score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505200" y="5181600"/>
            <a:ext cx="1985962" cy="384175"/>
          </a:xfrm>
          <a:prstGeom prst="rect">
            <a:avLst/>
          </a:prstGeom>
          <a:noFill/>
          <a:ln>
            <a:solidFill>
              <a:srgbClr val="00B0F0"/>
            </a:solidFill>
            <a:headEnd/>
            <a:tailEnd type="non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Bottom Score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248400" y="5181600"/>
            <a:ext cx="2743200" cy="384175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 type="non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Homogeneous Score</a:t>
            </a:r>
          </a:p>
        </p:txBody>
      </p:sp>
      <p:pic>
        <p:nvPicPr>
          <p:cNvPr id="25619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Text Box 26"/>
          <p:cNvSpPr txBox="1">
            <a:spLocks noChangeArrowheads="1"/>
          </p:cNvSpPr>
          <p:nvPr/>
        </p:nvSpPr>
        <p:spPr bwMode="auto">
          <a:xfrm>
            <a:off x="3505200" y="1447800"/>
            <a:ext cx="1846262" cy="4064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horizontal line</a:t>
            </a:r>
          </a:p>
        </p:txBody>
      </p:sp>
      <p:pic>
        <p:nvPicPr>
          <p:cNvPr id="28" name="Picture 30" descr="C:\Documents and Settings\Yinxiao Li\Desktop\ccccccccccc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0"/>
            <a:ext cx="30797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286000"/>
            <a:ext cx="3133725" cy="233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4876798" y="1828800"/>
            <a:ext cx="685802" cy="182880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>
            <a:off x="3505199" y="1870075"/>
            <a:ext cx="293687" cy="2016125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Picture 30" descr="C:\Documents and Settings\Yinxiao Li\Desktop\ccccccccccc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222754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2766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0317" y="1371600"/>
            <a:ext cx="2258483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 descr="C:\Documents and Settings\Yinxiao Li\Desktop\未标题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3276600"/>
            <a:ext cx="2286000" cy="172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C:\Documents and Settings\Yinxiao Li\Desktop\doorPic1\img01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371600"/>
            <a:ext cx="23359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C:\Documents and Settings\Yinxiao Li\Desktop\untitle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3276600"/>
            <a:ext cx="233197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04800" y="6248400"/>
            <a:ext cx="6172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Image-Based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Segmentation of Indoor Corridor Floors for a Mobile Robot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/>
              <a:t>Y. Li and S. </a:t>
            </a:r>
            <a:r>
              <a:rPr lang="en-US" sz="1400" dirty="0" err="1"/>
              <a:t>Birchfield</a:t>
            </a:r>
            <a:r>
              <a:rPr lang="en-US" sz="1400" dirty="0"/>
              <a:t>,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IROS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638800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(threshold, then</a:t>
            </a:r>
          </a:p>
          <a:p>
            <a:pPr algn="ctr"/>
            <a:r>
              <a:rPr lang="en-US" b="1" dirty="0"/>
              <a:t>d</a:t>
            </a:r>
            <a:r>
              <a:rPr lang="en-US" b="1" dirty="0" smtClean="0"/>
              <a:t>istance to regions)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74200" y="5638800"/>
            <a:ext cx="2072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(distance to bottom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f vertical lines)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75325" y="5638800"/>
            <a:ext cx="1965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(size of segmented</a:t>
            </a:r>
          </a:p>
          <a:p>
            <a:pPr algn="ctr"/>
            <a:r>
              <a:rPr lang="en-US" b="1" dirty="0"/>
              <a:t>r</a:t>
            </a:r>
            <a:r>
              <a:rPr lang="en-US" b="1" dirty="0" smtClean="0"/>
              <a:t>egion just below)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18" grpId="0" animBg="1"/>
      <p:bldP spid="21" grpId="0" animBg="1"/>
      <p:bldP spid="25622" grpId="0" animBg="1"/>
      <p:bldP spid="25622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Wall-Floor Boundary</a:t>
            </a:r>
          </a:p>
        </p:txBody>
      </p:sp>
      <p:pic>
        <p:nvPicPr>
          <p:cNvPr id="25619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C:\Documents and Settings\Yinxiao Li\Desktop\b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C:\Documents and Settings\Yinxiao Li\Desktop\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81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04800" y="6248400"/>
            <a:ext cx="6172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Image-Based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Segmentation of Indoor Corridor Floors for a Mobile Robot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/>
              <a:t>Y. Li and S. </a:t>
            </a:r>
            <a:r>
              <a:rPr lang="en-US" sz="1400" dirty="0" err="1"/>
              <a:t>Birchfield</a:t>
            </a:r>
            <a:r>
              <a:rPr lang="en-US" sz="1400" dirty="0"/>
              <a:t>,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IROS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806575"/>
            <a:ext cx="80137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2133600" y="2443162"/>
            <a:ext cx="850900" cy="3492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95338" y="2820988"/>
            <a:ext cx="2316162" cy="384175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Structure Score</a:t>
            </a:r>
          </a:p>
        </p:txBody>
      </p:sp>
      <p:sp>
        <p:nvSpPr>
          <p:cNvPr id="16" name="流程图: 联系 6"/>
          <p:cNvSpPr>
            <a:spLocks noChangeArrowheads="1"/>
          </p:cNvSpPr>
          <p:nvPr/>
        </p:nvSpPr>
        <p:spPr bwMode="auto">
          <a:xfrm>
            <a:off x="2832100" y="1731962"/>
            <a:ext cx="482600" cy="698500"/>
          </a:xfrm>
          <a:prstGeom prst="flowChartConnector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 flipV="1">
            <a:off x="5118100" y="2455862"/>
            <a:ext cx="12700" cy="336550"/>
          </a:xfrm>
          <a:prstGeom prst="line">
            <a:avLst/>
          </a:prstGeom>
          <a:ln>
            <a:solidFill>
              <a:srgbClr val="00B0F0"/>
            </a:solidFill>
            <a:headEnd/>
            <a:tailEnd type="triangl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690938" y="2819400"/>
            <a:ext cx="1985962" cy="384175"/>
          </a:xfrm>
          <a:prstGeom prst="rect">
            <a:avLst/>
          </a:prstGeom>
          <a:noFill/>
          <a:ln>
            <a:solidFill>
              <a:srgbClr val="00B0F0"/>
            </a:solidFill>
            <a:headEnd/>
            <a:tailEnd type="non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Bottom Score</a:t>
            </a:r>
          </a:p>
        </p:txBody>
      </p:sp>
      <p:sp>
        <p:nvSpPr>
          <p:cNvPr id="20" name="流程图: 联系 6"/>
          <p:cNvSpPr>
            <a:spLocks noChangeArrowheads="1"/>
          </p:cNvSpPr>
          <p:nvPr/>
        </p:nvSpPr>
        <p:spPr bwMode="auto">
          <a:xfrm>
            <a:off x="4902200" y="1731962"/>
            <a:ext cx="457200" cy="698500"/>
          </a:xfrm>
          <a:prstGeom prst="flowChartConnector">
            <a:avLst/>
          </a:prstGeom>
          <a:noFill/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 flipV="1">
            <a:off x="7289800" y="2392362"/>
            <a:ext cx="127000" cy="428626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930900" y="2820988"/>
            <a:ext cx="2743200" cy="384175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 type="non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Homogeneous Score</a:t>
            </a:r>
          </a:p>
        </p:txBody>
      </p:sp>
      <p:sp>
        <p:nvSpPr>
          <p:cNvPr id="23" name="流程图: 联系 6"/>
          <p:cNvSpPr>
            <a:spLocks noChangeArrowheads="1"/>
          </p:cNvSpPr>
          <p:nvPr/>
        </p:nvSpPr>
        <p:spPr bwMode="auto">
          <a:xfrm>
            <a:off x="7010400" y="1693862"/>
            <a:ext cx="482600" cy="698500"/>
          </a:xfrm>
          <a:prstGeom prst="flowChartConnector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H="1">
            <a:off x="2552700" y="1447800"/>
            <a:ext cx="1138238" cy="487362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271838" y="1063625"/>
            <a:ext cx="2316162" cy="384175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Weights</a:t>
            </a: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5130800" y="1447800"/>
            <a:ext cx="1409700" cy="512762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4429918" y="1447800"/>
            <a:ext cx="230981" cy="538162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>
            <a:off x="1458913" y="1485900"/>
            <a:ext cx="9525" cy="344487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5788" y="1089025"/>
            <a:ext cx="1846262" cy="4064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horizontal line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86200" y="4344194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connect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801632" y="4798046"/>
            <a:ext cx="1379968" cy="25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Wall-Floor </a:t>
            </a:r>
            <a:r>
              <a:rPr lang="en-US" sz="3600" b="1" dirty="0" smtClean="0">
                <a:latin typeface="Arial" charset="0"/>
                <a:cs typeface="Arial" charset="0"/>
              </a:rPr>
              <a:t>Boundary</a:t>
            </a:r>
            <a:endParaRPr lang="en-US" sz="3600" b="1" dirty="0" smtClean="0">
              <a:latin typeface="Arial" charset="0"/>
              <a:cs typeface="Arial" charset="0"/>
            </a:endParaRPr>
          </a:p>
        </p:txBody>
      </p:sp>
      <p:pic>
        <p:nvPicPr>
          <p:cNvPr id="25619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8557590" cy="126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181599"/>
            <a:ext cx="8001000" cy="23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6248400"/>
            <a:ext cx="6172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Image-Based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Segmentation of Indoor Corridor Floors for a Mobile Robot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/>
              <a:t>Y. Li and S. </a:t>
            </a:r>
            <a:r>
              <a:rPr lang="en-US" sz="1400" dirty="0" err="1"/>
              <a:t>Birchfield</a:t>
            </a:r>
            <a:r>
              <a:rPr lang="en-US" sz="1400" dirty="0"/>
              <a:t>,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IROS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806575"/>
            <a:ext cx="80137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2133600" y="2443162"/>
            <a:ext cx="850900" cy="3492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795338" y="2820988"/>
            <a:ext cx="2316162" cy="384175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Structure Score</a:t>
            </a:r>
          </a:p>
        </p:txBody>
      </p:sp>
      <p:sp>
        <p:nvSpPr>
          <p:cNvPr id="19" name="流程图: 联系 6"/>
          <p:cNvSpPr>
            <a:spLocks noChangeArrowheads="1"/>
          </p:cNvSpPr>
          <p:nvPr/>
        </p:nvSpPr>
        <p:spPr bwMode="auto">
          <a:xfrm>
            <a:off x="2832100" y="1731962"/>
            <a:ext cx="482600" cy="698500"/>
          </a:xfrm>
          <a:prstGeom prst="flowChartConnector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 flipV="1">
            <a:off x="5118100" y="2455862"/>
            <a:ext cx="12700" cy="336550"/>
          </a:xfrm>
          <a:prstGeom prst="line">
            <a:avLst/>
          </a:prstGeom>
          <a:ln>
            <a:solidFill>
              <a:srgbClr val="00B0F0"/>
            </a:solidFill>
            <a:headEnd/>
            <a:tailEnd type="triangl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690938" y="2819400"/>
            <a:ext cx="1985962" cy="384175"/>
          </a:xfrm>
          <a:prstGeom prst="rect">
            <a:avLst/>
          </a:prstGeom>
          <a:noFill/>
          <a:ln>
            <a:solidFill>
              <a:srgbClr val="00B0F0"/>
            </a:solidFill>
            <a:headEnd/>
            <a:tailEnd type="non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Bottom Score</a:t>
            </a:r>
          </a:p>
        </p:txBody>
      </p:sp>
      <p:sp>
        <p:nvSpPr>
          <p:cNvPr id="22" name="流程图: 联系 6"/>
          <p:cNvSpPr>
            <a:spLocks noChangeArrowheads="1"/>
          </p:cNvSpPr>
          <p:nvPr/>
        </p:nvSpPr>
        <p:spPr bwMode="auto">
          <a:xfrm>
            <a:off x="4902200" y="1731962"/>
            <a:ext cx="457200" cy="698500"/>
          </a:xfrm>
          <a:prstGeom prst="flowChartConnector">
            <a:avLst/>
          </a:prstGeom>
          <a:noFill/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7289800" y="2392362"/>
            <a:ext cx="127000" cy="428626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930900" y="2820988"/>
            <a:ext cx="2743200" cy="384175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 type="non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Homogeneous Score</a:t>
            </a:r>
          </a:p>
        </p:txBody>
      </p:sp>
      <p:sp>
        <p:nvSpPr>
          <p:cNvPr id="26" name="流程图: 联系 6"/>
          <p:cNvSpPr>
            <a:spLocks noChangeArrowheads="1"/>
          </p:cNvSpPr>
          <p:nvPr/>
        </p:nvSpPr>
        <p:spPr bwMode="auto">
          <a:xfrm>
            <a:off x="7010400" y="1693862"/>
            <a:ext cx="482600" cy="698500"/>
          </a:xfrm>
          <a:prstGeom prst="flowChartConnector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H="1">
            <a:off x="2552700" y="1447800"/>
            <a:ext cx="1138238" cy="487362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271838" y="1063625"/>
            <a:ext cx="2316162" cy="384175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Weights</a:t>
            </a: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5130800" y="1447800"/>
            <a:ext cx="1409700" cy="512762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4429918" y="1447800"/>
            <a:ext cx="230981" cy="538162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H="1">
            <a:off x="1458913" y="1485900"/>
            <a:ext cx="9525" cy="344487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585788" y="1089025"/>
            <a:ext cx="1846262" cy="4064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horizontal line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33600" y="5638800"/>
            <a:ext cx="5074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Result largely unaffected by image resolution!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 bwMode="auto">
          <a:xfrm>
            <a:off x="414338" y="24447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49263" y="1039813"/>
            <a:ext cx="8229600" cy="5265737"/>
          </a:xfrm>
        </p:spPr>
        <p:txBody>
          <a:bodyPr>
            <a:normAutofit/>
          </a:bodyPr>
          <a:lstStyle/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Previous Work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Orientation Line Estimation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Wall-Floor Boundary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latin typeface="Arial" charset="0"/>
                <a:cs typeface="Arial" charset="0"/>
              </a:rPr>
              <a:t>Experimental Results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</a:pPr>
            <a:endParaRPr lang="en-US" sz="3000" b="1" dirty="0" smtClean="0"/>
          </a:p>
        </p:txBody>
      </p:sp>
      <p:pic>
        <p:nvPicPr>
          <p:cNvPr id="8196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 bwMode="auto">
          <a:xfrm>
            <a:off x="414338" y="20002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Results</a:t>
            </a:r>
            <a:endParaRPr lang="en-US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449263" y="1039813"/>
            <a:ext cx="8229600" cy="526573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Arial" charset="0"/>
                <a:cs typeface="Arial" charset="0"/>
              </a:rPr>
              <a:t>How to combine results?</a:t>
            </a:r>
          </a:p>
        </p:txBody>
      </p:sp>
      <p:pic>
        <p:nvPicPr>
          <p:cNvPr id="44036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48716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5562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Orientation Line</a:t>
            </a:r>
            <a:endParaRPr lang="en-US" sz="28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600200"/>
            <a:ext cx="0" cy="3657600"/>
          </a:xfrm>
          <a:prstGeom prst="line">
            <a:avLst/>
          </a:prstGeom>
          <a:ln w="85725">
            <a:solidFill>
              <a:srgbClr val="0FF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 bwMode="auto">
          <a:xfrm>
            <a:off x="414338" y="20002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Results</a:t>
            </a:r>
            <a:endParaRPr lang="en-US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449263" y="1039813"/>
            <a:ext cx="8229600" cy="526573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Arial" charset="0"/>
                <a:cs typeface="Arial" charset="0"/>
              </a:rPr>
              <a:t>How to combine results?</a:t>
            </a:r>
          </a:p>
        </p:txBody>
      </p:sp>
      <p:pic>
        <p:nvPicPr>
          <p:cNvPr id="44036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48716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5562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Wall-floor Boundary</a:t>
            </a:r>
            <a:endParaRPr lang="en-US" sz="2800" b="1" dirty="0"/>
          </a:p>
        </p:txBody>
      </p:sp>
      <p:cxnSp>
        <p:nvCxnSpPr>
          <p:cNvPr id="9" name="Straight Connector 8"/>
          <p:cNvCxnSpPr/>
          <p:nvPr/>
        </p:nvCxnSpPr>
        <p:spPr>
          <a:xfrm rot="-120000" flipH="1">
            <a:off x="3352800" y="3581400"/>
            <a:ext cx="1143000" cy="457200"/>
          </a:xfrm>
          <a:prstGeom prst="line">
            <a:avLst/>
          </a:prstGeom>
          <a:ln w="60325">
            <a:solidFill>
              <a:srgbClr val="0FF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246120" y="4038600"/>
            <a:ext cx="152401" cy="0"/>
          </a:xfrm>
          <a:prstGeom prst="line">
            <a:avLst/>
          </a:prstGeom>
          <a:ln w="60325">
            <a:solidFill>
              <a:srgbClr val="0FF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133600" y="4038600"/>
            <a:ext cx="1143000" cy="533400"/>
          </a:xfrm>
          <a:prstGeom prst="line">
            <a:avLst/>
          </a:prstGeom>
          <a:ln w="60325">
            <a:solidFill>
              <a:srgbClr val="0FF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80560" y="3566160"/>
            <a:ext cx="2529840" cy="1158240"/>
          </a:xfrm>
          <a:prstGeom prst="line">
            <a:avLst/>
          </a:prstGeom>
          <a:ln w="60325">
            <a:solidFill>
              <a:srgbClr val="0FF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 bwMode="auto">
          <a:xfrm>
            <a:off x="414338" y="20002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Results</a:t>
            </a:r>
            <a:endParaRPr lang="en-US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449263" y="1039813"/>
            <a:ext cx="8229600" cy="526573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Arial" charset="0"/>
                <a:cs typeface="Arial" charset="0"/>
              </a:rPr>
              <a:t>How to combine results?</a:t>
            </a:r>
          </a:p>
        </p:txBody>
      </p:sp>
      <p:pic>
        <p:nvPicPr>
          <p:cNvPr id="44036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5562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Proposed Geometry</a:t>
            </a:r>
            <a:endParaRPr lang="en-US" sz="2800" b="1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168" y="1617001"/>
            <a:ext cx="4862032" cy="364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 bwMode="auto">
          <a:xfrm>
            <a:off x="414338" y="20002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Results</a:t>
            </a:r>
            <a:endParaRPr lang="en-US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449263" y="1039813"/>
            <a:ext cx="8229600" cy="526573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Arial" charset="0"/>
                <a:cs typeface="Arial" charset="0"/>
              </a:rPr>
              <a:t>Results in multi-resolution images</a:t>
            </a:r>
          </a:p>
        </p:txBody>
      </p:sp>
      <p:pic>
        <p:nvPicPr>
          <p:cNvPr id="44036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09" y="1752600"/>
            <a:ext cx="811489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200399"/>
            <a:ext cx="8153400" cy="120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648200"/>
            <a:ext cx="8153400" cy="15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523875" y="282575"/>
            <a:ext cx="7927975" cy="763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What can you see from </a:t>
            </a:r>
            <a:r>
              <a:rPr lang="en-US" sz="3600" b="1" dirty="0" smtClean="0">
                <a:latin typeface="Arial" charset="0"/>
                <a:cs typeface="Arial" charset="0"/>
              </a:rPr>
              <a:t>this image</a:t>
            </a:r>
            <a:r>
              <a:rPr lang="en-US" sz="3600" b="1" dirty="0" smtClean="0"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11273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488704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5715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32 x 24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55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Results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" y="1600200"/>
            <a:ext cx="904869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3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676399"/>
            <a:ext cx="5029200" cy="4572001"/>
          </a:xfrm>
          <a:prstGeom prst="rect">
            <a:avLst/>
          </a:prstGeom>
        </p:spPr>
      </p:pic>
      <p:sp>
        <p:nvSpPr>
          <p:cNvPr id="48130" name="标题 1"/>
          <p:cNvSpPr>
            <a:spLocks noGrp="1"/>
          </p:cNvSpPr>
          <p:nvPr>
            <p:ph type="title"/>
          </p:nvPr>
        </p:nvSpPr>
        <p:spPr bwMode="auto">
          <a:xfrm>
            <a:off x="414338" y="20002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Results</a:t>
            </a:r>
            <a:endParaRPr lang="en-US" sz="3600" b="1" dirty="0" smtClean="0">
              <a:latin typeface="Arial" charset="0"/>
              <a:cs typeface="Arial" charset="0"/>
            </a:endParaRPr>
          </a:p>
        </p:txBody>
      </p:sp>
      <p:pic>
        <p:nvPicPr>
          <p:cNvPr id="48131" name="Picture 5" descr="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内容占位符 1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b="1" dirty="0" smtClean="0">
                <a:latin typeface="Arial" charset="0"/>
                <a:cs typeface="Arial" charset="0"/>
              </a:rPr>
              <a:t>Video</a:t>
            </a:r>
          </a:p>
        </p:txBody>
      </p:sp>
      <p:pic>
        <p:nvPicPr>
          <p:cNvPr id="8" name="ICIRA201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752600" y="1676400"/>
            <a:ext cx="5029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 bwMode="auto">
          <a:xfrm>
            <a:off x="414338" y="20002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Results</a:t>
            </a:r>
            <a:endParaRPr lang="en-US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45059" name="内容占位符 2"/>
          <p:cNvSpPr>
            <a:spLocks noGrp="1"/>
          </p:cNvSpPr>
          <p:nvPr>
            <p:ph idx="1"/>
          </p:nvPr>
        </p:nvSpPr>
        <p:spPr>
          <a:xfrm>
            <a:off x="449263" y="914400"/>
            <a:ext cx="8229600" cy="5265737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Corridor Reconstruction</a:t>
            </a:r>
          </a:p>
          <a:p>
            <a:pPr lvl="1"/>
            <a:r>
              <a:rPr lang="en-US" sz="2000" b="1" dirty="0">
                <a:latin typeface="Arial" charset="0"/>
                <a:cs typeface="Arial" charset="0"/>
              </a:rPr>
              <a:t>Drove robot three times (middle, left, right)</a:t>
            </a:r>
          </a:p>
          <a:p>
            <a:pPr lvl="1"/>
            <a:r>
              <a:rPr lang="en-US" sz="2000" b="1" dirty="0" smtClean="0">
                <a:latin typeface="Arial" charset="0"/>
                <a:cs typeface="Arial" charset="0"/>
              </a:rPr>
              <a:t>Compared </a:t>
            </a:r>
            <a:r>
              <a:rPr lang="en-US" sz="2000" b="1" dirty="0" smtClean="0">
                <a:latin typeface="Arial" charset="0"/>
                <a:cs typeface="Arial" charset="0"/>
              </a:rPr>
              <a:t>with laser ground truth (in blue)</a:t>
            </a:r>
          </a:p>
          <a:p>
            <a:pPr lvl="1"/>
            <a:endParaRPr lang="en-US" sz="2000" b="1" dirty="0" smtClean="0">
              <a:latin typeface="Arial" charset="0"/>
              <a:cs typeface="Arial" charset="0"/>
            </a:endParaRPr>
          </a:p>
        </p:txBody>
      </p:sp>
      <p:pic>
        <p:nvPicPr>
          <p:cNvPr id="45061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666999"/>
            <a:ext cx="9019619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 bwMode="auto">
          <a:xfrm>
            <a:off x="414338" y="24447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49263" y="1039813"/>
            <a:ext cx="8229600" cy="5265737"/>
          </a:xfrm>
        </p:spPr>
        <p:txBody>
          <a:bodyPr>
            <a:normAutofit/>
          </a:bodyPr>
          <a:lstStyle/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Previous Work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Orientation Line Estimation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Wall-Floor Boundary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Experimental Results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latin typeface="Arial" charset="0"/>
                <a:cs typeface="Arial" charset="0"/>
              </a:rPr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</a:pPr>
            <a:endParaRPr lang="en-US" sz="3000" b="1" dirty="0" smtClean="0"/>
          </a:p>
        </p:txBody>
      </p:sp>
      <p:pic>
        <p:nvPicPr>
          <p:cNvPr id="8196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 bwMode="auto">
          <a:xfrm>
            <a:off x="414338" y="20002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Conclusion</a:t>
            </a:r>
          </a:p>
        </p:txBody>
      </p:sp>
      <p:sp>
        <p:nvSpPr>
          <p:cNvPr id="51203" name="内容占位符 2"/>
          <p:cNvSpPr>
            <a:spLocks noGrp="1"/>
          </p:cNvSpPr>
          <p:nvPr>
            <p:ph idx="1"/>
          </p:nvPr>
        </p:nvSpPr>
        <p:spPr>
          <a:xfrm>
            <a:off x="449263" y="1039813"/>
            <a:ext cx="8229600" cy="5265737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FontTx/>
              <a:buChar char="•"/>
            </a:pPr>
            <a:r>
              <a:rPr lang="en-US" altLang="ko-KR" b="1" dirty="0" smtClean="0">
                <a:latin typeface="Arial" charset="0"/>
                <a:ea typeface="굴림" pitchFamily="34" charset="-127"/>
                <a:cs typeface="Arial" charset="0"/>
              </a:rPr>
              <a:t>Summary</a:t>
            </a:r>
          </a:p>
          <a:p>
            <a:pPr lvl="1" eaLnBrk="1" hangingPunct="1">
              <a:buClr>
                <a:schemeClr val="tx2"/>
              </a:buClr>
              <a:buSzPct val="60000"/>
              <a:buFontTx/>
              <a:buChar char="-"/>
            </a:pPr>
            <a:r>
              <a:rPr lang="en-US" altLang="ko-KR" sz="2400" b="1" dirty="0" smtClean="0">
                <a:latin typeface="Arial" charset="0"/>
                <a:ea typeface="굴림" pitchFamily="34" charset="-127"/>
                <a:cs typeface="Arial" charset="0"/>
              </a:rPr>
              <a:t>Minimalistic geometric representation of indoor corridor in </a:t>
            </a:r>
            <a:r>
              <a:rPr lang="en-US" altLang="ko-KR" sz="2400" b="1" dirty="0" smtClean="0">
                <a:latin typeface="Arial" charset="0"/>
                <a:ea typeface="굴림" pitchFamily="34" charset="-127"/>
                <a:cs typeface="Arial" charset="0"/>
              </a:rPr>
              <a:t>low-resolution </a:t>
            </a:r>
            <a:r>
              <a:rPr lang="en-US" altLang="ko-KR" sz="2400" b="1" dirty="0" smtClean="0">
                <a:latin typeface="Arial" charset="0"/>
                <a:ea typeface="굴림" pitchFamily="34" charset="-127"/>
                <a:cs typeface="Arial" charset="0"/>
              </a:rPr>
              <a:t>images</a:t>
            </a:r>
          </a:p>
          <a:p>
            <a:pPr lvl="1" eaLnBrk="1" hangingPunct="1">
              <a:buClr>
                <a:schemeClr val="tx2"/>
              </a:buClr>
              <a:buSzPct val="60000"/>
              <a:buFontTx/>
              <a:buChar char="-"/>
            </a:pPr>
            <a:r>
              <a:rPr lang="en-US" altLang="ko-KR" sz="2400" b="1" dirty="0" smtClean="0">
                <a:latin typeface="Arial" charset="0"/>
                <a:ea typeface="굴림" pitchFamily="34" charset="-127"/>
                <a:cs typeface="Arial" charset="0"/>
              </a:rPr>
              <a:t>Discard 99.8% </a:t>
            </a:r>
            <a:r>
              <a:rPr lang="en-US" altLang="ko-KR" sz="2400" b="1" dirty="0" smtClean="0">
                <a:latin typeface="Arial" charset="0"/>
                <a:ea typeface="굴림" pitchFamily="34" charset="-127"/>
                <a:cs typeface="Arial" charset="0"/>
              </a:rPr>
              <a:t>of image </a:t>
            </a:r>
            <a:r>
              <a:rPr lang="en-US" altLang="ko-KR" sz="2400" b="1" dirty="0" smtClean="0">
                <a:latin typeface="Arial" charset="0"/>
                <a:ea typeface="굴림" pitchFamily="34" charset="-127"/>
                <a:cs typeface="Arial" charset="0"/>
              </a:rPr>
              <a:t>pixels, runs at 1000 fps, which frees CPU for other tasks</a:t>
            </a:r>
            <a:endParaRPr lang="en-US" altLang="ko-KR" sz="2400" b="1" dirty="0" smtClean="0">
              <a:latin typeface="Arial" charset="0"/>
              <a:ea typeface="굴림" pitchFamily="34" charset="-127"/>
              <a:cs typeface="Arial" charset="0"/>
            </a:endParaRPr>
          </a:p>
          <a:p>
            <a:pPr lvl="1" eaLnBrk="1" hangingPunct="1">
              <a:buClr>
                <a:schemeClr val="tx2"/>
              </a:buClr>
              <a:buSzPct val="60000"/>
              <a:buNone/>
            </a:pPr>
            <a:endParaRPr lang="en-US" altLang="ko-KR" sz="2400" b="1" dirty="0" smtClean="0">
              <a:latin typeface="Arial" charset="0"/>
              <a:ea typeface="굴림" pitchFamily="34" charset="-127"/>
              <a:cs typeface="Arial" charset="0"/>
            </a:endParaRPr>
          </a:p>
          <a:p>
            <a:pPr eaLnBrk="1" hangingPunct="1">
              <a:buClr>
                <a:schemeClr val="tx2"/>
              </a:buClr>
              <a:buFontTx/>
              <a:buChar char="•"/>
            </a:pPr>
            <a:r>
              <a:rPr lang="en-US" altLang="ko-KR" b="1" dirty="0" smtClean="0">
                <a:latin typeface="Arial" charset="0"/>
                <a:ea typeface="굴림" pitchFamily="34" charset="-127"/>
                <a:cs typeface="Arial" charset="0"/>
              </a:rPr>
              <a:t>Future work</a:t>
            </a:r>
          </a:p>
          <a:p>
            <a:pPr lvl="1" eaLnBrk="1" hangingPunct="1">
              <a:buClr>
                <a:schemeClr val="tx2"/>
              </a:buClr>
              <a:buSzPct val="60000"/>
              <a:buFontTx/>
              <a:buChar char="-"/>
            </a:pPr>
            <a:r>
              <a:rPr lang="en-US" altLang="ko-KR" sz="2400" b="1" dirty="0" smtClean="0">
                <a:latin typeface="Arial" charset="0"/>
                <a:ea typeface="굴림" pitchFamily="34" charset="-127"/>
                <a:cs typeface="Arial" charset="0"/>
              </a:rPr>
              <a:t>Investigate </a:t>
            </a:r>
            <a:r>
              <a:rPr lang="en-US" altLang="ko-KR" sz="2400" b="1" dirty="0" smtClean="0">
                <a:latin typeface="Arial" charset="0"/>
                <a:ea typeface="굴림" pitchFamily="34" charset="-127"/>
                <a:cs typeface="Arial" charset="0"/>
              </a:rPr>
              <a:t>more complex environments</a:t>
            </a:r>
            <a:endParaRPr lang="en-US" altLang="ko-KR" sz="2400" b="1" dirty="0" smtClean="0">
              <a:latin typeface="Arial" charset="0"/>
              <a:ea typeface="굴림" pitchFamily="34" charset="-127"/>
              <a:cs typeface="Arial" charset="0"/>
            </a:endParaRPr>
          </a:p>
          <a:p>
            <a:pPr lvl="1" eaLnBrk="1" hangingPunct="1">
              <a:buClr>
                <a:schemeClr val="tx2"/>
              </a:buClr>
              <a:buSzPct val="60000"/>
              <a:buFontTx/>
              <a:buChar char="-"/>
            </a:pPr>
            <a:r>
              <a:rPr lang="en-US" altLang="ko-KR" sz="2400" b="1" dirty="0" smtClean="0">
                <a:latin typeface="Arial" charset="0"/>
                <a:ea typeface="굴림" pitchFamily="34" charset="-127"/>
                <a:cs typeface="Arial" charset="0"/>
              </a:rPr>
              <a:t>Integrate geometric representation into closed-loop system</a:t>
            </a:r>
          </a:p>
          <a:p>
            <a:pPr lvl="1" eaLnBrk="1" hangingPunct="1">
              <a:buClr>
                <a:schemeClr val="tx2"/>
              </a:buClr>
              <a:buSzPct val="60000"/>
              <a:buFontTx/>
              <a:buChar char="-"/>
            </a:pPr>
            <a:r>
              <a:rPr lang="en-US" altLang="ko-KR" sz="2400" b="1" dirty="0" smtClean="0">
                <a:latin typeface="Arial" charset="0"/>
                <a:ea typeface="굴림" pitchFamily="34" charset="-127"/>
                <a:cs typeface="Arial" charset="0"/>
              </a:rPr>
              <a:t>Use geometric representation </a:t>
            </a:r>
            <a:r>
              <a:rPr lang="en-US" altLang="ko-KR" sz="2400" b="1" dirty="0" smtClean="0">
                <a:latin typeface="Arial" charset="0"/>
                <a:ea typeface="굴림" pitchFamily="34" charset="-127"/>
                <a:cs typeface="Arial" charset="0"/>
              </a:rPr>
              <a:t>for mapping</a:t>
            </a:r>
            <a:endParaRPr lang="en-US" altLang="ko-KR" sz="2400" b="1" dirty="0" smtClean="0">
              <a:latin typeface="Arial" charset="0"/>
              <a:ea typeface="굴림" pitchFamily="34" charset="-127"/>
              <a:cs typeface="Arial" charset="0"/>
            </a:endParaRPr>
          </a:p>
          <a:p>
            <a:pPr eaLnBrk="1" hangingPunct="1"/>
            <a:endParaRPr lang="en-US" b="1" dirty="0" smtClean="0"/>
          </a:p>
        </p:txBody>
      </p:sp>
      <p:pic>
        <p:nvPicPr>
          <p:cNvPr id="51204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15913" y="2590800"/>
            <a:ext cx="83058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latin typeface="Arial" charset="0"/>
                <a:cs typeface="Arial" charset="0"/>
              </a:rPr>
              <a:t>Thanks!</a:t>
            </a:r>
            <a:br>
              <a:rPr lang="en-US" altLang="zh-CN" b="1" dirty="0" smtClean="0">
                <a:latin typeface="Arial" charset="0"/>
                <a:cs typeface="Arial" charset="0"/>
              </a:rPr>
            </a:br>
            <a:r>
              <a:rPr lang="en-US" altLang="zh-CN" b="1" dirty="0" smtClean="0">
                <a:latin typeface="Arial" charset="0"/>
                <a:cs typeface="Arial" charset="0"/>
              </a:rPr>
              <a:t/>
            </a:r>
            <a:br>
              <a:rPr lang="en-US" altLang="zh-CN" b="1" dirty="0" smtClean="0">
                <a:latin typeface="Arial" charset="0"/>
                <a:cs typeface="Arial" charset="0"/>
              </a:rPr>
            </a:br>
            <a:r>
              <a:rPr lang="en-US" altLang="zh-CN" b="1" dirty="0" smtClean="0">
                <a:latin typeface="Arial" charset="0"/>
                <a:cs typeface="Arial" charset="0"/>
              </a:rPr>
              <a:t>  Questions? </a:t>
            </a:r>
            <a:endParaRPr lang="en-US" altLang="ko-KR" sz="4000" b="1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  <p:pic>
        <p:nvPicPr>
          <p:cNvPr id="53252" name="Picture 12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480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7" descr="C:\Documents and Settings\Yinxiao Li\Desktop\logo-level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4150" y="0"/>
            <a:ext cx="13255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91437" y="6096000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Partially sponsored by NSF </a:t>
            </a:r>
            <a:r>
              <a:rPr lang="en-US" b="1" dirty="0">
                <a:latin typeface="Arial" charset="0"/>
                <a:cs typeface="Arial" charset="0"/>
              </a:rPr>
              <a:t>grant IIS-1017007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523875" y="282575"/>
            <a:ext cx="7927975" cy="763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What can you see from </a:t>
            </a:r>
            <a:r>
              <a:rPr lang="en-US" sz="3600" b="1" dirty="0" smtClean="0">
                <a:latin typeface="Arial" charset="0"/>
                <a:cs typeface="Arial" charset="0"/>
              </a:rPr>
              <a:t>this image</a:t>
            </a:r>
            <a:r>
              <a:rPr lang="en-US" sz="3600" b="1" dirty="0" smtClean="0"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11273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489223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5715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64 x 48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558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523875" y="282575"/>
            <a:ext cx="7927975" cy="763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What can you see from </a:t>
            </a:r>
            <a:r>
              <a:rPr lang="en-US" sz="3600" b="1" dirty="0" smtClean="0">
                <a:latin typeface="Arial" charset="0"/>
                <a:cs typeface="Arial" charset="0"/>
              </a:rPr>
              <a:t>this image</a:t>
            </a:r>
            <a:r>
              <a:rPr lang="en-US" sz="3600" b="1" dirty="0" smtClean="0"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11273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48819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286000" y="5715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160 x 120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5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523875" y="282575"/>
            <a:ext cx="7927975" cy="763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What can you see from </a:t>
            </a:r>
            <a:r>
              <a:rPr lang="en-US" sz="3600" b="1" dirty="0" smtClean="0">
                <a:latin typeface="Arial" charset="0"/>
                <a:cs typeface="Arial" charset="0"/>
              </a:rPr>
              <a:t>this image</a:t>
            </a:r>
            <a:r>
              <a:rPr lang="en-US" sz="3600" b="1" dirty="0" smtClean="0"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11273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48716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33600" y="5486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715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320 x 240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5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Motivation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1490663" y="1257300"/>
            <a:ext cx="68275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Arial" charset="0"/>
              </a:rPr>
              <a:t>Goal: Investigate the impact of image resolution upon the </a:t>
            </a:r>
          </a:p>
          <a:p>
            <a:r>
              <a:rPr lang="en-US" b="1" i="1" dirty="0" smtClean="0">
                <a:latin typeface="Arial" charset="0"/>
              </a:rPr>
              <a:t>accuracy of extracting geometry for </a:t>
            </a:r>
            <a:r>
              <a:rPr lang="en-US" b="1" i="1" dirty="0">
                <a:latin typeface="Arial" charset="0"/>
              </a:rPr>
              <a:t>indoor robot navigation </a:t>
            </a:r>
            <a:endParaRPr lang="en-US" b="1" dirty="0">
              <a:latin typeface="Arial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098675" y="4987925"/>
            <a:ext cx="57150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Arial" charset="0"/>
              </a:rPr>
              <a:t>Why?</a:t>
            </a:r>
          </a:p>
          <a:p>
            <a:pPr>
              <a:buFontTx/>
              <a:buChar char="•"/>
            </a:pP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reduce </a:t>
            </a:r>
            <a:r>
              <a:rPr lang="en-US" b="1" dirty="0" smtClean="0">
                <a:latin typeface="Arial" charset="0"/>
              </a:rPr>
              <a:t>computation</a:t>
            </a:r>
            <a:r>
              <a:rPr lang="en-US" b="1" dirty="0" smtClean="0">
                <a:latin typeface="Arial" charset="0"/>
              </a:rPr>
              <a:t>, free </a:t>
            </a:r>
            <a:r>
              <a:rPr lang="en-US" b="1" dirty="0" smtClean="0">
                <a:latin typeface="Arial" charset="0"/>
              </a:rPr>
              <a:t>the CPU for other tasks</a:t>
            </a:r>
          </a:p>
          <a:p>
            <a:pPr>
              <a:buFontTx/>
              <a:buChar char="•"/>
            </a:pP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limit the algorithm search space</a:t>
            </a:r>
            <a:endParaRPr lang="en-US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b="1" dirty="0">
                <a:latin typeface="Arial" charset="0"/>
              </a:rPr>
              <a:t> autonomous exploration and navigation</a:t>
            </a:r>
          </a:p>
        </p:txBody>
      </p:sp>
      <p:pic>
        <p:nvPicPr>
          <p:cNvPr id="6149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623" t="3268"/>
          <a:stretch>
            <a:fillRect/>
          </a:stretch>
        </p:blipFill>
        <p:spPr bwMode="auto">
          <a:xfrm>
            <a:off x="1295400" y="2209800"/>
            <a:ext cx="30809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t="3122"/>
          <a:stretch>
            <a:fillRect/>
          </a:stretch>
        </p:blipFill>
        <p:spPr bwMode="auto">
          <a:xfrm>
            <a:off x="4953000" y="2209800"/>
            <a:ext cx="309466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9883" y="4419600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320 x 240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89211" y="441960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32 x 24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 bwMode="auto">
          <a:xfrm>
            <a:off x="414338" y="24447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49263" y="1039813"/>
            <a:ext cx="8229600" cy="5265737"/>
          </a:xfrm>
        </p:spPr>
        <p:txBody>
          <a:bodyPr>
            <a:normAutofit/>
          </a:bodyPr>
          <a:lstStyle/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latin typeface="Arial" charset="0"/>
                <a:cs typeface="Arial" charset="0"/>
              </a:rPr>
              <a:t>Previous Work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latin typeface="Arial" charset="0"/>
                <a:cs typeface="Arial" charset="0"/>
              </a:rPr>
              <a:t>Orientation Line Estimation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latin typeface="Arial" charset="0"/>
                <a:cs typeface="Arial" charset="0"/>
              </a:rPr>
              <a:t>Wall-Floor Boundary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latin typeface="Arial" charset="0"/>
                <a:cs typeface="Arial" charset="0"/>
              </a:rPr>
              <a:t>Experimental Results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latin typeface="Arial" charset="0"/>
                <a:cs typeface="Arial" charset="0"/>
              </a:rPr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</a:pPr>
            <a:endParaRPr lang="en-US" sz="3000" b="1" dirty="0" smtClean="0"/>
          </a:p>
        </p:txBody>
      </p:sp>
      <p:pic>
        <p:nvPicPr>
          <p:cNvPr id="8196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 bwMode="auto">
          <a:xfrm>
            <a:off x="414338" y="244475"/>
            <a:ext cx="8229600" cy="661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49263" y="1039813"/>
            <a:ext cx="8229600" cy="5265737"/>
          </a:xfrm>
        </p:spPr>
        <p:txBody>
          <a:bodyPr>
            <a:normAutofit/>
          </a:bodyPr>
          <a:lstStyle/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latin typeface="Arial" charset="0"/>
                <a:cs typeface="Arial" charset="0"/>
              </a:rPr>
              <a:t>Previous Work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Orientation Line Estimation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Wall-Floor Boundary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Experimental Results</a:t>
            </a:r>
          </a:p>
          <a:p>
            <a:pPr eaLnBrk="1" hangingPunct="1">
              <a:lnSpc>
                <a:spcPct val="21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</a:pPr>
            <a:endParaRPr lang="en-US" sz="3000" b="1" dirty="0" smtClean="0"/>
          </a:p>
        </p:txBody>
      </p:sp>
      <p:pic>
        <p:nvPicPr>
          <p:cNvPr id="8196" name="Picture 5" descr="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6269038"/>
            <a:ext cx="2184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692</Words>
  <Application>Microsoft Office PowerPoint</Application>
  <PresentationFormat>On-screen Show (4:3)</PresentationFormat>
  <Paragraphs>179</Paragraphs>
  <Slides>35</Slides>
  <Notes>30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Extracting Minimalistic Corridor Geometry from Low-Resolution Images</vt:lpstr>
      <vt:lpstr>What can you see from this image?</vt:lpstr>
      <vt:lpstr>What can you see from this image?</vt:lpstr>
      <vt:lpstr>What can you see from this image?</vt:lpstr>
      <vt:lpstr>What can you see from this image?</vt:lpstr>
      <vt:lpstr>What can you see from this image?</vt:lpstr>
      <vt:lpstr>Motivation</vt:lpstr>
      <vt:lpstr>Outline</vt:lpstr>
      <vt:lpstr>Outline</vt:lpstr>
      <vt:lpstr>Previous Work</vt:lpstr>
      <vt:lpstr>Low-resolution exploration (Murali and Birchfield 2008, 2012)</vt:lpstr>
      <vt:lpstr>Floor segmentation (Li and Birchfield 2010)</vt:lpstr>
      <vt:lpstr>Outline</vt:lpstr>
      <vt:lpstr>Orientation Line Estimation</vt:lpstr>
      <vt:lpstr>Median of Bright Pixels</vt:lpstr>
      <vt:lpstr>Median of Bright Pixels</vt:lpstr>
      <vt:lpstr>Maximum Entropy</vt:lpstr>
      <vt:lpstr>Symmetry by Mutual Information</vt:lpstr>
      <vt:lpstr>Orientation Line Estimation </vt:lpstr>
      <vt:lpstr>Outline</vt:lpstr>
      <vt:lpstr>Detecting Line Segments (LS)</vt:lpstr>
      <vt:lpstr>Wall-Floor Boundary – Score Model </vt:lpstr>
      <vt:lpstr>Wall-Floor Boundary</vt:lpstr>
      <vt:lpstr>Wall-Floor Boundary</vt:lpstr>
      <vt:lpstr>Outline</vt:lpstr>
      <vt:lpstr>Results</vt:lpstr>
      <vt:lpstr>Results</vt:lpstr>
      <vt:lpstr>Results</vt:lpstr>
      <vt:lpstr>Results</vt:lpstr>
      <vt:lpstr>Results</vt:lpstr>
      <vt:lpstr>Results</vt:lpstr>
      <vt:lpstr>Results</vt:lpstr>
      <vt:lpstr>Outline</vt:lpstr>
      <vt:lpstr>Conclusion</vt:lpstr>
      <vt:lpstr>Thanks!    Questions?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Image-Based Segmentation of Indoor Corridor Floors for a Mobile Robot</dc:title>
  <dc:creator>Yinxiao Li</dc:creator>
  <cp:lastModifiedBy>ss</cp:lastModifiedBy>
  <cp:revision>209</cp:revision>
  <dcterms:created xsi:type="dcterms:W3CDTF">2006-08-16T00:00:00Z</dcterms:created>
  <dcterms:modified xsi:type="dcterms:W3CDTF">2012-10-05T14:08:45Z</dcterms:modified>
</cp:coreProperties>
</file>