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835" r:id="rId2"/>
  </p:sldMasterIdLst>
  <p:notesMasterIdLst>
    <p:notesMasterId r:id="rId36"/>
  </p:notesMasterIdLst>
  <p:handoutMasterIdLst>
    <p:handoutMasterId r:id="rId37"/>
  </p:handoutMasterIdLst>
  <p:sldIdLst>
    <p:sldId id="256" r:id="rId3"/>
    <p:sldId id="290" r:id="rId4"/>
    <p:sldId id="291" r:id="rId5"/>
    <p:sldId id="292" r:id="rId6"/>
    <p:sldId id="293" r:id="rId7"/>
    <p:sldId id="294" r:id="rId8"/>
    <p:sldId id="295" r:id="rId9"/>
    <p:sldId id="296" r:id="rId10"/>
    <p:sldId id="297" r:id="rId11"/>
    <p:sldId id="298" r:id="rId12"/>
    <p:sldId id="299" r:id="rId13"/>
    <p:sldId id="300" r:id="rId14"/>
    <p:sldId id="301" r:id="rId15"/>
    <p:sldId id="303" r:id="rId16"/>
    <p:sldId id="306" r:id="rId17"/>
    <p:sldId id="304" r:id="rId18"/>
    <p:sldId id="305" r:id="rId19"/>
    <p:sldId id="307" r:id="rId20"/>
    <p:sldId id="308" r:id="rId21"/>
    <p:sldId id="309" r:id="rId22"/>
    <p:sldId id="311" r:id="rId23"/>
    <p:sldId id="310" r:id="rId24"/>
    <p:sldId id="312" r:id="rId25"/>
    <p:sldId id="313" r:id="rId26"/>
    <p:sldId id="314" r:id="rId27"/>
    <p:sldId id="315" r:id="rId28"/>
    <p:sldId id="318" r:id="rId29"/>
    <p:sldId id="319" r:id="rId30"/>
    <p:sldId id="320" r:id="rId31"/>
    <p:sldId id="321" r:id="rId32"/>
    <p:sldId id="322" r:id="rId33"/>
    <p:sldId id="317" r:id="rId34"/>
    <p:sldId id="316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99"/>
    <a:srgbClr val="99FFCC"/>
    <a:srgbClr val="00CC99"/>
    <a:srgbClr val="FF3300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711" autoAdjust="0"/>
  </p:normalViewPr>
  <p:slideViewPr>
    <p:cSldViewPr>
      <p:cViewPr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9B4B6C-31C4-46E0-B165-AEBCFCE76532}" type="datetimeFigureOut">
              <a:rPr lang="en-US" smtClean="0"/>
              <a:t>8/1/2013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31D180-B36D-407E-808F-E6412D46BD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82654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E3540B-F1EC-4A6B-8857-D61FC195AD44}" type="datetimeFigureOut">
              <a:rPr lang="en-US" smtClean="0"/>
              <a:t>8/1/2013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8CB998-4944-4005-ACC4-E32B7BD5AE9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59745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487" y="4343873"/>
            <a:ext cx="5487027" cy="411417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487" y="4343873"/>
            <a:ext cx="5487027" cy="411417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487" y="4343873"/>
            <a:ext cx="5487027" cy="411417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487" y="4343873"/>
            <a:ext cx="5487027" cy="411417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487" y="4343873"/>
            <a:ext cx="5487027" cy="411417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487" y="4343873"/>
            <a:ext cx="5487027" cy="411417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487" y="4343873"/>
            <a:ext cx="5487027" cy="411417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487" y="4343873"/>
            <a:ext cx="5487027" cy="411417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487" y="4343873"/>
            <a:ext cx="5487027" cy="411417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487" y="4343873"/>
            <a:ext cx="5487027" cy="411417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487" y="4343873"/>
            <a:ext cx="5487027" cy="411417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487" y="4343873"/>
            <a:ext cx="5487027" cy="411417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487" y="4343873"/>
            <a:ext cx="5487027" cy="411417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487" y="4343873"/>
            <a:ext cx="5487027" cy="411417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487" y="4343873"/>
            <a:ext cx="5487027" cy="411417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487" y="4343873"/>
            <a:ext cx="5487027" cy="411417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487" y="4343873"/>
            <a:ext cx="5487027" cy="411417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487" y="4343873"/>
            <a:ext cx="5487027" cy="411417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487" y="4343873"/>
            <a:ext cx="5487027" cy="411417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487" y="4343873"/>
            <a:ext cx="5487027" cy="411417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487" y="4343873"/>
            <a:ext cx="5487027" cy="411417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487" y="4343873"/>
            <a:ext cx="5487027" cy="411417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487" y="4343873"/>
            <a:ext cx="5487027" cy="411417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487" y="4343873"/>
            <a:ext cx="5487027" cy="411417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487" y="4343873"/>
            <a:ext cx="5487027" cy="411417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487" y="4343873"/>
            <a:ext cx="5487027" cy="411417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487" y="4343873"/>
            <a:ext cx="5487027" cy="411417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487" y="4343873"/>
            <a:ext cx="5487027" cy="411417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487" y="4343873"/>
            <a:ext cx="5487027" cy="411417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487" y="4343873"/>
            <a:ext cx="5487027" cy="411417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487" y="4343873"/>
            <a:ext cx="5487027" cy="411417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487" y="4343873"/>
            <a:ext cx="5487027" cy="411417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487" y="4343873"/>
            <a:ext cx="5487027" cy="411417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SCN1392.JPG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3443845" y="2612571"/>
            <a:ext cx="2214109" cy="2232561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3476" y="4954979"/>
            <a:ext cx="6400800" cy="175260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042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326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1284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479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" y="211138"/>
            <a:ext cx="6654800" cy="7572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190625"/>
            <a:ext cx="8229600" cy="55086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2187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6C9F8-79BF-420E-B19E-D2C0F7A24E3D}" type="datetimeFigureOut">
              <a:rPr lang="en-US" smtClean="0"/>
              <a:t>8/1/2013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342ADE-0186-444E-A56A-DE863499D8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DB0C2-1F3D-4594-BC97-D21C5CE96C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A5C28-A9AF-48F7-A492-117CD84F55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DB0C2-1F3D-4594-BC97-D21C5CE96C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A5C28-A9AF-48F7-A492-117CD84F55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DB0C2-1F3D-4594-BC97-D21C5CE96C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A5C28-A9AF-48F7-A492-117CD84F55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DB0C2-1F3D-4594-BC97-D21C5CE96C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A5C28-A9AF-48F7-A492-117CD84F55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2000"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811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DB0C2-1F3D-4594-BC97-D21C5CE96C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A5C28-A9AF-48F7-A492-117CD84F55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DB0C2-1F3D-4594-BC97-D21C5CE96C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A5C28-A9AF-48F7-A492-117CD84F55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DB0C2-1F3D-4594-BC97-D21C5CE96C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A5C28-A9AF-48F7-A492-117CD84F55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DB0C2-1F3D-4594-BC97-D21C5CE96C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A5C28-A9AF-48F7-A492-117CD84F55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DB0C2-1F3D-4594-BC97-D21C5CE96C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A5C28-A9AF-48F7-A492-117CD84F55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3476" y="4954979"/>
            <a:ext cx="6400800" cy="175260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042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908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0668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0184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943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158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70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4888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0583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4108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3" descr="DSCN1392.JPG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17538" y="1057275"/>
            <a:ext cx="5800725" cy="580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57150">
            <a:solidFill>
              <a:srgbClr val="7030A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0" y="0"/>
            <a:ext cx="9144000" cy="1023938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80000">
                <a:schemeClr val="bg1"/>
              </a:gs>
            </a:gsLst>
            <a:lin ang="0" scaled="1"/>
            <a:tileRect/>
          </a:gradFill>
          <a:ln w="57150">
            <a:solidFill>
              <a:srgbClr val="7030A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1029" name="Title Placeholder 1"/>
          <p:cNvSpPr>
            <a:spLocks noGrp="1"/>
          </p:cNvSpPr>
          <p:nvPr>
            <p:ph type="title"/>
          </p:nvPr>
        </p:nvSpPr>
        <p:spPr bwMode="auto">
          <a:xfrm>
            <a:off x="127000" y="211138"/>
            <a:ext cx="6654800" cy="75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90625"/>
            <a:ext cx="8229600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33" name="Picture 1" descr="academicSymbolWdm_copur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858000" y="431800"/>
            <a:ext cx="22098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35059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69833"/>
            <a:ext cx="73152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690" y="548797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DA47DADC-55EA-4839-91C8-5BCC0EC06F5C}" type="datetime1">
              <a:rPr lang="en-US" smtClean="0"/>
              <a:pPr/>
              <a:t>8/1/2013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4415" y="548797"/>
            <a:ext cx="941203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  <p:sldLayoutId id="2147483847" r:id="rId12"/>
  </p:sldLayoutIdLst>
  <p:transition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5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60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5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3" Type="http://schemas.openxmlformats.org/officeDocument/2006/relationships/image" Target="../media/image28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0.png"/><Relationship Id="rId10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29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4.wmv"/><Relationship Id="rId7" Type="http://schemas.openxmlformats.org/officeDocument/2006/relationships/image" Target="../media/image6.jp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35.jpeg"/><Relationship Id="rId4" Type="http://schemas.openxmlformats.org/officeDocument/2006/relationships/video" Target="../media/media4.wmv"/><Relationship Id="rId9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5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5.w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6.wmv"/><Relationship Id="rId7" Type="http://schemas.openxmlformats.org/officeDocument/2006/relationships/image" Target="../media/image39.png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6" Type="http://schemas.openxmlformats.org/officeDocument/2006/relationships/notesSlide" Target="../notesSlides/notesSlide28.xml"/><Relationship Id="rId5" Type="http://schemas.openxmlformats.org/officeDocument/2006/relationships/slideLayout" Target="../slideLayouts/slideLayout19.xml"/><Relationship Id="rId4" Type="http://schemas.openxmlformats.org/officeDocument/2006/relationships/video" Target="../media/media6.wm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media" Target="../media/media8.wmv"/><Relationship Id="rId7" Type="http://schemas.openxmlformats.org/officeDocument/2006/relationships/image" Target="../media/image44.png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6" Type="http://schemas.openxmlformats.org/officeDocument/2006/relationships/notesSlide" Target="../notesSlides/notesSlide30.xml"/><Relationship Id="rId5" Type="http://schemas.openxmlformats.org/officeDocument/2006/relationships/slideLayout" Target="../slideLayouts/slideLayout19.xml"/><Relationship Id="rId10" Type="http://schemas.microsoft.com/office/2007/relationships/hdphoto" Target="../media/hdphoto1.wdp"/><Relationship Id="rId4" Type="http://schemas.openxmlformats.org/officeDocument/2006/relationships/video" Target="../media/media8.wmv"/><Relationship Id="rId9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microsoft.com/office/2007/relationships/media" Target="../media/media10.wmv"/><Relationship Id="rId7" Type="http://schemas.openxmlformats.org/officeDocument/2006/relationships/image" Target="../media/image47.png"/><Relationship Id="rId2" Type="http://schemas.openxmlformats.org/officeDocument/2006/relationships/video" Target="../media/media9.wmv"/><Relationship Id="rId1" Type="http://schemas.microsoft.com/office/2007/relationships/media" Target="../media/media9.wmv"/><Relationship Id="rId6" Type="http://schemas.openxmlformats.org/officeDocument/2006/relationships/notesSlide" Target="../notesSlides/notesSlide31.xml"/><Relationship Id="rId5" Type="http://schemas.openxmlformats.org/officeDocument/2006/relationships/slideLayout" Target="../slideLayouts/slideLayout19.xml"/><Relationship Id="rId4" Type="http://schemas.openxmlformats.org/officeDocument/2006/relationships/video" Target="../media/media10.wmv"/><Relationship Id="rId9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5.w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5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5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5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5867400" y="4953000"/>
            <a:ext cx="3200400" cy="1752600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2000" dirty="0" smtClean="0">
                <a:solidFill>
                  <a:schemeClr val="tx1">
                    <a:lumMod val="95000"/>
                  </a:schemeClr>
                </a:solidFill>
              </a:rPr>
              <a:t>Committee Members: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95000"/>
                  </a:schemeClr>
                </a:solidFill>
              </a:rPr>
              <a:t>Dr. Tim Burg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95000"/>
                  </a:schemeClr>
                </a:solidFill>
              </a:rPr>
              <a:t>Dr. Stan </a:t>
            </a:r>
            <a:r>
              <a:rPr lang="en-US" sz="2000" dirty="0" err="1" smtClean="0">
                <a:solidFill>
                  <a:schemeClr val="tx1">
                    <a:lumMod val="95000"/>
                  </a:schemeClr>
                </a:solidFill>
              </a:rPr>
              <a:t>Birchfield</a:t>
            </a:r>
            <a:endParaRPr lang="en-US" sz="2000" dirty="0" smtClean="0">
              <a:solidFill>
                <a:schemeClr val="tx1">
                  <a:lumMod val="95000"/>
                </a:schemeClr>
              </a:solidFill>
            </a:endParaRP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95000"/>
                  </a:schemeClr>
                </a:solidFill>
              </a:rPr>
              <a:t>Dr. Ian Walker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95000"/>
                  </a:schemeClr>
                </a:solidFill>
              </a:rPr>
              <a:t>Dr. Damon Woodard</a:t>
            </a:r>
          </a:p>
        </p:txBody>
      </p:sp>
      <p:sp>
        <p:nvSpPr>
          <p:cNvPr id="15361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371600" y="1143000"/>
            <a:ext cx="7772400" cy="1470025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>
                <a:latin typeface="Californian FB" pitchFamily="18" charset="0"/>
              </a:rPr>
              <a:t>Mobile robot navigation for person following in indoor environments</a:t>
            </a:r>
            <a:endParaRPr lang="en-US" sz="3200" dirty="0">
              <a:latin typeface="Californian FB" pitchFamily="18" charset="0"/>
            </a:endParaRPr>
          </a:p>
        </p:txBody>
      </p:sp>
      <p:sp>
        <p:nvSpPr>
          <p:cNvPr id="4" name="Subtitle 4"/>
          <p:cNvSpPr txBox="1">
            <a:spLocks/>
          </p:cNvSpPr>
          <p:nvPr/>
        </p:nvSpPr>
        <p:spPr>
          <a:xfrm>
            <a:off x="36394" y="3116"/>
            <a:ext cx="3849806" cy="12922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</a:schemeClr>
                </a:solidFill>
              </a:rPr>
              <a:t>Ninad</a:t>
            </a:r>
            <a:r>
              <a:rPr lang="en-US" sz="2000" b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</a:schemeClr>
                </a:solidFill>
              </a:rPr>
              <a:t>Pradhan</a:t>
            </a:r>
            <a:endParaRPr lang="en-US" sz="2000" b="1" dirty="0" smtClean="0">
              <a:solidFill>
                <a:schemeClr val="tx1">
                  <a:lumMod val="95000"/>
                </a:schemeClr>
              </a:solidFill>
            </a:endParaRPr>
          </a:p>
          <a:p>
            <a:pPr algn="l"/>
            <a:r>
              <a:rPr lang="en-US" sz="2000" dirty="0" smtClean="0">
                <a:solidFill>
                  <a:schemeClr val="tx1">
                    <a:lumMod val="95000"/>
                  </a:schemeClr>
                </a:solidFill>
              </a:rPr>
              <a:t>Ph.D. Dissertation Defense</a:t>
            </a:r>
          </a:p>
          <a:p>
            <a:pPr algn="l"/>
            <a:r>
              <a:rPr lang="en-US" sz="2000" dirty="0" smtClean="0">
                <a:solidFill>
                  <a:schemeClr val="tx1">
                    <a:lumMod val="95000"/>
                  </a:schemeClr>
                </a:solidFill>
              </a:rPr>
              <a:t>July 25 2013</a:t>
            </a:r>
          </a:p>
        </p:txBody>
      </p:sp>
      <p:pic>
        <p:nvPicPr>
          <p:cNvPr id="1026" name="Picture 2" descr="C:\Users\Ninad\Dropbox\dissertation\presentation\images\person_follow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895600"/>
            <a:ext cx="913483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4" r="27648"/>
          <a:stretch/>
        </p:blipFill>
        <p:spPr>
          <a:xfrm>
            <a:off x="5715000" y="2895600"/>
            <a:ext cx="812315" cy="1828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1" t="374" r="31642" b="1119"/>
          <a:stretch/>
        </p:blipFill>
        <p:spPr>
          <a:xfrm>
            <a:off x="3200400" y="2895600"/>
            <a:ext cx="957349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51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ectangle 2"/>
          <p:cNvSpPr txBox="1">
            <a:spLocks noChangeArrowheads="1"/>
          </p:cNvSpPr>
          <p:nvPr/>
        </p:nvSpPr>
        <p:spPr>
          <a:xfrm>
            <a:off x="5563196" y="6229880"/>
            <a:ext cx="2979761" cy="441325"/>
          </a:xfrm>
          <a:prstGeom prst="rect">
            <a:avLst/>
          </a:prstGeom>
          <a:ln>
            <a:solidFill>
              <a:schemeClr val="tx1">
                <a:lumMod val="95000"/>
              </a:schemeClr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000" b="1" dirty="0" smtClean="0">
                <a:solidFill>
                  <a:srgbClr val="FFFF00"/>
                </a:solidFill>
                <a:latin typeface="Californian FB" pitchFamily="18" charset="0"/>
              </a:rPr>
              <a:t>System modules</a:t>
            </a:r>
            <a:endParaRPr lang="en-US" sz="2000" b="1" dirty="0">
              <a:solidFill>
                <a:srgbClr val="FFFF00"/>
              </a:solidFill>
              <a:latin typeface="Californian FB" pitchFamily="18" charset="0"/>
            </a:endParaRPr>
          </a:p>
        </p:txBody>
      </p:sp>
      <p:sp>
        <p:nvSpPr>
          <p:cNvPr id="28" name="Rectangle 2"/>
          <p:cNvSpPr txBox="1">
            <a:spLocks noChangeArrowheads="1"/>
          </p:cNvSpPr>
          <p:nvPr/>
        </p:nvSpPr>
        <p:spPr>
          <a:xfrm>
            <a:off x="36042" y="35256"/>
            <a:ext cx="2979761" cy="4413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800" b="1" u="sng" dirty="0" smtClean="0">
                <a:solidFill>
                  <a:srgbClr val="99FF99"/>
                </a:solidFill>
                <a:latin typeface="Californian FB" pitchFamily="18" charset="0"/>
              </a:rPr>
              <a:t>Research contribution</a:t>
            </a:r>
            <a:endParaRPr lang="en-US" sz="1800" b="1" u="sng" dirty="0">
              <a:solidFill>
                <a:srgbClr val="99FF99"/>
              </a:solidFill>
              <a:latin typeface="Californian FB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30522" y="4930371"/>
            <a:ext cx="129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Indoor environment</a:t>
            </a:r>
            <a:endParaRPr lang="en-US" sz="1400" b="1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140207" y="3447247"/>
            <a:ext cx="1371600" cy="1371600"/>
            <a:chOff x="326553" y="3666314"/>
            <a:chExt cx="914400" cy="914400"/>
          </a:xfrm>
        </p:grpSpPr>
        <p:sp>
          <p:nvSpPr>
            <p:cNvPr id="31" name="Rectangle 30"/>
            <p:cNvSpPr/>
            <p:nvPr/>
          </p:nvSpPr>
          <p:spPr>
            <a:xfrm>
              <a:off x="326553" y="3666314"/>
              <a:ext cx="914400" cy="914400"/>
            </a:xfrm>
            <a:prstGeom prst="rect">
              <a:avLst/>
            </a:prstGeom>
            <a:solidFill>
              <a:schemeClr val="accent5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fornian FB" pitchFamily="18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421572" y="3717082"/>
              <a:ext cx="68937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1110951" y="3717082"/>
              <a:ext cx="148" cy="24671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425151" y="3959066"/>
              <a:ext cx="4064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831551" y="3954917"/>
              <a:ext cx="0" cy="482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/>
            <p:cNvSpPr/>
            <p:nvPr/>
          </p:nvSpPr>
          <p:spPr>
            <a:xfrm>
              <a:off x="949561" y="4360525"/>
              <a:ext cx="47003" cy="2940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fornian FB" pitchFamily="18" charset="0"/>
              </a:endParaRPr>
            </a:p>
          </p:txBody>
        </p:sp>
        <p:pic>
          <p:nvPicPr>
            <p:cNvPr id="37" name="Picture 2" descr="C:\Users\Ninad\AppData\Local\Microsoft\Windows\Temporary Internet Files\Content.IE5\NBS6T4G2\MM900284097[1].gif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262" y="3778318"/>
              <a:ext cx="147420" cy="1551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Down Arrow 37"/>
            <p:cNvSpPr/>
            <p:nvPr/>
          </p:nvSpPr>
          <p:spPr>
            <a:xfrm rot="20363441" flipV="1">
              <a:off x="924202" y="4096111"/>
              <a:ext cx="43100" cy="214834"/>
            </a:xfrm>
            <a:prstGeom prst="down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fornian FB" pitchFamily="18" charset="0"/>
              </a:endParaRPr>
            </a:p>
          </p:txBody>
        </p:sp>
        <p:cxnSp>
          <p:nvCxnSpPr>
            <p:cNvPr id="39" name="Straight Connector 38"/>
            <p:cNvCxnSpPr/>
            <p:nvPr/>
          </p:nvCxnSpPr>
          <p:spPr>
            <a:xfrm flipV="1">
              <a:off x="975846" y="3931218"/>
              <a:ext cx="198748" cy="425893"/>
            </a:xfrm>
            <a:prstGeom prst="line">
              <a:avLst/>
            </a:prstGeom>
            <a:ln w="2540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Arc 39"/>
            <p:cNvSpPr/>
            <p:nvPr/>
          </p:nvSpPr>
          <p:spPr>
            <a:xfrm>
              <a:off x="753881" y="3848187"/>
              <a:ext cx="415748" cy="221758"/>
            </a:xfrm>
            <a:prstGeom prst="arc">
              <a:avLst>
                <a:gd name="adj1" fmla="val 11395599"/>
                <a:gd name="adj2" fmla="val 21133981"/>
              </a:avLst>
            </a:prstGeom>
            <a:ln w="1905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alifornian FB" pitchFamily="18" charset="0"/>
              </a:endParaRPr>
            </a:p>
          </p:txBody>
        </p:sp>
        <p:cxnSp>
          <p:nvCxnSpPr>
            <p:cNvPr id="41" name="Straight Connector 40"/>
            <p:cNvCxnSpPr/>
            <p:nvPr/>
          </p:nvCxnSpPr>
          <p:spPr>
            <a:xfrm flipH="1" flipV="1">
              <a:off x="755244" y="3922997"/>
              <a:ext cx="220602" cy="434114"/>
            </a:xfrm>
            <a:prstGeom prst="line">
              <a:avLst/>
            </a:prstGeom>
            <a:ln w="2540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2" name="Picture 3" descr="C:\Users\Ninad\AppData\Local\Microsoft\Windows\Temporary Internet Files\Content.IE5\OBOBE0HB\MC900383564[1].wm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9630" y="3963799"/>
              <a:ext cx="112720" cy="1622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Right Arrow 42"/>
            <p:cNvSpPr/>
            <p:nvPr/>
          </p:nvSpPr>
          <p:spPr>
            <a:xfrm>
              <a:off x="1057360" y="4038229"/>
              <a:ext cx="70510" cy="3180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fornian FB" pitchFamily="18" charset="0"/>
              </a:endParaRPr>
            </a:p>
          </p:txBody>
        </p:sp>
        <p:cxnSp>
          <p:nvCxnSpPr>
            <p:cNvPr id="44" name="Straight Connector 43"/>
            <p:cNvCxnSpPr/>
            <p:nvPr/>
          </p:nvCxnSpPr>
          <p:spPr>
            <a:xfrm>
              <a:off x="1111099" y="4190799"/>
              <a:ext cx="148" cy="24671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Rectangle 44"/>
          <p:cNvSpPr/>
          <p:nvPr/>
        </p:nvSpPr>
        <p:spPr>
          <a:xfrm>
            <a:off x="1935714" y="2946064"/>
            <a:ext cx="1295400" cy="2133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011914" y="3108836"/>
            <a:ext cx="11430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Kinect RGB-D sensor</a:t>
            </a:r>
            <a:endParaRPr lang="en-US" sz="1400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2014189" y="4396971"/>
            <a:ext cx="11430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Pioneer P3-AT robot</a:t>
            </a:r>
            <a:endParaRPr lang="en-US" sz="1400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410809" y="1494988"/>
            <a:ext cx="5418322" cy="5095028"/>
          </a:xfrm>
          <a:prstGeom prst="rect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3544035" y="1653315"/>
            <a:ext cx="4419600" cy="1455521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b="1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Leader tracking </a:t>
            </a:r>
            <a:endParaRPr lang="en-US" sz="1400" b="1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3628195" y="2059782"/>
            <a:ext cx="1143000" cy="83169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Kinect skeletal tracker</a:t>
            </a:r>
            <a:endParaRPr lang="en-US" sz="1400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5182335" y="2059781"/>
            <a:ext cx="1143000" cy="831691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Appearance descriptor generation</a:t>
            </a:r>
            <a:endParaRPr lang="en-US" sz="1400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6745575" y="2059781"/>
            <a:ext cx="1143000" cy="831691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Leader detection, occlusion inference</a:t>
            </a:r>
            <a:endParaRPr lang="en-US" sz="1400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563367" y="3332374"/>
            <a:ext cx="4400268" cy="145552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b="1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Mapping</a:t>
            </a:r>
            <a:endParaRPr lang="en-US" sz="1400" b="1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3647527" y="3738841"/>
            <a:ext cx="1143000" cy="83169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Floor occupancy detection</a:t>
            </a:r>
            <a:endParaRPr lang="en-US" sz="1400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5182335" y="3459005"/>
            <a:ext cx="1143000" cy="51767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Manhattan rotation</a:t>
            </a:r>
            <a:endParaRPr lang="en-US" sz="1400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6745575" y="3759729"/>
            <a:ext cx="1143000" cy="83169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Local environment map generation</a:t>
            </a:r>
            <a:endParaRPr lang="en-US" sz="1400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5182335" y="4156372"/>
            <a:ext cx="1143000" cy="51767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Translation estimation</a:t>
            </a:r>
            <a:endParaRPr lang="en-US" sz="1400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3582699" y="4994887"/>
            <a:ext cx="4380936" cy="145552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b="1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Navigation</a:t>
            </a:r>
            <a:endParaRPr lang="en-US" sz="1400" b="1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3653211" y="5401354"/>
            <a:ext cx="1143000" cy="83169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Control input generation</a:t>
            </a:r>
            <a:endParaRPr lang="en-US" sz="1400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6745575" y="5374458"/>
            <a:ext cx="1143000" cy="83169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Workspace generation</a:t>
            </a:r>
            <a:endParaRPr lang="en-US" sz="1400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5182335" y="5401354"/>
            <a:ext cx="1143000" cy="83169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Predictive fields navigation</a:t>
            </a:r>
            <a:endParaRPr lang="en-US" sz="1400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62" name="Left Arrow 61"/>
          <p:cNvSpPr/>
          <p:nvPr/>
        </p:nvSpPr>
        <p:spPr>
          <a:xfrm>
            <a:off x="4877531" y="5696898"/>
            <a:ext cx="209268" cy="228600"/>
          </a:xfrm>
          <a:prstGeom prst="leftArrow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fornian FB" pitchFamily="18" charset="0"/>
            </a:endParaRPr>
          </a:p>
        </p:txBody>
      </p:sp>
      <p:sp>
        <p:nvSpPr>
          <p:cNvPr id="63" name="Left Arrow 62"/>
          <p:cNvSpPr/>
          <p:nvPr/>
        </p:nvSpPr>
        <p:spPr>
          <a:xfrm>
            <a:off x="6416883" y="5676003"/>
            <a:ext cx="209268" cy="228600"/>
          </a:xfrm>
          <a:prstGeom prst="leftArrow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fornian FB" pitchFamily="18" charset="0"/>
            </a:endParaRPr>
          </a:p>
        </p:txBody>
      </p:sp>
      <p:sp>
        <p:nvSpPr>
          <p:cNvPr id="64" name="Curved Left Arrow 63"/>
          <p:cNvSpPr/>
          <p:nvPr/>
        </p:nvSpPr>
        <p:spPr>
          <a:xfrm rot="7824310">
            <a:off x="2681855" y="4955723"/>
            <a:ext cx="360792" cy="1426814"/>
          </a:xfrm>
          <a:prstGeom prst="curvedLeftArrow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lifornian FB" pitchFamily="18" charset="0"/>
            </a:endParaRPr>
          </a:p>
        </p:txBody>
      </p:sp>
      <p:sp>
        <p:nvSpPr>
          <p:cNvPr id="65" name="Curved Left Arrow 64"/>
          <p:cNvSpPr/>
          <p:nvPr/>
        </p:nvSpPr>
        <p:spPr>
          <a:xfrm rot="13907783">
            <a:off x="2648653" y="1596643"/>
            <a:ext cx="360792" cy="1426814"/>
          </a:xfrm>
          <a:prstGeom prst="curvedLeftArrow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lifornian FB" pitchFamily="18" charset="0"/>
            </a:endParaRPr>
          </a:p>
        </p:txBody>
      </p:sp>
      <p:sp>
        <p:nvSpPr>
          <p:cNvPr id="66" name="Curved Right Arrow 65"/>
          <p:cNvSpPr/>
          <p:nvPr/>
        </p:nvSpPr>
        <p:spPr>
          <a:xfrm rot="18222205">
            <a:off x="2877143" y="3532635"/>
            <a:ext cx="225516" cy="1181758"/>
          </a:xfrm>
          <a:prstGeom prst="curvedRightArrow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lifornian FB" pitchFamily="18" charset="0"/>
            </a:endParaRPr>
          </a:p>
        </p:txBody>
      </p:sp>
      <p:sp>
        <p:nvSpPr>
          <p:cNvPr id="67" name="Right Arrow 66"/>
          <p:cNvSpPr/>
          <p:nvPr/>
        </p:nvSpPr>
        <p:spPr>
          <a:xfrm>
            <a:off x="4877531" y="2381075"/>
            <a:ext cx="209268" cy="183989"/>
          </a:xfrm>
          <a:prstGeom prst="rightArrow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fornian FB" pitchFamily="18" charset="0"/>
            </a:endParaRPr>
          </a:p>
        </p:txBody>
      </p:sp>
      <p:sp>
        <p:nvSpPr>
          <p:cNvPr id="68" name="Right Arrow 67"/>
          <p:cNvSpPr/>
          <p:nvPr/>
        </p:nvSpPr>
        <p:spPr>
          <a:xfrm>
            <a:off x="6433371" y="2383632"/>
            <a:ext cx="209268" cy="183989"/>
          </a:xfrm>
          <a:prstGeom prst="rightArrow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fornian FB" pitchFamily="18" charset="0"/>
            </a:endParaRPr>
          </a:p>
        </p:txBody>
      </p:sp>
      <p:sp>
        <p:nvSpPr>
          <p:cNvPr id="69" name="Right Arrow 68"/>
          <p:cNvSpPr/>
          <p:nvPr/>
        </p:nvSpPr>
        <p:spPr>
          <a:xfrm>
            <a:off x="4900846" y="3968139"/>
            <a:ext cx="209268" cy="183989"/>
          </a:xfrm>
          <a:prstGeom prst="rightArrow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fornian FB" pitchFamily="18" charset="0"/>
            </a:endParaRPr>
          </a:p>
        </p:txBody>
      </p:sp>
      <p:sp>
        <p:nvSpPr>
          <p:cNvPr id="70" name="Right Arrow 69"/>
          <p:cNvSpPr/>
          <p:nvPr/>
        </p:nvSpPr>
        <p:spPr>
          <a:xfrm>
            <a:off x="6436207" y="3968140"/>
            <a:ext cx="209268" cy="183989"/>
          </a:xfrm>
          <a:prstGeom prst="rightArrow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fornian FB" pitchFamily="18" charset="0"/>
            </a:endParaRPr>
          </a:p>
        </p:txBody>
      </p:sp>
      <p:sp>
        <p:nvSpPr>
          <p:cNvPr id="71" name="Curved Left Arrow 70"/>
          <p:cNvSpPr/>
          <p:nvPr/>
        </p:nvSpPr>
        <p:spPr>
          <a:xfrm>
            <a:off x="8192235" y="2473069"/>
            <a:ext cx="457200" cy="3452429"/>
          </a:xfrm>
          <a:prstGeom prst="curvedLeftArrow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lifornian FB" pitchFamily="18" charset="0"/>
            </a:endParaRPr>
          </a:p>
        </p:txBody>
      </p:sp>
      <p:sp>
        <p:nvSpPr>
          <p:cNvPr id="72" name="Curved Left Arrow 71"/>
          <p:cNvSpPr/>
          <p:nvPr/>
        </p:nvSpPr>
        <p:spPr>
          <a:xfrm>
            <a:off x="8110347" y="3918051"/>
            <a:ext cx="228600" cy="1483303"/>
          </a:xfrm>
          <a:prstGeom prst="curvedLeftArrow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lifornian FB" pitchFamily="18" charset="0"/>
            </a:endParaRPr>
          </a:p>
        </p:txBody>
      </p:sp>
      <p:sp>
        <p:nvSpPr>
          <p:cNvPr id="73" name="Right Arrow 72"/>
          <p:cNvSpPr/>
          <p:nvPr/>
        </p:nvSpPr>
        <p:spPr>
          <a:xfrm>
            <a:off x="1584407" y="3964155"/>
            <a:ext cx="209268" cy="183989"/>
          </a:xfrm>
          <a:prstGeom prst="rightArrow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fornian FB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6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7.77058E-7 L -0.26285 -0.82863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42" y="-4144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28" grpId="0"/>
      <p:bldP spid="29" grpId="0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544035" y="1653315"/>
            <a:ext cx="4419600" cy="1455521"/>
            <a:chOff x="3544035" y="1653315"/>
            <a:chExt cx="4419600" cy="1455521"/>
          </a:xfrm>
        </p:grpSpPr>
        <p:sp>
          <p:nvSpPr>
            <p:cNvPr id="49" name="Rectangle 48"/>
            <p:cNvSpPr/>
            <p:nvPr/>
          </p:nvSpPr>
          <p:spPr>
            <a:xfrm>
              <a:off x="3544035" y="1653315"/>
              <a:ext cx="4419600" cy="1455521"/>
            </a:xfrm>
            <a:prstGeom prst="rect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400" b="1" dirty="0" smtClean="0">
                  <a:solidFill>
                    <a:schemeClr val="tx1"/>
                  </a:solidFill>
                  <a:latin typeface="Californian FB" pitchFamily="18" charset="0"/>
                  <a:cs typeface="Times New Roman" pitchFamily="18" charset="0"/>
                </a:rPr>
                <a:t>Leader tracking </a:t>
              </a:r>
              <a:endParaRPr lang="en-US" sz="1400" b="1" dirty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3628195" y="2059782"/>
              <a:ext cx="1143000" cy="831690"/>
            </a:xfrm>
            <a:prstGeom prst="rect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  <a:latin typeface="Californian FB" pitchFamily="18" charset="0"/>
                  <a:cs typeface="Times New Roman" pitchFamily="18" charset="0"/>
                </a:rPr>
                <a:t>Kinect skeletal tracker</a:t>
              </a:r>
              <a:endParaRPr lang="en-US" sz="1400" dirty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5182335" y="2059781"/>
              <a:ext cx="1143000" cy="831691"/>
            </a:xfrm>
            <a:prstGeom prst="rect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  <a:latin typeface="Californian FB" pitchFamily="18" charset="0"/>
                  <a:cs typeface="Times New Roman" pitchFamily="18" charset="0"/>
                </a:rPr>
                <a:t>Appearance descriptor generation</a:t>
              </a:r>
              <a:endParaRPr lang="en-US" sz="1400" dirty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6745575" y="2059781"/>
              <a:ext cx="1143000" cy="831691"/>
            </a:xfrm>
            <a:prstGeom prst="rect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  <a:latin typeface="Californian FB" pitchFamily="18" charset="0"/>
                  <a:cs typeface="Times New Roman" pitchFamily="18" charset="0"/>
                </a:rPr>
                <a:t>Leader detection, occlusion inference</a:t>
              </a:r>
              <a:endParaRPr lang="en-US" sz="1400" dirty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endParaRPr>
            </a:p>
          </p:txBody>
        </p:sp>
        <p:sp>
          <p:nvSpPr>
            <p:cNvPr id="67" name="Right Arrow 66"/>
            <p:cNvSpPr/>
            <p:nvPr/>
          </p:nvSpPr>
          <p:spPr>
            <a:xfrm>
              <a:off x="4877531" y="2381075"/>
              <a:ext cx="209268" cy="183989"/>
            </a:xfrm>
            <a:prstGeom prst="rightArrow">
              <a:avLst/>
            </a:prstGeom>
            <a:noFill/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fornian FB" pitchFamily="18" charset="0"/>
              </a:endParaRPr>
            </a:p>
          </p:txBody>
        </p:sp>
        <p:sp>
          <p:nvSpPr>
            <p:cNvPr id="68" name="Right Arrow 67"/>
            <p:cNvSpPr/>
            <p:nvPr/>
          </p:nvSpPr>
          <p:spPr>
            <a:xfrm>
              <a:off x="6433371" y="2383632"/>
              <a:ext cx="209268" cy="183989"/>
            </a:xfrm>
            <a:prstGeom prst="rightArrow">
              <a:avLst/>
            </a:prstGeom>
            <a:noFill/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fornian FB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431911" y="103496"/>
            <a:ext cx="4419600" cy="1455521"/>
            <a:chOff x="2445559" y="117144"/>
            <a:chExt cx="4419600" cy="1455521"/>
          </a:xfrm>
        </p:grpSpPr>
        <p:sp>
          <p:nvSpPr>
            <p:cNvPr id="75" name="Rectangle 74"/>
            <p:cNvSpPr/>
            <p:nvPr/>
          </p:nvSpPr>
          <p:spPr>
            <a:xfrm>
              <a:off x="2445559" y="117144"/>
              <a:ext cx="4419600" cy="14555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400" b="1" dirty="0" smtClean="0">
                  <a:solidFill>
                    <a:schemeClr val="tx1"/>
                  </a:solidFill>
                  <a:latin typeface="Californian FB" pitchFamily="18" charset="0"/>
                  <a:cs typeface="Times New Roman" pitchFamily="18" charset="0"/>
                </a:rPr>
                <a:t>Leader tracking </a:t>
              </a:r>
              <a:endParaRPr lang="en-US" sz="1400" b="1" dirty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2529719" y="523611"/>
              <a:ext cx="1143000" cy="831690"/>
            </a:xfrm>
            <a:prstGeom prst="rect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  <a:latin typeface="Californian FB" pitchFamily="18" charset="0"/>
                  <a:cs typeface="Times New Roman" pitchFamily="18" charset="0"/>
                </a:rPr>
                <a:t>Kinect skeletal tracker</a:t>
              </a:r>
              <a:endParaRPr lang="en-US" sz="1400" dirty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4083859" y="523610"/>
              <a:ext cx="1143000" cy="83169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  <a:latin typeface="Californian FB" pitchFamily="18" charset="0"/>
                  <a:cs typeface="Times New Roman" pitchFamily="18" charset="0"/>
                </a:rPr>
                <a:t>Appearance descriptor generation</a:t>
              </a:r>
              <a:endParaRPr lang="en-US" sz="1400" dirty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5647099" y="523610"/>
              <a:ext cx="1143000" cy="83169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  <a:latin typeface="Californian FB" pitchFamily="18" charset="0"/>
                  <a:cs typeface="Times New Roman" pitchFamily="18" charset="0"/>
                </a:rPr>
                <a:t>Leader detection, occlusion inference</a:t>
              </a:r>
              <a:endParaRPr lang="en-US" sz="1400" dirty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endParaRPr>
            </a:p>
          </p:txBody>
        </p:sp>
        <p:sp>
          <p:nvSpPr>
            <p:cNvPr id="79" name="Right Arrow 78"/>
            <p:cNvSpPr/>
            <p:nvPr/>
          </p:nvSpPr>
          <p:spPr>
            <a:xfrm>
              <a:off x="3779055" y="844904"/>
              <a:ext cx="209268" cy="183989"/>
            </a:xfrm>
            <a:prstGeom prst="rightArrow">
              <a:avLst/>
            </a:prstGeom>
            <a:noFill/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fornian FB" pitchFamily="18" charset="0"/>
              </a:endParaRPr>
            </a:p>
          </p:txBody>
        </p:sp>
        <p:sp>
          <p:nvSpPr>
            <p:cNvPr id="80" name="Right Arrow 79"/>
            <p:cNvSpPr/>
            <p:nvPr/>
          </p:nvSpPr>
          <p:spPr>
            <a:xfrm>
              <a:off x="5334895" y="847461"/>
              <a:ext cx="209268" cy="183989"/>
            </a:xfrm>
            <a:prstGeom prst="rightArrow">
              <a:avLst/>
            </a:prstGeom>
            <a:noFill/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fornian FB" pitchFamily="18" charset="0"/>
              </a:endParaRPr>
            </a:p>
          </p:txBody>
        </p:sp>
      </p:grpSp>
      <p:pic>
        <p:nvPicPr>
          <p:cNvPr id="3074" name="Picture 2" descr="C:\Users\Ninad\Dropbox\current_research\person_following\code\blepo_follower_04152013\blepo_follower_04152013\results\set1\depth_5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1" t="6942" r="25581" b="14221"/>
          <a:stretch/>
        </p:blipFill>
        <p:spPr bwMode="auto">
          <a:xfrm>
            <a:off x="940954" y="2165013"/>
            <a:ext cx="1480119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3974675" y="2171122"/>
            <a:ext cx="796520" cy="2057400"/>
            <a:chOff x="3974675" y="2171122"/>
            <a:chExt cx="796520" cy="2057400"/>
          </a:xfrm>
        </p:grpSpPr>
        <p:cxnSp>
          <p:nvCxnSpPr>
            <p:cNvPr id="82" name="Straight Connector 81"/>
            <p:cNvCxnSpPr/>
            <p:nvPr/>
          </p:nvCxnSpPr>
          <p:spPr>
            <a:xfrm>
              <a:off x="4389633" y="2171122"/>
              <a:ext cx="0" cy="171450"/>
            </a:xfrm>
            <a:prstGeom prst="line">
              <a:avLst/>
            </a:prstGeom>
            <a:ln w="22225"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H="1">
              <a:off x="4183991" y="2342572"/>
              <a:ext cx="205642" cy="130497"/>
            </a:xfrm>
            <a:prstGeom prst="line">
              <a:avLst/>
            </a:prstGeom>
            <a:ln w="22225"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4389633" y="2342572"/>
              <a:ext cx="263003" cy="114300"/>
            </a:xfrm>
            <a:prstGeom prst="line">
              <a:avLst/>
            </a:prstGeom>
            <a:ln w="22225"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4389633" y="2342572"/>
              <a:ext cx="0" cy="457200"/>
            </a:xfrm>
            <a:prstGeom prst="line">
              <a:avLst/>
            </a:prstGeom>
            <a:ln w="22225"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4389633" y="2799772"/>
              <a:ext cx="0" cy="171450"/>
            </a:xfrm>
            <a:prstGeom prst="line">
              <a:avLst/>
            </a:prstGeom>
            <a:ln w="22225"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flipH="1">
              <a:off x="4263959" y="2971222"/>
              <a:ext cx="125674" cy="114300"/>
            </a:xfrm>
            <a:prstGeom prst="line">
              <a:avLst/>
            </a:prstGeom>
            <a:ln w="22225"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>
              <a:off x="4389633" y="2971222"/>
              <a:ext cx="131501" cy="114300"/>
            </a:xfrm>
            <a:prstGeom prst="line">
              <a:avLst/>
            </a:prstGeom>
            <a:ln w="22225"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flipH="1">
              <a:off x="4138285" y="2473069"/>
              <a:ext cx="45706" cy="326703"/>
            </a:xfrm>
            <a:prstGeom prst="line">
              <a:avLst/>
            </a:prstGeom>
            <a:ln w="22225"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4652635" y="2456872"/>
              <a:ext cx="19975" cy="342900"/>
            </a:xfrm>
            <a:prstGeom prst="line">
              <a:avLst/>
            </a:prstGeom>
            <a:ln w="22225"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flipH="1">
              <a:off x="4023985" y="2799772"/>
              <a:ext cx="114300" cy="285750"/>
            </a:xfrm>
            <a:prstGeom prst="line">
              <a:avLst/>
            </a:prstGeom>
            <a:ln w="22225"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4662622" y="2799772"/>
              <a:ext cx="104313" cy="285750"/>
            </a:xfrm>
            <a:prstGeom prst="line">
              <a:avLst/>
            </a:prstGeom>
            <a:ln w="22225"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 flipV="1">
              <a:off x="3974675" y="3085522"/>
              <a:ext cx="49311" cy="108191"/>
            </a:xfrm>
            <a:prstGeom prst="line">
              <a:avLst/>
            </a:prstGeom>
            <a:ln w="22225"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4766935" y="3085522"/>
              <a:ext cx="4260" cy="114300"/>
            </a:xfrm>
            <a:prstGeom prst="line">
              <a:avLst/>
            </a:prstGeom>
            <a:ln w="22225"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>
              <a:off x="4521134" y="3085522"/>
              <a:ext cx="114300" cy="514350"/>
            </a:xfrm>
            <a:prstGeom prst="line">
              <a:avLst/>
            </a:prstGeom>
            <a:ln w="22225"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 flipH="1">
              <a:off x="4195435" y="3085522"/>
              <a:ext cx="68524" cy="514350"/>
            </a:xfrm>
            <a:prstGeom prst="line">
              <a:avLst/>
            </a:prstGeom>
            <a:ln w="22225"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>
              <a:off x="4195435" y="3599872"/>
              <a:ext cx="34262" cy="514350"/>
            </a:xfrm>
            <a:prstGeom prst="line">
              <a:avLst/>
            </a:prstGeom>
            <a:ln w="22225"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flipH="1">
              <a:off x="4521134" y="3599872"/>
              <a:ext cx="114300" cy="438728"/>
            </a:xfrm>
            <a:prstGeom prst="line">
              <a:avLst/>
            </a:prstGeom>
            <a:ln w="22225"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 flipH="1">
              <a:off x="4138285" y="4114222"/>
              <a:ext cx="91412" cy="114300"/>
            </a:xfrm>
            <a:prstGeom prst="line">
              <a:avLst/>
            </a:prstGeom>
            <a:ln w="22225"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4518395" y="4041072"/>
              <a:ext cx="74351" cy="114300"/>
            </a:xfrm>
            <a:prstGeom prst="line">
              <a:avLst/>
            </a:prstGeom>
            <a:ln w="22225"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1" name="Rectangle 100"/>
          <p:cNvSpPr/>
          <p:nvPr/>
        </p:nvSpPr>
        <p:spPr>
          <a:xfrm>
            <a:off x="1033313" y="4400549"/>
            <a:ext cx="129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Kinect depth image</a:t>
            </a:r>
            <a:endParaRPr lang="en-US" sz="1400" b="1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3807683" y="4406658"/>
            <a:ext cx="129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Skeletal detection</a:t>
            </a:r>
            <a:endParaRPr lang="en-US" sz="1400" b="1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124" name="Rectangle 123"/>
          <p:cNvSpPr/>
          <p:nvPr/>
        </p:nvSpPr>
        <p:spPr>
          <a:xfrm>
            <a:off x="6237720" y="4426707"/>
            <a:ext cx="129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Detection details</a:t>
            </a:r>
            <a:endParaRPr lang="en-US" sz="1400" b="1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125" name="Rectangle 2"/>
          <p:cNvSpPr txBox="1">
            <a:spLocks noChangeArrowheads="1"/>
          </p:cNvSpPr>
          <p:nvPr/>
        </p:nvSpPr>
        <p:spPr>
          <a:xfrm>
            <a:off x="5936283" y="5002188"/>
            <a:ext cx="1994803" cy="1676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FFFF00"/>
                </a:solidFill>
                <a:latin typeface="Californian FB" pitchFamily="18" charset="0"/>
              </a:rPr>
              <a:t>Tracking status of skeleton.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FFFF00"/>
                </a:solidFill>
                <a:latin typeface="Californian FB" pitchFamily="18" charset="0"/>
              </a:rPr>
              <a:t>Skeleton center in 3D (mm).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FFFF00"/>
                </a:solidFill>
                <a:latin typeface="Californian FB" pitchFamily="18" charset="0"/>
              </a:rPr>
              <a:t>Tracking status of joint.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FFFF00"/>
                </a:solidFill>
                <a:latin typeface="Californian FB" pitchFamily="18" charset="0"/>
              </a:rPr>
              <a:t>Position of joint in 3D (mm).</a:t>
            </a:r>
            <a:endParaRPr lang="en-US" sz="1400" dirty="0">
              <a:solidFill>
                <a:srgbClr val="FFFF00"/>
              </a:solidFill>
              <a:latin typeface="Californian FB" pitchFamily="18" charset="0"/>
            </a:endParaRPr>
          </a:p>
        </p:txBody>
      </p:sp>
      <p:sp>
        <p:nvSpPr>
          <p:cNvPr id="126" name="Rectangle 2"/>
          <p:cNvSpPr txBox="1">
            <a:spLocks noChangeArrowheads="1"/>
          </p:cNvSpPr>
          <p:nvPr/>
        </p:nvSpPr>
        <p:spPr>
          <a:xfrm>
            <a:off x="3329394" y="5008297"/>
            <a:ext cx="1994803" cy="1676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285750" indent="-285750">
              <a:buFont typeface="Arial" pitchFamily="34" charset="0"/>
              <a:buChar char="•"/>
            </a:pPr>
            <a:r>
              <a:rPr lang="en-US" sz="1400" dirty="0" err="1" smtClean="0">
                <a:solidFill>
                  <a:srgbClr val="FFFF00"/>
                </a:solidFill>
                <a:latin typeface="Californian FB" pitchFamily="18" charset="0"/>
              </a:rPr>
              <a:t>Shotton</a:t>
            </a:r>
            <a:r>
              <a:rPr lang="en-US" sz="1400" dirty="0" smtClean="0">
                <a:solidFill>
                  <a:srgbClr val="FFFF00"/>
                </a:solidFill>
                <a:latin typeface="Californian FB" pitchFamily="18" charset="0"/>
              </a:rPr>
              <a:t> (2011).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FFFF00"/>
                </a:solidFill>
                <a:latin typeface="Californian FB" pitchFamily="18" charset="0"/>
              </a:rPr>
              <a:t>Depth-only detection.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FFFF00"/>
                </a:solidFill>
                <a:latin typeface="Californian FB" pitchFamily="18" charset="0"/>
              </a:rPr>
              <a:t>Person and pose detection.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FFFF00"/>
                </a:solidFill>
                <a:latin typeface="Californian FB" pitchFamily="18" charset="0"/>
              </a:rPr>
              <a:t>20 joints for pose, 19 bones.</a:t>
            </a:r>
            <a:endParaRPr lang="en-US" sz="1400" dirty="0">
              <a:solidFill>
                <a:srgbClr val="FFFF00"/>
              </a:solidFill>
              <a:latin typeface="Californian FB" pitchFamily="18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6378191" y="2171122"/>
            <a:ext cx="796520" cy="2057400"/>
            <a:chOff x="8043242" y="2679362"/>
            <a:chExt cx="796520" cy="2057400"/>
          </a:xfrm>
        </p:grpSpPr>
        <p:cxnSp>
          <p:nvCxnSpPr>
            <p:cNvPr id="127" name="Straight Connector 126"/>
            <p:cNvCxnSpPr/>
            <p:nvPr/>
          </p:nvCxnSpPr>
          <p:spPr>
            <a:xfrm>
              <a:off x="8458200" y="2679362"/>
              <a:ext cx="0" cy="171450"/>
            </a:xfrm>
            <a:prstGeom prst="line">
              <a:avLst/>
            </a:prstGeom>
            <a:ln w="22225">
              <a:solidFill>
                <a:srgbClr val="00B050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 flipH="1">
              <a:off x="8252558" y="2850812"/>
              <a:ext cx="205642" cy="130497"/>
            </a:xfrm>
            <a:prstGeom prst="line">
              <a:avLst/>
            </a:prstGeom>
            <a:ln w="22225">
              <a:solidFill>
                <a:srgbClr val="00B050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/>
            <p:nvPr/>
          </p:nvCxnSpPr>
          <p:spPr>
            <a:xfrm>
              <a:off x="8458200" y="2850812"/>
              <a:ext cx="263003" cy="114300"/>
            </a:xfrm>
            <a:prstGeom prst="line">
              <a:avLst/>
            </a:prstGeom>
            <a:ln w="22225">
              <a:solidFill>
                <a:srgbClr val="00B050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>
              <a:off x="8458200" y="2850812"/>
              <a:ext cx="0" cy="457200"/>
            </a:xfrm>
            <a:prstGeom prst="line">
              <a:avLst/>
            </a:prstGeom>
            <a:ln w="22225">
              <a:solidFill>
                <a:srgbClr val="00B050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>
              <a:off x="8458200" y="3308012"/>
              <a:ext cx="0" cy="171450"/>
            </a:xfrm>
            <a:prstGeom prst="line">
              <a:avLst/>
            </a:prstGeom>
            <a:ln w="22225">
              <a:solidFill>
                <a:srgbClr val="00B050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 flipH="1">
              <a:off x="8332526" y="3479462"/>
              <a:ext cx="125674" cy="114300"/>
            </a:xfrm>
            <a:prstGeom prst="line">
              <a:avLst/>
            </a:prstGeom>
            <a:ln w="22225">
              <a:solidFill>
                <a:srgbClr val="00B050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>
              <a:off x="8458200" y="3479462"/>
              <a:ext cx="131501" cy="114300"/>
            </a:xfrm>
            <a:prstGeom prst="line">
              <a:avLst/>
            </a:prstGeom>
            <a:ln w="22225">
              <a:solidFill>
                <a:srgbClr val="00B050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 flipH="1">
              <a:off x="8206852" y="2981309"/>
              <a:ext cx="45706" cy="326703"/>
            </a:xfrm>
            <a:prstGeom prst="line">
              <a:avLst/>
            </a:prstGeom>
            <a:ln w="22225">
              <a:solidFill>
                <a:srgbClr val="FF0000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/>
            <p:nvPr/>
          </p:nvCxnSpPr>
          <p:spPr>
            <a:xfrm>
              <a:off x="8721202" y="2965112"/>
              <a:ext cx="19975" cy="342900"/>
            </a:xfrm>
            <a:prstGeom prst="line">
              <a:avLst/>
            </a:prstGeom>
            <a:ln w="22225">
              <a:solidFill>
                <a:srgbClr val="FF0000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 flipH="1">
              <a:off x="8092552" y="3308012"/>
              <a:ext cx="114300" cy="285750"/>
            </a:xfrm>
            <a:prstGeom prst="line">
              <a:avLst/>
            </a:prstGeom>
            <a:ln w="22225">
              <a:solidFill>
                <a:srgbClr val="FF0000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>
              <a:off x="8731189" y="3308012"/>
              <a:ext cx="104313" cy="285750"/>
            </a:xfrm>
            <a:prstGeom prst="line">
              <a:avLst/>
            </a:prstGeom>
            <a:ln w="22225">
              <a:solidFill>
                <a:srgbClr val="FF0000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 flipV="1">
              <a:off x="8043242" y="3593762"/>
              <a:ext cx="49311" cy="108191"/>
            </a:xfrm>
            <a:prstGeom prst="line">
              <a:avLst/>
            </a:prstGeom>
            <a:ln w="22225">
              <a:solidFill>
                <a:srgbClr val="00B050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>
              <a:off x="8835502" y="3593762"/>
              <a:ext cx="4260" cy="114300"/>
            </a:xfrm>
            <a:prstGeom prst="line">
              <a:avLst/>
            </a:prstGeom>
            <a:ln w="22225">
              <a:solidFill>
                <a:srgbClr val="00B050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/>
            <p:nvPr/>
          </p:nvCxnSpPr>
          <p:spPr>
            <a:xfrm>
              <a:off x="8589701" y="3593762"/>
              <a:ext cx="114300" cy="514350"/>
            </a:xfrm>
            <a:prstGeom prst="line">
              <a:avLst/>
            </a:prstGeom>
            <a:ln w="22225">
              <a:solidFill>
                <a:srgbClr val="00B050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 flipH="1">
              <a:off x="8264002" y="3593762"/>
              <a:ext cx="68524" cy="514350"/>
            </a:xfrm>
            <a:prstGeom prst="line">
              <a:avLst/>
            </a:prstGeom>
            <a:ln w="22225">
              <a:solidFill>
                <a:srgbClr val="00B050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>
              <a:off x="8264002" y="4108112"/>
              <a:ext cx="34262" cy="514350"/>
            </a:xfrm>
            <a:prstGeom prst="line">
              <a:avLst/>
            </a:prstGeom>
            <a:ln w="22225">
              <a:solidFill>
                <a:srgbClr val="00B050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 flipH="1">
              <a:off x="8589701" y="4108112"/>
              <a:ext cx="114300" cy="438728"/>
            </a:xfrm>
            <a:prstGeom prst="line">
              <a:avLst/>
            </a:prstGeom>
            <a:ln w="22225">
              <a:solidFill>
                <a:srgbClr val="00B050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/>
            <p:nvPr/>
          </p:nvCxnSpPr>
          <p:spPr>
            <a:xfrm flipH="1">
              <a:off x="8206852" y="4622462"/>
              <a:ext cx="91412" cy="114300"/>
            </a:xfrm>
            <a:prstGeom prst="line">
              <a:avLst/>
            </a:prstGeom>
            <a:ln w="22225">
              <a:solidFill>
                <a:srgbClr val="00B050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>
              <a:off x="8586962" y="4549312"/>
              <a:ext cx="74351" cy="114300"/>
            </a:xfrm>
            <a:prstGeom prst="line">
              <a:avLst/>
            </a:prstGeom>
            <a:ln w="22225">
              <a:solidFill>
                <a:srgbClr val="00B050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637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49769E-7 L -0.12084 -0.22456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42" y="-112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  <p:bldP spid="102" grpId="0"/>
      <p:bldP spid="124" grpId="0"/>
      <p:bldP spid="125" grpId="0"/>
      <p:bldP spid="1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/>
          <p:cNvSpPr/>
          <p:nvPr/>
        </p:nvSpPr>
        <p:spPr>
          <a:xfrm>
            <a:off x="2431911" y="103496"/>
            <a:ext cx="4419600" cy="14555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b="1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Leader tracking </a:t>
            </a:r>
            <a:endParaRPr lang="en-US" sz="1400" b="1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2516071" y="509963"/>
            <a:ext cx="1143000" cy="831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Kinect skeletal tracker</a:t>
            </a:r>
            <a:endParaRPr lang="en-US" sz="1400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4070211" y="509962"/>
            <a:ext cx="1143000" cy="831691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Appearance descriptor generation</a:t>
            </a:r>
            <a:endParaRPr lang="en-US" sz="1400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5633451" y="509962"/>
            <a:ext cx="1143000" cy="8316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Leader detection, occlusion inference</a:t>
            </a:r>
            <a:endParaRPr lang="en-US" sz="1400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79" name="Right Arrow 78"/>
          <p:cNvSpPr/>
          <p:nvPr/>
        </p:nvSpPr>
        <p:spPr>
          <a:xfrm>
            <a:off x="3765407" y="831256"/>
            <a:ext cx="209268" cy="183989"/>
          </a:xfrm>
          <a:prstGeom prst="rightArrow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fornian FB" pitchFamily="18" charset="0"/>
            </a:endParaRPr>
          </a:p>
        </p:txBody>
      </p:sp>
      <p:sp>
        <p:nvSpPr>
          <p:cNvPr id="80" name="Right Arrow 79"/>
          <p:cNvSpPr/>
          <p:nvPr/>
        </p:nvSpPr>
        <p:spPr>
          <a:xfrm>
            <a:off x="5321247" y="833813"/>
            <a:ext cx="209268" cy="183989"/>
          </a:xfrm>
          <a:prstGeom prst="rightArrow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fornian FB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237720" y="2171122"/>
            <a:ext cx="1295400" cy="2788985"/>
            <a:chOff x="6237720" y="2171122"/>
            <a:chExt cx="1295400" cy="2788985"/>
          </a:xfrm>
        </p:grpSpPr>
        <p:sp>
          <p:nvSpPr>
            <p:cNvPr id="124" name="Rectangle 123"/>
            <p:cNvSpPr/>
            <p:nvPr/>
          </p:nvSpPr>
          <p:spPr>
            <a:xfrm>
              <a:off x="6237720" y="4426707"/>
              <a:ext cx="1295400" cy="533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chemeClr val="tx1"/>
                  </a:solidFill>
                  <a:latin typeface="Californian FB" pitchFamily="18" charset="0"/>
                  <a:cs typeface="Times New Roman" pitchFamily="18" charset="0"/>
                </a:rPr>
                <a:t>Detection details</a:t>
              </a:r>
              <a:endParaRPr lang="en-US" sz="1400" b="1" dirty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endParaRPr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6378191" y="2171122"/>
              <a:ext cx="796520" cy="2057400"/>
              <a:chOff x="8043242" y="2679362"/>
              <a:chExt cx="796520" cy="2057400"/>
            </a:xfrm>
          </p:grpSpPr>
          <p:cxnSp>
            <p:nvCxnSpPr>
              <p:cNvPr id="127" name="Straight Connector 126"/>
              <p:cNvCxnSpPr/>
              <p:nvPr/>
            </p:nvCxnSpPr>
            <p:spPr>
              <a:xfrm>
                <a:off x="8458200" y="2679362"/>
                <a:ext cx="0" cy="171450"/>
              </a:xfrm>
              <a:prstGeom prst="line">
                <a:avLst/>
              </a:prstGeom>
              <a:ln w="22225">
                <a:solidFill>
                  <a:srgbClr val="00B050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/>
              <p:cNvCxnSpPr/>
              <p:nvPr/>
            </p:nvCxnSpPr>
            <p:spPr>
              <a:xfrm flipH="1">
                <a:off x="8252558" y="2850812"/>
                <a:ext cx="205642" cy="130497"/>
              </a:xfrm>
              <a:prstGeom prst="line">
                <a:avLst/>
              </a:prstGeom>
              <a:ln w="22225">
                <a:solidFill>
                  <a:srgbClr val="00B050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/>
              <p:cNvCxnSpPr/>
              <p:nvPr/>
            </p:nvCxnSpPr>
            <p:spPr>
              <a:xfrm>
                <a:off x="8458200" y="2850812"/>
                <a:ext cx="263003" cy="114300"/>
              </a:xfrm>
              <a:prstGeom prst="line">
                <a:avLst/>
              </a:prstGeom>
              <a:ln w="22225">
                <a:solidFill>
                  <a:srgbClr val="00B050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/>
              <p:cNvCxnSpPr/>
              <p:nvPr/>
            </p:nvCxnSpPr>
            <p:spPr>
              <a:xfrm>
                <a:off x="8458200" y="2850812"/>
                <a:ext cx="0" cy="457200"/>
              </a:xfrm>
              <a:prstGeom prst="line">
                <a:avLst/>
              </a:prstGeom>
              <a:ln w="22225">
                <a:solidFill>
                  <a:srgbClr val="00B050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/>
              <p:cNvCxnSpPr/>
              <p:nvPr/>
            </p:nvCxnSpPr>
            <p:spPr>
              <a:xfrm>
                <a:off x="8458200" y="3308012"/>
                <a:ext cx="0" cy="171450"/>
              </a:xfrm>
              <a:prstGeom prst="line">
                <a:avLst/>
              </a:prstGeom>
              <a:ln w="22225">
                <a:solidFill>
                  <a:srgbClr val="00B050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/>
              <p:cNvCxnSpPr/>
              <p:nvPr/>
            </p:nvCxnSpPr>
            <p:spPr>
              <a:xfrm flipH="1">
                <a:off x="8332526" y="3479462"/>
                <a:ext cx="125674" cy="114300"/>
              </a:xfrm>
              <a:prstGeom prst="line">
                <a:avLst/>
              </a:prstGeom>
              <a:ln w="22225">
                <a:solidFill>
                  <a:srgbClr val="00B050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/>
              <p:cNvCxnSpPr/>
              <p:nvPr/>
            </p:nvCxnSpPr>
            <p:spPr>
              <a:xfrm>
                <a:off x="8458200" y="3479462"/>
                <a:ext cx="131501" cy="114300"/>
              </a:xfrm>
              <a:prstGeom prst="line">
                <a:avLst/>
              </a:prstGeom>
              <a:ln w="22225">
                <a:solidFill>
                  <a:srgbClr val="00B050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>
              <a:xfrm flipH="1">
                <a:off x="8206852" y="2981309"/>
                <a:ext cx="45706" cy="326703"/>
              </a:xfrm>
              <a:prstGeom prst="line">
                <a:avLst/>
              </a:prstGeom>
              <a:ln w="22225">
                <a:solidFill>
                  <a:srgbClr val="FF0000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/>
            </p:nvCxnSpPr>
            <p:spPr>
              <a:xfrm>
                <a:off x="8721202" y="2965112"/>
                <a:ext cx="19975" cy="342900"/>
              </a:xfrm>
              <a:prstGeom prst="line">
                <a:avLst/>
              </a:prstGeom>
              <a:ln w="22225">
                <a:solidFill>
                  <a:srgbClr val="FF0000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/>
              <p:nvPr/>
            </p:nvCxnSpPr>
            <p:spPr>
              <a:xfrm flipH="1">
                <a:off x="8092552" y="3308012"/>
                <a:ext cx="114300" cy="285750"/>
              </a:xfrm>
              <a:prstGeom prst="line">
                <a:avLst/>
              </a:prstGeom>
              <a:ln w="22225">
                <a:solidFill>
                  <a:srgbClr val="FF0000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/>
              <p:nvPr/>
            </p:nvCxnSpPr>
            <p:spPr>
              <a:xfrm>
                <a:off x="8731189" y="3308012"/>
                <a:ext cx="104313" cy="285750"/>
              </a:xfrm>
              <a:prstGeom prst="line">
                <a:avLst/>
              </a:prstGeom>
              <a:ln w="22225">
                <a:solidFill>
                  <a:srgbClr val="FF0000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/>
              <p:cNvCxnSpPr/>
              <p:nvPr/>
            </p:nvCxnSpPr>
            <p:spPr>
              <a:xfrm flipV="1">
                <a:off x="8043242" y="3593762"/>
                <a:ext cx="49311" cy="108191"/>
              </a:xfrm>
              <a:prstGeom prst="line">
                <a:avLst/>
              </a:prstGeom>
              <a:ln w="22225">
                <a:solidFill>
                  <a:srgbClr val="00B050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/>
              <p:cNvCxnSpPr/>
              <p:nvPr/>
            </p:nvCxnSpPr>
            <p:spPr>
              <a:xfrm>
                <a:off x="8835502" y="3593762"/>
                <a:ext cx="4260" cy="114300"/>
              </a:xfrm>
              <a:prstGeom prst="line">
                <a:avLst/>
              </a:prstGeom>
              <a:ln w="22225">
                <a:solidFill>
                  <a:srgbClr val="00B050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/>
              <p:cNvCxnSpPr/>
              <p:nvPr/>
            </p:nvCxnSpPr>
            <p:spPr>
              <a:xfrm>
                <a:off x="8589701" y="3593762"/>
                <a:ext cx="114300" cy="514350"/>
              </a:xfrm>
              <a:prstGeom prst="line">
                <a:avLst/>
              </a:prstGeom>
              <a:ln w="22225">
                <a:solidFill>
                  <a:srgbClr val="00B050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/>
              <p:cNvCxnSpPr/>
              <p:nvPr/>
            </p:nvCxnSpPr>
            <p:spPr>
              <a:xfrm flipH="1">
                <a:off x="8264002" y="3593762"/>
                <a:ext cx="68524" cy="514350"/>
              </a:xfrm>
              <a:prstGeom prst="line">
                <a:avLst/>
              </a:prstGeom>
              <a:ln w="22225">
                <a:solidFill>
                  <a:srgbClr val="00B050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/>
              <p:cNvCxnSpPr/>
              <p:nvPr/>
            </p:nvCxnSpPr>
            <p:spPr>
              <a:xfrm>
                <a:off x="8264002" y="4108112"/>
                <a:ext cx="34262" cy="514350"/>
              </a:xfrm>
              <a:prstGeom prst="line">
                <a:avLst/>
              </a:prstGeom>
              <a:ln w="22225">
                <a:solidFill>
                  <a:srgbClr val="00B050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/>
              <p:cNvCxnSpPr/>
              <p:nvPr/>
            </p:nvCxnSpPr>
            <p:spPr>
              <a:xfrm flipH="1">
                <a:off x="8589701" y="4108112"/>
                <a:ext cx="114300" cy="438728"/>
              </a:xfrm>
              <a:prstGeom prst="line">
                <a:avLst/>
              </a:prstGeom>
              <a:ln w="22225">
                <a:solidFill>
                  <a:srgbClr val="00B050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/>
              <p:cNvCxnSpPr/>
              <p:nvPr/>
            </p:nvCxnSpPr>
            <p:spPr>
              <a:xfrm flipH="1">
                <a:off x="8206852" y="4622462"/>
                <a:ext cx="91412" cy="114300"/>
              </a:xfrm>
              <a:prstGeom prst="line">
                <a:avLst/>
              </a:prstGeom>
              <a:ln w="22225">
                <a:solidFill>
                  <a:srgbClr val="00B050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/>
              <p:cNvCxnSpPr/>
              <p:nvPr/>
            </p:nvCxnSpPr>
            <p:spPr>
              <a:xfrm>
                <a:off x="8586962" y="4549312"/>
                <a:ext cx="74351" cy="114300"/>
              </a:xfrm>
              <a:prstGeom prst="line">
                <a:avLst/>
              </a:prstGeom>
              <a:ln w="22225">
                <a:solidFill>
                  <a:srgbClr val="00B050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2" name="Rectangle 2"/>
          <p:cNvSpPr txBox="1">
            <a:spLocks noChangeArrowheads="1"/>
          </p:cNvSpPr>
          <p:nvPr/>
        </p:nvSpPr>
        <p:spPr>
          <a:xfrm>
            <a:off x="36043" y="35256"/>
            <a:ext cx="2097558" cy="65054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800" b="1" u="sng" dirty="0" smtClean="0">
                <a:solidFill>
                  <a:srgbClr val="99FF99"/>
                </a:solidFill>
                <a:latin typeface="Californian FB" pitchFamily="18" charset="0"/>
              </a:rPr>
              <a:t>Research </a:t>
            </a:r>
          </a:p>
          <a:p>
            <a:pPr algn="ctr"/>
            <a:r>
              <a:rPr lang="en-US" sz="1800" b="1" u="sng" dirty="0" smtClean="0">
                <a:solidFill>
                  <a:srgbClr val="99FF99"/>
                </a:solidFill>
                <a:latin typeface="Californian FB" pitchFamily="18" charset="0"/>
              </a:rPr>
              <a:t>contribution</a:t>
            </a:r>
            <a:endParaRPr lang="en-US" sz="1800" b="1" u="sng" dirty="0">
              <a:solidFill>
                <a:srgbClr val="99FF99"/>
              </a:solidFill>
              <a:latin typeface="Californian FB" pitchFamily="18" charset="0"/>
            </a:endParaRPr>
          </a:p>
        </p:txBody>
      </p:sp>
      <p:pic>
        <p:nvPicPr>
          <p:cNvPr id="4099" name="Picture 3" descr="C:\Users\Ninad\Dropbox\current_research\person_following\code\blepo_follower_04302013\blepo_follower_04302013\data\set10\images\rgb\original_4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91" r="32767" b="3130"/>
          <a:stretch/>
        </p:blipFill>
        <p:spPr bwMode="auto">
          <a:xfrm>
            <a:off x="731338" y="4252514"/>
            <a:ext cx="728971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Rectangle 68"/>
          <p:cNvSpPr/>
          <p:nvPr/>
        </p:nvSpPr>
        <p:spPr>
          <a:xfrm>
            <a:off x="448123" y="6309914"/>
            <a:ext cx="129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RGB image</a:t>
            </a:r>
            <a:endParaRPr lang="en-US" sz="1400" b="1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3141123" y="4855387"/>
            <a:ext cx="119271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Skeleton overlay</a:t>
            </a:r>
            <a:endParaRPr lang="en-US" sz="1400" b="1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5" name="Right Arrow 4"/>
          <p:cNvSpPr/>
          <p:nvPr/>
        </p:nvSpPr>
        <p:spPr>
          <a:xfrm rot="1237749">
            <a:off x="2104465" y="2649334"/>
            <a:ext cx="818333" cy="314325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ight Arrow 72"/>
          <p:cNvSpPr/>
          <p:nvPr/>
        </p:nvSpPr>
        <p:spPr>
          <a:xfrm rot="19846513">
            <a:off x="2099979" y="4135237"/>
            <a:ext cx="818333" cy="314325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" name="Picture 2" descr="C:\Users\Ninad\Dropbox\dissertation\images\dissertation_only\skeleton_rgb_overlay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28" r="30327" b="3082"/>
          <a:stretch/>
        </p:blipFill>
        <p:spPr bwMode="auto">
          <a:xfrm>
            <a:off x="3141123" y="1971097"/>
            <a:ext cx="119271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Rectangle 73"/>
          <p:cNvSpPr/>
          <p:nvPr/>
        </p:nvSpPr>
        <p:spPr>
          <a:xfrm rot="16949400">
            <a:off x="3537399" y="4014566"/>
            <a:ext cx="608892" cy="204925"/>
          </a:xfrm>
          <a:prstGeom prst="rect">
            <a:avLst/>
          </a:prstGeom>
          <a:solidFill>
            <a:schemeClr val="accent4">
              <a:lumMod val="20000"/>
              <a:lumOff val="80000"/>
              <a:alpha val="45000"/>
            </a:schemeClr>
          </a:solidFill>
          <a:ln>
            <a:solidFill>
              <a:schemeClr val="accent6">
                <a:lumMod val="75000"/>
              </a:schemeClr>
            </a:solidFill>
          </a:ln>
          <a:scene3d>
            <a:camera prst="orthographicFront">
              <a:rot lat="0" lon="0" rev="3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1" name="Straight Connector 80"/>
          <p:cNvCxnSpPr/>
          <p:nvPr/>
        </p:nvCxnSpPr>
        <p:spPr>
          <a:xfrm flipH="1">
            <a:off x="3817972" y="3797627"/>
            <a:ext cx="66644" cy="638801"/>
          </a:xfrm>
          <a:prstGeom prst="line">
            <a:avLst/>
          </a:prstGeom>
          <a:ln w="31750">
            <a:solidFill>
              <a:srgbClr val="FF0000"/>
            </a:solidFill>
          </a:ln>
          <a:scene3d>
            <a:camera prst="orthographicFront">
              <a:rot lat="0" lon="0" rev="2148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Rectangle 103"/>
          <p:cNvSpPr/>
          <p:nvPr/>
        </p:nvSpPr>
        <p:spPr>
          <a:xfrm>
            <a:off x="4210663" y="3893307"/>
            <a:ext cx="129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fornian FB" pitchFamily="18" charset="0"/>
                <a:cs typeface="Times New Roman" pitchFamily="18" charset="0"/>
              </a:rPr>
              <a:t>Extracted bone patch</a:t>
            </a:r>
            <a:endParaRPr lang="en-US" sz="1400" b="1" dirty="0">
              <a:solidFill>
                <a:schemeClr val="tx2">
                  <a:lumMod val="60000"/>
                  <a:lumOff val="40000"/>
                </a:schemeClr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5656197" y="2872917"/>
            <a:ext cx="129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fornian FB" pitchFamily="18" charset="0"/>
                <a:cs typeface="Times New Roman" pitchFamily="18" charset="0"/>
              </a:rPr>
              <a:t>HSI color space</a:t>
            </a:r>
            <a:endParaRPr lang="en-US" sz="1400" b="1" dirty="0">
              <a:solidFill>
                <a:schemeClr val="tx2">
                  <a:lumMod val="60000"/>
                  <a:lumOff val="40000"/>
                </a:schemeClr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5656197" y="4988730"/>
            <a:ext cx="129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fornian FB" pitchFamily="18" charset="0"/>
                <a:cs typeface="Times New Roman" pitchFamily="18" charset="0"/>
              </a:rPr>
              <a:t>L*a*b* color space</a:t>
            </a:r>
            <a:endParaRPr lang="en-US" sz="1400" b="1" dirty="0">
              <a:solidFill>
                <a:schemeClr val="tx2">
                  <a:lumMod val="60000"/>
                  <a:lumOff val="40000"/>
                </a:schemeClr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12" name="Right Arrow 11"/>
          <p:cNvSpPr/>
          <p:nvPr/>
        </p:nvSpPr>
        <p:spPr>
          <a:xfrm rot="19398774">
            <a:off x="5172731" y="3463182"/>
            <a:ext cx="921439" cy="304800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ight Arrow 106"/>
          <p:cNvSpPr/>
          <p:nvPr/>
        </p:nvSpPr>
        <p:spPr>
          <a:xfrm rot="2535676">
            <a:off x="5189774" y="4522743"/>
            <a:ext cx="921439" cy="304800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7650704" y="1412433"/>
                <a:ext cx="1058110" cy="38806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800" i="1" smtClean="0">
                                        <a:latin typeface="Cambria Math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800" i="1" smtClean="0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b="0" i="1" smtClean="0">
                                              <a:latin typeface="Cambria Math"/>
                                            </a:rPr>
                                            <m:t>𝐻</m:t>
                                          </m:r>
                                        </m:e>
                                        <m:sub>
                                          <m:r>
                                            <a:rPr lang="en-US" sz="2800" b="0" i="1" smtClean="0">
                                              <a:latin typeface="Cambria Math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US" sz="2800" i="1" smtClean="0">
                                              <a:latin typeface="Cambria Math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2800" i="1">
                                                    <a:latin typeface="Cambria Math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800" b="0" i="1" smtClean="0">
                                                    <a:latin typeface="Cambria Math"/>
                                                  </a:rPr>
                                                  <m:t>𝑆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800" i="1">
                                                    <a:latin typeface="Cambria Math"/>
                                                  </a:rPr>
                                                  <m:t>1</m:t>
                                                </m:r>
                                              </m:sub>
                                            </m:sSub>
                                          </m:e>
                                        </m:mr>
                                        <m:m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2800" i="1">
                                                    <a:latin typeface="Cambria Math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800" b="0" i="1" smtClean="0">
                                                    <a:latin typeface="Cambria Math"/>
                                                  </a:rPr>
                                                  <m:t>𝑎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800" i="1">
                                                    <a:latin typeface="Cambria Math"/>
                                                  </a:rPr>
                                                  <m:t>1</m:t>
                                                </m:r>
                                              </m:sub>
                                            </m:sSub>
                                          </m:e>
                                        </m:mr>
                                      </m:m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800" i="1" smtClean="0">
                                        <a:latin typeface="Cambria Math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800" i="1" smtClean="0">
                                          <a:latin typeface="Cambria Math"/>
                                          <a:ea typeface="Cambria Math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latin typeface="Cambria Math"/>
                                            </a:rPr>
                                            <m:t>𝐻</m:t>
                                          </m:r>
                                        </m:e>
                                        <m:sub>
                                          <m:r>
                                            <a:rPr lang="en-US" sz="2800" b="0" i="1" smtClean="0">
                                              <a:latin typeface="Cambria Math"/>
                                            </a:rPr>
                                            <m:t>19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US" sz="2800" i="1" smtClean="0">
                                              <a:latin typeface="Cambria Math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2800" i="1">
                                                    <a:latin typeface="Cambria Math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800" b="0" i="1" smtClean="0">
                                                    <a:latin typeface="Cambria Math"/>
                                                  </a:rPr>
                                                  <m:t>𝑆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800" i="1">
                                                    <a:latin typeface="Cambria Math"/>
                                                  </a:rPr>
                                                  <m:t>1</m:t>
                                                </m:r>
                                                <m:r>
                                                  <a:rPr lang="en-US" sz="2800" b="0" i="1" smtClean="0">
                                                    <a:latin typeface="Cambria Math"/>
                                                  </a:rPr>
                                                  <m:t>9</m:t>
                                                </m:r>
                                              </m:sub>
                                            </m:sSub>
                                          </m:e>
                                        </m:mr>
                                        <m:m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2800" i="1">
                                                    <a:latin typeface="Cambria Math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800" b="0" i="1" smtClean="0">
                                                    <a:latin typeface="Cambria Math"/>
                                                  </a:rPr>
                                                  <m:t>𝑎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800" i="1">
                                                    <a:latin typeface="Cambria Math"/>
                                                  </a:rPr>
                                                  <m:t>1</m:t>
                                                </m:r>
                                                <m:r>
                                                  <a:rPr lang="en-US" sz="2800" b="0" i="1" smtClean="0">
                                                    <a:latin typeface="Cambria Math"/>
                                                  </a:rPr>
                                                  <m:t>9</m:t>
                                                </m:r>
                                              </m:sub>
                                            </m:sSub>
                                          </m:e>
                                        </m:mr>
                                        <m:m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2800" i="1">
                                                    <a:latin typeface="Cambria Math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800" b="0" i="1" smtClean="0">
                                                    <a:latin typeface="Cambria Math"/>
                                                  </a:rPr>
                                                  <m:t>𝑏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800" i="1">
                                                    <a:latin typeface="Cambria Math"/>
                                                  </a:rPr>
                                                  <m:t>1</m:t>
                                                </m:r>
                                                <m:r>
                                                  <a:rPr lang="en-US" sz="2800" b="0" i="1" smtClean="0">
                                                    <a:latin typeface="Cambria Math"/>
                                                  </a:rPr>
                                                  <m:t>9</m:t>
                                                </m:r>
                                              </m:sub>
                                            </m:sSub>
                                          </m:e>
                                        </m:mr>
                                      </m:m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0704" y="1412433"/>
                <a:ext cx="1058110" cy="3880614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8" name="Rectangle 107"/>
          <p:cNvSpPr/>
          <p:nvPr/>
        </p:nvSpPr>
        <p:spPr>
          <a:xfrm>
            <a:off x="7532059" y="5407912"/>
            <a:ext cx="1295400" cy="5334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FFFF00"/>
                </a:solidFill>
                <a:latin typeface="Californian FB" pitchFamily="18" charset="0"/>
                <a:cs typeface="Times New Roman" pitchFamily="18" charset="0"/>
              </a:rPr>
              <a:t>Person Descriptor</a:t>
            </a:r>
            <a:endParaRPr lang="en-US" sz="1400" b="1" dirty="0">
              <a:solidFill>
                <a:srgbClr val="FFFF00"/>
              </a:solidFill>
              <a:latin typeface="Californian FB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45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54302E-6 L -0.62795 -0.142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06" y="-7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2" grpId="0"/>
      <p:bldP spid="5" grpId="0" animBg="1"/>
      <p:bldP spid="73" grpId="0" animBg="1"/>
      <p:bldP spid="74" grpId="0" animBg="1"/>
      <p:bldP spid="104" grpId="0"/>
      <p:bldP spid="105" grpId="0"/>
      <p:bldP spid="106" grpId="0"/>
      <p:bldP spid="12" grpId="0" animBg="1"/>
      <p:bldP spid="107" grpId="0" animBg="1"/>
      <p:bldP spid="13" grpId="0"/>
      <p:bldP spid="10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/>
          <p:cNvSpPr/>
          <p:nvPr/>
        </p:nvSpPr>
        <p:spPr>
          <a:xfrm>
            <a:off x="2431911" y="103496"/>
            <a:ext cx="4419600" cy="14555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b="1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Leader tracking </a:t>
            </a:r>
            <a:endParaRPr lang="en-US" sz="1400" b="1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2516071" y="509963"/>
            <a:ext cx="1143000" cy="831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Kinect skeletal tracker</a:t>
            </a:r>
            <a:endParaRPr lang="en-US" sz="1400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4070211" y="509962"/>
            <a:ext cx="1143000" cy="8316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Appearance descriptor generation</a:t>
            </a:r>
            <a:endParaRPr lang="en-US" sz="1400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5633451" y="509962"/>
            <a:ext cx="1143000" cy="831691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Leader detection, occlusion inference</a:t>
            </a:r>
            <a:endParaRPr lang="en-US" sz="1400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79" name="Right Arrow 78"/>
          <p:cNvSpPr/>
          <p:nvPr/>
        </p:nvSpPr>
        <p:spPr>
          <a:xfrm>
            <a:off x="3765407" y="831256"/>
            <a:ext cx="209268" cy="183989"/>
          </a:xfrm>
          <a:prstGeom prst="rightArrow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fornian FB" pitchFamily="18" charset="0"/>
            </a:endParaRPr>
          </a:p>
        </p:txBody>
      </p:sp>
      <p:sp>
        <p:nvSpPr>
          <p:cNvPr id="80" name="Right Arrow 79"/>
          <p:cNvSpPr/>
          <p:nvPr/>
        </p:nvSpPr>
        <p:spPr>
          <a:xfrm>
            <a:off x="5321247" y="833813"/>
            <a:ext cx="209268" cy="183989"/>
          </a:xfrm>
          <a:prstGeom prst="rightArrow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fornian FB" pitchFamily="18" charset="0"/>
            </a:endParaRPr>
          </a:p>
        </p:txBody>
      </p:sp>
      <p:sp>
        <p:nvSpPr>
          <p:cNvPr id="62" name="Rectangle 2"/>
          <p:cNvSpPr txBox="1">
            <a:spLocks noChangeArrowheads="1"/>
          </p:cNvSpPr>
          <p:nvPr/>
        </p:nvSpPr>
        <p:spPr>
          <a:xfrm>
            <a:off x="36043" y="35256"/>
            <a:ext cx="2097558" cy="65054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800" b="1" u="sng" dirty="0" smtClean="0">
                <a:solidFill>
                  <a:srgbClr val="99FF99"/>
                </a:solidFill>
                <a:latin typeface="Californian FB" pitchFamily="18" charset="0"/>
              </a:rPr>
              <a:t>Research </a:t>
            </a:r>
          </a:p>
          <a:p>
            <a:pPr algn="ctr"/>
            <a:r>
              <a:rPr lang="en-US" sz="1800" b="1" u="sng" dirty="0" smtClean="0">
                <a:solidFill>
                  <a:srgbClr val="99FF99"/>
                </a:solidFill>
                <a:latin typeface="Californian FB" pitchFamily="18" charset="0"/>
              </a:rPr>
              <a:t>contribution</a:t>
            </a:r>
            <a:endParaRPr lang="en-US" sz="1800" b="1" u="sng" dirty="0">
              <a:solidFill>
                <a:srgbClr val="99FF99"/>
              </a:solidFill>
              <a:latin typeface="Californian FB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7532059" y="5407912"/>
            <a:ext cx="1295400" cy="5334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FFFF00"/>
                </a:solidFill>
                <a:latin typeface="Californian FB" pitchFamily="18" charset="0"/>
                <a:cs typeface="Times New Roman" pitchFamily="18" charset="0"/>
              </a:rPr>
              <a:t>Person Descriptor</a:t>
            </a:r>
            <a:endParaRPr lang="en-US" sz="1400" b="1" dirty="0">
              <a:solidFill>
                <a:srgbClr val="FFFF00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228600" y="3346905"/>
            <a:ext cx="129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fornian FB" pitchFamily="18" charset="0"/>
                <a:cs typeface="Times New Roman" pitchFamily="18" charset="0"/>
              </a:rPr>
              <a:t>Occlusion types</a:t>
            </a:r>
            <a:endParaRPr lang="en-US" sz="1400" b="1" dirty="0">
              <a:solidFill>
                <a:schemeClr val="tx2">
                  <a:lumMod val="60000"/>
                  <a:lumOff val="40000"/>
                </a:schemeClr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533400" y="4073887"/>
            <a:ext cx="1295400" cy="4515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alifornian FB" pitchFamily="18" charset="0"/>
                <a:cs typeface="Times New Roman" pitchFamily="18" charset="0"/>
              </a:rPr>
              <a:t>Self-occlusion</a:t>
            </a:r>
            <a:endParaRPr lang="en-US" sz="1400" b="1" dirty="0">
              <a:solidFill>
                <a:schemeClr val="accent2">
                  <a:lumMod val="20000"/>
                  <a:lumOff val="80000"/>
                </a:schemeClr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533400" y="4672114"/>
            <a:ext cx="129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alifornian FB" pitchFamily="18" charset="0"/>
                <a:cs typeface="Times New Roman" pitchFamily="18" charset="0"/>
              </a:rPr>
              <a:t>Sensor range occlusion</a:t>
            </a:r>
            <a:endParaRPr lang="en-US" sz="1400" b="1" dirty="0">
              <a:solidFill>
                <a:schemeClr val="accent2">
                  <a:lumMod val="20000"/>
                  <a:lumOff val="80000"/>
                </a:schemeClr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42215" y="5439801"/>
            <a:ext cx="143017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alifornian FB" pitchFamily="18" charset="0"/>
                <a:cs typeface="Times New Roman" pitchFamily="18" charset="0"/>
              </a:rPr>
              <a:t>Obstacle/person occlusion</a:t>
            </a:r>
            <a:endParaRPr lang="en-US" sz="1400" b="1" dirty="0">
              <a:solidFill>
                <a:schemeClr val="accent2">
                  <a:lumMod val="20000"/>
                  <a:lumOff val="80000"/>
                </a:schemeClr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3992001"/>
            <a:ext cx="1905001" cy="2215487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C:\Users\Ninad\Dropbox\dissertation\images\dissertation_only\self_occlusion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89" r="38345" b="2227"/>
          <a:stretch/>
        </p:blipFill>
        <p:spPr bwMode="auto">
          <a:xfrm>
            <a:off x="3282187" y="3992001"/>
            <a:ext cx="753768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7200" y="4073887"/>
            <a:ext cx="1371600" cy="451513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3062716" y="6093011"/>
            <a:ext cx="119271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Poor skeletal overlay</a:t>
            </a:r>
            <a:endParaRPr lang="en-US" sz="1400" b="1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pic>
        <p:nvPicPr>
          <p:cNvPr id="5123" name="Picture 3" descr="C:\Users\Ninad\Dropbox\dissertation\images\dissertation_only\bone_angle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779" y="3942856"/>
            <a:ext cx="824204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Ninad\Dropbox\dissertation\images\dissertation_only\bone_s1_0_99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2" t="3559" r="8575" b="5510"/>
          <a:stretch/>
        </p:blipFill>
        <p:spPr bwMode="auto">
          <a:xfrm>
            <a:off x="6519221" y="3942856"/>
            <a:ext cx="2487134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ectangle 56"/>
          <p:cNvSpPr/>
          <p:nvPr/>
        </p:nvSpPr>
        <p:spPr>
          <a:xfrm>
            <a:off x="5583740" y="6093010"/>
            <a:ext cx="1807660" cy="6478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Bone angles to detect self-occlusion</a:t>
            </a:r>
            <a:endParaRPr lang="en-US" sz="1400" b="1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pic>
        <p:nvPicPr>
          <p:cNvPr id="5125" name="Picture 5" descr="C:\Users\Ninad\Dropbox\current_research\person_following\code\blepo_follower_04302013\blepo_follower_04302013\data\set2\images\rgb\original_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80" r="36554"/>
          <a:stretch/>
        </p:blipFill>
        <p:spPr bwMode="auto">
          <a:xfrm>
            <a:off x="3290581" y="1403229"/>
            <a:ext cx="736979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Rectangle 58"/>
          <p:cNvSpPr/>
          <p:nvPr/>
        </p:nvSpPr>
        <p:spPr>
          <a:xfrm>
            <a:off x="5557582" y="1676400"/>
            <a:ext cx="1295400" cy="5334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FFFF00"/>
                </a:solidFill>
                <a:latin typeface="Californian FB" pitchFamily="18" charset="0"/>
                <a:cs typeface="Times New Roman" pitchFamily="18" charset="0"/>
              </a:rPr>
              <a:t>Leader</a:t>
            </a:r>
          </a:p>
          <a:p>
            <a:pPr algn="ctr"/>
            <a:r>
              <a:rPr lang="en-US" sz="1400" b="1" dirty="0" smtClean="0">
                <a:solidFill>
                  <a:srgbClr val="FFFF00"/>
                </a:solidFill>
                <a:latin typeface="Californian FB" pitchFamily="18" charset="0"/>
                <a:cs typeface="Times New Roman" pitchFamily="18" charset="0"/>
              </a:rPr>
              <a:t>Descriptor</a:t>
            </a:r>
            <a:endParaRPr lang="en-US" sz="1400" b="1" dirty="0">
              <a:solidFill>
                <a:srgbClr val="FFFF00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4255426" y="1811740"/>
            <a:ext cx="957785" cy="266700"/>
          </a:xfrm>
          <a:prstGeom prst="rightArrow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ight Arrow 60"/>
          <p:cNvSpPr/>
          <p:nvPr/>
        </p:nvSpPr>
        <p:spPr>
          <a:xfrm>
            <a:off x="2133601" y="1809750"/>
            <a:ext cx="957785" cy="266700"/>
          </a:xfrm>
          <a:prstGeom prst="rightArrow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44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7.58557E-7 L -0.79462 -0.53816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40" y="-269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/>
      <p:bldP spid="48" grpId="0"/>
      <p:bldP spid="49" grpId="0"/>
      <p:bldP spid="50" grpId="0"/>
      <p:bldP spid="3" grpId="0" animBg="1"/>
      <p:bldP spid="4" grpId="0" animBg="1"/>
      <p:bldP spid="54" grpId="0"/>
      <p:bldP spid="57" grpId="0"/>
      <p:bldP spid="59" grpId="0" animBg="1"/>
      <p:bldP spid="6" grpId="0" animBg="1"/>
      <p:bldP spid="6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/>
          <p:cNvSpPr/>
          <p:nvPr/>
        </p:nvSpPr>
        <p:spPr>
          <a:xfrm>
            <a:off x="2431911" y="103496"/>
            <a:ext cx="4419600" cy="14555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b="1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Leader tracking </a:t>
            </a:r>
            <a:endParaRPr lang="en-US" sz="1400" b="1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2516071" y="509963"/>
            <a:ext cx="1143000" cy="831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Kinect skeletal tracker</a:t>
            </a:r>
            <a:endParaRPr lang="en-US" sz="1400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4070211" y="509962"/>
            <a:ext cx="1143000" cy="8316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Appearance descriptor generation</a:t>
            </a:r>
            <a:endParaRPr lang="en-US" sz="1400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5633451" y="509962"/>
            <a:ext cx="1143000" cy="831691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Leader detection, occlusion inference</a:t>
            </a:r>
            <a:endParaRPr lang="en-US" sz="1400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79" name="Right Arrow 78"/>
          <p:cNvSpPr/>
          <p:nvPr/>
        </p:nvSpPr>
        <p:spPr>
          <a:xfrm>
            <a:off x="3765407" y="831256"/>
            <a:ext cx="209268" cy="183989"/>
          </a:xfrm>
          <a:prstGeom prst="rightArrow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fornian FB" pitchFamily="18" charset="0"/>
            </a:endParaRPr>
          </a:p>
        </p:txBody>
      </p:sp>
      <p:sp>
        <p:nvSpPr>
          <p:cNvPr id="80" name="Right Arrow 79"/>
          <p:cNvSpPr/>
          <p:nvPr/>
        </p:nvSpPr>
        <p:spPr>
          <a:xfrm>
            <a:off x="5321247" y="833813"/>
            <a:ext cx="209268" cy="183989"/>
          </a:xfrm>
          <a:prstGeom prst="rightArrow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fornian FB" pitchFamily="18" charset="0"/>
            </a:endParaRPr>
          </a:p>
        </p:txBody>
      </p:sp>
      <p:sp>
        <p:nvSpPr>
          <p:cNvPr id="62" name="Rectangle 2"/>
          <p:cNvSpPr txBox="1">
            <a:spLocks noChangeArrowheads="1"/>
          </p:cNvSpPr>
          <p:nvPr/>
        </p:nvSpPr>
        <p:spPr>
          <a:xfrm>
            <a:off x="36043" y="35256"/>
            <a:ext cx="2097558" cy="65054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800" b="1" u="sng" dirty="0" smtClean="0">
                <a:solidFill>
                  <a:srgbClr val="99FF99"/>
                </a:solidFill>
                <a:latin typeface="Californian FB" pitchFamily="18" charset="0"/>
              </a:rPr>
              <a:t>Research </a:t>
            </a:r>
          </a:p>
          <a:p>
            <a:pPr algn="ctr"/>
            <a:r>
              <a:rPr lang="en-US" sz="1800" b="1" u="sng" dirty="0" smtClean="0">
                <a:solidFill>
                  <a:srgbClr val="99FF99"/>
                </a:solidFill>
                <a:latin typeface="Californian FB" pitchFamily="18" charset="0"/>
              </a:rPr>
              <a:t>contribution</a:t>
            </a:r>
            <a:endParaRPr lang="en-US" sz="1800" b="1" u="sng" dirty="0">
              <a:solidFill>
                <a:srgbClr val="99FF99"/>
              </a:solidFill>
              <a:latin typeface="Californian FB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28600" y="3346905"/>
            <a:ext cx="1905001" cy="2860583"/>
            <a:chOff x="228600" y="2937465"/>
            <a:chExt cx="1905001" cy="2860583"/>
          </a:xfrm>
        </p:grpSpPr>
        <p:sp>
          <p:nvSpPr>
            <p:cNvPr id="47" name="Rectangle 46"/>
            <p:cNvSpPr/>
            <p:nvPr/>
          </p:nvSpPr>
          <p:spPr>
            <a:xfrm>
              <a:off x="228600" y="2937465"/>
              <a:ext cx="1295400" cy="533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alifornian FB" pitchFamily="18" charset="0"/>
                  <a:cs typeface="Times New Roman" pitchFamily="18" charset="0"/>
                </a:rPr>
                <a:t>Occlusion types</a:t>
              </a:r>
              <a:endPara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fornian FB" pitchFamily="18" charset="0"/>
                <a:cs typeface="Times New Roman" pitchFamily="18" charset="0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533400" y="3664447"/>
              <a:ext cx="1295400" cy="45151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Californian FB" pitchFamily="18" charset="0"/>
                  <a:cs typeface="Times New Roman" pitchFamily="18" charset="0"/>
                </a:rPr>
                <a:t>Self-occlusion</a:t>
              </a:r>
              <a:endParaRPr lang="en-US" sz="14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lifornian FB" pitchFamily="18" charset="0"/>
                <a:cs typeface="Times New Roman" pitchFamily="18" charset="0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33400" y="4262674"/>
              <a:ext cx="1295400" cy="533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Californian FB" pitchFamily="18" charset="0"/>
                  <a:cs typeface="Times New Roman" pitchFamily="18" charset="0"/>
                </a:rPr>
                <a:t>Sensor range occlusion</a:t>
              </a:r>
              <a:endParaRPr lang="en-US" sz="14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lifornian FB" pitchFamily="18" charset="0"/>
                <a:cs typeface="Times New Roman" pitchFamily="18" charset="0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542215" y="5030361"/>
              <a:ext cx="1430170" cy="533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Californian FB" pitchFamily="18" charset="0"/>
                  <a:cs typeface="Times New Roman" pitchFamily="18" charset="0"/>
                </a:rPr>
                <a:t>Obstacle/person occlusion</a:t>
              </a:r>
              <a:endParaRPr lang="en-US" sz="14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lifornian FB" pitchFamily="18" charset="0"/>
                <a:cs typeface="Times New Roman" pitchFamily="18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228600" y="3582561"/>
              <a:ext cx="1905001" cy="2215487"/>
            </a:xfrm>
            <a:prstGeom prst="rect">
              <a:avLst/>
            </a:prstGeom>
            <a:noFill/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/>
          <p:cNvSpPr/>
          <p:nvPr/>
        </p:nvSpPr>
        <p:spPr>
          <a:xfrm>
            <a:off x="228600" y="6009028"/>
            <a:ext cx="1905001" cy="5334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>
                    <a:lumMod val="95000"/>
                  </a:schemeClr>
                </a:solidFill>
                <a:latin typeface="Californian FB" pitchFamily="18" charset="0"/>
                <a:cs typeface="Times New Roman" pitchFamily="18" charset="0"/>
              </a:rPr>
              <a:t>Occlusion inference and recovery</a:t>
            </a:r>
            <a:endParaRPr lang="en-US" sz="1400" b="1" dirty="0">
              <a:solidFill>
                <a:schemeClr val="tx1">
                  <a:lumMod val="95000"/>
                </a:schemeClr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952500" y="4262673"/>
            <a:ext cx="457200" cy="1687773"/>
          </a:xfrm>
          <a:prstGeom prst="downArrow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6400800" y="2076837"/>
            <a:ext cx="1660473" cy="601539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Californian FB" pitchFamily="18" charset="0"/>
              </a:rPr>
              <a:t>Last position close to sensor range limit?</a:t>
            </a:r>
            <a:endParaRPr lang="en-US" sz="1400" dirty="0">
              <a:latin typeface="Californian FB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363677" y="6049971"/>
            <a:ext cx="1295400" cy="451513"/>
          </a:xfrm>
          <a:prstGeom prst="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alifornian FB" pitchFamily="18" charset="0"/>
                <a:cs typeface="Times New Roman" pitchFamily="18" charset="0"/>
              </a:rPr>
              <a:t>Self-occlusion</a:t>
            </a:r>
            <a:endParaRPr lang="en-US" sz="1400" b="1" dirty="0">
              <a:solidFill>
                <a:schemeClr val="accent2">
                  <a:lumMod val="20000"/>
                  <a:lumOff val="80000"/>
                </a:schemeClr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306225" y="6049970"/>
            <a:ext cx="1295400" cy="451513"/>
          </a:xfrm>
          <a:prstGeom prst="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alifornian FB" pitchFamily="18" charset="0"/>
                <a:cs typeface="Times New Roman" pitchFamily="18" charset="0"/>
              </a:rPr>
              <a:t>Sensor range occlusion</a:t>
            </a:r>
            <a:endParaRPr lang="en-US" sz="1400" b="1" dirty="0">
              <a:solidFill>
                <a:schemeClr val="accent2">
                  <a:lumMod val="20000"/>
                  <a:lumOff val="80000"/>
                </a:schemeClr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3784178" y="2678376"/>
            <a:ext cx="1660473" cy="419338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400" dirty="0">
                <a:solidFill>
                  <a:prstClr val="white"/>
                </a:solidFill>
                <a:latin typeface="Californian FB" pitchFamily="18" charset="0"/>
              </a:rPr>
              <a:t>Bone angles okay?</a:t>
            </a:r>
            <a:endParaRPr lang="en-US" sz="1400" dirty="0"/>
          </a:p>
        </p:txBody>
      </p:sp>
      <p:sp>
        <p:nvSpPr>
          <p:cNvPr id="30" name="Rounded Rectangle 29"/>
          <p:cNvSpPr/>
          <p:nvPr/>
        </p:nvSpPr>
        <p:spPr>
          <a:xfrm>
            <a:off x="3776041" y="1659311"/>
            <a:ext cx="1660473" cy="419338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Californian FB" pitchFamily="18" charset="0"/>
              </a:rPr>
              <a:t>Leader skeleton tracked?</a:t>
            </a:r>
            <a:endParaRPr lang="en-US" sz="1400" dirty="0">
              <a:latin typeface="Californian FB" pitchFamily="18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6400800" y="3137235"/>
            <a:ext cx="1660473" cy="596565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400" dirty="0" smtClean="0">
                <a:solidFill>
                  <a:prstClr val="white"/>
                </a:solidFill>
                <a:latin typeface="Californian FB" pitchFamily="18" charset="0"/>
              </a:rPr>
              <a:t>Another descriptor matches leader descriptor?</a:t>
            </a:r>
            <a:endParaRPr lang="en-US" sz="1400" dirty="0"/>
          </a:p>
        </p:txBody>
      </p:sp>
      <p:sp>
        <p:nvSpPr>
          <p:cNvPr id="32" name="Rounded Rectangle 31"/>
          <p:cNvSpPr/>
          <p:nvPr/>
        </p:nvSpPr>
        <p:spPr>
          <a:xfrm>
            <a:off x="6111927" y="4441668"/>
            <a:ext cx="1119109" cy="658076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400" dirty="0" smtClean="0">
                <a:solidFill>
                  <a:prstClr val="white"/>
                </a:solidFill>
                <a:latin typeface="Californian FB" pitchFamily="18" charset="0"/>
              </a:rPr>
              <a:t>Set as recovered leader</a:t>
            </a:r>
            <a:endParaRPr lang="en-US" sz="1400" dirty="0"/>
          </a:p>
        </p:txBody>
      </p:sp>
      <p:sp>
        <p:nvSpPr>
          <p:cNvPr id="33" name="Rectangle 32"/>
          <p:cNvSpPr/>
          <p:nvPr/>
        </p:nvSpPr>
        <p:spPr>
          <a:xfrm>
            <a:off x="8080744" y="5950447"/>
            <a:ext cx="987056" cy="678954"/>
          </a:xfrm>
          <a:prstGeom prst="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alifornian FB" pitchFamily="18" charset="0"/>
                <a:cs typeface="Times New Roman" pitchFamily="18" charset="0"/>
              </a:rPr>
              <a:t>Obstacle/person</a:t>
            </a:r>
          </a:p>
          <a:p>
            <a:pPr algn="ctr"/>
            <a:r>
              <a:rPr lang="en-US" sz="14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alifornian FB" pitchFamily="18" charset="0"/>
                <a:cs typeface="Times New Roman" pitchFamily="18" charset="0"/>
              </a:rPr>
              <a:t>occlusion</a:t>
            </a:r>
            <a:endParaRPr lang="en-US" sz="1400" b="1" dirty="0">
              <a:solidFill>
                <a:schemeClr val="accent2">
                  <a:lumMod val="20000"/>
                  <a:lumOff val="80000"/>
                </a:schemeClr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7383436" y="4441668"/>
            <a:ext cx="1119109" cy="658076"/>
          </a:xfrm>
          <a:prstGeom prst="round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400" dirty="0" smtClean="0">
                <a:solidFill>
                  <a:prstClr val="white"/>
                </a:solidFill>
                <a:latin typeface="Californian FB" pitchFamily="18" charset="0"/>
              </a:rPr>
              <a:t>Pause robot/ path planning</a:t>
            </a:r>
            <a:endParaRPr lang="en-US" sz="1400" dirty="0"/>
          </a:p>
        </p:txBody>
      </p:sp>
      <p:sp>
        <p:nvSpPr>
          <p:cNvPr id="35" name="Rounded Rectangle 34"/>
          <p:cNvSpPr/>
          <p:nvPr/>
        </p:nvSpPr>
        <p:spPr>
          <a:xfrm>
            <a:off x="3099522" y="4451659"/>
            <a:ext cx="1119109" cy="658076"/>
          </a:xfrm>
          <a:prstGeom prst="round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400" dirty="0" smtClean="0">
                <a:solidFill>
                  <a:prstClr val="white"/>
                </a:solidFill>
                <a:latin typeface="Californian FB" pitchFamily="18" charset="0"/>
              </a:rPr>
              <a:t>Pause robot/ path planning</a:t>
            </a:r>
            <a:endParaRPr lang="en-US" sz="1400" dirty="0"/>
          </a:p>
        </p:txBody>
      </p:sp>
      <p:sp>
        <p:nvSpPr>
          <p:cNvPr id="36" name="Rounded Rectangle 35"/>
          <p:cNvSpPr/>
          <p:nvPr/>
        </p:nvSpPr>
        <p:spPr>
          <a:xfrm>
            <a:off x="3790207" y="3477322"/>
            <a:ext cx="1660473" cy="596565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400" dirty="0" smtClean="0">
                <a:solidFill>
                  <a:prstClr val="white"/>
                </a:solidFill>
                <a:latin typeface="Californian FB" pitchFamily="18" charset="0"/>
              </a:rPr>
              <a:t>Descriptor matches leader descriptor?</a:t>
            </a:r>
            <a:endParaRPr lang="en-US" sz="1400" dirty="0"/>
          </a:p>
        </p:txBody>
      </p:sp>
      <p:sp>
        <p:nvSpPr>
          <p:cNvPr id="37" name="Rounded Rectangle 36"/>
          <p:cNvSpPr/>
          <p:nvPr/>
        </p:nvSpPr>
        <p:spPr>
          <a:xfrm>
            <a:off x="4746670" y="4438698"/>
            <a:ext cx="1119109" cy="658076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400" dirty="0" smtClean="0">
                <a:solidFill>
                  <a:prstClr val="white"/>
                </a:solidFill>
                <a:latin typeface="Californian FB" pitchFamily="18" charset="0"/>
              </a:rPr>
              <a:t>Follow person ‘exactly’</a:t>
            </a:r>
            <a:endParaRPr lang="en-US" sz="1400" dirty="0"/>
          </a:p>
        </p:txBody>
      </p:sp>
      <p:cxnSp>
        <p:nvCxnSpPr>
          <p:cNvPr id="8" name="Straight Arrow Connector 7"/>
          <p:cNvCxnSpPr>
            <a:stCxn id="30" idx="2"/>
            <a:endCxn id="29" idx="0"/>
          </p:cNvCxnSpPr>
          <p:nvPr/>
        </p:nvCxnSpPr>
        <p:spPr>
          <a:xfrm>
            <a:off x="4606278" y="2078649"/>
            <a:ext cx="8137" cy="59972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29" idx="2"/>
            <a:endCxn id="36" idx="0"/>
          </p:cNvCxnSpPr>
          <p:nvPr/>
        </p:nvCxnSpPr>
        <p:spPr>
          <a:xfrm>
            <a:off x="4614415" y="3097714"/>
            <a:ext cx="6029" cy="37960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24" idx="2"/>
            <a:endCxn id="31" idx="0"/>
          </p:cNvCxnSpPr>
          <p:nvPr/>
        </p:nvCxnSpPr>
        <p:spPr>
          <a:xfrm>
            <a:off x="7231037" y="2678376"/>
            <a:ext cx="0" cy="45885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/>
          <p:cNvCxnSpPr>
            <a:stCxn id="30" idx="3"/>
            <a:endCxn id="24" idx="0"/>
          </p:cNvCxnSpPr>
          <p:nvPr/>
        </p:nvCxnSpPr>
        <p:spPr>
          <a:xfrm>
            <a:off x="5436514" y="1868980"/>
            <a:ext cx="1794523" cy="207857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Elbow Connector 50"/>
          <p:cNvCxnSpPr>
            <a:stCxn id="29" idx="1"/>
            <a:endCxn id="26" idx="0"/>
          </p:cNvCxnSpPr>
          <p:nvPr/>
        </p:nvCxnSpPr>
        <p:spPr>
          <a:xfrm rot="10800000" flipV="1">
            <a:off x="3011378" y="2888045"/>
            <a:ext cx="772801" cy="3161926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Elbow Connector 51"/>
          <p:cNvCxnSpPr>
            <a:stCxn id="24" idx="1"/>
            <a:endCxn id="27" idx="0"/>
          </p:cNvCxnSpPr>
          <p:nvPr/>
        </p:nvCxnSpPr>
        <p:spPr>
          <a:xfrm rot="10800000" flipV="1">
            <a:off x="5953926" y="2377606"/>
            <a:ext cx="446875" cy="3672363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Elbow Connector 54"/>
          <p:cNvCxnSpPr>
            <a:stCxn id="24" idx="3"/>
            <a:endCxn id="33" idx="0"/>
          </p:cNvCxnSpPr>
          <p:nvPr/>
        </p:nvCxnSpPr>
        <p:spPr>
          <a:xfrm>
            <a:off x="8061273" y="2377607"/>
            <a:ext cx="512999" cy="3572840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Elbow Connector 59"/>
          <p:cNvCxnSpPr>
            <a:stCxn id="31" idx="2"/>
            <a:endCxn id="32" idx="0"/>
          </p:cNvCxnSpPr>
          <p:nvPr/>
        </p:nvCxnSpPr>
        <p:spPr>
          <a:xfrm rot="5400000">
            <a:off x="6597326" y="3807957"/>
            <a:ext cx="707868" cy="559555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Elbow Connector 62"/>
          <p:cNvCxnSpPr>
            <a:stCxn id="31" idx="2"/>
            <a:endCxn id="34" idx="0"/>
          </p:cNvCxnSpPr>
          <p:nvPr/>
        </p:nvCxnSpPr>
        <p:spPr>
          <a:xfrm rot="16200000" flipH="1">
            <a:off x="7233080" y="3731757"/>
            <a:ext cx="707868" cy="711954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3117707" y="2580268"/>
            <a:ext cx="5413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alifornian FB" pitchFamily="18" charset="0"/>
              </a:rPr>
              <a:t>No</a:t>
            </a:r>
            <a:endParaRPr lang="en-US" sz="1400" dirty="0">
              <a:latin typeface="Californian FB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080744" y="2080161"/>
            <a:ext cx="5413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alifornian FB" pitchFamily="18" charset="0"/>
              </a:rPr>
              <a:t>No</a:t>
            </a:r>
            <a:endParaRPr lang="en-US" sz="1400" dirty="0">
              <a:latin typeface="Californian FB" pitchFamily="18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5324415" y="4161188"/>
            <a:ext cx="5413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alifornian FB" pitchFamily="18" charset="0"/>
              </a:rPr>
              <a:t>Yes</a:t>
            </a:r>
            <a:endParaRPr lang="en-US" sz="1400" dirty="0">
              <a:latin typeface="Californian FB" pitchFamily="18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7519909" y="4158885"/>
            <a:ext cx="5413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alifornian FB" pitchFamily="18" charset="0"/>
              </a:rPr>
              <a:t>No</a:t>
            </a:r>
            <a:endParaRPr lang="en-US" sz="1400" dirty="0">
              <a:latin typeface="Californian FB" pitchFamily="18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4597408" y="3137235"/>
            <a:ext cx="5413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alifornian FB" pitchFamily="18" charset="0"/>
              </a:rPr>
              <a:t>Yes</a:t>
            </a:r>
            <a:endParaRPr lang="en-US" sz="1400" dirty="0">
              <a:latin typeface="Californian FB" pitchFamily="18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4641711" y="2080161"/>
            <a:ext cx="5413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alifornian FB" pitchFamily="18" charset="0"/>
              </a:rPr>
              <a:t>Yes</a:t>
            </a:r>
            <a:endParaRPr lang="en-US" sz="1400" dirty="0">
              <a:latin typeface="Californian FB" pitchFamily="18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5953925" y="2080161"/>
            <a:ext cx="5413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alifornian FB" pitchFamily="18" charset="0"/>
              </a:rPr>
              <a:t>Yes</a:t>
            </a:r>
            <a:endParaRPr lang="en-US" sz="1400" dirty="0">
              <a:latin typeface="Californian FB" pitchFamily="18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6664095" y="4130921"/>
            <a:ext cx="5413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alifornian FB" pitchFamily="18" charset="0"/>
              </a:rPr>
              <a:t>Yes</a:t>
            </a:r>
            <a:endParaRPr lang="en-US" sz="1400" dirty="0">
              <a:latin typeface="Californian FB" pitchFamily="18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3073915" y="4161231"/>
            <a:ext cx="5413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alifornian FB" pitchFamily="18" charset="0"/>
              </a:rPr>
              <a:t>No</a:t>
            </a:r>
            <a:endParaRPr lang="en-US" sz="1400" dirty="0">
              <a:latin typeface="Californian FB" pitchFamily="18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5425881" y="1582827"/>
            <a:ext cx="5413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alifornian FB" pitchFamily="18" charset="0"/>
              </a:rPr>
              <a:t>No</a:t>
            </a:r>
            <a:endParaRPr lang="en-US" sz="1400" dirty="0">
              <a:latin typeface="Californian FB" pitchFamily="18" charset="0"/>
            </a:endParaRPr>
          </a:p>
        </p:txBody>
      </p:sp>
      <p:cxnSp>
        <p:nvCxnSpPr>
          <p:cNvPr id="57" name="Elbow Connector 56"/>
          <p:cNvCxnSpPr>
            <a:stCxn id="36" idx="2"/>
            <a:endCxn id="37" idx="0"/>
          </p:cNvCxnSpPr>
          <p:nvPr/>
        </p:nvCxnSpPr>
        <p:spPr>
          <a:xfrm rot="16200000" flipH="1">
            <a:off x="4780929" y="3913401"/>
            <a:ext cx="364811" cy="685781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Elbow Connector 60"/>
          <p:cNvCxnSpPr>
            <a:stCxn id="36" idx="2"/>
            <a:endCxn id="35" idx="0"/>
          </p:cNvCxnSpPr>
          <p:nvPr/>
        </p:nvCxnSpPr>
        <p:spPr>
          <a:xfrm rot="5400000">
            <a:off x="3950875" y="3782090"/>
            <a:ext cx="377772" cy="961367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Elbow Connector 63"/>
          <p:cNvCxnSpPr>
            <a:stCxn id="29" idx="1"/>
            <a:endCxn id="35" idx="0"/>
          </p:cNvCxnSpPr>
          <p:nvPr/>
        </p:nvCxnSpPr>
        <p:spPr>
          <a:xfrm rot="10800000" flipV="1">
            <a:off x="3659078" y="2888045"/>
            <a:ext cx="125101" cy="1563614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027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44126E-6 L 0.00416 -0.2962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14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5" grpId="0" animBg="1"/>
      <p:bldP spid="24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59" grpId="0"/>
      <p:bldP spid="74" grpId="0"/>
      <p:bldP spid="81" grpId="0"/>
      <p:bldP spid="82" grpId="0"/>
      <p:bldP spid="83" grpId="0"/>
      <p:bldP spid="85" grpId="0"/>
      <p:bldP spid="86" grpId="0"/>
      <p:bldP spid="87" grpId="0"/>
      <p:bldP spid="88" grpId="0"/>
      <p:bldP spid="8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/>
          <p:cNvSpPr/>
          <p:nvPr/>
        </p:nvSpPr>
        <p:spPr>
          <a:xfrm>
            <a:off x="2431911" y="103496"/>
            <a:ext cx="4419600" cy="1455521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b="1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Leader tracking </a:t>
            </a:r>
            <a:endParaRPr lang="en-US" sz="1400" b="1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2516071" y="509963"/>
            <a:ext cx="1143000" cy="83169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Kinect skeletal tracker</a:t>
            </a:r>
            <a:endParaRPr lang="en-US" sz="1400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4070211" y="509962"/>
            <a:ext cx="1143000" cy="831691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Appearance descriptor generation</a:t>
            </a:r>
            <a:endParaRPr lang="en-US" sz="1400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5633451" y="509962"/>
            <a:ext cx="1143000" cy="831691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Leader detection, occlusion inference</a:t>
            </a:r>
            <a:endParaRPr lang="en-US" sz="1400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79" name="Right Arrow 78"/>
          <p:cNvSpPr/>
          <p:nvPr/>
        </p:nvSpPr>
        <p:spPr>
          <a:xfrm>
            <a:off x="3765407" y="831256"/>
            <a:ext cx="209268" cy="183989"/>
          </a:xfrm>
          <a:prstGeom prst="rightArrow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fornian FB" pitchFamily="18" charset="0"/>
            </a:endParaRPr>
          </a:p>
        </p:txBody>
      </p:sp>
      <p:sp>
        <p:nvSpPr>
          <p:cNvPr id="80" name="Right Arrow 79"/>
          <p:cNvSpPr/>
          <p:nvPr/>
        </p:nvSpPr>
        <p:spPr>
          <a:xfrm>
            <a:off x="5321247" y="833813"/>
            <a:ext cx="209268" cy="183989"/>
          </a:xfrm>
          <a:prstGeom prst="rightArrow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fornian FB" pitchFamily="18" charset="0"/>
            </a:endParaRPr>
          </a:p>
        </p:txBody>
      </p:sp>
      <p:pic>
        <p:nvPicPr>
          <p:cNvPr id="2" name="set20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03311" y="2819400"/>
            <a:ext cx="4876800" cy="3657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28600" y="6009028"/>
            <a:ext cx="1905001" cy="5334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>
                    <a:lumMod val="95000"/>
                  </a:schemeClr>
                </a:solidFill>
                <a:latin typeface="Californian FB" pitchFamily="18" charset="0"/>
                <a:cs typeface="Times New Roman" pitchFamily="18" charset="0"/>
              </a:rPr>
              <a:t>Occlusion inference and recovery</a:t>
            </a:r>
            <a:endParaRPr lang="en-US" sz="1400" b="1" dirty="0">
              <a:solidFill>
                <a:schemeClr val="tx1">
                  <a:lumMod val="95000"/>
                </a:schemeClr>
              </a:solidFill>
              <a:latin typeface="Californian FB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3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014E-7 L 0.37083 -0.614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42" y="-307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230522" y="4930371"/>
            <a:ext cx="129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Indoor environment</a:t>
            </a:r>
            <a:endParaRPr lang="en-US" sz="1400" b="1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140207" y="3447247"/>
            <a:ext cx="1371600" cy="1371600"/>
            <a:chOff x="326553" y="3666314"/>
            <a:chExt cx="914400" cy="914400"/>
          </a:xfrm>
        </p:grpSpPr>
        <p:sp>
          <p:nvSpPr>
            <p:cNvPr id="31" name="Rectangle 30"/>
            <p:cNvSpPr/>
            <p:nvPr/>
          </p:nvSpPr>
          <p:spPr>
            <a:xfrm>
              <a:off x="326553" y="3666314"/>
              <a:ext cx="914400" cy="914400"/>
            </a:xfrm>
            <a:prstGeom prst="rect">
              <a:avLst/>
            </a:prstGeom>
            <a:solidFill>
              <a:schemeClr val="accent5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fornian FB" pitchFamily="18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421572" y="3717082"/>
              <a:ext cx="68937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1110951" y="3717082"/>
              <a:ext cx="148" cy="24671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425151" y="3959066"/>
              <a:ext cx="4064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831551" y="3954917"/>
              <a:ext cx="0" cy="482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/>
            <p:cNvSpPr/>
            <p:nvPr/>
          </p:nvSpPr>
          <p:spPr>
            <a:xfrm>
              <a:off x="949561" y="4360525"/>
              <a:ext cx="47003" cy="2940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fornian FB" pitchFamily="18" charset="0"/>
              </a:endParaRPr>
            </a:p>
          </p:txBody>
        </p:sp>
        <p:pic>
          <p:nvPicPr>
            <p:cNvPr id="37" name="Picture 2" descr="C:\Users\Ninad\AppData\Local\Microsoft\Windows\Temporary Internet Files\Content.IE5\NBS6T4G2\MM900284097[1].gif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262" y="3778318"/>
              <a:ext cx="147420" cy="1551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Down Arrow 37"/>
            <p:cNvSpPr/>
            <p:nvPr/>
          </p:nvSpPr>
          <p:spPr>
            <a:xfrm rot="20363441" flipV="1">
              <a:off x="924202" y="4096111"/>
              <a:ext cx="43100" cy="214834"/>
            </a:xfrm>
            <a:prstGeom prst="down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fornian FB" pitchFamily="18" charset="0"/>
              </a:endParaRPr>
            </a:p>
          </p:txBody>
        </p:sp>
        <p:cxnSp>
          <p:nvCxnSpPr>
            <p:cNvPr id="39" name="Straight Connector 38"/>
            <p:cNvCxnSpPr/>
            <p:nvPr/>
          </p:nvCxnSpPr>
          <p:spPr>
            <a:xfrm flipV="1">
              <a:off x="975846" y="3931218"/>
              <a:ext cx="198748" cy="425893"/>
            </a:xfrm>
            <a:prstGeom prst="line">
              <a:avLst/>
            </a:prstGeom>
            <a:ln w="2540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Arc 39"/>
            <p:cNvSpPr/>
            <p:nvPr/>
          </p:nvSpPr>
          <p:spPr>
            <a:xfrm>
              <a:off x="753881" y="3848187"/>
              <a:ext cx="415748" cy="221758"/>
            </a:xfrm>
            <a:prstGeom prst="arc">
              <a:avLst>
                <a:gd name="adj1" fmla="val 11395599"/>
                <a:gd name="adj2" fmla="val 21133981"/>
              </a:avLst>
            </a:prstGeom>
            <a:ln w="1905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alifornian FB" pitchFamily="18" charset="0"/>
              </a:endParaRPr>
            </a:p>
          </p:txBody>
        </p:sp>
        <p:cxnSp>
          <p:nvCxnSpPr>
            <p:cNvPr id="41" name="Straight Connector 40"/>
            <p:cNvCxnSpPr/>
            <p:nvPr/>
          </p:nvCxnSpPr>
          <p:spPr>
            <a:xfrm flipH="1" flipV="1">
              <a:off x="755244" y="3922997"/>
              <a:ext cx="220602" cy="434114"/>
            </a:xfrm>
            <a:prstGeom prst="line">
              <a:avLst/>
            </a:prstGeom>
            <a:ln w="2540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2" name="Picture 3" descr="C:\Users\Ninad\AppData\Local\Microsoft\Windows\Temporary Internet Files\Content.IE5\OBOBE0HB\MC900383564[1].wm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9630" y="3963799"/>
              <a:ext cx="112720" cy="1622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Right Arrow 42"/>
            <p:cNvSpPr/>
            <p:nvPr/>
          </p:nvSpPr>
          <p:spPr>
            <a:xfrm>
              <a:off x="1057360" y="4038229"/>
              <a:ext cx="70510" cy="3180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fornian FB" pitchFamily="18" charset="0"/>
              </a:endParaRPr>
            </a:p>
          </p:txBody>
        </p:sp>
        <p:cxnSp>
          <p:nvCxnSpPr>
            <p:cNvPr id="44" name="Straight Connector 43"/>
            <p:cNvCxnSpPr/>
            <p:nvPr/>
          </p:nvCxnSpPr>
          <p:spPr>
            <a:xfrm>
              <a:off x="1111099" y="4190799"/>
              <a:ext cx="148" cy="24671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Rectangle 44"/>
          <p:cNvSpPr/>
          <p:nvPr/>
        </p:nvSpPr>
        <p:spPr>
          <a:xfrm>
            <a:off x="1935714" y="2946064"/>
            <a:ext cx="1295400" cy="2133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011914" y="3108836"/>
            <a:ext cx="11430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Kinect RGB-D sensor</a:t>
            </a:r>
            <a:endParaRPr lang="en-US" sz="1400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2014189" y="4396971"/>
            <a:ext cx="11430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Pioneer P3-AT robot</a:t>
            </a:r>
            <a:endParaRPr lang="en-US" sz="1400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410809" y="1494988"/>
            <a:ext cx="5418322" cy="5095028"/>
          </a:xfrm>
          <a:prstGeom prst="rect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3544035" y="1653315"/>
            <a:ext cx="4419600" cy="1455521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b="1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Leader tracking </a:t>
            </a:r>
            <a:endParaRPr lang="en-US" sz="1400" b="1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3628195" y="2059782"/>
            <a:ext cx="1143000" cy="83169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Kinect skeletal tracker</a:t>
            </a:r>
            <a:endParaRPr lang="en-US" sz="1400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5182335" y="2059781"/>
            <a:ext cx="1143000" cy="831691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Appearance descriptor generation</a:t>
            </a:r>
            <a:endParaRPr lang="en-US" sz="1400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6745575" y="2059781"/>
            <a:ext cx="1143000" cy="831691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Leader detection, occlusion inference</a:t>
            </a:r>
            <a:endParaRPr lang="en-US" sz="1400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563367" y="3332374"/>
            <a:ext cx="4400268" cy="145552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b="1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Mapping</a:t>
            </a:r>
            <a:endParaRPr lang="en-US" sz="1400" b="1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3647527" y="3738841"/>
            <a:ext cx="1143000" cy="83169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Floor occupancy detection</a:t>
            </a:r>
            <a:endParaRPr lang="en-US" sz="1400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5182335" y="3459005"/>
            <a:ext cx="1143000" cy="51767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Manhattan rotation</a:t>
            </a:r>
            <a:endParaRPr lang="en-US" sz="1400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6745575" y="3759729"/>
            <a:ext cx="1143000" cy="83169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Local environment map generation</a:t>
            </a:r>
            <a:endParaRPr lang="en-US" sz="1400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5182335" y="4156372"/>
            <a:ext cx="1143000" cy="51767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Translation estimation</a:t>
            </a:r>
            <a:endParaRPr lang="en-US" sz="1400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3582699" y="4994887"/>
            <a:ext cx="4380936" cy="145552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b="1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Navigation</a:t>
            </a:r>
            <a:endParaRPr lang="en-US" sz="1400" b="1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3653211" y="5401354"/>
            <a:ext cx="1143000" cy="83169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Control input generation</a:t>
            </a:r>
            <a:endParaRPr lang="en-US" sz="1400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6745575" y="5374458"/>
            <a:ext cx="1143000" cy="83169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Workspace generation</a:t>
            </a:r>
            <a:endParaRPr lang="en-US" sz="1400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5182335" y="5401354"/>
            <a:ext cx="1143000" cy="83169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Predictive fields navigation</a:t>
            </a:r>
            <a:endParaRPr lang="en-US" sz="1400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62" name="Left Arrow 61"/>
          <p:cNvSpPr/>
          <p:nvPr/>
        </p:nvSpPr>
        <p:spPr>
          <a:xfrm>
            <a:off x="4877531" y="5696898"/>
            <a:ext cx="209268" cy="228600"/>
          </a:xfrm>
          <a:prstGeom prst="leftArrow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fornian FB" pitchFamily="18" charset="0"/>
            </a:endParaRPr>
          </a:p>
        </p:txBody>
      </p:sp>
      <p:sp>
        <p:nvSpPr>
          <p:cNvPr id="63" name="Left Arrow 62"/>
          <p:cNvSpPr/>
          <p:nvPr/>
        </p:nvSpPr>
        <p:spPr>
          <a:xfrm>
            <a:off x="6416883" y="5676003"/>
            <a:ext cx="209268" cy="228600"/>
          </a:xfrm>
          <a:prstGeom prst="leftArrow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fornian FB" pitchFamily="18" charset="0"/>
            </a:endParaRPr>
          </a:p>
        </p:txBody>
      </p:sp>
      <p:sp>
        <p:nvSpPr>
          <p:cNvPr id="64" name="Curved Left Arrow 63"/>
          <p:cNvSpPr/>
          <p:nvPr/>
        </p:nvSpPr>
        <p:spPr>
          <a:xfrm rot="7824310">
            <a:off x="2681855" y="4955723"/>
            <a:ext cx="360792" cy="1426814"/>
          </a:xfrm>
          <a:prstGeom prst="curvedLeftArrow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lifornian FB" pitchFamily="18" charset="0"/>
            </a:endParaRPr>
          </a:p>
        </p:txBody>
      </p:sp>
      <p:sp>
        <p:nvSpPr>
          <p:cNvPr id="65" name="Curved Left Arrow 64"/>
          <p:cNvSpPr/>
          <p:nvPr/>
        </p:nvSpPr>
        <p:spPr>
          <a:xfrm rot="13907783">
            <a:off x="2648653" y="1596643"/>
            <a:ext cx="360792" cy="1426814"/>
          </a:xfrm>
          <a:prstGeom prst="curvedLeftArrow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lifornian FB" pitchFamily="18" charset="0"/>
            </a:endParaRPr>
          </a:p>
        </p:txBody>
      </p:sp>
      <p:sp>
        <p:nvSpPr>
          <p:cNvPr id="66" name="Curved Right Arrow 65"/>
          <p:cNvSpPr/>
          <p:nvPr/>
        </p:nvSpPr>
        <p:spPr>
          <a:xfrm rot="18222205">
            <a:off x="2877143" y="3532635"/>
            <a:ext cx="225516" cy="1181758"/>
          </a:xfrm>
          <a:prstGeom prst="curvedRightArrow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lifornian FB" pitchFamily="18" charset="0"/>
            </a:endParaRPr>
          </a:p>
        </p:txBody>
      </p:sp>
      <p:sp>
        <p:nvSpPr>
          <p:cNvPr id="67" name="Right Arrow 66"/>
          <p:cNvSpPr/>
          <p:nvPr/>
        </p:nvSpPr>
        <p:spPr>
          <a:xfrm>
            <a:off x="4877531" y="2381075"/>
            <a:ext cx="209268" cy="183989"/>
          </a:xfrm>
          <a:prstGeom prst="rightArrow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fornian FB" pitchFamily="18" charset="0"/>
            </a:endParaRPr>
          </a:p>
        </p:txBody>
      </p:sp>
      <p:sp>
        <p:nvSpPr>
          <p:cNvPr id="68" name="Right Arrow 67"/>
          <p:cNvSpPr/>
          <p:nvPr/>
        </p:nvSpPr>
        <p:spPr>
          <a:xfrm>
            <a:off x="6433371" y="2383632"/>
            <a:ext cx="209268" cy="183989"/>
          </a:xfrm>
          <a:prstGeom prst="rightArrow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fornian FB" pitchFamily="18" charset="0"/>
            </a:endParaRPr>
          </a:p>
        </p:txBody>
      </p:sp>
      <p:sp>
        <p:nvSpPr>
          <p:cNvPr id="69" name="Right Arrow 68"/>
          <p:cNvSpPr/>
          <p:nvPr/>
        </p:nvSpPr>
        <p:spPr>
          <a:xfrm>
            <a:off x="4900846" y="3968139"/>
            <a:ext cx="209268" cy="183989"/>
          </a:xfrm>
          <a:prstGeom prst="rightArrow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fornian FB" pitchFamily="18" charset="0"/>
            </a:endParaRPr>
          </a:p>
        </p:txBody>
      </p:sp>
      <p:sp>
        <p:nvSpPr>
          <p:cNvPr id="70" name="Right Arrow 69"/>
          <p:cNvSpPr/>
          <p:nvPr/>
        </p:nvSpPr>
        <p:spPr>
          <a:xfrm>
            <a:off x="6436207" y="3968140"/>
            <a:ext cx="209268" cy="183989"/>
          </a:xfrm>
          <a:prstGeom prst="rightArrow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fornian FB" pitchFamily="18" charset="0"/>
            </a:endParaRPr>
          </a:p>
        </p:txBody>
      </p:sp>
      <p:sp>
        <p:nvSpPr>
          <p:cNvPr id="71" name="Curved Left Arrow 70"/>
          <p:cNvSpPr/>
          <p:nvPr/>
        </p:nvSpPr>
        <p:spPr>
          <a:xfrm>
            <a:off x="8192235" y="2473069"/>
            <a:ext cx="457200" cy="3452429"/>
          </a:xfrm>
          <a:prstGeom prst="curvedLeftArrow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lifornian FB" pitchFamily="18" charset="0"/>
            </a:endParaRPr>
          </a:p>
        </p:txBody>
      </p:sp>
      <p:sp>
        <p:nvSpPr>
          <p:cNvPr id="72" name="Curved Left Arrow 71"/>
          <p:cNvSpPr/>
          <p:nvPr/>
        </p:nvSpPr>
        <p:spPr>
          <a:xfrm>
            <a:off x="8110347" y="3918051"/>
            <a:ext cx="228600" cy="1483303"/>
          </a:xfrm>
          <a:prstGeom prst="curvedLeftArrow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lifornian FB" pitchFamily="18" charset="0"/>
            </a:endParaRPr>
          </a:p>
        </p:txBody>
      </p:sp>
      <p:sp>
        <p:nvSpPr>
          <p:cNvPr id="73" name="Right Arrow 72"/>
          <p:cNvSpPr/>
          <p:nvPr/>
        </p:nvSpPr>
        <p:spPr>
          <a:xfrm>
            <a:off x="1584407" y="3964155"/>
            <a:ext cx="209268" cy="183989"/>
          </a:xfrm>
          <a:prstGeom prst="rightArrow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fornian FB" pitchFamily="18" charset="0"/>
            </a:endParaRPr>
          </a:p>
        </p:txBody>
      </p:sp>
      <p:sp>
        <p:nvSpPr>
          <p:cNvPr id="74" name="Rectangle 2"/>
          <p:cNvSpPr txBox="1">
            <a:spLocks noChangeArrowheads="1"/>
          </p:cNvSpPr>
          <p:nvPr/>
        </p:nvSpPr>
        <p:spPr>
          <a:xfrm>
            <a:off x="3157189" y="476581"/>
            <a:ext cx="2979761" cy="441325"/>
          </a:xfrm>
          <a:prstGeom prst="rect">
            <a:avLst/>
          </a:prstGeom>
          <a:ln>
            <a:solidFill>
              <a:schemeClr val="tx1">
                <a:lumMod val="95000"/>
              </a:schemeClr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000" b="1" dirty="0" smtClean="0">
                <a:solidFill>
                  <a:srgbClr val="FFFF00"/>
                </a:solidFill>
                <a:latin typeface="Californian FB" pitchFamily="18" charset="0"/>
              </a:rPr>
              <a:t>System modules</a:t>
            </a:r>
            <a:endParaRPr lang="en-US" sz="2000" b="1" dirty="0">
              <a:solidFill>
                <a:srgbClr val="FFFF00"/>
              </a:solidFill>
              <a:latin typeface="Californian FB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86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563367" y="3332374"/>
            <a:ext cx="4400268" cy="1455521"/>
            <a:chOff x="3563367" y="3332374"/>
            <a:chExt cx="4400268" cy="1455521"/>
          </a:xfrm>
        </p:grpSpPr>
        <p:sp>
          <p:nvSpPr>
            <p:cNvPr id="53" name="Rectangle 52"/>
            <p:cNvSpPr/>
            <p:nvPr/>
          </p:nvSpPr>
          <p:spPr>
            <a:xfrm>
              <a:off x="3563367" y="3332374"/>
              <a:ext cx="4400268" cy="1455521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400" b="1" dirty="0" smtClean="0">
                  <a:solidFill>
                    <a:schemeClr val="tx1"/>
                  </a:solidFill>
                  <a:latin typeface="Californian FB" pitchFamily="18" charset="0"/>
                  <a:cs typeface="Times New Roman" pitchFamily="18" charset="0"/>
                </a:rPr>
                <a:t>Mapping</a:t>
              </a:r>
              <a:endParaRPr lang="en-US" sz="1400" b="1" dirty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3647527" y="3738841"/>
              <a:ext cx="1143000" cy="831690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  <a:latin typeface="Californian FB" pitchFamily="18" charset="0"/>
                  <a:cs typeface="Times New Roman" pitchFamily="18" charset="0"/>
                </a:rPr>
                <a:t>Floor occupancy detection</a:t>
              </a:r>
              <a:endParaRPr lang="en-US" sz="1400" dirty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5182335" y="3459005"/>
              <a:ext cx="1143000" cy="517671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  <a:latin typeface="Californian FB" pitchFamily="18" charset="0"/>
                  <a:cs typeface="Times New Roman" pitchFamily="18" charset="0"/>
                </a:rPr>
                <a:t>Manhattan rotation</a:t>
              </a:r>
              <a:endParaRPr lang="en-US" sz="1400" dirty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6745575" y="3759729"/>
              <a:ext cx="1143000" cy="831691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  <a:latin typeface="Californian FB" pitchFamily="18" charset="0"/>
                  <a:cs typeface="Times New Roman" pitchFamily="18" charset="0"/>
                </a:rPr>
                <a:t>Local environment map generation</a:t>
              </a:r>
              <a:endParaRPr lang="en-US" sz="1400" dirty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5182335" y="4156372"/>
              <a:ext cx="1143000" cy="517671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  <a:latin typeface="Californian FB" pitchFamily="18" charset="0"/>
                  <a:cs typeface="Times New Roman" pitchFamily="18" charset="0"/>
                </a:rPr>
                <a:t>Translation estimation</a:t>
              </a:r>
              <a:endParaRPr lang="en-US" sz="1400" dirty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endParaRPr>
            </a:p>
          </p:txBody>
        </p:sp>
        <p:sp>
          <p:nvSpPr>
            <p:cNvPr id="69" name="Right Arrow 68"/>
            <p:cNvSpPr/>
            <p:nvPr/>
          </p:nvSpPr>
          <p:spPr>
            <a:xfrm>
              <a:off x="4900846" y="3968139"/>
              <a:ext cx="209268" cy="183989"/>
            </a:xfrm>
            <a:prstGeom prst="rightArrow">
              <a:avLst/>
            </a:prstGeom>
            <a:noFill/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fornian FB" pitchFamily="18" charset="0"/>
              </a:endParaRPr>
            </a:p>
          </p:txBody>
        </p:sp>
        <p:sp>
          <p:nvSpPr>
            <p:cNvPr id="70" name="Right Arrow 69"/>
            <p:cNvSpPr/>
            <p:nvPr/>
          </p:nvSpPr>
          <p:spPr>
            <a:xfrm>
              <a:off x="6436207" y="3968140"/>
              <a:ext cx="209268" cy="183989"/>
            </a:xfrm>
            <a:prstGeom prst="rightArrow">
              <a:avLst/>
            </a:prstGeom>
            <a:noFill/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fornian FB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525003" y="269544"/>
            <a:ext cx="4400268" cy="1455521"/>
            <a:chOff x="2525003" y="269544"/>
            <a:chExt cx="4400268" cy="1455521"/>
          </a:xfrm>
        </p:grpSpPr>
        <p:sp>
          <p:nvSpPr>
            <p:cNvPr id="75" name="Rectangle 74"/>
            <p:cNvSpPr/>
            <p:nvPr/>
          </p:nvSpPr>
          <p:spPr>
            <a:xfrm>
              <a:off x="2525003" y="269544"/>
              <a:ext cx="4400268" cy="14555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400" b="1" dirty="0" smtClean="0">
                  <a:solidFill>
                    <a:schemeClr val="tx1"/>
                  </a:solidFill>
                  <a:latin typeface="Californian FB" pitchFamily="18" charset="0"/>
                  <a:cs typeface="Times New Roman" pitchFamily="18" charset="0"/>
                </a:rPr>
                <a:t>Mapping</a:t>
              </a:r>
              <a:endParaRPr lang="en-US" sz="1400" b="1" dirty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2609163" y="676011"/>
              <a:ext cx="1143000" cy="831690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  <a:latin typeface="Californian FB" pitchFamily="18" charset="0"/>
                  <a:cs typeface="Times New Roman" pitchFamily="18" charset="0"/>
                </a:rPr>
                <a:t>Floor occupancy detection</a:t>
              </a:r>
              <a:endParaRPr lang="en-US" sz="1400" dirty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4143971" y="396175"/>
              <a:ext cx="1143000" cy="51767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  <a:latin typeface="Californian FB" pitchFamily="18" charset="0"/>
                  <a:cs typeface="Times New Roman" pitchFamily="18" charset="0"/>
                </a:rPr>
                <a:t>Manhattan rotation</a:t>
              </a:r>
              <a:endParaRPr lang="en-US" sz="1400" dirty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5707211" y="696899"/>
              <a:ext cx="1143000" cy="83169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  <a:latin typeface="Californian FB" pitchFamily="18" charset="0"/>
                  <a:cs typeface="Times New Roman" pitchFamily="18" charset="0"/>
                </a:rPr>
                <a:t>Local environment map generation</a:t>
              </a:r>
              <a:endParaRPr lang="en-US" sz="1400" dirty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4143971" y="1093542"/>
              <a:ext cx="1143000" cy="51767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  <a:latin typeface="Californian FB" pitchFamily="18" charset="0"/>
                  <a:cs typeface="Times New Roman" pitchFamily="18" charset="0"/>
                </a:rPr>
                <a:t>Translation estimation</a:t>
              </a:r>
              <a:endParaRPr lang="en-US" sz="1400" dirty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endParaRPr>
            </a:p>
          </p:txBody>
        </p:sp>
        <p:sp>
          <p:nvSpPr>
            <p:cNvPr id="80" name="Right Arrow 79"/>
            <p:cNvSpPr/>
            <p:nvPr/>
          </p:nvSpPr>
          <p:spPr>
            <a:xfrm>
              <a:off x="3862482" y="905309"/>
              <a:ext cx="209268" cy="183989"/>
            </a:xfrm>
            <a:prstGeom prst="rightArrow">
              <a:avLst/>
            </a:prstGeom>
            <a:noFill/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fornian FB" pitchFamily="18" charset="0"/>
              </a:endParaRPr>
            </a:p>
          </p:txBody>
        </p:sp>
        <p:sp>
          <p:nvSpPr>
            <p:cNvPr id="81" name="Right Arrow 80"/>
            <p:cNvSpPr/>
            <p:nvPr/>
          </p:nvSpPr>
          <p:spPr>
            <a:xfrm>
              <a:off x="5397843" y="905310"/>
              <a:ext cx="209268" cy="183989"/>
            </a:xfrm>
            <a:prstGeom prst="rightArrow">
              <a:avLst/>
            </a:prstGeom>
            <a:noFill/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fornian FB" pitchFamily="18" charset="0"/>
              </a:endParaRPr>
            </a:p>
          </p:txBody>
        </p:sp>
      </p:grpSp>
      <p:sp>
        <p:nvSpPr>
          <p:cNvPr id="82" name="Rectangle 81"/>
          <p:cNvSpPr/>
          <p:nvPr/>
        </p:nvSpPr>
        <p:spPr>
          <a:xfrm>
            <a:off x="3608142" y="2819415"/>
            <a:ext cx="1812878" cy="647018"/>
          </a:xfrm>
          <a:prstGeom prst="rect">
            <a:avLst/>
          </a:prstGeom>
          <a:noFill/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Simultaneous Localization and Mapping (SLAM)</a:t>
            </a:r>
            <a:endParaRPr lang="en-US" sz="1400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1606304" y="2835886"/>
            <a:ext cx="1600200" cy="647018"/>
          </a:xfrm>
          <a:prstGeom prst="rect">
            <a:avLst/>
          </a:prstGeom>
          <a:noFill/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Plan a robot path to overcome occlusions?</a:t>
            </a:r>
            <a:endParaRPr lang="en-US" sz="1400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6018832" y="2325237"/>
            <a:ext cx="1812878" cy="647018"/>
          </a:xfrm>
          <a:prstGeom prst="rect">
            <a:avLst/>
          </a:prstGeom>
          <a:noFill/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What does the workspace look like?</a:t>
            </a:r>
            <a:endParaRPr lang="en-US" sz="1400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6029068" y="3159395"/>
            <a:ext cx="1812878" cy="647018"/>
          </a:xfrm>
          <a:prstGeom prst="rect">
            <a:avLst/>
          </a:prstGeom>
          <a:noFill/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Where is the robot located relative to </a:t>
            </a:r>
            <a:r>
              <a:rPr lang="en-US" sz="1400" dirty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the workspace?</a:t>
            </a:r>
          </a:p>
        </p:txBody>
      </p:sp>
      <p:sp>
        <p:nvSpPr>
          <p:cNvPr id="5" name="Right Arrow 4"/>
          <p:cNvSpPr/>
          <p:nvPr/>
        </p:nvSpPr>
        <p:spPr>
          <a:xfrm rot="18975608">
            <a:off x="5521618" y="2683486"/>
            <a:ext cx="466864" cy="304800"/>
          </a:xfrm>
          <a:prstGeom prst="rightArrow">
            <a:avLst/>
          </a:prstGeom>
          <a:noFill/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ight Arrow 85"/>
          <p:cNvSpPr/>
          <p:nvPr/>
        </p:nvSpPr>
        <p:spPr>
          <a:xfrm rot="2263717">
            <a:off x="5545233" y="3177100"/>
            <a:ext cx="466864" cy="304800"/>
          </a:xfrm>
          <a:prstGeom prst="rightArrow">
            <a:avLst/>
          </a:prstGeom>
          <a:noFill/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1234968" y="5070555"/>
            <a:ext cx="1143000" cy="831690"/>
          </a:xfrm>
          <a:prstGeom prst="rect">
            <a:avLst/>
          </a:prstGeom>
          <a:noFill/>
          <a:ln>
            <a:solidFill>
              <a:srgbClr val="99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Floor plane equation</a:t>
            </a:r>
            <a:endParaRPr lang="en-US" sz="1400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3124084" y="6248400"/>
            <a:ext cx="1686064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Occupancy map</a:t>
            </a:r>
            <a:endParaRPr lang="en-US" sz="1400" b="1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38416" y="4191000"/>
            <a:ext cx="20574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2500148" y="5334000"/>
            <a:ext cx="413413" cy="304800"/>
          </a:xfrm>
          <a:prstGeom prst="rightArrow">
            <a:avLst/>
          </a:prstGeom>
          <a:noFill/>
          <a:ln>
            <a:solidFill>
              <a:srgbClr val="99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5707210" y="6248400"/>
            <a:ext cx="2979589" cy="533400"/>
          </a:xfrm>
          <a:prstGeom prst="rect">
            <a:avLst/>
          </a:prstGeom>
          <a:noFill/>
          <a:ln>
            <a:solidFill>
              <a:srgbClr val="99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Estimate inter-frame translations and rotations</a:t>
            </a:r>
            <a:endParaRPr lang="en-US" sz="1400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pic>
        <p:nvPicPr>
          <p:cNvPr id="8" name="occupancy_20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25404" y="4152128"/>
            <a:ext cx="2743200" cy="2057400"/>
          </a:xfrm>
          <a:prstGeom prst="rect">
            <a:avLst/>
          </a:prstGeom>
        </p:spPr>
      </p:pic>
      <p:sp>
        <p:nvSpPr>
          <p:cNvPr id="90" name="Right Arrow 89"/>
          <p:cNvSpPr/>
          <p:nvPr/>
        </p:nvSpPr>
        <p:spPr>
          <a:xfrm>
            <a:off x="5243235" y="5334000"/>
            <a:ext cx="413413" cy="304800"/>
          </a:xfrm>
          <a:prstGeom prst="rightArrow">
            <a:avLst/>
          </a:prstGeom>
          <a:noFill/>
          <a:ln>
            <a:solidFill>
              <a:srgbClr val="99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3265846" y="2999551"/>
            <a:ext cx="289032" cy="263079"/>
          </a:xfrm>
          <a:prstGeom prst="rightArrow">
            <a:avLst/>
          </a:prstGeom>
          <a:noFill/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58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6.01295E-7 L -0.11354 -0.44704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77" y="-223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82" grpId="0" animBg="1"/>
      <p:bldP spid="83" grpId="0" animBg="1"/>
      <p:bldP spid="84" grpId="0" animBg="1"/>
      <p:bldP spid="85" grpId="0" animBg="1"/>
      <p:bldP spid="5" grpId="0" animBg="1"/>
      <p:bldP spid="86" grpId="0" animBg="1"/>
      <p:bldP spid="87" grpId="0" animBg="1"/>
      <p:bldP spid="88" grpId="0"/>
      <p:bldP spid="7" grpId="0" animBg="1"/>
      <p:bldP spid="89" grpId="0" animBg="1"/>
      <p:bldP spid="90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/>
          <p:cNvSpPr/>
          <p:nvPr/>
        </p:nvSpPr>
        <p:spPr>
          <a:xfrm>
            <a:off x="2525003" y="269544"/>
            <a:ext cx="4400268" cy="145552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b="1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Mapping</a:t>
            </a:r>
            <a:endParaRPr lang="en-US" sz="1400" b="1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2609163" y="676011"/>
            <a:ext cx="1143000" cy="83169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Floor occupancy detection</a:t>
            </a:r>
            <a:endParaRPr lang="en-US" sz="1400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4143971" y="396175"/>
            <a:ext cx="1143000" cy="51767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Manhattan rotation</a:t>
            </a:r>
            <a:endParaRPr lang="en-US" sz="1400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5707211" y="696899"/>
            <a:ext cx="1143000" cy="83169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Local environment map generation</a:t>
            </a:r>
            <a:endParaRPr lang="en-US" sz="1400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4143971" y="1093542"/>
            <a:ext cx="1143000" cy="51767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Translation estimation</a:t>
            </a:r>
            <a:endParaRPr lang="en-US" sz="1400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80" name="Right Arrow 79"/>
          <p:cNvSpPr/>
          <p:nvPr/>
        </p:nvSpPr>
        <p:spPr>
          <a:xfrm>
            <a:off x="3862482" y="905309"/>
            <a:ext cx="209268" cy="183989"/>
          </a:xfrm>
          <a:prstGeom prst="rightArrow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fornian FB" pitchFamily="18" charset="0"/>
            </a:endParaRPr>
          </a:p>
        </p:txBody>
      </p:sp>
      <p:sp>
        <p:nvSpPr>
          <p:cNvPr id="81" name="Right Arrow 80"/>
          <p:cNvSpPr/>
          <p:nvPr/>
        </p:nvSpPr>
        <p:spPr>
          <a:xfrm>
            <a:off x="5397843" y="905310"/>
            <a:ext cx="209268" cy="183989"/>
          </a:xfrm>
          <a:prstGeom prst="rightArrow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fornian FB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707210" y="6248400"/>
            <a:ext cx="2979589" cy="533400"/>
          </a:xfrm>
          <a:prstGeom prst="rect">
            <a:avLst/>
          </a:prstGeom>
          <a:noFill/>
          <a:ln>
            <a:solidFill>
              <a:srgbClr val="99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Estimate inter-frame translations and rotations</a:t>
            </a:r>
            <a:endParaRPr lang="en-US" sz="1400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2" name="Down Arrow 1"/>
          <p:cNvSpPr/>
          <p:nvPr/>
        </p:nvSpPr>
        <p:spPr>
          <a:xfrm rot="17901102">
            <a:off x="5144019" y="2481379"/>
            <a:ext cx="380263" cy="914400"/>
          </a:xfrm>
          <a:prstGeom prst="downArrow">
            <a:avLst/>
          </a:prstGeom>
          <a:noFill/>
          <a:ln>
            <a:solidFill>
              <a:schemeClr val="bg2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/>
          <p:cNvSpPr/>
          <p:nvPr/>
        </p:nvSpPr>
        <p:spPr>
          <a:xfrm rot="3604388">
            <a:off x="4047461" y="2510942"/>
            <a:ext cx="380263" cy="914400"/>
          </a:xfrm>
          <a:prstGeom prst="downArrow">
            <a:avLst/>
          </a:prstGeom>
          <a:noFill/>
          <a:ln>
            <a:solidFill>
              <a:schemeClr val="bg2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301921" y="3108836"/>
            <a:ext cx="1424082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3-D correspondences</a:t>
            </a:r>
            <a:endParaRPr lang="en-US" sz="1400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831516" y="3108836"/>
            <a:ext cx="1591723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Scan matching</a:t>
            </a:r>
            <a:endParaRPr lang="en-US" sz="1400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23" name="Down Arrow 22"/>
          <p:cNvSpPr/>
          <p:nvPr/>
        </p:nvSpPr>
        <p:spPr>
          <a:xfrm rot="17901102">
            <a:off x="3254934" y="3642800"/>
            <a:ext cx="380263" cy="914400"/>
          </a:xfrm>
          <a:prstGeom prst="downArrow">
            <a:avLst/>
          </a:prstGeom>
          <a:noFill/>
          <a:ln>
            <a:solidFill>
              <a:schemeClr val="bg2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own Arrow 23"/>
          <p:cNvSpPr/>
          <p:nvPr/>
        </p:nvSpPr>
        <p:spPr>
          <a:xfrm rot="3499594">
            <a:off x="2158376" y="3672363"/>
            <a:ext cx="380263" cy="914400"/>
          </a:xfrm>
          <a:prstGeom prst="downArrow">
            <a:avLst/>
          </a:prstGeom>
          <a:noFill/>
          <a:ln>
            <a:solidFill>
              <a:schemeClr val="bg2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940513" y="4579340"/>
            <a:ext cx="1424082" cy="67845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Direct 3D – Point cloud matching (ICP)</a:t>
            </a:r>
            <a:endParaRPr lang="en-US" sz="1400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291389" y="4579920"/>
            <a:ext cx="1424082" cy="67845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2D to 3D – Feature point matching</a:t>
            </a:r>
            <a:endParaRPr lang="en-US" sz="1400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27" name="Rectangle 2"/>
          <p:cNvSpPr txBox="1">
            <a:spLocks noChangeArrowheads="1"/>
          </p:cNvSpPr>
          <p:nvPr/>
        </p:nvSpPr>
        <p:spPr>
          <a:xfrm>
            <a:off x="598101" y="5372100"/>
            <a:ext cx="1750406" cy="14097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alifornian FB" pitchFamily="18" charset="0"/>
              </a:rPr>
              <a:t>Too slow when matching entire point cloud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alifornian FB" pitchFamily="18" charset="0"/>
              </a:rPr>
              <a:t>Inaccurate with sampled point cloud.</a:t>
            </a:r>
          </a:p>
        </p:txBody>
      </p:sp>
      <p:sp>
        <p:nvSpPr>
          <p:cNvPr id="28" name="Rectangle 2"/>
          <p:cNvSpPr txBox="1">
            <a:spLocks noChangeArrowheads="1"/>
          </p:cNvSpPr>
          <p:nvPr/>
        </p:nvSpPr>
        <p:spPr>
          <a:xfrm>
            <a:off x="2924057" y="5372100"/>
            <a:ext cx="2158745" cy="14097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alifornian FB" pitchFamily="18" charset="0"/>
              </a:rPr>
              <a:t>Unpredictable performance.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alifornian FB" pitchFamily="18" charset="0"/>
              </a:rPr>
              <a:t>Too few features in some frames.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alifornian FB" pitchFamily="18" charset="0"/>
              </a:rPr>
              <a:t>Poorly tracked features in some frames</a:t>
            </a:r>
          </a:p>
        </p:txBody>
      </p:sp>
      <p:sp>
        <p:nvSpPr>
          <p:cNvPr id="29" name="Rectangle 2"/>
          <p:cNvSpPr txBox="1">
            <a:spLocks noChangeArrowheads="1"/>
          </p:cNvSpPr>
          <p:nvPr/>
        </p:nvSpPr>
        <p:spPr>
          <a:xfrm>
            <a:off x="5548004" y="3848679"/>
            <a:ext cx="2158745" cy="14097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alifornian FB" pitchFamily="18" charset="0"/>
              </a:rPr>
              <a:t>Reasonable rotation estimates, though occasional failures were seen.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alifornian FB" pitchFamily="18" charset="0"/>
              </a:rPr>
              <a:t>Poor translation estimates.</a:t>
            </a:r>
          </a:p>
        </p:txBody>
      </p:sp>
      <p:pic>
        <p:nvPicPr>
          <p:cNvPr id="2050" name="Picture 2" descr="C:\Users\Ninad\Dropbox\dissertation\images\dissertation_only\colorImg2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11213"/>
            <a:ext cx="18288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Ninad\Dropbox\dissertation\images\dissertation_only\original_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149" y="5258379"/>
            <a:ext cx="18288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660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18409E-6 L -0.27031 -0.6272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24" y="-313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/>
      <p:bldP spid="28" grpId="0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/>
        </p:nvSpPr>
        <p:spPr>
          <a:xfrm>
            <a:off x="4143971" y="1085414"/>
            <a:ext cx="1143000" cy="5176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Translation estimation</a:t>
            </a:r>
            <a:endParaRPr lang="en-US" sz="1400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2525003" y="269544"/>
            <a:ext cx="4400268" cy="14555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b="1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Mapping</a:t>
            </a:r>
            <a:endParaRPr lang="en-US" sz="1400" b="1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2609163" y="676011"/>
            <a:ext cx="1143000" cy="831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Floor occupancy detection</a:t>
            </a:r>
            <a:endParaRPr lang="en-US" sz="1400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4143971" y="396175"/>
            <a:ext cx="1143000" cy="51767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Manhattan rotation</a:t>
            </a:r>
            <a:endParaRPr lang="en-US" sz="1400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5707211" y="696899"/>
            <a:ext cx="1143000" cy="8316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Local environment map generation</a:t>
            </a:r>
            <a:endParaRPr lang="en-US" sz="1400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80" name="Right Arrow 79"/>
          <p:cNvSpPr/>
          <p:nvPr/>
        </p:nvSpPr>
        <p:spPr>
          <a:xfrm>
            <a:off x="3862482" y="905309"/>
            <a:ext cx="209268" cy="183989"/>
          </a:xfrm>
          <a:prstGeom prst="rightArrow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fornian FB" pitchFamily="18" charset="0"/>
            </a:endParaRPr>
          </a:p>
        </p:txBody>
      </p:sp>
      <p:sp>
        <p:nvSpPr>
          <p:cNvPr id="81" name="Right Arrow 80"/>
          <p:cNvSpPr/>
          <p:nvPr/>
        </p:nvSpPr>
        <p:spPr>
          <a:xfrm>
            <a:off x="5397843" y="905310"/>
            <a:ext cx="209268" cy="183989"/>
          </a:xfrm>
          <a:prstGeom prst="rightArrow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fornian FB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225676" y="1942531"/>
            <a:ext cx="2979589" cy="533400"/>
          </a:xfrm>
          <a:prstGeom prst="rect">
            <a:avLst/>
          </a:prstGeom>
          <a:noFill/>
          <a:ln>
            <a:solidFill>
              <a:srgbClr val="99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Estimate inter-frame translations and rotations</a:t>
            </a:r>
            <a:endParaRPr lang="en-US" sz="1400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32" name="Rectangle 2"/>
          <p:cNvSpPr txBox="1">
            <a:spLocks noChangeArrowheads="1"/>
          </p:cNvSpPr>
          <p:nvPr/>
        </p:nvSpPr>
        <p:spPr>
          <a:xfrm>
            <a:off x="36043" y="35256"/>
            <a:ext cx="2097558" cy="65054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800" b="1" u="sng" dirty="0" smtClean="0">
                <a:solidFill>
                  <a:srgbClr val="99FF99"/>
                </a:solidFill>
                <a:latin typeface="Californian FB" pitchFamily="18" charset="0"/>
              </a:rPr>
              <a:t>Research </a:t>
            </a:r>
          </a:p>
          <a:p>
            <a:pPr algn="ctr"/>
            <a:r>
              <a:rPr lang="en-US" sz="1800" b="1" u="sng" dirty="0" smtClean="0">
                <a:solidFill>
                  <a:srgbClr val="99FF99"/>
                </a:solidFill>
                <a:latin typeface="Californian FB" pitchFamily="18" charset="0"/>
              </a:rPr>
              <a:t>contribution</a:t>
            </a:r>
            <a:endParaRPr lang="en-US" sz="1800" b="1" u="sng" dirty="0">
              <a:solidFill>
                <a:srgbClr val="99FF99"/>
              </a:solidFill>
              <a:latin typeface="Californian FB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43970" y="1093542"/>
            <a:ext cx="1143000" cy="51767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"/>
          <p:cNvSpPr txBox="1">
            <a:spLocks noChangeArrowheads="1"/>
          </p:cNvSpPr>
          <p:nvPr/>
        </p:nvSpPr>
        <p:spPr>
          <a:xfrm>
            <a:off x="2088744" y="2743200"/>
            <a:ext cx="1991603" cy="73470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  <a:latin typeface="Californian FB" pitchFamily="18" charset="0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rgbClr val="FFFF00"/>
                </a:solidFill>
              </a:rPr>
              <a:t>Map initialization  </a:t>
            </a:r>
            <a:endParaRPr lang="en-US" dirty="0">
              <a:solidFill>
                <a:srgbClr val="FFFF00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41099" y="3355072"/>
            <a:ext cx="1124978" cy="2578290"/>
            <a:chOff x="780022" y="3289110"/>
            <a:chExt cx="1124978" cy="257829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084822" y="4114800"/>
              <a:ext cx="0" cy="1752600"/>
            </a:xfrm>
            <a:prstGeom prst="line">
              <a:avLst/>
            </a:prstGeom>
            <a:ln>
              <a:solidFill>
                <a:schemeClr val="tx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1600200" y="3477904"/>
              <a:ext cx="0" cy="1094096"/>
            </a:xfrm>
            <a:prstGeom prst="line">
              <a:avLst/>
            </a:prstGeom>
            <a:ln>
              <a:solidFill>
                <a:schemeClr val="tx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1600200" y="4572000"/>
              <a:ext cx="304800" cy="0"/>
            </a:xfrm>
            <a:prstGeom prst="line">
              <a:avLst/>
            </a:prstGeom>
            <a:ln>
              <a:solidFill>
                <a:schemeClr val="tx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1900276" y="4572000"/>
              <a:ext cx="0" cy="457200"/>
            </a:xfrm>
            <a:prstGeom prst="line">
              <a:avLst/>
            </a:prstGeom>
            <a:ln>
              <a:solidFill>
                <a:schemeClr val="tx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1600200" y="5017827"/>
              <a:ext cx="304800" cy="0"/>
            </a:xfrm>
            <a:prstGeom prst="line">
              <a:avLst/>
            </a:prstGeom>
            <a:ln>
              <a:solidFill>
                <a:schemeClr val="tx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780022" y="4130722"/>
              <a:ext cx="304800" cy="0"/>
            </a:xfrm>
            <a:prstGeom prst="line">
              <a:avLst/>
            </a:prstGeom>
            <a:ln>
              <a:solidFill>
                <a:schemeClr val="tx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1600200" y="5017827"/>
              <a:ext cx="0" cy="849573"/>
            </a:xfrm>
            <a:prstGeom prst="line">
              <a:avLst/>
            </a:prstGeom>
            <a:ln>
              <a:solidFill>
                <a:schemeClr val="tx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793670" y="3733800"/>
              <a:ext cx="304800" cy="0"/>
            </a:xfrm>
            <a:prstGeom prst="line">
              <a:avLst/>
            </a:prstGeom>
            <a:ln>
              <a:solidFill>
                <a:schemeClr val="tx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1103982" y="3289110"/>
              <a:ext cx="0" cy="457200"/>
            </a:xfrm>
            <a:prstGeom prst="line">
              <a:avLst/>
            </a:prstGeom>
            <a:ln>
              <a:solidFill>
                <a:schemeClr val="tx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170" name="Picture 2" descr="C:\Users\Ninad\Dropbox\dissertation\images\dissertation_only\manhattan_referenc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846" y="3751428"/>
            <a:ext cx="20574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ectangle 2"/>
          <p:cNvSpPr txBox="1">
            <a:spLocks noChangeArrowheads="1"/>
          </p:cNvSpPr>
          <p:nvPr/>
        </p:nvSpPr>
        <p:spPr>
          <a:xfrm>
            <a:off x="18192" y="2743200"/>
            <a:ext cx="1991603" cy="73470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  <a:latin typeface="Californian FB" pitchFamily="18" charset="0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rgbClr val="FFFF00"/>
                </a:solidFill>
              </a:rPr>
              <a:t>Manhattan assumption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9" name="Rectangle 2"/>
          <p:cNvSpPr txBox="1">
            <a:spLocks noChangeArrowheads="1"/>
          </p:cNvSpPr>
          <p:nvPr/>
        </p:nvSpPr>
        <p:spPr>
          <a:xfrm>
            <a:off x="94209" y="5962932"/>
            <a:ext cx="1734592" cy="73470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  <a:latin typeface="Californian FB" pitchFamily="18" charset="0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Wall </a:t>
            </a: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planes are mutually orthogonal</a:t>
            </a:r>
          </a:p>
        </p:txBody>
      </p:sp>
      <p:sp>
        <p:nvSpPr>
          <p:cNvPr id="50" name="Rectangle 2"/>
          <p:cNvSpPr txBox="1">
            <a:spLocks noChangeArrowheads="1"/>
          </p:cNvSpPr>
          <p:nvPr/>
        </p:nvSpPr>
        <p:spPr>
          <a:xfrm>
            <a:off x="2217250" y="5962932"/>
            <a:ext cx="1734592" cy="73470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  <a:latin typeface="Californian FB" pitchFamily="18" charset="0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Find reference  lines and create mutually orthogonal bins</a:t>
            </a:r>
          </a:p>
        </p:txBody>
      </p:sp>
      <p:sp>
        <p:nvSpPr>
          <p:cNvPr id="51" name="Rectangle 2"/>
          <p:cNvSpPr txBox="1">
            <a:spLocks noChangeArrowheads="1"/>
          </p:cNvSpPr>
          <p:nvPr/>
        </p:nvSpPr>
        <p:spPr>
          <a:xfrm>
            <a:off x="4254209" y="2743200"/>
            <a:ext cx="1991603" cy="73470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  <a:latin typeface="Californian FB" pitchFamily="18" charset="0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rgbClr val="FFFF00"/>
                </a:solidFill>
              </a:rPr>
              <a:t>Total rotation relative to reference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7171" name="Picture 3" descr="C:\Users\Ninad\Dropbox\dissertation\images\dissertation_only\manhattan_total_rotati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311" y="3751428"/>
            <a:ext cx="20574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ectangle 2"/>
          <p:cNvSpPr txBox="1">
            <a:spLocks noChangeArrowheads="1"/>
          </p:cNvSpPr>
          <p:nvPr/>
        </p:nvSpPr>
        <p:spPr>
          <a:xfrm>
            <a:off x="4382714" y="5962932"/>
            <a:ext cx="1734592" cy="73470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  <a:latin typeface="Californian FB" pitchFamily="18" charset="0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No need for inter-frame correspondences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4" name="Rectangle 2"/>
          <p:cNvSpPr txBox="1">
            <a:spLocks noChangeArrowheads="1"/>
          </p:cNvSpPr>
          <p:nvPr/>
        </p:nvSpPr>
        <p:spPr>
          <a:xfrm>
            <a:off x="6850211" y="2743200"/>
            <a:ext cx="1991603" cy="73470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  <a:latin typeface="Californian FB" pitchFamily="18" charset="0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rgbClr val="FFFF00"/>
                </a:solidFill>
              </a:rPr>
              <a:t>Inter-frame rotation estimate</a:t>
            </a:r>
            <a:endParaRPr lang="en-US" dirty="0">
              <a:solidFill>
                <a:srgbClr val="FFFF00"/>
              </a:solidFill>
            </a:endParaRPr>
          </a:p>
        </p:txBody>
      </p:sp>
      <p:grpSp>
        <p:nvGrpSpPr>
          <p:cNvPr id="7169" name="Group 7168"/>
          <p:cNvGrpSpPr/>
          <p:nvPr/>
        </p:nvGrpSpPr>
        <p:grpSpPr>
          <a:xfrm>
            <a:off x="6504690" y="3627606"/>
            <a:ext cx="2525693" cy="2071149"/>
            <a:chOff x="6504690" y="3627606"/>
            <a:chExt cx="2525693" cy="207114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8585005" y="4709905"/>
                  <a:ext cx="445378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85005" y="4709905"/>
                  <a:ext cx="445378" cy="369332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/>
                <p:cNvSpPr txBox="1"/>
                <p:nvPr/>
              </p:nvSpPr>
              <p:spPr>
                <a:xfrm>
                  <a:off x="6504690" y="4687730"/>
                  <a:ext cx="431272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6" name="TextBox 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04690" y="4687730"/>
                  <a:ext cx="431272" cy="369332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/>
                <p:cNvSpPr txBox="1"/>
                <p:nvPr/>
              </p:nvSpPr>
              <p:spPr>
                <a:xfrm>
                  <a:off x="7513517" y="4681896"/>
                  <a:ext cx="664990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𝑛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−1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7" name="TextBox 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3517" y="4681896"/>
                  <a:ext cx="664990" cy="369332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6930258" y="4681896"/>
                  <a:ext cx="43313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/>
                            <a:ea typeface="Cambria Math"/>
                          </a:rPr>
                          <m:t>⋯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30258" y="4681896"/>
                  <a:ext cx="433131" cy="369332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/>
                <p:cNvSpPr txBox="1"/>
                <p:nvPr/>
              </p:nvSpPr>
              <p:spPr>
                <a:xfrm>
                  <a:off x="6895018" y="4196684"/>
                  <a:ext cx="720518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𝑅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𝑛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−1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9" name="TextBox 5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95018" y="4196684"/>
                  <a:ext cx="720518" cy="369332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/>
                <p:cNvSpPr txBox="1"/>
                <p:nvPr/>
              </p:nvSpPr>
              <p:spPr>
                <a:xfrm>
                  <a:off x="7485368" y="3627606"/>
                  <a:ext cx="500906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𝑅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0" name="TextBox 5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85368" y="3627606"/>
                  <a:ext cx="500906" cy="369332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7986273" y="5323909"/>
                  <a:ext cx="632851" cy="374846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𝑅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𝑛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−1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𝑛</m:t>
                            </m:r>
                          </m:sup>
                        </m:sSub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86273" y="5323909"/>
                  <a:ext cx="632851" cy="374846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" name="Elbow Connector 18"/>
            <p:cNvCxnSpPr>
              <a:stCxn id="56" idx="0"/>
              <a:endCxn id="59" idx="1"/>
            </p:cNvCxnSpPr>
            <p:nvPr/>
          </p:nvCxnSpPr>
          <p:spPr>
            <a:xfrm rot="5400000" flipH="1" flipV="1">
              <a:off x="6654482" y="4447194"/>
              <a:ext cx="306380" cy="174692"/>
            </a:xfrm>
            <a:prstGeom prst="bentConnector2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Elbow Connector 64"/>
            <p:cNvCxnSpPr>
              <a:stCxn id="57" idx="0"/>
              <a:endCxn id="59" idx="3"/>
            </p:cNvCxnSpPr>
            <p:nvPr/>
          </p:nvCxnSpPr>
          <p:spPr>
            <a:xfrm rot="16200000" flipV="1">
              <a:off x="7580501" y="4416385"/>
              <a:ext cx="300546" cy="230476"/>
            </a:xfrm>
            <a:prstGeom prst="bentConnector2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Elbow Connector 67"/>
            <p:cNvCxnSpPr>
              <a:stCxn id="14" idx="0"/>
              <a:endCxn id="60" idx="3"/>
            </p:cNvCxnSpPr>
            <p:nvPr/>
          </p:nvCxnSpPr>
          <p:spPr>
            <a:xfrm rot="16200000" flipV="1">
              <a:off x="7948168" y="3850379"/>
              <a:ext cx="897633" cy="821420"/>
            </a:xfrm>
            <a:prstGeom prst="bentConnector2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Elbow Connector 70"/>
            <p:cNvCxnSpPr>
              <a:stCxn id="56" idx="0"/>
              <a:endCxn id="60" idx="1"/>
            </p:cNvCxnSpPr>
            <p:nvPr/>
          </p:nvCxnSpPr>
          <p:spPr>
            <a:xfrm rot="5400000" flipH="1" flipV="1">
              <a:off x="6665118" y="3867480"/>
              <a:ext cx="875458" cy="765042"/>
            </a:xfrm>
            <a:prstGeom prst="bentConnector2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Elbow Connector 73"/>
            <p:cNvCxnSpPr>
              <a:stCxn id="16" idx="1"/>
              <a:endCxn id="57" idx="2"/>
            </p:cNvCxnSpPr>
            <p:nvPr/>
          </p:nvCxnSpPr>
          <p:spPr>
            <a:xfrm rot="10800000">
              <a:off x="7846013" y="5051228"/>
              <a:ext cx="140261" cy="460104"/>
            </a:xfrm>
            <a:prstGeom prst="bentConnector2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Elbow Connector 81"/>
            <p:cNvCxnSpPr>
              <a:stCxn id="16" idx="3"/>
              <a:endCxn id="14" idx="2"/>
            </p:cNvCxnSpPr>
            <p:nvPr/>
          </p:nvCxnSpPr>
          <p:spPr>
            <a:xfrm flipV="1">
              <a:off x="8619124" y="5079237"/>
              <a:ext cx="188570" cy="432095"/>
            </a:xfrm>
            <a:prstGeom prst="bentConnector2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Rectangle 2"/>
          <p:cNvSpPr txBox="1">
            <a:spLocks noChangeArrowheads="1"/>
          </p:cNvSpPr>
          <p:nvPr/>
        </p:nvSpPr>
        <p:spPr>
          <a:xfrm>
            <a:off x="7048847" y="5962932"/>
            <a:ext cx="1981536" cy="73470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  <a:latin typeface="Californian FB" pitchFamily="18" charset="0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Previously used by: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Peasley</a:t>
            </a: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(2012)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Furukawa (2009)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9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" grpId="0" animBg="1"/>
      <p:bldP spid="33" grpId="0"/>
      <p:bldP spid="47" grpId="0"/>
      <p:bldP spid="49" grpId="0"/>
      <p:bldP spid="50" grpId="0"/>
      <p:bldP spid="51" grpId="0"/>
      <p:bldP spid="53" grpId="0"/>
      <p:bldP spid="54" grpId="0"/>
      <p:bldP spid="8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371600" y="114300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200" dirty="0" smtClean="0">
                <a:latin typeface="Californian FB" pitchFamily="18" charset="0"/>
              </a:rPr>
              <a:t>Mobile robot navigation for person following in indoor environments</a:t>
            </a:r>
            <a:endParaRPr lang="en-US" sz="3200" dirty="0">
              <a:latin typeface="Californian FB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5410200" y="2613025"/>
            <a:ext cx="3360761" cy="14700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4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alifornian FB" pitchFamily="18" charset="0"/>
              </a:rPr>
              <a:t>Mobile robot navigation in indoor environments</a:t>
            </a:r>
            <a:endParaRPr lang="en-US" sz="2400" dirty="0">
              <a:solidFill>
                <a:schemeClr val="tx2">
                  <a:lumMod val="40000"/>
                  <a:lumOff val="60000"/>
                </a:schemeClr>
              </a:solidFill>
              <a:latin typeface="Californian FB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04800" y="2613024"/>
            <a:ext cx="2979761" cy="14700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4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alifornian FB" pitchFamily="18" charset="0"/>
              </a:rPr>
              <a:t>Person following in indoor environments</a:t>
            </a:r>
            <a:endParaRPr lang="en-US" sz="2400" dirty="0">
              <a:solidFill>
                <a:schemeClr val="tx2">
                  <a:lumMod val="40000"/>
                  <a:lumOff val="60000"/>
                </a:schemeClr>
              </a:solidFill>
              <a:latin typeface="Californian FB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6637361" y="4331504"/>
            <a:ext cx="1981200" cy="5334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Workspace representation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637361" y="5127625"/>
            <a:ext cx="1981200" cy="5334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Path planning 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637361" y="5889625"/>
            <a:ext cx="1981200" cy="5334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Robot control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187355" y="4331504"/>
            <a:ext cx="1981200" cy="5334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Follower classification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187355" y="5127625"/>
            <a:ext cx="1981200" cy="5334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Leader detection and tracking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187355" y="5889625"/>
            <a:ext cx="1981200" cy="5334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Map generation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Down Arrow 8"/>
          <p:cNvSpPr/>
          <p:nvPr/>
        </p:nvSpPr>
        <p:spPr>
          <a:xfrm rot="2356041">
            <a:off x="3559366" y="1580813"/>
            <a:ext cx="381000" cy="1516867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/>
          <p:cNvSpPr/>
          <p:nvPr/>
        </p:nvSpPr>
        <p:spPr>
          <a:xfrm rot="18878268">
            <a:off x="4890538" y="1539868"/>
            <a:ext cx="381000" cy="1516867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3856772" y="5195887"/>
            <a:ext cx="1828800" cy="396875"/>
          </a:xfrm>
          <a:prstGeom prst="rightArrow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914400" y="4191000"/>
            <a:ext cx="2514600" cy="24384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370661" y="4175125"/>
            <a:ext cx="2514600" cy="24384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25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014E-8 L -0.10833 -0.14431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-72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3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9" grpId="0" animBg="1"/>
      <p:bldP spid="16" grpId="0" animBg="1"/>
      <p:bldP spid="15" grpId="0" animBg="1"/>
      <p:bldP spid="17" grpId="0" animBg="1"/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/>
        </p:nvSpPr>
        <p:spPr>
          <a:xfrm>
            <a:off x="4143971" y="1085414"/>
            <a:ext cx="1143000" cy="5176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Translation estimation</a:t>
            </a:r>
            <a:endParaRPr lang="en-US" sz="1400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2525003" y="269544"/>
            <a:ext cx="4400268" cy="14555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b="1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Mapping</a:t>
            </a:r>
            <a:endParaRPr lang="en-US" sz="1400" b="1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2609163" y="676011"/>
            <a:ext cx="1143000" cy="831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Floor occupancy detection</a:t>
            </a:r>
            <a:endParaRPr lang="en-US" sz="1400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4143971" y="396175"/>
            <a:ext cx="1143000" cy="51767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Manhattan rotation</a:t>
            </a:r>
            <a:endParaRPr lang="en-US" sz="1400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5707211" y="696899"/>
            <a:ext cx="1143000" cy="8316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Local environment map generation</a:t>
            </a:r>
            <a:endParaRPr lang="en-US" sz="1400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80" name="Right Arrow 79"/>
          <p:cNvSpPr/>
          <p:nvPr/>
        </p:nvSpPr>
        <p:spPr>
          <a:xfrm>
            <a:off x="3862482" y="905309"/>
            <a:ext cx="209268" cy="183989"/>
          </a:xfrm>
          <a:prstGeom prst="rightArrow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fornian FB" pitchFamily="18" charset="0"/>
            </a:endParaRPr>
          </a:p>
        </p:txBody>
      </p:sp>
      <p:sp>
        <p:nvSpPr>
          <p:cNvPr id="81" name="Right Arrow 80"/>
          <p:cNvSpPr/>
          <p:nvPr/>
        </p:nvSpPr>
        <p:spPr>
          <a:xfrm>
            <a:off x="5397843" y="905310"/>
            <a:ext cx="209268" cy="183989"/>
          </a:xfrm>
          <a:prstGeom prst="rightArrow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fornian FB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225676" y="1942531"/>
            <a:ext cx="2979589" cy="533400"/>
          </a:xfrm>
          <a:prstGeom prst="rect">
            <a:avLst/>
          </a:prstGeom>
          <a:noFill/>
          <a:ln>
            <a:solidFill>
              <a:srgbClr val="99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Estimate inter-frame translations and rotations</a:t>
            </a:r>
            <a:endParaRPr lang="en-US" sz="1400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47" name="Rectangle 2"/>
          <p:cNvSpPr txBox="1">
            <a:spLocks noChangeArrowheads="1"/>
          </p:cNvSpPr>
          <p:nvPr/>
        </p:nvSpPr>
        <p:spPr>
          <a:xfrm>
            <a:off x="140513" y="2743200"/>
            <a:ext cx="1991603" cy="73470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  <a:latin typeface="Californian FB" pitchFamily="18" charset="0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rgbClr val="FFFF00"/>
                </a:solidFill>
              </a:rPr>
              <a:t>Scan generation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9" name="Rectangle 2"/>
          <p:cNvSpPr txBox="1">
            <a:spLocks noChangeArrowheads="1"/>
          </p:cNvSpPr>
          <p:nvPr/>
        </p:nvSpPr>
        <p:spPr>
          <a:xfrm>
            <a:off x="94209" y="5962932"/>
            <a:ext cx="1734592" cy="73470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  <a:latin typeface="Californian FB" pitchFamily="18" charset="0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Create a set of polar coordinate pairs relative to robot position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0" name="Rectangle 2"/>
          <p:cNvSpPr txBox="1">
            <a:spLocks noChangeArrowheads="1"/>
          </p:cNvSpPr>
          <p:nvPr/>
        </p:nvSpPr>
        <p:spPr>
          <a:xfrm>
            <a:off x="2544085" y="5948145"/>
            <a:ext cx="1734592" cy="73470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  <a:latin typeface="Californian FB" pitchFamily="18" charset="0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Robust line fitting to estimate a set of lines from scan data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3" name="Rectangle 2"/>
          <p:cNvSpPr txBox="1">
            <a:spLocks noChangeArrowheads="1"/>
          </p:cNvSpPr>
          <p:nvPr/>
        </p:nvSpPr>
        <p:spPr>
          <a:xfrm>
            <a:off x="6057974" y="5947005"/>
            <a:ext cx="1734592" cy="73470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  <a:latin typeface="Californian FB" pitchFamily="18" charset="0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Use  inter-frame rotation model and RANSAC estimation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4" name="Rectangle 2"/>
          <p:cNvSpPr txBox="1">
            <a:spLocks noChangeArrowheads="1"/>
          </p:cNvSpPr>
          <p:nvPr/>
        </p:nvSpPr>
        <p:spPr>
          <a:xfrm>
            <a:off x="5929469" y="2743200"/>
            <a:ext cx="1991603" cy="73470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  <a:latin typeface="Californian FB" pitchFamily="18" charset="0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rgbClr val="FFFF00"/>
                </a:solidFill>
              </a:rPr>
              <a:t>Total Manhattan rotation estimate</a:t>
            </a:r>
            <a:endParaRPr lang="en-US" dirty="0">
              <a:solidFill>
                <a:srgbClr val="FFFF00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94209" y="3733800"/>
            <a:ext cx="2057400" cy="2057400"/>
            <a:chOff x="94209" y="3733800"/>
            <a:chExt cx="2057400" cy="20574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09" y="3733800"/>
              <a:ext cx="2057400" cy="20574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905132" y="5704367"/>
              <a:ext cx="112746" cy="76200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Arrow Connector 7"/>
            <p:cNvCxnSpPr>
              <a:stCxn id="5" idx="0"/>
            </p:cNvCxnSpPr>
            <p:nvPr/>
          </p:nvCxnSpPr>
          <p:spPr>
            <a:xfrm flipH="1" flipV="1">
              <a:off x="533400" y="4762500"/>
              <a:ext cx="428105" cy="941867"/>
            </a:xfrm>
            <a:prstGeom prst="straightConnector1">
              <a:avLst/>
            </a:prstGeom>
            <a:ln>
              <a:solidFill>
                <a:srgbClr val="FFFF0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>
              <a:stCxn id="5" idx="0"/>
            </p:cNvCxnSpPr>
            <p:nvPr/>
          </p:nvCxnSpPr>
          <p:spPr>
            <a:xfrm flipH="1" flipV="1">
              <a:off x="533400" y="4572000"/>
              <a:ext cx="428105" cy="1132367"/>
            </a:xfrm>
            <a:prstGeom prst="straightConnector1">
              <a:avLst/>
            </a:prstGeom>
            <a:ln>
              <a:solidFill>
                <a:srgbClr val="FFFF0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>
              <a:stCxn id="5" idx="0"/>
            </p:cNvCxnSpPr>
            <p:nvPr/>
          </p:nvCxnSpPr>
          <p:spPr>
            <a:xfrm flipV="1">
              <a:off x="961505" y="5029200"/>
              <a:ext cx="486295" cy="675167"/>
            </a:xfrm>
            <a:prstGeom prst="straightConnector1">
              <a:avLst/>
            </a:prstGeom>
            <a:ln>
              <a:solidFill>
                <a:srgbClr val="FFFF0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>
              <a:stCxn id="5" idx="0"/>
            </p:cNvCxnSpPr>
            <p:nvPr/>
          </p:nvCxnSpPr>
          <p:spPr>
            <a:xfrm flipV="1">
              <a:off x="961505" y="4648200"/>
              <a:ext cx="486295" cy="1056167"/>
            </a:xfrm>
            <a:prstGeom prst="straightConnector1">
              <a:avLst/>
            </a:prstGeom>
            <a:ln>
              <a:solidFill>
                <a:srgbClr val="FFFF0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>
              <a:stCxn id="5" idx="0"/>
            </p:cNvCxnSpPr>
            <p:nvPr/>
          </p:nvCxnSpPr>
          <p:spPr>
            <a:xfrm flipV="1">
              <a:off x="961505" y="4191000"/>
              <a:ext cx="486295" cy="1513367"/>
            </a:xfrm>
            <a:prstGeom prst="straightConnector1">
              <a:avLst/>
            </a:prstGeom>
            <a:ln>
              <a:solidFill>
                <a:srgbClr val="FFFF0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>
              <a:stCxn id="5" idx="0"/>
            </p:cNvCxnSpPr>
            <p:nvPr/>
          </p:nvCxnSpPr>
          <p:spPr>
            <a:xfrm flipV="1">
              <a:off x="961505" y="3886200"/>
              <a:ext cx="486295" cy="1818167"/>
            </a:xfrm>
            <a:prstGeom prst="straightConnector1">
              <a:avLst/>
            </a:prstGeom>
            <a:ln>
              <a:solidFill>
                <a:srgbClr val="FFFF0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Rectangle 2"/>
          <p:cNvSpPr txBox="1">
            <a:spLocks noChangeArrowheads="1"/>
          </p:cNvSpPr>
          <p:nvPr/>
        </p:nvSpPr>
        <p:spPr>
          <a:xfrm>
            <a:off x="2415579" y="2743200"/>
            <a:ext cx="1991603" cy="73470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  <a:latin typeface="Californian FB" pitchFamily="18" charset="0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rgbClr val="FFFF00"/>
                </a:solidFill>
              </a:rPr>
              <a:t>Multi-line RANSAC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681" y="3733800"/>
            <a:ext cx="2057400" cy="2057400"/>
          </a:xfrm>
          <a:prstGeom prst="rect">
            <a:avLst/>
          </a:prstGeom>
        </p:spPr>
      </p:pic>
      <p:cxnSp>
        <p:nvCxnSpPr>
          <p:cNvPr id="27" name="Straight Connector 26"/>
          <p:cNvCxnSpPr/>
          <p:nvPr/>
        </p:nvCxnSpPr>
        <p:spPr>
          <a:xfrm>
            <a:off x="2844138" y="4591050"/>
            <a:ext cx="0" cy="22328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3739488" y="3762375"/>
            <a:ext cx="0" cy="5048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3758538" y="4529692"/>
            <a:ext cx="0" cy="50903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3739488" y="4267200"/>
            <a:ext cx="28575" cy="304800"/>
          </a:xfrm>
          <a:prstGeom prst="line">
            <a:avLst/>
          </a:prstGeom>
          <a:ln w="28575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3953895" y="4419600"/>
            <a:ext cx="0" cy="813833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3134604" y="5233433"/>
            <a:ext cx="1071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tx2"/>
                </a:solidFill>
                <a:latin typeface="Californian FB" pitchFamily="18" charset="0"/>
              </a:rPr>
              <a:t>Reference orientation</a:t>
            </a:r>
            <a:endParaRPr lang="en-US" sz="1200" dirty="0">
              <a:solidFill>
                <a:schemeClr val="tx2"/>
              </a:solidFill>
              <a:latin typeface="Californian FB" pitchFamily="18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137" y="3732805"/>
            <a:ext cx="2057400" cy="20574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270" y="3733800"/>
            <a:ext cx="20574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96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9" grpId="0"/>
      <p:bldP spid="50" grpId="0"/>
      <p:bldP spid="53" grpId="0"/>
      <p:bldP spid="54" grpId="0"/>
      <p:bldP spid="67" grpId="0"/>
      <p:bldP spid="3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/>
        </p:nvSpPr>
        <p:spPr>
          <a:xfrm>
            <a:off x="4143971" y="1085414"/>
            <a:ext cx="1143000" cy="51767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Translation estimation</a:t>
            </a:r>
            <a:endParaRPr lang="en-US" sz="1400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2525003" y="269544"/>
            <a:ext cx="4400268" cy="14555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b="1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Mapping</a:t>
            </a:r>
            <a:endParaRPr lang="en-US" sz="1400" b="1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2609163" y="676011"/>
            <a:ext cx="1143000" cy="831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Floor occupancy detection</a:t>
            </a:r>
            <a:endParaRPr lang="en-US" sz="1400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4143971" y="396175"/>
            <a:ext cx="1143000" cy="51767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Manhattan rotation</a:t>
            </a:r>
            <a:endParaRPr lang="en-US" sz="1400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5707211" y="696899"/>
            <a:ext cx="1143000" cy="8316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Local environment map generation</a:t>
            </a:r>
            <a:endParaRPr lang="en-US" sz="1400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80" name="Right Arrow 79"/>
          <p:cNvSpPr/>
          <p:nvPr/>
        </p:nvSpPr>
        <p:spPr>
          <a:xfrm>
            <a:off x="3862482" y="905309"/>
            <a:ext cx="209268" cy="183989"/>
          </a:xfrm>
          <a:prstGeom prst="rightArrow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fornian FB" pitchFamily="18" charset="0"/>
            </a:endParaRPr>
          </a:p>
        </p:txBody>
      </p:sp>
      <p:sp>
        <p:nvSpPr>
          <p:cNvPr id="81" name="Right Arrow 80"/>
          <p:cNvSpPr/>
          <p:nvPr/>
        </p:nvSpPr>
        <p:spPr>
          <a:xfrm>
            <a:off x="5397843" y="905310"/>
            <a:ext cx="209268" cy="183989"/>
          </a:xfrm>
          <a:prstGeom prst="rightArrow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fornian FB" pitchFamily="18" charset="0"/>
            </a:endParaRPr>
          </a:p>
        </p:txBody>
      </p:sp>
      <p:sp>
        <p:nvSpPr>
          <p:cNvPr id="35" name="Rectangle 2"/>
          <p:cNvSpPr txBox="1">
            <a:spLocks noChangeArrowheads="1"/>
          </p:cNvSpPr>
          <p:nvPr/>
        </p:nvSpPr>
        <p:spPr>
          <a:xfrm>
            <a:off x="228600" y="5428818"/>
            <a:ext cx="1991603" cy="73470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  <a:latin typeface="Californian FB" pitchFamily="18" charset="0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rgbClr val="FFFF00"/>
                </a:solidFill>
              </a:rPr>
              <a:t>Total translation estimate</a:t>
            </a:r>
            <a:endParaRPr lang="en-US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2864237" y="2972092"/>
                <a:ext cx="632851" cy="369332"/>
              </a:xfrm>
              <a:prstGeom prst="rect">
                <a:avLst/>
              </a:prstGeom>
              <a:noFill/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</a:rPr>
                            <m:t>𝑛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4237" y="2972092"/>
                <a:ext cx="632851" cy="369332"/>
              </a:xfrm>
              <a:prstGeom prst="rect">
                <a:avLst/>
              </a:prstGeom>
              <a:blipFill rotWithShape="1">
                <a:blip r:embed="rId3"/>
                <a:stretch>
                  <a:fillRect b="-1613"/>
                </a:stretch>
              </a:blip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Curved Down Arrow 1"/>
          <p:cNvSpPr/>
          <p:nvPr/>
        </p:nvSpPr>
        <p:spPr>
          <a:xfrm rot="1408013">
            <a:off x="2259406" y="2284252"/>
            <a:ext cx="1253319" cy="457200"/>
          </a:xfrm>
          <a:prstGeom prst="curvedDownArrow">
            <a:avLst/>
          </a:prstGeom>
          <a:noFill/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0" name="Rectangle 2"/>
          <p:cNvSpPr txBox="1">
            <a:spLocks noChangeArrowheads="1"/>
          </p:cNvSpPr>
          <p:nvPr/>
        </p:nvSpPr>
        <p:spPr>
          <a:xfrm>
            <a:off x="5502477" y="2008496"/>
            <a:ext cx="1991603" cy="73470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  <a:latin typeface="Californian FB" pitchFamily="18" charset="0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rgbClr val="FFFF00"/>
                </a:solidFill>
              </a:rPr>
              <a:t>Robot motion input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Curved Up Arrow 3"/>
          <p:cNvSpPr/>
          <p:nvPr/>
        </p:nvSpPr>
        <p:spPr>
          <a:xfrm rot="8971605">
            <a:off x="4206605" y="2172522"/>
            <a:ext cx="1257800" cy="485218"/>
          </a:xfrm>
          <a:prstGeom prst="curvedUpArrow">
            <a:avLst/>
          </a:prstGeom>
          <a:noFill/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>
                <a:off x="4103776" y="2955326"/>
                <a:ext cx="858759" cy="369332"/>
              </a:xfrm>
              <a:prstGeom prst="rect">
                <a:avLst/>
              </a:prstGeom>
              <a:noFill/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acc>
                                  <m:accPr>
                                    <m:chr m:val="̇"/>
                                    <m:ctrlPr>
                                      <a:rPr lang="en-US" i="1" smtClean="0">
                                        <a:latin typeface="Cambria Math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𝑟</m:t>
                                    </m:r>
                                  </m:e>
                                </m:acc>
                              </m:e>
                              <m:e>
                                <m:r>
                                  <a:rPr lang="en-US" i="1" smtClean="0">
                                    <a:latin typeface="Cambria Math"/>
                                    <a:ea typeface="Cambria Math"/>
                                  </a:rPr>
                                  <m:t>∆</m:t>
                                </m:r>
                                <m:r>
                                  <a:rPr lang="en-US" b="0" i="1" smtClean="0">
                                    <a:latin typeface="Cambria Math"/>
                                    <a:ea typeface="Cambria Math"/>
                                  </a:rPr>
                                  <m:t>𝑡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3776" y="2955326"/>
                <a:ext cx="858759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own Arrow 5"/>
          <p:cNvSpPr/>
          <p:nvPr/>
        </p:nvSpPr>
        <p:spPr>
          <a:xfrm>
            <a:off x="3647529" y="3477904"/>
            <a:ext cx="319587" cy="636896"/>
          </a:xfrm>
          <a:prstGeom prst="downArrow">
            <a:avLst/>
          </a:prstGeom>
          <a:noFill/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2"/>
          <p:cNvSpPr txBox="1">
            <a:spLocks noChangeArrowheads="1"/>
          </p:cNvSpPr>
          <p:nvPr/>
        </p:nvSpPr>
        <p:spPr>
          <a:xfrm>
            <a:off x="5929469" y="2743200"/>
            <a:ext cx="1991603" cy="73470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  <a:latin typeface="Californian FB" pitchFamily="18" charset="0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rgbClr val="FFFF00"/>
                </a:solidFill>
              </a:rPr>
              <a:t>Total Manhattan rotation estimate</a:t>
            </a:r>
            <a:endParaRPr lang="en-US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/>
              <p:cNvSpPr txBox="1"/>
              <p:nvPr/>
            </p:nvSpPr>
            <p:spPr>
              <a:xfrm>
                <a:off x="2850334" y="4267200"/>
                <a:ext cx="1803658" cy="369332"/>
              </a:xfrm>
              <a:prstGeom prst="rect">
                <a:avLst/>
              </a:prstGeom>
              <a:noFill/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i="1" smtClean="0">
                                    <a:latin typeface="Cambria Math"/>
                                    <a:ea typeface="Cambria Math"/>
                                  </a:rPr>
                                  <m:t>∆</m:t>
                                </m:r>
                                <m:sSubSup>
                                  <m:sSubSupPr>
                                    <m:ctrlPr>
                                      <a:rPr lang="en-US" i="1" smtClean="0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  <a:ea typeface="Cambria Math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  <a:ea typeface="Cambria Math"/>
                                      </a:rPr>
                                      <m:t>𝑛</m:t>
                                    </m:r>
                                    <m:r>
                                      <a:rPr lang="en-US" b="0" i="1" smtClean="0">
                                        <a:latin typeface="Cambria Math"/>
                                        <a:ea typeface="Cambria Math"/>
                                      </a:rPr>
                                      <m:t>−1</m:t>
                                    </m:r>
                                  </m:sub>
                                  <m:sup>
                                    <m:r>
                                      <a:rPr lang="en-US" b="0" i="1" smtClean="0">
                                        <a:latin typeface="Cambria Math"/>
                                        <a:ea typeface="Cambria Math"/>
                                      </a:rPr>
                                      <m:t>𝑛</m:t>
                                    </m:r>
                                  </m:sup>
                                </m:sSubSup>
                              </m:e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∆</m:t>
                                </m:r>
                                <m:sSubSup>
                                  <m:sSubSupPr>
                                    <m:ctrlP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  <a:ea typeface="Cambria Math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  <m:t>𝑛</m:t>
                                    </m:r>
                                    <m: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  <m:t>−1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  <m:t>𝑛</m:t>
                                    </m:r>
                                  </m:sup>
                                </m:sSubSup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0334" y="4267200"/>
                <a:ext cx="1803658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Rectangle 2"/>
          <p:cNvSpPr txBox="1">
            <a:spLocks noChangeArrowheads="1"/>
          </p:cNvSpPr>
          <p:nvPr/>
        </p:nvSpPr>
        <p:spPr>
          <a:xfrm>
            <a:off x="4691587" y="4084514"/>
            <a:ext cx="1991603" cy="73470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  <a:latin typeface="Californian FB" pitchFamily="18" charset="0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rgbClr val="FFFF00"/>
                </a:solidFill>
              </a:rPr>
              <a:t>Inter-frame translation estimate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8" name="Down Arrow 67"/>
          <p:cNvSpPr/>
          <p:nvPr/>
        </p:nvSpPr>
        <p:spPr>
          <a:xfrm>
            <a:off x="3647529" y="4819218"/>
            <a:ext cx="319587" cy="636896"/>
          </a:xfrm>
          <a:prstGeom prst="downArrow">
            <a:avLst/>
          </a:prstGeom>
          <a:noFill/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/>
              <p:cNvSpPr txBox="1"/>
              <p:nvPr/>
            </p:nvSpPr>
            <p:spPr>
              <a:xfrm>
                <a:off x="2905493" y="5611504"/>
                <a:ext cx="1803658" cy="369332"/>
              </a:xfrm>
              <a:prstGeom prst="rect">
                <a:avLst/>
              </a:prstGeom>
              <a:noFill/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US" i="1" smtClean="0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  <a:ea typeface="Cambria Math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  <a:ea typeface="Cambria Math"/>
                                      </a:rPr>
                                      <m:t>0</m:t>
                                    </m:r>
                                  </m:sub>
                                  <m:sup>
                                    <m:r>
                                      <a:rPr lang="en-US" b="0" i="1" smtClean="0">
                                        <a:latin typeface="Cambria Math"/>
                                        <a:ea typeface="Cambria Math"/>
                                      </a:rPr>
                                      <m:t>𝑛</m:t>
                                    </m:r>
                                  </m:sup>
                                </m:sSubSup>
                              </m:e>
                              <m:e>
                                <m:sSubSup>
                                  <m:sSubSupPr>
                                    <m:ctrlP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  <a:ea typeface="Cambria Math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  <a:ea typeface="Cambria Math"/>
                                      </a:rPr>
                                      <m:t>0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  <m:t>𝑛</m:t>
                                    </m:r>
                                  </m:sup>
                                </m:sSubSup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0" name="TextBox 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5493" y="5611504"/>
                <a:ext cx="1803658" cy="36933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Rectangle 2"/>
          <p:cNvSpPr txBox="1">
            <a:spLocks noChangeArrowheads="1"/>
          </p:cNvSpPr>
          <p:nvPr/>
        </p:nvSpPr>
        <p:spPr>
          <a:xfrm>
            <a:off x="36043" y="35256"/>
            <a:ext cx="2097558" cy="65054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800" b="1" u="sng" dirty="0" smtClean="0">
                <a:solidFill>
                  <a:srgbClr val="99FF99"/>
                </a:solidFill>
                <a:latin typeface="Californian FB" pitchFamily="18" charset="0"/>
              </a:rPr>
              <a:t>Research </a:t>
            </a:r>
          </a:p>
          <a:p>
            <a:pPr algn="ctr"/>
            <a:r>
              <a:rPr lang="en-US" sz="1800" b="1" u="sng" dirty="0" smtClean="0">
                <a:solidFill>
                  <a:srgbClr val="99FF99"/>
                </a:solidFill>
                <a:latin typeface="Californian FB" pitchFamily="18" charset="0"/>
              </a:rPr>
              <a:t>contribution</a:t>
            </a:r>
            <a:endParaRPr lang="en-US" sz="1800" b="1" u="sng" dirty="0">
              <a:solidFill>
                <a:srgbClr val="99FF99"/>
              </a:solidFill>
              <a:latin typeface="Californian FB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49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72895E-6 L -0.61562 -0.09782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81" y="-4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5" grpId="0" animBg="1"/>
      <p:bldP spid="2" grpId="0" animBg="1"/>
      <p:bldP spid="60" grpId="0"/>
      <p:bldP spid="4" grpId="0" animBg="1"/>
      <p:bldP spid="62" grpId="0" animBg="1"/>
      <p:bldP spid="6" grpId="0" animBg="1"/>
      <p:bldP spid="63" grpId="0"/>
      <p:bldP spid="65" grpId="0" animBg="1"/>
      <p:bldP spid="66" grpId="0"/>
      <p:bldP spid="68" grpId="0" animBg="1"/>
      <p:bldP spid="7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/>
        </p:nvSpPr>
        <p:spPr>
          <a:xfrm>
            <a:off x="4143971" y="1085414"/>
            <a:ext cx="1143000" cy="51767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Translation estimation</a:t>
            </a:r>
            <a:endParaRPr lang="en-US" sz="1400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2525003" y="269544"/>
            <a:ext cx="4400268" cy="145552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b="1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Mapping</a:t>
            </a:r>
            <a:endParaRPr lang="en-US" sz="1400" b="1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2609163" y="676011"/>
            <a:ext cx="1143000" cy="83169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Floor occupancy detection</a:t>
            </a:r>
            <a:endParaRPr lang="en-US" sz="1400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4143971" y="396175"/>
            <a:ext cx="1143000" cy="51767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Manhattan rotation</a:t>
            </a:r>
            <a:endParaRPr lang="en-US" sz="1400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5707211" y="696899"/>
            <a:ext cx="1143000" cy="83169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Local environment map generation</a:t>
            </a:r>
            <a:endParaRPr lang="en-US" sz="1400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80" name="Right Arrow 79"/>
          <p:cNvSpPr/>
          <p:nvPr/>
        </p:nvSpPr>
        <p:spPr>
          <a:xfrm>
            <a:off x="3862482" y="905309"/>
            <a:ext cx="209268" cy="183989"/>
          </a:xfrm>
          <a:prstGeom prst="rightArrow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fornian FB" pitchFamily="18" charset="0"/>
            </a:endParaRPr>
          </a:p>
        </p:txBody>
      </p:sp>
      <p:sp>
        <p:nvSpPr>
          <p:cNvPr id="81" name="Right Arrow 80"/>
          <p:cNvSpPr/>
          <p:nvPr/>
        </p:nvSpPr>
        <p:spPr>
          <a:xfrm>
            <a:off x="5397843" y="905310"/>
            <a:ext cx="209268" cy="183989"/>
          </a:xfrm>
          <a:prstGeom prst="rightArrow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fornian FB" pitchFamily="18" charset="0"/>
            </a:endParaRPr>
          </a:p>
        </p:txBody>
      </p:sp>
      <p:sp>
        <p:nvSpPr>
          <p:cNvPr id="35" name="Rectangle 2"/>
          <p:cNvSpPr txBox="1">
            <a:spLocks noChangeArrowheads="1"/>
          </p:cNvSpPr>
          <p:nvPr/>
        </p:nvSpPr>
        <p:spPr>
          <a:xfrm>
            <a:off x="228600" y="5428818"/>
            <a:ext cx="1991603" cy="73470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  <a:latin typeface="Californian FB" pitchFamily="18" charset="0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rgbClr val="FFFF00"/>
                </a:solidFill>
              </a:rPr>
              <a:t>Total translation estimate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1" name="Rectangle 2"/>
          <p:cNvSpPr txBox="1">
            <a:spLocks noChangeArrowheads="1"/>
          </p:cNvSpPr>
          <p:nvPr/>
        </p:nvSpPr>
        <p:spPr>
          <a:xfrm>
            <a:off x="36043" y="35256"/>
            <a:ext cx="2097558" cy="65054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800" b="1" u="sng" dirty="0" smtClean="0">
                <a:solidFill>
                  <a:srgbClr val="99FF99"/>
                </a:solidFill>
                <a:latin typeface="Californian FB" pitchFamily="18" charset="0"/>
              </a:rPr>
              <a:t>Research </a:t>
            </a:r>
          </a:p>
          <a:p>
            <a:pPr algn="ctr"/>
            <a:r>
              <a:rPr lang="en-US" sz="1800" b="1" u="sng" dirty="0" smtClean="0">
                <a:solidFill>
                  <a:srgbClr val="99FF99"/>
                </a:solidFill>
                <a:latin typeface="Californian FB" pitchFamily="18" charset="0"/>
              </a:rPr>
              <a:t>contribution</a:t>
            </a:r>
            <a:endParaRPr lang="en-US" sz="1800" b="1" u="sng" dirty="0">
              <a:solidFill>
                <a:srgbClr val="99FF99"/>
              </a:solidFill>
              <a:latin typeface="Californian FB" pitchFamily="18" charset="0"/>
            </a:endParaRPr>
          </a:p>
        </p:txBody>
      </p:sp>
      <p:sp>
        <p:nvSpPr>
          <p:cNvPr id="73" name="Rectangle 2"/>
          <p:cNvSpPr txBox="1">
            <a:spLocks noChangeArrowheads="1"/>
          </p:cNvSpPr>
          <p:nvPr/>
        </p:nvSpPr>
        <p:spPr>
          <a:xfrm>
            <a:off x="296840" y="2063088"/>
            <a:ext cx="1991603" cy="73470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  <a:latin typeface="Californian FB" pitchFamily="18" charset="0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rgbClr val="FFFF00"/>
                </a:solidFill>
              </a:rPr>
              <a:t>Total Manhattan rotation estimate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1084822" y="2797792"/>
            <a:ext cx="362978" cy="555008"/>
          </a:xfrm>
          <a:prstGeom prst="downArrow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Down Arrow 73"/>
          <p:cNvSpPr/>
          <p:nvPr/>
        </p:nvSpPr>
        <p:spPr>
          <a:xfrm rot="10800000">
            <a:off x="1042912" y="4853339"/>
            <a:ext cx="362978" cy="555008"/>
          </a:xfrm>
          <a:prstGeom prst="downArrow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2"/>
          <p:cNvSpPr txBox="1">
            <a:spLocks noChangeArrowheads="1"/>
          </p:cNvSpPr>
          <p:nvPr/>
        </p:nvSpPr>
        <p:spPr>
          <a:xfrm>
            <a:off x="228600" y="3733800"/>
            <a:ext cx="1991603" cy="734704"/>
          </a:xfrm>
          <a:prstGeom prst="rect">
            <a:avLst/>
          </a:prstGeom>
          <a:ln>
            <a:solidFill>
              <a:srgbClr val="99FFCC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  <a:latin typeface="Californian FB" pitchFamily="18" charset="0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rgbClr val="99FF99"/>
                </a:solidFill>
              </a:rPr>
              <a:t>Robot workspace map</a:t>
            </a:r>
            <a:endParaRPr lang="en-US" dirty="0">
              <a:solidFill>
                <a:srgbClr val="99FF99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416" y="4267200"/>
            <a:ext cx="2057400" cy="2057400"/>
          </a:xfrm>
          <a:prstGeom prst="rect">
            <a:avLst/>
          </a:prstGeom>
        </p:spPr>
      </p:pic>
      <p:pic>
        <p:nvPicPr>
          <p:cNvPr id="11" name="occupancy_26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00316" y="2152366"/>
            <a:ext cx="2133600" cy="1600200"/>
          </a:xfrm>
          <a:prstGeom prst="rect">
            <a:avLst/>
          </a:prstGeom>
        </p:spPr>
      </p:pic>
      <p:sp>
        <p:nvSpPr>
          <p:cNvPr id="83" name="Rectangle 2"/>
          <p:cNvSpPr txBox="1">
            <a:spLocks noChangeArrowheads="1"/>
          </p:cNvSpPr>
          <p:nvPr/>
        </p:nvSpPr>
        <p:spPr>
          <a:xfrm>
            <a:off x="2900316" y="6395112"/>
            <a:ext cx="2095500" cy="381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  <a:latin typeface="Californian FB" pitchFamily="18" charset="0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Straight line map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2" name="occupancy_25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96000" y="2133600"/>
            <a:ext cx="2133600" cy="1600200"/>
          </a:xfrm>
          <a:prstGeom prst="rect">
            <a:avLst/>
          </a:prstGeom>
        </p:spPr>
      </p:pic>
      <p:sp>
        <p:nvSpPr>
          <p:cNvPr id="87" name="Rectangle 2"/>
          <p:cNvSpPr txBox="1">
            <a:spLocks noChangeArrowheads="1"/>
          </p:cNvSpPr>
          <p:nvPr/>
        </p:nvSpPr>
        <p:spPr>
          <a:xfrm>
            <a:off x="6278711" y="6395112"/>
            <a:ext cx="2095500" cy="381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  <a:latin typeface="Californian FB" pitchFamily="18" charset="0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T-junction map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100" y="4267200"/>
            <a:ext cx="20574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63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7" grpId="0" animBg="1"/>
      <p:bldP spid="74" grpId="0" animBg="1"/>
      <p:bldP spid="82" grpId="0" animBg="1"/>
      <p:bldP spid="83" grpId="0"/>
      <p:bldP spid="8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230522" y="4930371"/>
            <a:ext cx="129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Indoor environment</a:t>
            </a:r>
            <a:endParaRPr lang="en-US" sz="1400" b="1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140207" y="3447247"/>
            <a:ext cx="1371600" cy="1371600"/>
            <a:chOff x="326553" y="3666314"/>
            <a:chExt cx="914400" cy="914400"/>
          </a:xfrm>
        </p:grpSpPr>
        <p:sp>
          <p:nvSpPr>
            <p:cNvPr id="31" name="Rectangle 30"/>
            <p:cNvSpPr/>
            <p:nvPr/>
          </p:nvSpPr>
          <p:spPr>
            <a:xfrm>
              <a:off x="326553" y="3666314"/>
              <a:ext cx="914400" cy="914400"/>
            </a:xfrm>
            <a:prstGeom prst="rect">
              <a:avLst/>
            </a:prstGeom>
            <a:solidFill>
              <a:schemeClr val="accent5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fornian FB" pitchFamily="18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421572" y="3717082"/>
              <a:ext cx="68937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1110951" y="3717082"/>
              <a:ext cx="148" cy="24671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425151" y="3959066"/>
              <a:ext cx="4064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831551" y="3954917"/>
              <a:ext cx="0" cy="482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/>
            <p:cNvSpPr/>
            <p:nvPr/>
          </p:nvSpPr>
          <p:spPr>
            <a:xfrm>
              <a:off x="949561" y="4360525"/>
              <a:ext cx="47003" cy="2940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fornian FB" pitchFamily="18" charset="0"/>
              </a:endParaRPr>
            </a:p>
          </p:txBody>
        </p:sp>
        <p:pic>
          <p:nvPicPr>
            <p:cNvPr id="37" name="Picture 2" descr="C:\Users\Ninad\AppData\Local\Microsoft\Windows\Temporary Internet Files\Content.IE5\NBS6T4G2\MM900284097[1].gif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262" y="3778318"/>
              <a:ext cx="147420" cy="1551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Down Arrow 37"/>
            <p:cNvSpPr/>
            <p:nvPr/>
          </p:nvSpPr>
          <p:spPr>
            <a:xfrm rot="20363441" flipV="1">
              <a:off x="924202" y="4096111"/>
              <a:ext cx="43100" cy="214834"/>
            </a:xfrm>
            <a:prstGeom prst="down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fornian FB" pitchFamily="18" charset="0"/>
              </a:endParaRPr>
            </a:p>
          </p:txBody>
        </p:sp>
        <p:cxnSp>
          <p:nvCxnSpPr>
            <p:cNvPr id="39" name="Straight Connector 38"/>
            <p:cNvCxnSpPr/>
            <p:nvPr/>
          </p:nvCxnSpPr>
          <p:spPr>
            <a:xfrm flipV="1">
              <a:off x="975846" y="3931218"/>
              <a:ext cx="198748" cy="425893"/>
            </a:xfrm>
            <a:prstGeom prst="line">
              <a:avLst/>
            </a:prstGeom>
            <a:ln w="2540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Arc 39"/>
            <p:cNvSpPr/>
            <p:nvPr/>
          </p:nvSpPr>
          <p:spPr>
            <a:xfrm>
              <a:off x="753881" y="3848187"/>
              <a:ext cx="415748" cy="221758"/>
            </a:xfrm>
            <a:prstGeom prst="arc">
              <a:avLst>
                <a:gd name="adj1" fmla="val 11395599"/>
                <a:gd name="adj2" fmla="val 21133981"/>
              </a:avLst>
            </a:prstGeom>
            <a:ln w="1905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alifornian FB" pitchFamily="18" charset="0"/>
              </a:endParaRPr>
            </a:p>
          </p:txBody>
        </p:sp>
        <p:cxnSp>
          <p:nvCxnSpPr>
            <p:cNvPr id="41" name="Straight Connector 40"/>
            <p:cNvCxnSpPr/>
            <p:nvPr/>
          </p:nvCxnSpPr>
          <p:spPr>
            <a:xfrm flipH="1" flipV="1">
              <a:off x="755244" y="3922997"/>
              <a:ext cx="220602" cy="434114"/>
            </a:xfrm>
            <a:prstGeom prst="line">
              <a:avLst/>
            </a:prstGeom>
            <a:ln w="2540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2" name="Picture 3" descr="C:\Users\Ninad\AppData\Local\Microsoft\Windows\Temporary Internet Files\Content.IE5\OBOBE0HB\MC900383564[1].wm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9630" y="3963799"/>
              <a:ext cx="112720" cy="1622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Right Arrow 42"/>
            <p:cNvSpPr/>
            <p:nvPr/>
          </p:nvSpPr>
          <p:spPr>
            <a:xfrm>
              <a:off x="1057360" y="4038229"/>
              <a:ext cx="70510" cy="3180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fornian FB" pitchFamily="18" charset="0"/>
              </a:endParaRPr>
            </a:p>
          </p:txBody>
        </p:sp>
        <p:cxnSp>
          <p:nvCxnSpPr>
            <p:cNvPr id="44" name="Straight Connector 43"/>
            <p:cNvCxnSpPr/>
            <p:nvPr/>
          </p:nvCxnSpPr>
          <p:spPr>
            <a:xfrm>
              <a:off x="1111099" y="4190799"/>
              <a:ext cx="148" cy="24671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Rectangle 44"/>
          <p:cNvSpPr/>
          <p:nvPr/>
        </p:nvSpPr>
        <p:spPr>
          <a:xfrm>
            <a:off x="1935714" y="2946064"/>
            <a:ext cx="1295400" cy="2133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011914" y="3108836"/>
            <a:ext cx="11430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Kinect RGB-D sensor</a:t>
            </a:r>
            <a:endParaRPr lang="en-US" sz="1400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2014189" y="4396971"/>
            <a:ext cx="11430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Pioneer P3-AT robot</a:t>
            </a:r>
            <a:endParaRPr lang="en-US" sz="1400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410809" y="1494988"/>
            <a:ext cx="5418322" cy="5095028"/>
          </a:xfrm>
          <a:prstGeom prst="rect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3544035" y="1653315"/>
            <a:ext cx="4419600" cy="1455521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b="1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Leader tracking </a:t>
            </a:r>
            <a:endParaRPr lang="en-US" sz="1400" b="1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3628195" y="2059782"/>
            <a:ext cx="1143000" cy="83169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Kinect skeletal tracker</a:t>
            </a:r>
            <a:endParaRPr lang="en-US" sz="1400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5182335" y="2059781"/>
            <a:ext cx="1143000" cy="831691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Appearance descriptor generation</a:t>
            </a:r>
            <a:endParaRPr lang="en-US" sz="1400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6745575" y="2059781"/>
            <a:ext cx="1143000" cy="831691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Leader detection, occlusion inference</a:t>
            </a:r>
            <a:endParaRPr lang="en-US" sz="1400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563367" y="3332374"/>
            <a:ext cx="4400268" cy="145552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b="1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Mapping</a:t>
            </a:r>
            <a:endParaRPr lang="en-US" sz="1400" b="1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3647527" y="3738841"/>
            <a:ext cx="1143000" cy="83169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Floor occupancy detection</a:t>
            </a:r>
            <a:endParaRPr lang="en-US" sz="1400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5182335" y="3459005"/>
            <a:ext cx="1143000" cy="51767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Manhattan rotation</a:t>
            </a:r>
            <a:endParaRPr lang="en-US" sz="1400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6745575" y="3759729"/>
            <a:ext cx="1143000" cy="83169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Local environment map generation</a:t>
            </a:r>
            <a:endParaRPr lang="en-US" sz="1400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5182335" y="4156372"/>
            <a:ext cx="1143000" cy="51767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Translation estimation</a:t>
            </a:r>
            <a:endParaRPr lang="en-US" sz="1400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3582699" y="4994887"/>
            <a:ext cx="4380936" cy="145552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b="1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Navigation</a:t>
            </a:r>
            <a:endParaRPr lang="en-US" sz="1400" b="1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3653211" y="5401354"/>
            <a:ext cx="1143000" cy="83169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Control input generation</a:t>
            </a:r>
            <a:endParaRPr lang="en-US" sz="1400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6745575" y="5374458"/>
            <a:ext cx="1143000" cy="83169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Workspace generation</a:t>
            </a:r>
            <a:endParaRPr lang="en-US" sz="1400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5182335" y="5401354"/>
            <a:ext cx="1143000" cy="83169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Predictive fields navigation</a:t>
            </a:r>
            <a:endParaRPr lang="en-US" sz="1400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62" name="Left Arrow 61"/>
          <p:cNvSpPr/>
          <p:nvPr/>
        </p:nvSpPr>
        <p:spPr>
          <a:xfrm>
            <a:off x="4877531" y="5696898"/>
            <a:ext cx="209268" cy="228600"/>
          </a:xfrm>
          <a:prstGeom prst="leftArrow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fornian FB" pitchFamily="18" charset="0"/>
            </a:endParaRPr>
          </a:p>
        </p:txBody>
      </p:sp>
      <p:sp>
        <p:nvSpPr>
          <p:cNvPr id="63" name="Left Arrow 62"/>
          <p:cNvSpPr/>
          <p:nvPr/>
        </p:nvSpPr>
        <p:spPr>
          <a:xfrm>
            <a:off x="6416883" y="5676003"/>
            <a:ext cx="209268" cy="228600"/>
          </a:xfrm>
          <a:prstGeom prst="leftArrow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fornian FB" pitchFamily="18" charset="0"/>
            </a:endParaRPr>
          </a:p>
        </p:txBody>
      </p:sp>
      <p:sp>
        <p:nvSpPr>
          <p:cNvPr id="64" name="Curved Left Arrow 63"/>
          <p:cNvSpPr/>
          <p:nvPr/>
        </p:nvSpPr>
        <p:spPr>
          <a:xfrm rot="7824310">
            <a:off x="2681855" y="4955723"/>
            <a:ext cx="360792" cy="1426814"/>
          </a:xfrm>
          <a:prstGeom prst="curvedLeftArrow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lifornian FB" pitchFamily="18" charset="0"/>
            </a:endParaRPr>
          </a:p>
        </p:txBody>
      </p:sp>
      <p:sp>
        <p:nvSpPr>
          <p:cNvPr id="65" name="Curved Left Arrow 64"/>
          <p:cNvSpPr/>
          <p:nvPr/>
        </p:nvSpPr>
        <p:spPr>
          <a:xfrm rot="13907783">
            <a:off x="2648653" y="1596643"/>
            <a:ext cx="360792" cy="1426814"/>
          </a:xfrm>
          <a:prstGeom prst="curvedLeftArrow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lifornian FB" pitchFamily="18" charset="0"/>
            </a:endParaRPr>
          </a:p>
        </p:txBody>
      </p:sp>
      <p:sp>
        <p:nvSpPr>
          <p:cNvPr id="66" name="Curved Right Arrow 65"/>
          <p:cNvSpPr/>
          <p:nvPr/>
        </p:nvSpPr>
        <p:spPr>
          <a:xfrm rot="18222205">
            <a:off x="2877143" y="3532635"/>
            <a:ext cx="225516" cy="1181758"/>
          </a:xfrm>
          <a:prstGeom prst="curvedRightArrow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lifornian FB" pitchFamily="18" charset="0"/>
            </a:endParaRPr>
          </a:p>
        </p:txBody>
      </p:sp>
      <p:sp>
        <p:nvSpPr>
          <p:cNvPr id="67" name="Right Arrow 66"/>
          <p:cNvSpPr/>
          <p:nvPr/>
        </p:nvSpPr>
        <p:spPr>
          <a:xfrm>
            <a:off x="4877531" y="2381075"/>
            <a:ext cx="209268" cy="183989"/>
          </a:xfrm>
          <a:prstGeom prst="rightArrow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fornian FB" pitchFamily="18" charset="0"/>
            </a:endParaRPr>
          </a:p>
        </p:txBody>
      </p:sp>
      <p:sp>
        <p:nvSpPr>
          <p:cNvPr id="68" name="Right Arrow 67"/>
          <p:cNvSpPr/>
          <p:nvPr/>
        </p:nvSpPr>
        <p:spPr>
          <a:xfrm>
            <a:off x="6433371" y="2383632"/>
            <a:ext cx="209268" cy="183989"/>
          </a:xfrm>
          <a:prstGeom prst="rightArrow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fornian FB" pitchFamily="18" charset="0"/>
            </a:endParaRPr>
          </a:p>
        </p:txBody>
      </p:sp>
      <p:sp>
        <p:nvSpPr>
          <p:cNvPr id="69" name="Right Arrow 68"/>
          <p:cNvSpPr/>
          <p:nvPr/>
        </p:nvSpPr>
        <p:spPr>
          <a:xfrm>
            <a:off x="4900846" y="3968139"/>
            <a:ext cx="209268" cy="183989"/>
          </a:xfrm>
          <a:prstGeom prst="rightArrow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fornian FB" pitchFamily="18" charset="0"/>
            </a:endParaRPr>
          </a:p>
        </p:txBody>
      </p:sp>
      <p:sp>
        <p:nvSpPr>
          <p:cNvPr id="70" name="Right Arrow 69"/>
          <p:cNvSpPr/>
          <p:nvPr/>
        </p:nvSpPr>
        <p:spPr>
          <a:xfrm>
            <a:off x="6436207" y="3968140"/>
            <a:ext cx="209268" cy="183989"/>
          </a:xfrm>
          <a:prstGeom prst="rightArrow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fornian FB" pitchFamily="18" charset="0"/>
            </a:endParaRPr>
          </a:p>
        </p:txBody>
      </p:sp>
      <p:sp>
        <p:nvSpPr>
          <p:cNvPr id="71" name="Curved Left Arrow 70"/>
          <p:cNvSpPr/>
          <p:nvPr/>
        </p:nvSpPr>
        <p:spPr>
          <a:xfrm>
            <a:off x="8192235" y="2473069"/>
            <a:ext cx="457200" cy="3452429"/>
          </a:xfrm>
          <a:prstGeom prst="curvedLeftArrow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lifornian FB" pitchFamily="18" charset="0"/>
            </a:endParaRPr>
          </a:p>
        </p:txBody>
      </p:sp>
      <p:sp>
        <p:nvSpPr>
          <p:cNvPr id="72" name="Curved Left Arrow 71"/>
          <p:cNvSpPr/>
          <p:nvPr/>
        </p:nvSpPr>
        <p:spPr>
          <a:xfrm>
            <a:off x="8110347" y="3918051"/>
            <a:ext cx="228600" cy="1483303"/>
          </a:xfrm>
          <a:prstGeom prst="curvedLeftArrow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lifornian FB" pitchFamily="18" charset="0"/>
            </a:endParaRPr>
          </a:p>
        </p:txBody>
      </p:sp>
      <p:sp>
        <p:nvSpPr>
          <p:cNvPr id="73" name="Right Arrow 72"/>
          <p:cNvSpPr/>
          <p:nvPr/>
        </p:nvSpPr>
        <p:spPr>
          <a:xfrm>
            <a:off x="1584407" y="3964155"/>
            <a:ext cx="209268" cy="183989"/>
          </a:xfrm>
          <a:prstGeom prst="rightArrow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fornian FB" pitchFamily="18" charset="0"/>
            </a:endParaRPr>
          </a:p>
        </p:txBody>
      </p:sp>
      <p:sp>
        <p:nvSpPr>
          <p:cNvPr id="74" name="Rectangle 2"/>
          <p:cNvSpPr txBox="1">
            <a:spLocks noChangeArrowheads="1"/>
          </p:cNvSpPr>
          <p:nvPr/>
        </p:nvSpPr>
        <p:spPr>
          <a:xfrm>
            <a:off x="3157189" y="476581"/>
            <a:ext cx="2979761" cy="441325"/>
          </a:xfrm>
          <a:prstGeom prst="rect">
            <a:avLst/>
          </a:prstGeom>
          <a:ln>
            <a:solidFill>
              <a:schemeClr val="tx1">
                <a:lumMod val="95000"/>
              </a:schemeClr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000" b="1" dirty="0" smtClean="0">
                <a:solidFill>
                  <a:srgbClr val="FFFF00"/>
                </a:solidFill>
                <a:latin typeface="Californian FB" pitchFamily="18" charset="0"/>
              </a:rPr>
              <a:t>System modules</a:t>
            </a:r>
            <a:endParaRPr lang="en-US" sz="2000" b="1" dirty="0">
              <a:solidFill>
                <a:srgbClr val="FFFF00"/>
              </a:solidFill>
              <a:latin typeface="Californian FB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32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582699" y="4994887"/>
            <a:ext cx="4380936" cy="1455521"/>
            <a:chOff x="3582699" y="4994887"/>
            <a:chExt cx="4380936" cy="1455521"/>
          </a:xfrm>
        </p:grpSpPr>
        <p:sp>
          <p:nvSpPr>
            <p:cNvPr id="58" name="Rectangle 57"/>
            <p:cNvSpPr/>
            <p:nvPr/>
          </p:nvSpPr>
          <p:spPr>
            <a:xfrm>
              <a:off x="3582699" y="4994887"/>
              <a:ext cx="4380936" cy="1455521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400" b="1" dirty="0" smtClean="0">
                  <a:solidFill>
                    <a:schemeClr val="tx1"/>
                  </a:solidFill>
                  <a:latin typeface="Californian FB" pitchFamily="18" charset="0"/>
                  <a:cs typeface="Times New Roman" pitchFamily="18" charset="0"/>
                </a:rPr>
                <a:t>Navigation</a:t>
              </a:r>
              <a:endParaRPr lang="en-US" sz="1400" b="1" dirty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3653211" y="5401354"/>
              <a:ext cx="1143000" cy="831690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  <a:latin typeface="Californian FB" pitchFamily="18" charset="0"/>
                  <a:cs typeface="Times New Roman" pitchFamily="18" charset="0"/>
                </a:rPr>
                <a:t>Control input generation</a:t>
              </a:r>
              <a:endParaRPr lang="en-US" sz="1400" dirty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6745575" y="5374458"/>
              <a:ext cx="1143000" cy="831691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  <a:latin typeface="Californian FB" pitchFamily="18" charset="0"/>
                  <a:cs typeface="Times New Roman" pitchFamily="18" charset="0"/>
                </a:rPr>
                <a:t>Workspace generation</a:t>
              </a:r>
              <a:endParaRPr lang="en-US" sz="1400" dirty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5182335" y="5401354"/>
              <a:ext cx="1143000" cy="831690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  <a:latin typeface="Californian FB" pitchFamily="18" charset="0"/>
                  <a:cs typeface="Times New Roman" pitchFamily="18" charset="0"/>
                </a:rPr>
                <a:t>Predictive fields navigation</a:t>
              </a:r>
              <a:endParaRPr lang="en-US" sz="1400" dirty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endParaRPr>
            </a:p>
          </p:txBody>
        </p:sp>
        <p:sp>
          <p:nvSpPr>
            <p:cNvPr id="62" name="Left Arrow 61"/>
            <p:cNvSpPr/>
            <p:nvPr/>
          </p:nvSpPr>
          <p:spPr>
            <a:xfrm>
              <a:off x="4877531" y="5696898"/>
              <a:ext cx="209268" cy="228600"/>
            </a:xfrm>
            <a:prstGeom prst="leftArrow">
              <a:avLst/>
            </a:prstGeom>
            <a:noFill/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fornian FB" pitchFamily="18" charset="0"/>
              </a:endParaRPr>
            </a:p>
          </p:txBody>
        </p:sp>
        <p:sp>
          <p:nvSpPr>
            <p:cNvPr id="63" name="Left Arrow 62"/>
            <p:cNvSpPr/>
            <p:nvPr/>
          </p:nvSpPr>
          <p:spPr>
            <a:xfrm>
              <a:off x="6416883" y="5676003"/>
              <a:ext cx="209268" cy="228600"/>
            </a:xfrm>
            <a:prstGeom prst="leftArrow">
              <a:avLst/>
            </a:prstGeom>
            <a:noFill/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fornian FB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224903" y="122424"/>
            <a:ext cx="4380936" cy="1455521"/>
            <a:chOff x="2224903" y="122424"/>
            <a:chExt cx="4380936" cy="1455521"/>
          </a:xfrm>
        </p:grpSpPr>
        <p:sp>
          <p:nvSpPr>
            <p:cNvPr id="76" name="Rectangle 75"/>
            <p:cNvSpPr/>
            <p:nvPr/>
          </p:nvSpPr>
          <p:spPr>
            <a:xfrm>
              <a:off x="2224903" y="122424"/>
              <a:ext cx="4380936" cy="1455521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400" b="1" dirty="0" smtClean="0">
                  <a:solidFill>
                    <a:schemeClr val="tx1"/>
                  </a:solidFill>
                  <a:latin typeface="Californian FB" pitchFamily="18" charset="0"/>
                  <a:cs typeface="Times New Roman" pitchFamily="18" charset="0"/>
                </a:rPr>
                <a:t>Navigation</a:t>
              </a:r>
              <a:endParaRPr lang="en-US" sz="1400" b="1" dirty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2295415" y="528891"/>
              <a:ext cx="1143000" cy="8316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  <a:latin typeface="Californian FB" pitchFamily="18" charset="0"/>
                  <a:cs typeface="Times New Roman" pitchFamily="18" charset="0"/>
                </a:rPr>
                <a:t>Control input generation</a:t>
              </a:r>
              <a:endParaRPr lang="en-US" sz="1400" dirty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5387779" y="501995"/>
              <a:ext cx="1143000" cy="83169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  <a:latin typeface="Californian FB" pitchFamily="18" charset="0"/>
                  <a:cs typeface="Times New Roman" pitchFamily="18" charset="0"/>
                </a:rPr>
                <a:t>Workspace generation</a:t>
              </a:r>
              <a:endParaRPr lang="en-US" sz="1400" dirty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3824539" y="528891"/>
              <a:ext cx="1143000" cy="8316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  <a:latin typeface="Californian FB" pitchFamily="18" charset="0"/>
                  <a:cs typeface="Times New Roman" pitchFamily="18" charset="0"/>
                </a:rPr>
                <a:t>Predictive fields navigation</a:t>
              </a:r>
              <a:endParaRPr lang="en-US" sz="1400" dirty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endParaRPr>
            </a:p>
          </p:txBody>
        </p:sp>
        <p:sp>
          <p:nvSpPr>
            <p:cNvPr id="80" name="Left Arrow 79"/>
            <p:cNvSpPr/>
            <p:nvPr/>
          </p:nvSpPr>
          <p:spPr>
            <a:xfrm>
              <a:off x="3519735" y="824435"/>
              <a:ext cx="209268" cy="228600"/>
            </a:xfrm>
            <a:prstGeom prst="leftArrow">
              <a:avLst/>
            </a:prstGeom>
            <a:noFill/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fornian FB" pitchFamily="18" charset="0"/>
              </a:endParaRPr>
            </a:p>
          </p:txBody>
        </p:sp>
        <p:sp>
          <p:nvSpPr>
            <p:cNvPr id="81" name="Left Arrow 80"/>
            <p:cNvSpPr/>
            <p:nvPr/>
          </p:nvSpPr>
          <p:spPr>
            <a:xfrm>
              <a:off x="5059087" y="803540"/>
              <a:ext cx="209268" cy="228600"/>
            </a:xfrm>
            <a:prstGeom prst="leftArrow">
              <a:avLst/>
            </a:prstGeom>
            <a:noFill/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fornian FB" pitchFamily="18" charset="0"/>
              </a:endParaRPr>
            </a:p>
          </p:txBody>
        </p:sp>
      </p:grpSp>
      <p:sp>
        <p:nvSpPr>
          <p:cNvPr id="5" name="Flowchart: Alternate Process 4"/>
          <p:cNvSpPr/>
          <p:nvPr/>
        </p:nvSpPr>
        <p:spPr>
          <a:xfrm>
            <a:off x="3780922" y="2019300"/>
            <a:ext cx="1443816" cy="533400"/>
          </a:xfrm>
          <a:prstGeom prst="flowChartAlternateProcess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Californian FB" pitchFamily="18" charset="0"/>
              </a:rPr>
              <a:t>Leader unobstructed?</a:t>
            </a:r>
            <a:endParaRPr lang="en-US" sz="1400" dirty="0">
              <a:latin typeface="Californian FB" pitchFamily="18" charset="0"/>
            </a:endParaRPr>
          </a:p>
        </p:txBody>
      </p:sp>
      <p:sp>
        <p:nvSpPr>
          <p:cNvPr id="83" name="Down Arrow 82"/>
          <p:cNvSpPr/>
          <p:nvPr/>
        </p:nvSpPr>
        <p:spPr>
          <a:xfrm rot="17901102">
            <a:off x="4914167" y="2552489"/>
            <a:ext cx="380263" cy="914400"/>
          </a:xfrm>
          <a:prstGeom prst="downArrow">
            <a:avLst/>
          </a:prstGeom>
          <a:noFill/>
          <a:ln>
            <a:solidFill>
              <a:schemeClr val="bg2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Down Arrow 83"/>
          <p:cNvSpPr/>
          <p:nvPr/>
        </p:nvSpPr>
        <p:spPr>
          <a:xfrm rot="3604388">
            <a:off x="3817609" y="2582052"/>
            <a:ext cx="380263" cy="914400"/>
          </a:xfrm>
          <a:prstGeom prst="downArrow">
            <a:avLst/>
          </a:prstGeom>
          <a:noFill/>
          <a:ln>
            <a:solidFill>
              <a:schemeClr val="bg2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lowchart: Alternate Process 84"/>
          <p:cNvSpPr/>
          <p:nvPr/>
        </p:nvSpPr>
        <p:spPr>
          <a:xfrm>
            <a:off x="2902461" y="3581400"/>
            <a:ext cx="1443816" cy="533400"/>
          </a:xfrm>
          <a:prstGeom prst="flowChartAlternateProcess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Californian FB" pitchFamily="18" charset="0"/>
              </a:rPr>
              <a:t>‘Exact’ person following </a:t>
            </a:r>
            <a:endParaRPr lang="en-US" sz="1400" dirty="0">
              <a:latin typeface="Californian FB" pitchFamily="18" charset="0"/>
            </a:endParaRPr>
          </a:p>
        </p:txBody>
      </p:sp>
      <p:sp>
        <p:nvSpPr>
          <p:cNvPr id="86" name="Flowchart: Alternate Process 85"/>
          <p:cNvSpPr/>
          <p:nvPr/>
        </p:nvSpPr>
        <p:spPr>
          <a:xfrm>
            <a:off x="4957303" y="3581400"/>
            <a:ext cx="1443816" cy="533400"/>
          </a:xfrm>
          <a:prstGeom prst="flowChartAlternateProcess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Californian FB" pitchFamily="18" charset="0"/>
              </a:rPr>
              <a:t>Predictive fields navigation</a:t>
            </a:r>
            <a:endParaRPr lang="en-US" sz="1400" dirty="0">
              <a:latin typeface="Californian FB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367211" y="4350796"/>
            <a:ext cx="2286000" cy="2286000"/>
            <a:chOff x="1367211" y="4350796"/>
            <a:chExt cx="2286000" cy="2286000"/>
          </a:xfrm>
        </p:grpSpPr>
        <p:sp>
          <p:nvSpPr>
            <p:cNvPr id="88" name="Rectangle 87"/>
            <p:cNvSpPr/>
            <p:nvPr/>
          </p:nvSpPr>
          <p:spPr>
            <a:xfrm>
              <a:off x="1367211" y="4350796"/>
              <a:ext cx="2286000" cy="2286000"/>
            </a:xfrm>
            <a:prstGeom prst="rect">
              <a:avLst/>
            </a:prstGeom>
            <a:solidFill>
              <a:srgbClr val="00206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9" name="Straight Connector 88"/>
            <p:cNvCxnSpPr/>
            <p:nvPr/>
          </p:nvCxnSpPr>
          <p:spPr>
            <a:xfrm>
              <a:off x="1604759" y="4477715"/>
              <a:ext cx="172344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3328206" y="4477715"/>
              <a:ext cx="370" cy="61679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1613706" y="5082675"/>
              <a:ext cx="1016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2629706" y="5072303"/>
              <a:ext cx="0" cy="12065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Rectangle 92"/>
            <p:cNvSpPr/>
            <p:nvPr/>
          </p:nvSpPr>
          <p:spPr>
            <a:xfrm>
              <a:off x="3020268" y="5827012"/>
              <a:ext cx="117508" cy="7351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4" name="Picture 2" descr="C:\Users\Ninad\AppData\Local\Microsoft\Windows\Temporary Internet Files\Content.IE5\NBS6T4G2\MM900284097[1].gif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0456" y="4824780"/>
              <a:ext cx="368551" cy="3879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5" name="Down Arrow 94"/>
            <p:cNvSpPr/>
            <p:nvPr/>
          </p:nvSpPr>
          <p:spPr>
            <a:xfrm rot="20363441" flipV="1">
              <a:off x="2956870" y="5165976"/>
              <a:ext cx="107749" cy="537085"/>
            </a:xfrm>
            <a:prstGeom prst="down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6" name="Straight Connector 95"/>
            <p:cNvCxnSpPr/>
            <p:nvPr/>
          </p:nvCxnSpPr>
          <p:spPr>
            <a:xfrm flipV="1">
              <a:off x="3085980" y="4753745"/>
              <a:ext cx="496871" cy="1064732"/>
            </a:xfrm>
            <a:prstGeom prst="line">
              <a:avLst/>
            </a:prstGeom>
            <a:ln w="2540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Arc 96"/>
            <p:cNvSpPr/>
            <p:nvPr/>
          </p:nvSpPr>
          <p:spPr>
            <a:xfrm>
              <a:off x="2531067" y="4546166"/>
              <a:ext cx="1039371" cy="554394"/>
            </a:xfrm>
            <a:prstGeom prst="arc">
              <a:avLst>
                <a:gd name="adj1" fmla="val 11395599"/>
                <a:gd name="adj2" fmla="val 21133981"/>
              </a:avLst>
            </a:prstGeom>
            <a:ln w="1905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8" name="Straight Connector 97"/>
            <p:cNvCxnSpPr/>
            <p:nvPr/>
          </p:nvCxnSpPr>
          <p:spPr>
            <a:xfrm flipH="1" flipV="1">
              <a:off x="2534474" y="4733192"/>
              <a:ext cx="551506" cy="1085285"/>
            </a:xfrm>
            <a:prstGeom prst="line">
              <a:avLst/>
            </a:prstGeom>
            <a:ln w="2540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3328576" y="5662009"/>
              <a:ext cx="370" cy="61679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Group 101"/>
          <p:cNvGrpSpPr>
            <a:grpSpLocks noChangeAspect="1"/>
          </p:cNvGrpSpPr>
          <p:nvPr/>
        </p:nvGrpSpPr>
        <p:grpSpPr>
          <a:xfrm>
            <a:off x="6174075" y="4350796"/>
            <a:ext cx="2286000" cy="2286000"/>
            <a:chOff x="4579961" y="3780774"/>
            <a:chExt cx="2743200" cy="2743200"/>
          </a:xfrm>
        </p:grpSpPr>
        <p:sp>
          <p:nvSpPr>
            <p:cNvPr id="103" name="Rectangle 102"/>
            <p:cNvSpPr/>
            <p:nvPr/>
          </p:nvSpPr>
          <p:spPr>
            <a:xfrm>
              <a:off x="4579961" y="3780774"/>
              <a:ext cx="2743200" cy="2743200"/>
            </a:xfrm>
            <a:prstGeom prst="rect">
              <a:avLst/>
            </a:prstGeom>
            <a:solidFill>
              <a:srgbClr val="00206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4" name="Straight Connector 103"/>
            <p:cNvCxnSpPr/>
            <p:nvPr/>
          </p:nvCxnSpPr>
          <p:spPr>
            <a:xfrm>
              <a:off x="4865018" y="3933077"/>
              <a:ext cx="206813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6933155" y="3933077"/>
              <a:ext cx="444" cy="74015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>
              <a:off x="4875755" y="4659029"/>
              <a:ext cx="1219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>
              <a:off x="6094955" y="4646582"/>
              <a:ext cx="0" cy="1447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Rectangle 107"/>
            <p:cNvSpPr/>
            <p:nvPr/>
          </p:nvSpPr>
          <p:spPr>
            <a:xfrm>
              <a:off x="6448986" y="5863407"/>
              <a:ext cx="141010" cy="8822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9" name="Picture 2" descr="C:\Users\Ninad\AppData\Local\Microsoft\Windows\Temporary Internet Files\Content.IE5\NBS6T4G2\MM900284097[1].gif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1087" y="4116786"/>
              <a:ext cx="442261" cy="465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0" name="Down Arrow 109"/>
            <p:cNvSpPr/>
            <p:nvPr/>
          </p:nvSpPr>
          <p:spPr>
            <a:xfrm rot="20363441" flipV="1">
              <a:off x="6372909" y="5070164"/>
              <a:ext cx="129299" cy="644502"/>
            </a:xfrm>
            <a:prstGeom prst="down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1" name="Straight Connector 110"/>
            <p:cNvCxnSpPr/>
            <p:nvPr/>
          </p:nvCxnSpPr>
          <p:spPr>
            <a:xfrm flipV="1">
              <a:off x="6527840" y="4575487"/>
              <a:ext cx="596245" cy="1277678"/>
            </a:xfrm>
            <a:prstGeom prst="line">
              <a:avLst/>
            </a:prstGeom>
            <a:ln w="2540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Arc 111"/>
            <p:cNvSpPr/>
            <p:nvPr/>
          </p:nvSpPr>
          <p:spPr>
            <a:xfrm>
              <a:off x="5861945" y="4326392"/>
              <a:ext cx="1247245" cy="665273"/>
            </a:xfrm>
            <a:prstGeom prst="arc">
              <a:avLst>
                <a:gd name="adj1" fmla="val 11395599"/>
                <a:gd name="adj2" fmla="val 21133981"/>
              </a:avLst>
            </a:prstGeom>
            <a:ln w="1905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3" name="Straight Connector 112"/>
            <p:cNvCxnSpPr/>
            <p:nvPr/>
          </p:nvCxnSpPr>
          <p:spPr>
            <a:xfrm flipH="1" flipV="1">
              <a:off x="5866033" y="4550823"/>
              <a:ext cx="661807" cy="1302342"/>
            </a:xfrm>
            <a:prstGeom prst="line">
              <a:avLst/>
            </a:prstGeom>
            <a:ln w="2540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4" name="Picture 3" descr="C:\Users\Ninad\AppData\Local\Microsoft\Windows\Temporary Internet Files\Content.IE5\OBOBE0HB\MC900383564[1].wm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9191" y="4673229"/>
              <a:ext cx="338160" cy="4866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5" name="Right Arrow 114"/>
            <p:cNvSpPr/>
            <p:nvPr/>
          </p:nvSpPr>
          <p:spPr>
            <a:xfrm>
              <a:off x="6772381" y="4896520"/>
              <a:ext cx="211530" cy="9542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6" name="Straight Connector 115"/>
            <p:cNvCxnSpPr/>
            <p:nvPr/>
          </p:nvCxnSpPr>
          <p:spPr>
            <a:xfrm>
              <a:off x="6933599" y="5354230"/>
              <a:ext cx="444" cy="74015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7" name="TextBox 116"/>
          <p:cNvSpPr txBox="1"/>
          <p:nvPr/>
        </p:nvSpPr>
        <p:spPr>
          <a:xfrm>
            <a:off x="3570438" y="2625247"/>
            <a:ext cx="5413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alifornian FB" pitchFamily="18" charset="0"/>
              </a:rPr>
              <a:t>Yes</a:t>
            </a:r>
            <a:endParaRPr lang="en-US" sz="1400" dirty="0">
              <a:latin typeface="Californian FB" pitchFamily="18" charset="0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5137847" y="2638415"/>
            <a:ext cx="5413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alifornian FB" pitchFamily="18" charset="0"/>
              </a:rPr>
              <a:t>No</a:t>
            </a:r>
            <a:endParaRPr lang="en-US" sz="1400" dirty="0">
              <a:latin typeface="Californian FB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28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2.48844E-6 L -0.14792 -0.71138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96" y="-35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3" grpId="0" animBg="1"/>
      <p:bldP spid="84" grpId="0" animBg="1"/>
      <p:bldP spid="85" grpId="0" animBg="1"/>
      <p:bldP spid="86" grpId="0" animBg="1"/>
      <p:bldP spid="117" grpId="0"/>
      <p:bldP spid="1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24903" y="122424"/>
            <a:ext cx="4380936" cy="1455521"/>
            <a:chOff x="2224903" y="122424"/>
            <a:chExt cx="4380936" cy="1455521"/>
          </a:xfrm>
        </p:grpSpPr>
        <p:sp>
          <p:nvSpPr>
            <p:cNvPr id="76" name="Rectangle 75"/>
            <p:cNvSpPr/>
            <p:nvPr/>
          </p:nvSpPr>
          <p:spPr>
            <a:xfrm>
              <a:off x="2224903" y="122424"/>
              <a:ext cx="4380936" cy="1455521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400" b="1" dirty="0" smtClean="0">
                  <a:solidFill>
                    <a:schemeClr val="tx1"/>
                  </a:solidFill>
                  <a:latin typeface="Californian FB" pitchFamily="18" charset="0"/>
                  <a:cs typeface="Times New Roman" pitchFamily="18" charset="0"/>
                </a:rPr>
                <a:t>Navigation</a:t>
              </a:r>
              <a:endParaRPr lang="en-US" sz="1400" b="1" dirty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2295415" y="528891"/>
              <a:ext cx="1143000" cy="831690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  <a:latin typeface="Californian FB" pitchFamily="18" charset="0"/>
                  <a:cs typeface="Times New Roman" pitchFamily="18" charset="0"/>
                </a:rPr>
                <a:t>Control input generation</a:t>
              </a:r>
              <a:endParaRPr lang="en-US" sz="1400" dirty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5387779" y="501995"/>
              <a:ext cx="1143000" cy="831691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  <a:latin typeface="Californian FB" pitchFamily="18" charset="0"/>
                  <a:cs typeface="Times New Roman" pitchFamily="18" charset="0"/>
                </a:rPr>
                <a:t>Workspace generation</a:t>
              </a:r>
              <a:endParaRPr lang="en-US" sz="1400" dirty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3824539" y="528891"/>
              <a:ext cx="1143000" cy="831690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  <a:latin typeface="Californian FB" pitchFamily="18" charset="0"/>
                  <a:cs typeface="Times New Roman" pitchFamily="18" charset="0"/>
                </a:rPr>
                <a:t>Predictive fields navigation</a:t>
              </a:r>
              <a:endParaRPr lang="en-US" sz="1400" dirty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endParaRPr>
            </a:p>
          </p:txBody>
        </p:sp>
        <p:sp>
          <p:nvSpPr>
            <p:cNvPr id="80" name="Left Arrow 79"/>
            <p:cNvSpPr/>
            <p:nvPr/>
          </p:nvSpPr>
          <p:spPr>
            <a:xfrm>
              <a:off x="3519735" y="824435"/>
              <a:ext cx="209268" cy="228600"/>
            </a:xfrm>
            <a:prstGeom prst="leftArrow">
              <a:avLst/>
            </a:prstGeom>
            <a:noFill/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fornian FB" pitchFamily="18" charset="0"/>
              </a:endParaRPr>
            </a:p>
          </p:txBody>
        </p:sp>
        <p:sp>
          <p:nvSpPr>
            <p:cNvPr id="81" name="Left Arrow 80"/>
            <p:cNvSpPr/>
            <p:nvPr/>
          </p:nvSpPr>
          <p:spPr>
            <a:xfrm>
              <a:off x="5059087" y="803540"/>
              <a:ext cx="209268" cy="228600"/>
            </a:xfrm>
            <a:prstGeom prst="leftArrow">
              <a:avLst/>
            </a:prstGeom>
            <a:noFill/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fornian FB" pitchFamily="18" charset="0"/>
              </a:endParaRPr>
            </a:p>
          </p:txBody>
        </p:sp>
      </p:grpSp>
      <p:sp>
        <p:nvSpPr>
          <p:cNvPr id="86" name="Flowchart: Alternate Process 85"/>
          <p:cNvSpPr/>
          <p:nvPr/>
        </p:nvSpPr>
        <p:spPr>
          <a:xfrm>
            <a:off x="4957303" y="3581400"/>
            <a:ext cx="1443816" cy="533400"/>
          </a:xfrm>
          <a:prstGeom prst="flowChartAlternateProcess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Californian FB" pitchFamily="18" charset="0"/>
              </a:rPr>
              <a:t>Predictive fields navigation</a:t>
            </a:r>
            <a:endParaRPr lang="en-US" sz="1400" dirty="0">
              <a:latin typeface="Californian FB" pitchFamily="18" charset="0"/>
            </a:endParaRPr>
          </a:p>
        </p:txBody>
      </p:sp>
      <p:sp>
        <p:nvSpPr>
          <p:cNvPr id="51" name="Flowchart: Alternate Process 50"/>
          <p:cNvSpPr/>
          <p:nvPr/>
        </p:nvSpPr>
        <p:spPr>
          <a:xfrm>
            <a:off x="781087" y="3472216"/>
            <a:ext cx="1443816" cy="533400"/>
          </a:xfrm>
          <a:prstGeom prst="flowChartAlternateProcess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Californian FB" pitchFamily="18" charset="0"/>
              </a:rPr>
              <a:t>Potential fields path planning</a:t>
            </a:r>
            <a:endParaRPr lang="en-US" sz="1400" dirty="0">
              <a:latin typeface="Californian FB" pitchFamily="18" charset="0"/>
            </a:endParaRPr>
          </a:p>
        </p:txBody>
      </p:sp>
      <p:sp>
        <p:nvSpPr>
          <p:cNvPr id="52" name="Flowchart: Alternate Process 51"/>
          <p:cNvSpPr/>
          <p:nvPr/>
        </p:nvSpPr>
        <p:spPr>
          <a:xfrm>
            <a:off x="3276600" y="3472216"/>
            <a:ext cx="1443816" cy="533400"/>
          </a:xfrm>
          <a:prstGeom prst="flowChartAlternateProcess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Californian FB" pitchFamily="18" charset="0"/>
              </a:rPr>
              <a:t>Navigation functions</a:t>
            </a:r>
            <a:endParaRPr lang="en-US" sz="1400" dirty="0">
              <a:latin typeface="Californian FB" pitchFamily="18" charset="0"/>
            </a:endParaRPr>
          </a:p>
        </p:txBody>
      </p:sp>
      <p:sp>
        <p:nvSpPr>
          <p:cNvPr id="53" name="Flowchart: Alternate Process 52"/>
          <p:cNvSpPr/>
          <p:nvPr/>
        </p:nvSpPr>
        <p:spPr>
          <a:xfrm>
            <a:off x="6858000" y="1985744"/>
            <a:ext cx="1443816" cy="609600"/>
          </a:xfrm>
          <a:prstGeom prst="flowChartAlternateProcess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>
                <a:latin typeface="Californian FB" pitchFamily="18" charset="0"/>
              </a:rPr>
              <a:t>Nonholnomic</a:t>
            </a:r>
            <a:r>
              <a:rPr lang="en-US" sz="1400" dirty="0" smtClean="0">
                <a:latin typeface="Californian FB" pitchFamily="18" charset="0"/>
              </a:rPr>
              <a:t> navigation functions</a:t>
            </a:r>
            <a:endParaRPr lang="en-US" sz="1400" dirty="0">
              <a:latin typeface="Californian FB" pitchFamily="18" charset="0"/>
            </a:endParaRPr>
          </a:p>
        </p:txBody>
      </p:sp>
      <p:sp>
        <p:nvSpPr>
          <p:cNvPr id="55" name="Rectangle 2"/>
          <p:cNvSpPr txBox="1">
            <a:spLocks noChangeArrowheads="1"/>
          </p:cNvSpPr>
          <p:nvPr/>
        </p:nvSpPr>
        <p:spPr>
          <a:xfrm>
            <a:off x="1040963" y="4044377"/>
            <a:ext cx="1549837" cy="8756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285750" indent="-285750">
              <a:buFont typeface="Arial" pitchFamily="34" charset="0"/>
              <a:buChar char="•"/>
            </a:pPr>
            <a:r>
              <a:rPr lang="en-US" sz="1400" dirty="0" err="1" smtClean="0">
                <a:solidFill>
                  <a:srgbClr val="92D050"/>
                </a:solidFill>
                <a:latin typeface="Californian FB" pitchFamily="18" charset="0"/>
              </a:rPr>
              <a:t>Khatib</a:t>
            </a:r>
            <a:r>
              <a:rPr lang="en-US" sz="1400" dirty="0" smtClean="0">
                <a:solidFill>
                  <a:srgbClr val="92D050"/>
                </a:solidFill>
                <a:latin typeface="Californian FB" pitchFamily="18" charset="0"/>
              </a:rPr>
              <a:t> (1986)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solidFill>
                  <a:srgbClr val="92D050"/>
                </a:solidFill>
                <a:latin typeface="Californian FB" pitchFamily="18" charset="0"/>
              </a:rPr>
              <a:t>Krogh (</a:t>
            </a:r>
            <a:r>
              <a:rPr lang="en-US" sz="1400" dirty="0" smtClean="0">
                <a:solidFill>
                  <a:srgbClr val="92D050"/>
                </a:solidFill>
                <a:latin typeface="Californian FB" pitchFamily="18" charset="0"/>
              </a:rPr>
              <a:t>1986)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err="1" smtClean="0">
                <a:solidFill>
                  <a:srgbClr val="92D050"/>
                </a:solidFill>
                <a:latin typeface="Californian FB" pitchFamily="18" charset="0"/>
              </a:rPr>
              <a:t>Arkin</a:t>
            </a:r>
            <a:r>
              <a:rPr lang="en-US" sz="1400" dirty="0" smtClean="0">
                <a:solidFill>
                  <a:srgbClr val="92D050"/>
                </a:solidFill>
                <a:latin typeface="Californian FB" pitchFamily="18" charset="0"/>
              </a:rPr>
              <a:t> (1987)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400" dirty="0">
              <a:solidFill>
                <a:srgbClr val="92D050"/>
              </a:solidFill>
              <a:latin typeface="Californian FB" pitchFamily="18" charset="0"/>
            </a:endParaRPr>
          </a:p>
        </p:txBody>
      </p:sp>
      <p:sp>
        <p:nvSpPr>
          <p:cNvPr id="57" name="Rectangle 2"/>
          <p:cNvSpPr txBox="1">
            <a:spLocks noChangeArrowheads="1"/>
          </p:cNvSpPr>
          <p:nvPr/>
        </p:nvSpPr>
        <p:spPr>
          <a:xfrm>
            <a:off x="3716970" y="4044377"/>
            <a:ext cx="1549837" cy="8756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1400" dirty="0" err="1" smtClean="0">
                <a:solidFill>
                  <a:srgbClr val="92D050"/>
                </a:solidFill>
                <a:latin typeface="Californian FB" pitchFamily="18" charset="0"/>
              </a:rPr>
              <a:t>Rimon</a:t>
            </a:r>
            <a:r>
              <a:rPr lang="en-US" sz="1400" dirty="0" smtClean="0">
                <a:solidFill>
                  <a:srgbClr val="92D050"/>
                </a:solidFill>
                <a:latin typeface="Californian FB" pitchFamily="18" charset="0"/>
              </a:rPr>
              <a:t> and </a:t>
            </a:r>
            <a:r>
              <a:rPr lang="en-US" sz="1400" dirty="0" err="1" smtClean="0">
                <a:solidFill>
                  <a:srgbClr val="92D050"/>
                </a:solidFill>
                <a:latin typeface="Californian FB" pitchFamily="18" charset="0"/>
              </a:rPr>
              <a:t>Koditschek</a:t>
            </a:r>
            <a:r>
              <a:rPr lang="en-US" sz="1400" dirty="0" smtClean="0">
                <a:solidFill>
                  <a:srgbClr val="92D050"/>
                </a:solidFill>
                <a:latin typeface="Californian FB" pitchFamily="18" charset="0"/>
              </a:rPr>
              <a:t> (1990, 1991, 1992)</a:t>
            </a:r>
            <a:endParaRPr lang="en-US" sz="1400" dirty="0">
              <a:solidFill>
                <a:srgbClr val="92D050"/>
              </a:solidFill>
              <a:latin typeface="Californian FB" pitchFamily="18" charset="0"/>
            </a:endParaRPr>
          </a:p>
        </p:txBody>
      </p:sp>
      <p:sp>
        <p:nvSpPr>
          <p:cNvPr id="64" name="Rectangle 2"/>
          <p:cNvSpPr txBox="1">
            <a:spLocks noChangeArrowheads="1"/>
          </p:cNvSpPr>
          <p:nvPr/>
        </p:nvSpPr>
        <p:spPr>
          <a:xfrm>
            <a:off x="7010400" y="2595345"/>
            <a:ext cx="1549837" cy="685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1400" dirty="0" smtClean="0">
                <a:solidFill>
                  <a:srgbClr val="92D050"/>
                </a:solidFill>
                <a:latin typeface="Californian FB" pitchFamily="18" charset="0"/>
              </a:rPr>
              <a:t>Tanner (2003, 2005, 2010)</a:t>
            </a:r>
            <a:endParaRPr lang="en-US" sz="1400" dirty="0">
              <a:solidFill>
                <a:srgbClr val="92D050"/>
              </a:solidFill>
              <a:latin typeface="Californian FB" pitchFamily="18" charset="0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5301698" y="3619500"/>
            <a:ext cx="533400" cy="228600"/>
          </a:xfrm>
          <a:prstGeom prst="rightArrow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ight Arrow 64"/>
          <p:cNvSpPr/>
          <p:nvPr/>
        </p:nvSpPr>
        <p:spPr>
          <a:xfrm rot="19448988">
            <a:off x="5318115" y="2957578"/>
            <a:ext cx="533400" cy="228600"/>
          </a:xfrm>
          <a:prstGeom prst="rightArrow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lowchart: Alternate Process 65"/>
          <p:cNvSpPr/>
          <p:nvPr/>
        </p:nvSpPr>
        <p:spPr>
          <a:xfrm>
            <a:off x="6858000" y="3392943"/>
            <a:ext cx="1443816" cy="609600"/>
          </a:xfrm>
          <a:prstGeom prst="flowChartAlternateProcess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Californian FB" pitchFamily="18" charset="0"/>
              </a:rPr>
              <a:t>Modified topology, gain tuning</a:t>
            </a:r>
            <a:endParaRPr lang="en-US" sz="1400" dirty="0">
              <a:latin typeface="Californian FB" pitchFamily="18" charset="0"/>
            </a:endParaRPr>
          </a:p>
        </p:txBody>
      </p:sp>
      <p:sp>
        <p:nvSpPr>
          <p:cNvPr id="67" name="Rectangle 2"/>
          <p:cNvSpPr txBox="1">
            <a:spLocks noChangeArrowheads="1"/>
          </p:cNvSpPr>
          <p:nvPr/>
        </p:nvSpPr>
        <p:spPr>
          <a:xfrm>
            <a:off x="7010400" y="4002544"/>
            <a:ext cx="1549837" cy="685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1400" dirty="0" err="1" smtClean="0">
                <a:solidFill>
                  <a:srgbClr val="92D050"/>
                </a:solidFill>
                <a:latin typeface="Californian FB" pitchFamily="18" charset="0"/>
              </a:rPr>
              <a:t>Filippidis</a:t>
            </a:r>
            <a:r>
              <a:rPr lang="en-US" sz="1400" dirty="0" smtClean="0">
                <a:solidFill>
                  <a:srgbClr val="92D050"/>
                </a:solidFill>
                <a:latin typeface="Californian FB" pitchFamily="18" charset="0"/>
              </a:rPr>
              <a:t> (2011,2012)</a:t>
            </a:r>
            <a:endParaRPr lang="en-US" sz="1400" dirty="0">
              <a:solidFill>
                <a:srgbClr val="92D050"/>
              </a:solidFill>
              <a:latin typeface="Californian FB" pitchFamily="18" charset="0"/>
            </a:endParaRPr>
          </a:p>
        </p:txBody>
      </p:sp>
      <p:sp>
        <p:nvSpPr>
          <p:cNvPr id="68" name="Right Arrow 67"/>
          <p:cNvSpPr/>
          <p:nvPr/>
        </p:nvSpPr>
        <p:spPr>
          <a:xfrm rot="2147906">
            <a:off x="5318172" y="4323905"/>
            <a:ext cx="533400" cy="228600"/>
          </a:xfrm>
          <a:prstGeom prst="rightArrow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ight Arrow 68"/>
          <p:cNvSpPr/>
          <p:nvPr/>
        </p:nvSpPr>
        <p:spPr>
          <a:xfrm>
            <a:off x="2600215" y="3624616"/>
            <a:ext cx="533400" cy="228600"/>
          </a:xfrm>
          <a:prstGeom prst="rightArrow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2"/>
          <p:cNvSpPr txBox="1">
            <a:spLocks noChangeArrowheads="1"/>
          </p:cNvSpPr>
          <p:nvPr/>
        </p:nvSpPr>
        <p:spPr>
          <a:xfrm>
            <a:off x="2224903" y="5257800"/>
            <a:ext cx="4380936" cy="13107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alifornian FB" pitchFamily="18" charset="0"/>
              </a:rPr>
              <a:t>“Topological representation of the robot workspace in which the goal is the lowest point and obstacles are peaks. </a:t>
            </a:r>
            <a:r>
              <a:rPr lang="en-US" sz="1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alifornian FB" pitchFamily="18" charset="0"/>
              </a:rPr>
              <a:t>Goal attracts the robot, obstacles repel it.</a:t>
            </a:r>
            <a:r>
              <a:rPr lang="en-US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alifornian FB" pitchFamily="18" charset="0"/>
              </a:rPr>
              <a:t>”</a:t>
            </a:r>
            <a:endParaRPr lang="en-US" sz="1800" dirty="0">
              <a:solidFill>
                <a:schemeClr val="accent1">
                  <a:lumMod val="20000"/>
                  <a:lumOff val="80000"/>
                </a:schemeClr>
              </a:solidFill>
              <a:latin typeface="Californian FB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07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0444E-6 L 0.20399 0.18317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91" y="91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51" grpId="0" animBg="1"/>
      <p:bldP spid="52" grpId="0" animBg="1"/>
      <p:bldP spid="53" grpId="0" animBg="1"/>
      <p:bldP spid="55" grpId="0"/>
      <p:bldP spid="57" grpId="0"/>
      <p:bldP spid="64" grpId="0"/>
      <p:bldP spid="2" grpId="0" animBg="1"/>
      <p:bldP spid="65" grpId="0" animBg="1"/>
      <p:bldP spid="66" grpId="0" animBg="1"/>
      <p:bldP spid="67" grpId="0"/>
      <p:bldP spid="68" grpId="0" animBg="1"/>
      <p:bldP spid="69" grpId="0" animBg="1"/>
      <p:bldP spid="7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24903" y="122424"/>
            <a:ext cx="4380936" cy="1455521"/>
            <a:chOff x="2224903" y="122424"/>
            <a:chExt cx="4380936" cy="1455521"/>
          </a:xfrm>
        </p:grpSpPr>
        <p:sp>
          <p:nvSpPr>
            <p:cNvPr id="76" name="Rectangle 75"/>
            <p:cNvSpPr/>
            <p:nvPr/>
          </p:nvSpPr>
          <p:spPr>
            <a:xfrm>
              <a:off x="2224903" y="122424"/>
              <a:ext cx="4380936" cy="14555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400" b="1" dirty="0" smtClean="0">
                  <a:solidFill>
                    <a:schemeClr val="tx1"/>
                  </a:solidFill>
                  <a:latin typeface="Californian FB" pitchFamily="18" charset="0"/>
                  <a:cs typeface="Times New Roman" pitchFamily="18" charset="0"/>
                </a:rPr>
                <a:t>Navigation</a:t>
              </a:r>
              <a:endParaRPr lang="en-US" sz="1400" b="1" dirty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2295415" y="528891"/>
              <a:ext cx="1143000" cy="8316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  <a:latin typeface="Californian FB" pitchFamily="18" charset="0"/>
                  <a:cs typeface="Times New Roman" pitchFamily="18" charset="0"/>
                </a:rPr>
                <a:t>Control input generation</a:t>
              </a:r>
              <a:endParaRPr lang="en-US" sz="1400" dirty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5387779" y="501995"/>
              <a:ext cx="1143000" cy="831691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  <a:latin typeface="Californian FB" pitchFamily="18" charset="0"/>
                  <a:cs typeface="Times New Roman" pitchFamily="18" charset="0"/>
                </a:rPr>
                <a:t>Workspace generation</a:t>
              </a:r>
              <a:endParaRPr lang="en-US" sz="1400" dirty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3824539" y="528891"/>
              <a:ext cx="1143000" cy="8316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  <a:latin typeface="Californian FB" pitchFamily="18" charset="0"/>
                  <a:cs typeface="Times New Roman" pitchFamily="18" charset="0"/>
                </a:rPr>
                <a:t>Predictive fields navigation</a:t>
              </a:r>
              <a:endParaRPr lang="en-US" sz="1400" dirty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endParaRPr>
            </a:p>
          </p:txBody>
        </p:sp>
        <p:sp>
          <p:nvSpPr>
            <p:cNvPr id="80" name="Left Arrow 79"/>
            <p:cNvSpPr/>
            <p:nvPr/>
          </p:nvSpPr>
          <p:spPr>
            <a:xfrm>
              <a:off x="3519735" y="824435"/>
              <a:ext cx="209268" cy="228600"/>
            </a:xfrm>
            <a:prstGeom prst="leftArrow">
              <a:avLst/>
            </a:prstGeom>
            <a:noFill/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fornian FB" pitchFamily="18" charset="0"/>
              </a:endParaRPr>
            </a:p>
          </p:txBody>
        </p:sp>
        <p:sp>
          <p:nvSpPr>
            <p:cNvPr id="81" name="Left Arrow 80"/>
            <p:cNvSpPr/>
            <p:nvPr/>
          </p:nvSpPr>
          <p:spPr>
            <a:xfrm>
              <a:off x="5059087" y="803540"/>
              <a:ext cx="209268" cy="228600"/>
            </a:xfrm>
            <a:prstGeom prst="leftArrow">
              <a:avLst/>
            </a:prstGeom>
            <a:noFill/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fornian FB" pitchFamily="18" charset="0"/>
              </a:endParaRPr>
            </a:p>
          </p:txBody>
        </p:sp>
      </p:grpSp>
      <p:sp>
        <p:nvSpPr>
          <p:cNvPr id="52" name="Flowchart: Alternate Process 51"/>
          <p:cNvSpPr/>
          <p:nvPr/>
        </p:nvSpPr>
        <p:spPr>
          <a:xfrm>
            <a:off x="3276600" y="3472216"/>
            <a:ext cx="1443816" cy="533400"/>
          </a:xfrm>
          <a:prstGeom prst="flowChartAlternateProcess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Californian FB" pitchFamily="18" charset="0"/>
              </a:rPr>
              <a:t>Navigation functions</a:t>
            </a:r>
            <a:endParaRPr lang="en-US" sz="1400" dirty="0">
              <a:latin typeface="Californian FB" pitchFamily="18" charset="0"/>
            </a:endParaRPr>
          </a:p>
        </p:txBody>
      </p:sp>
      <p:sp>
        <p:nvSpPr>
          <p:cNvPr id="23" name="Flowchart: Alternate Process 22"/>
          <p:cNvSpPr/>
          <p:nvPr/>
        </p:nvSpPr>
        <p:spPr>
          <a:xfrm>
            <a:off x="6830704" y="4827896"/>
            <a:ext cx="1443816" cy="533400"/>
          </a:xfrm>
          <a:prstGeom prst="flowChartAlternateProcess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Californian FB" pitchFamily="18" charset="0"/>
              </a:rPr>
              <a:t>Predictive fields navigation</a:t>
            </a:r>
            <a:endParaRPr lang="en-US" sz="1400" dirty="0">
              <a:latin typeface="Californian FB" pitchFamily="18" charset="0"/>
            </a:endParaRPr>
          </a:p>
        </p:txBody>
      </p:sp>
      <p:sp>
        <p:nvSpPr>
          <p:cNvPr id="24" name="Rectangle 2"/>
          <p:cNvSpPr txBox="1">
            <a:spLocks noChangeArrowheads="1"/>
          </p:cNvSpPr>
          <p:nvPr/>
        </p:nvSpPr>
        <p:spPr>
          <a:xfrm>
            <a:off x="36043" y="35256"/>
            <a:ext cx="2097558" cy="65054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800" b="1" u="sng" dirty="0" smtClean="0">
                <a:solidFill>
                  <a:srgbClr val="99FF99"/>
                </a:solidFill>
                <a:latin typeface="Californian FB" pitchFamily="18" charset="0"/>
              </a:rPr>
              <a:t>Research </a:t>
            </a:r>
          </a:p>
          <a:p>
            <a:pPr algn="ctr"/>
            <a:r>
              <a:rPr lang="en-US" sz="1800" b="1" u="sng" dirty="0" smtClean="0">
                <a:solidFill>
                  <a:srgbClr val="99FF99"/>
                </a:solidFill>
                <a:latin typeface="Californian FB" pitchFamily="18" charset="0"/>
              </a:rPr>
              <a:t>contribution</a:t>
            </a:r>
            <a:endParaRPr lang="en-US" sz="1800" b="1" u="sng" dirty="0">
              <a:solidFill>
                <a:srgbClr val="99FF99"/>
              </a:solidFill>
              <a:latin typeface="Californian FB" pitchFamily="18" charset="0"/>
            </a:endParaRPr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731723" y="2772883"/>
            <a:ext cx="877824" cy="1097280"/>
            <a:chOff x="497903" y="3473715"/>
            <a:chExt cx="1524000" cy="1905000"/>
          </a:xfrm>
        </p:grpSpPr>
        <p:sp>
          <p:nvSpPr>
            <p:cNvPr id="25" name="L-Shape 24"/>
            <p:cNvSpPr/>
            <p:nvPr/>
          </p:nvSpPr>
          <p:spPr>
            <a:xfrm>
              <a:off x="497903" y="3473715"/>
              <a:ext cx="1524000" cy="1905000"/>
            </a:xfrm>
            <a:prstGeom prst="corner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858121" y="4893806"/>
              <a:ext cx="45720" cy="4572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Arrow Connector 26"/>
            <p:cNvCxnSpPr>
              <a:stCxn id="26" idx="0"/>
            </p:cNvCxnSpPr>
            <p:nvPr/>
          </p:nvCxnSpPr>
          <p:spPr>
            <a:xfrm flipH="1" flipV="1">
              <a:off x="497903" y="3473716"/>
              <a:ext cx="383078" cy="1420090"/>
            </a:xfrm>
            <a:prstGeom prst="straightConnector1">
              <a:avLst/>
            </a:prstGeom>
            <a:ln w="22225">
              <a:solidFill>
                <a:schemeClr val="accent6">
                  <a:lumMod val="40000"/>
                  <a:lumOff val="60000"/>
                </a:schemeClr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26" idx="0"/>
              <a:endCxn id="25" idx="3"/>
            </p:cNvCxnSpPr>
            <p:nvPr/>
          </p:nvCxnSpPr>
          <p:spPr>
            <a:xfrm flipH="1" flipV="1">
              <a:off x="878903" y="3473715"/>
              <a:ext cx="2078" cy="1420091"/>
            </a:xfrm>
            <a:prstGeom prst="straightConnector1">
              <a:avLst/>
            </a:prstGeom>
            <a:ln w="22225">
              <a:solidFill>
                <a:schemeClr val="accent6">
                  <a:lumMod val="40000"/>
                  <a:lumOff val="60000"/>
                </a:schemeClr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stCxn id="26" idx="0"/>
            </p:cNvCxnSpPr>
            <p:nvPr/>
          </p:nvCxnSpPr>
          <p:spPr>
            <a:xfrm flipV="1">
              <a:off x="880981" y="3626116"/>
              <a:ext cx="378922" cy="1267690"/>
            </a:xfrm>
            <a:prstGeom prst="straightConnector1">
              <a:avLst/>
            </a:prstGeom>
            <a:ln w="22225">
              <a:solidFill>
                <a:schemeClr val="accent6">
                  <a:lumMod val="40000"/>
                  <a:lumOff val="60000"/>
                </a:schemeClr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26" idx="0"/>
            </p:cNvCxnSpPr>
            <p:nvPr/>
          </p:nvCxnSpPr>
          <p:spPr>
            <a:xfrm flipV="1">
              <a:off x="880981" y="4540516"/>
              <a:ext cx="378922" cy="353290"/>
            </a:xfrm>
            <a:prstGeom prst="straightConnector1">
              <a:avLst/>
            </a:prstGeom>
            <a:ln w="22225">
              <a:solidFill>
                <a:schemeClr val="accent6">
                  <a:lumMod val="40000"/>
                  <a:lumOff val="60000"/>
                </a:schemeClr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stCxn id="26" idx="3"/>
            </p:cNvCxnSpPr>
            <p:nvPr/>
          </p:nvCxnSpPr>
          <p:spPr>
            <a:xfrm flipV="1">
              <a:off x="903841" y="4717160"/>
              <a:ext cx="1118062" cy="199506"/>
            </a:xfrm>
            <a:prstGeom prst="straightConnector1">
              <a:avLst/>
            </a:prstGeom>
            <a:ln w="22225">
              <a:solidFill>
                <a:schemeClr val="accent6">
                  <a:lumMod val="40000"/>
                  <a:lumOff val="60000"/>
                </a:schemeClr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>
              <a:stCxn id="26" idx="3"/>
              <a:endCxn id="25" idx="0"/>
            </p:cNvCxnSpPr>
            <p:nvPr/>
          </p:nvCxnSpPr>
          <p:spPr>
            <a:xfrm>
              <a:off x="903841" y="4916666"/>
              <a:ext cx="1118062" cy="81049"/>
            </a:xfrm>
            <a:prstGeom prst="straightConnector1">
              <a:avLst/>
            </a:prstGeom>
            <a:ln w="22225">
              <a:solidFill>
                <a:schemeClr val="accent6">
                  <a:lumMod val="40000"/>
                  <a:lumOff val="60000"/>
                </a:schemeClr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26" idx="3"/>
            </p:cNvCxnSpPr>
            <p:nvPr/>
          </p:nvCxnSpPr>
          <p:spPr>
            <a:xfrm>
              <a:off x="903841" y="4916666"/>
              <a:ext cx="1118062" cy="462049"/>
            </a:xfrm>
            <a:prstGeom prst="straightConnector1">
              <a:avLst/>
            </a:prstGeom>
            <a:ln w="22225">
              <a:solidFill>
                <a:schemeClr val="accent6">
                  <a:lumMod val="40000"/>
                  <a:lumOff val="60000"/>
                </a:schemeClr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26" idx="2"/>
              <a:endCxn id="25" idx="1"/>
            </p:cNvCxnSpPr>
            <p:nvPr/>
          </p:nvCxnSpPr>
          <p:spPr>
            <a:xfrm>
              <a:off x="880981" y="4939526"/>
              <a:ext cx="378922" cy="439189"/>
            </a:xfrm>
            <a:prstGeom prst="straightConnector1">
              <a:avLst/>
            </a:prstGeom>
            <a:ln w="22225">
              <a:solidFill>
                <a:schemeClr val="accent6">
                  <a:lumMod val="40000"/>
                  <a:lumOff val="60000"/>
                </a:schemeClr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26" idx="2"/>
            </p:cNvCxnSpPr>
            <p:nvPr/>
          </p:nvCxnSpPr>
          <p:spPr>
            <a:xfrm flipH="1">
              <a:off x="858121" y="4939526"/>
              <a:ext cx="22860" cy="439189"/>
            </a:xfrm>
            <a:prstGeom prst="straightConnector1">
              <a:avLst/>
            </a:prstGeom>
            <a:ln w="22225">
              <a:solidFill>
                <a:schemeClr val="accent6">
                  <a:lumMod val="40000"/>
                  <a:lumOff val="60000"/>
                </a:schemeClr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26" idx="2"/>
            </p:cNvCxnSpPr>
            <p:nvPr/>
          </p:nvCxnSpPr>
          <p:spPr>
            <a:xfrm flipH="1">
              <a:off x="497903" y="4939526"/>
              <a:ext cx="383078" cy="439189"/>
            </a:xfrm>
            <a:prstGeom prst="straightConnector1">
              <a:avLst/>
            </a:prstGeom>
            <a:ln w="22225">
              <a:solidFill>
                <a:schemeClr val="accent6">
                  <a:lumMod val="40000"/>
                  <a:lumOff val="60000"/>
                </a:schemeClr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26" idx="1"/>
            </p:cNvCxnSpPr>
            <p:nvPr/>
          </p:nvCxnSpPr>
          <p:spPr>
            <a:xfrm flipH="1" flipV="1">
              <a:off x="497903" y="4183762"/>
              <a:ext cx="360218" cy="732904"/>
            </a:xfrm>
            <a:prstGeom prst="straightConnector1">
              <a:avLst/>
            </a:prstGeom>
            <a:ln w="22225">
              <a:solidFill>
                <a:schemeClr val="accent6">
                  <a:lumMod val="40000"/>
                  <a:lumOff val="60000"/>
                </a:schemeClr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26" idx="1"/>
            </p:cNvCxnSpPr>
            <p:nvPr/>
          </p:nvCxnSpPr>
          <p:spPr>
            <a:xfrm flipH="1">
              <a:off x="497903" y="4916666"/>
              <a:ext cx="360218" cy="22860"/>
            </a:xfrm>
            <a:prstGeom prst="straightConnector1">
              <a:avLst/>
            </a:prstGeom>
            <a:ln w="22225">
              <a:solidFill>
                <a:schemeClr val="accent6">
                  <a:lumMod val="40000"/>
                  <a:lumOff val="60000"/>
                </a:schemeClr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2953523" y="2772883"/>
            <a:ext cx="1097281" cy="1097280"/>
            <a:chOff x="3539071" y="3626116"/>
            <a:chExt cx="1752600" cy="1752599"/>
          </a:xfrm>
        </p:grpSpPr>
        <p:sp>
          <p:nvSpPr>
            <p:cNvPr id="39" name="Oval 38"/>
            <p:cNvSpPr/>
            <p:nvPr/>
          </p:nvSpPr>
          <p:spPr>
            <a:xfrm>
              <a:off x="3539071" y="3626116"/>
              <a:ext cx="1752600" cy="1752599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378828" y="4401773"/>
              <a:ext cx="91440" cy="9144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Curved Down Arrow 40"/>
          <p:cNvSpPr/>
          <p:nvPr/>
        </p:nvSpPr>
        <p:spPr>
          <a:xfrm>
            <a:off x="1524001" y="2992477"/>
            <a:ext cx="1219200" cy="329046"/>
          </a:xfrm>
          <a:prstGeom prst="curvedDownArrow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Rectangle 2"/>
          <p:cNvSpPr txBox="1">
            <a:spLocks noChangeArrowheads="1"/>
          </p:cNvSpPr>
          <p:nvPr/>
        </p:nvSpPr>
        <p:spPr>
          <a:xfrm>
            <a:off x="731722" y="4512292"/>
            <a:ext cx="3319081" cy="204090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  <a:latin typeface="Californian FB" pitchFamily="18" charset="0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Navigation functions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Can only be estimated for circular worlds.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Require non-circular worlds to be ‘star worlds’.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Require unknown shape transformation to map star world to a circular world.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Do not guarantee convergence for non star-world/circular workspaces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6530779" y="2745496"/>
            <a:ext cx="1353312" cy="1614396"/>
            <a:chOff x="6530779" y="2745496"/>
            <a:chExt cx="1353312" cy="1614396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6708523" y="2790508"/>
              <a:ext cx="0" cy="15693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7668904" y="2745496"/>
              <a:ext cx="0" cy="1602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/>
            <p:cNvSpPr/>
            <p:nvPr/>
          </p:nvSpPr>
          <p:spPr>
            <a:xfrm>
              <a:off x="6530779" y="2814618"/>
              <a:ext cx="1353312" cy="1348978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6623549" y="3092923"/>
              <a:ext cx="228600" cy="228600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6625821" y="3313563"/>
              <a:ext cx="228600" cy="228600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6615752" y="3567752"/>
              <a:ext cx="228600" cy="228600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7554604" y="3042700"/>
              <a:ext cx="228600" cy="228600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7556876" y="3263340"/>
              <a:ext cx="228600" cy="228600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7546807" y="3517529"/>
              <a:ext cx="228600" cy="228600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6988011" y="3374807"/>
              <a:ext cx="228600" cy="228600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7140412" y="3884880"/>
              <a:ext cx="121615" cy="118872"/>
            </a:xfrm>
            <a:prstGeom prst="ellipse">
              <a:avLst/>
            </a:prstGeom>
            <a:solidFill>
              <a:srgbClr val="00CC99"/>
            </a:solidFill>
            <a:ln>
              <a:solidFill>
                <a:srgbClr val="99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216611" y="3085403"/>
              <a:ext cx="98621" cy="100584"/>
            </a:xfrm>
            <a:prstGeom prst="rect">
              <a:avLst/>
            </a:prstGeom>
            <a:noFill/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7551351" y="3754089"/>
              <a:ext cx="228600" cy="228600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1" name="Rectangle 2"/>
          <p:cNvSpPr txBox="1">
            <a:spLocks noChangeArrowheads="1"/>
          </p:cNvSpPr>
          <p:nvPr/>
        </p:nvSpPr>
        <p:spPr>
          <a:xfrm>
            <a:off x="5606380" y="4512292"/>
            <a:ext cx="3319081" cy="204090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  <a:latin typeface="Californian FB" pitchFamily="18" charset="0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Predictive fields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Encapsulate practical workspaces using circular envelopes.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Do not need complicated transformations.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Retain all mathematical guarantees for arbitrary workspaces.</a:t>
            </a:r>
          </a:p>
          <a:p>
            <a:pPr algn="l"/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Similar to ‘union of ellipsoids’  by Tanner (2003)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4" name="Rectangle 2"/>
          <p:cNvSpPr txBox="1">
            <a:spLocks noChangeArrowheads="1"/>
          </p:cNvSpPr>
          <p:nvPr/>
        </p:nvSpPr>
        <p:spPr>
          <a:xfrm>
            <a:off x="1111115" y="2052618"/>
            <a:ext cx="2377400" cy="73470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  <a:latin typeface="Californian FB" pitchFamily="18" charset="0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rgbClr val="FFFF00"/>
                </a:solidFill>
              </a:rPr>
              <a:t>‘Star-world’ transformations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5" name="Rectangle 2"/>
          <p:cNvSpPr txBox="1">
            <a:spLocks noChangeArrowheads="1"/>
          </p:cNvSpPr>
          <p:nvPr/>
        </p:nvSpPr>
        <p:spPr>
          <a:xfrm>
            <a:off x="5895016" y="2062968"/>
            <a:ext cx="2637280" cy="73470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  <a:latin typeface="Californian FB" pitchFamily="18" charset="0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rgbClr val="FFFF00"/>
                </a:solidFill>
              </a:rPr>
              <a:t>Workspace representation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47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4.59759E-6 L -0.33715 -0.26711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58" y="-1336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3.08973E-6 L 0.0566 -0.47572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5" y="-237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96855E-6 L 0.04063 -0.09759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" y="-488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4.36633E-6 L -0.12326 -0.0976 " pathEditMode="relative" rAng="0" ptsTypes="AA">
                                      <p:cBhvr>
                                        <p:cTn id="34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8" y="-4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23" grpId="0" animBg="1"/>
      <p:bldP spid="41" grpId="0" animBg="1"/>
      <p:bldP spid="47" grpId="0"/>
      <p:bldP spid="71" grpId="0"/>
      <p:bldP spid="74" grpId="0"/>
      <p:bldP spid="74" grpId="1"/>
      <p:bldP spid="75" grpId="0"/>
      <p:bldP spid="75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24903" y="122424"/>
            <a:ext cx="4380936" cy="1455521"/>
            <a:chOff x="2224903" y="122424"/>
            <a:chExt cx="4380936" cy="1455521"/>
          </a:xfrm>
        </p:grpSpPr>
        <p:sp>
          <p:nvSpPr>
            <p:cNvPr id="76" name="Rectangle 75"/>
            <p:cNvSpPr/>
            <p:nvPr/>
          </p:nvSpPr>
          <p:spPr>
            <a:xfrm>
              <a:off x="2224903" y="122424"/>
              <a:ext cx="4380936" cy="14555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400" b="1" dirty="0" smtClean="0">
                  <a:solidFill>
                    <a:schemeClr val="tx1"/>
                  </a:solidFill>
                  <a:latin typeface="Californian FB" pitchFamily="18" charset="0"/>
                  <a:cs typeface="Times New Roman" pitchFamily="18" charset="0"/>
                </a:rPr>
                <a:t>Navigation</a:t>
              </a:r>
              <a:endParaRPr lang="en-US" sz="1400" b="1" dirty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2295415" y="528891"/>
              <a:ext cx="1143000" cy="8316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  <a:latin typeface="Californian FB" pitchFamily="18" charset="0"/>
                  <a:cs typeface="Times New Roman" pitchFamily="18" charset="0"/>
                </a:rPr>
                <a:t>Control input generation</a:t>
              </a:r>
              <a:endParaRPr lang="en-US" sz="1400" dirty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5387779" y="501995"/>
              <a:ext cx="1143000" cy="83169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  <a:latin typeface="Californian FB" pitchFamily="18" charset="0"/>
                  <a:cs typeface="Times New Roman" pitchFamily="18" charset="0"/>
                </a:rPr>
                <a:t>Workspace generation</a:t>
              </a:r>
              <a:endParaRPr lang="en-US" sz="1400" dirty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3824539" y="528891"/>
              <a:ext cx="1143000" cy="831690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  <a:latin typeface="Californian FB" pitchFamily="18" charset="0"/>
                  <a:cs typeface="Times New Roman" pitchFamily="18" charset="0"/>
                </a:rPr>
                <a:t>Predictive fields navigation</a:t>
              </a:r>
              <a:endParaRPr lang="en-US" sz="1400" dirty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endParaRPr>
            </a:p>
          </p:txBody>
        </p:sp>
        <p:sp>
          <p:nvSpPr>
            <p:cNvPr id="80" name="Left Arrow 79"/>
            <p:cNvSpPr/>
            <p:nvPr/>
          </p:nvSpPr>
          <p:spPr>
            <a:xfrm>
              <a:off x="3519735" y="824435"/>
              <a:ext cx="209268" cy="228600"/>
            </a:xfrm>
            <a:prstGeom prst="leftArrow">
              <a:avLst/>
            </a:prstGeom>
            <a:noFill/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fornian FB" pitchFamily="18" charset="0"/>
              </a:endParaRPr>
            </a:p>
          </p:txBody>
        </p:sp>
        <p:sp>
          <p:nvSpPr>
            <p:cNvPr id="81" name="Left Arrow 80"/>
            <p:cNvSpPr/>
            <p:nvPr/>
          </p:nvSpPr>
          <p:spPr>
            <a:xfrm>
              <a:off x="5059087" y="803540"/>
              <a:ext cx="209268" cy="228600"/>
            </a:xfrm>
            <a:prstGeom prst="leftArrow">
              <a:avLst/>
            </a:prstGeom>
            <a:noFill/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fornian FB" pitchFamily="18" charset="0"/>
              </a:endParaRPr>
            </a:p>
          </p:txBody>
        </p:sp>
      </p:grpSp>
      <p:sp>
        <p:nvSpPr>
          <p:cNvPr id="52" name="Flowchart: Alternate Process 51"/>
          <p:cNvSpPr/>
          <p:nvPr/>
        </p:nvSpPr>
        <p:spPr>
          <a:xfrm>
            <a:off x="199138" y="1630263"/>
            <a:ext cx="1443816" cy="533400"/>
          </a:xfrm>
          <a:prstGeom prst="flowChartAlternateProcess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Californian FB" pitchFamily="18" charset="0"/>
              </a:rPr>
              <a:t>Navigation functions</a:t>
            </a:r>
            <a:endParaRPr lang="en-US" sz="1400" dirty="0">
              <a:latin typeface="Californian FB" pitchFamily="18" charset="0"/>
            </a:endParaRPr>
          </a:p>
        </p:txBody>
      </p:sp>
      <p:sp>
        <p:nvSpPr>
          <p:cNvPr id="24" name="Rectangle 2"/>
          <p:cNvSpPr txBox="1">
            <a:spLocks noChangeArrowheads="1"/>
          </p:cNvSpPr>
          <p:nvPr/>
        </p:nvSpPr>
        <p:spPr>
          <a:xfrm>
            <a:off x="36043" y="35256"/>
            <a:ext cx="2097558" cy="65054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800" b="1" u="sng" dirty="0" smtClean="0">
                <a:solidFill>
                  <a:srgbClr val="99FF99"/>
                </a:solidFill>
                <a:latin typeface="Californian FB" pitchFamily="18" charset="0"/>
              </a:rPr>
              <a:t>Research </a:t>
            </a:r>
          </a:p>
          <a:p>
            <a:pPr algn="ctr"/>
            <a:r>
              <a:rPr lang="en-US" sz="1800" b="1" u="sng" dirty="0" smtClean="0">
                <a:solidFill>
                  <a:srgbClr val="99FF99"/>
                </a:solidFill>
                <a:latin typeface="Californian FB" pitchFamily="18" charset="0"/>
              </a:rPr>
              <a:t>contribution</a:t>
            </a:r>
            <a:endParaRPr lang="en-US" sz="1800" b="1" u="sng" dirty="0">
              <a:solidFill>
                <a:srgbClr val="99FF99"/>
              </a:solidFill>
              <a:latin typeface="Californian FB" pitchFamily="18" charset="0"/>
            </a:endParaRPr>
          </a:p>
        </p:txBody>
      </p:sp>
      <p:sp>
        <p:nvSpPr>
          <p:cNvPr id="14" name="Flowchart: Alternate Process 13"/>
          <p:cNvSpPr/>
          <p:nvPr/>
        </p:nvSpPr>
        <p:spPr>
          <a:xfrm>
            <a:off x="7342496" y="1569984"/>
            <a:ext cx="1443816" cy="533400"/>
          </a:xfrm>
          <a:prstGeom prst="flowChartAlternateProcess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Californian FB" pitchFamily="18" charset="0"/>
              </a:rPr>
              <a:t>Predictive fields navigation</a:t>
            </a:r>
            <a:endParaRPr lang="en-US" sz="1400" dirty="0">
              <a:latin typeface="Californian FB" pitchFamily="18" charset="0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1488083" y="1373796"/>
            <a:ext cx="2377400" cy="73470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  <a:latin typeface="Californian FB" pitchFamily="18" charset="0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rgbClr val="FFFF00"/>
                </a:solidFill>
              </a:rPr>
              <a:t>‘Star-world’ transformations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4773456" y="1387444"/>
            <a:ext cx="2637280" cy="73470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  <a:latin typeface="Californian FB" pitchFamily="18" charset="0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rgbClr val="FFFF00"/>
                </a:solidFill>
              </a:rPr>
              <a:t>Workspace representation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1111115" y="2052618"/>
            <a:ext cx="2377400" cy="73470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  <a:latin typeface="Californian FB" pitchFamily="18" charset="0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rgbClr val="FFFF00"/>
                </a:solidFill>
              </a:rPr>
              <a:t>No moving obstacles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5895016" y="2062968"/>
            <a:ext cx="2637280" cy="73470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  <a:latin typeface="Californian FB" pitchFamily="18" charset="0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rgbClr val="FFFF00"/>
                </a:solidFill>
              </a:rPr>
              <a:t>Elliptical fields representation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731722" y="4908084"/>
            <a:ext cx="3319081" cy="190101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  <a:latin typeface="Californian FB" pitchFamily="18" charset="0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285750" indent="-28575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Rimon-Koditschek (1992) do not allow moving obstacles.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Chen (2005,2007) showed that moving obstacles could be used.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No incorporation of the sense of motion of obstacles.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Can take robot along a route with collision hazards.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" name="set1_noellips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lum bright="-39000" contrast="-6000"/>
          </a:blip>
          <a:srcRect l="17076" t="13775" r="15777" b="19226"/>
          <a:stretch/>
        </p:blipFill>
        <p:spPr>
          <a:xfrm>
            <a:off x="979723" y="2773674"/>
            <a:ext cx="2749280" cy="20574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063663" y="2797672"/>
            <a:ext cx="2169388" cy="685800"/>
            <a:chOff x="6063663" y="2797672"/>
            <a:chExt cx="2169388" cy="685800"/>
          </a:xfrm>
        </p:grpSpPr>
        <p:sp>
          <p:nvSpPr>
            <p:cNvPr id="3" name="Oval 2"/>
            <p:cNvSpPr/>
            <p:nvPr/>
          </p:nvSpPr>
          <p:spPr>
            <a:xfrm>
              <a:off x="6260743" y="3026272"/>
              <a:ext cx="232504" cy="228600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6063663" y="2797672"/>
              <a:ext cx="2169388" cy="685800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ight Arrow 5"/>
            <p:cNvSpPr/>
            <p:nvPr/>
          </p:nvSpPr>
          <p:spPr>
            <a:xfrm>
              <a:off x="6545564" y="3026272"/>
              <a:ext cx="865172" cy="228600"/>
            </a:xfrm>
            <a:prstGeom prst="rightArrow">
              <a:avLst/>
            </a:prstGeom>
            <a:noFill/>
            <a:ln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7423571" y="3026272"/>
              <a:ext cx="232504" cy="228600"/>
            </a:xfrm>
            <a:prstGeom prst="ellipse">
              <a:avLst/>
            </a:prstGeom>
            <a:noFill/>
            <a:ln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Rectangle 2"/>
          <p:cNvSpPr txBox="1">
            <a:spLocks noChangeArrowheads="1"/>
          </p:cNvSpPr>
          <p:nvPr/>
        </p:nvSpPr>
        <p:spPr>
          <a:xfrm>
            <a:off x="5554115" y="3521580"/>
            <a:ext cx="3319081" cy="95050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  <a:latin typeface="Californian FB" pitchFamily="18" charset="0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285750" indent="-28575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Elliptical envelope represents direction and speed of obstacle.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Project obstacle along the major axis of its general ellipse.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7" name="Picture 3" descr="C:\Users\Ninad\Dropbox\current_research\predictive_path_planning\documentation\ACC 2013\presentation\images\2011_beta_curv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182" y="4503760"/>
            <a:ext cx="2322946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"/>
          <p:cNvSpPr txBox="1">
            <a:spLocks noChangeArrowheads="1"/>
          </p:cNvSpPr>
          <p:nvPr/>
        </p:nvSpPr>
        <p:spPr>
          <a:xfrm>
            <a:off x="5554115" y="6359856"/>
            <a:ext cx="3319081" cy="40829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  <a:latin typeface="Californian FB" pitchFamily="18" charset="0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285750" indent="-28575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Redefine obstacle repulsion function based on elliptical field.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92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7" grpId="1"/>
      <p:bldP spid="18" grpId="1"/>
      <p:bldP spid="19" grpId="0"/>
      <p:bldP spid="26" grpId="0"/>
      <p:bldP spid="2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24903" y="122424"/>
            <a:ext cx="4380936" cy="1455521"/>
            <a:chOff x="2224903" y="122424"/>
            <a:chExt cx="4380936" cy="1455521"/>
          </a:xfrm>
        </p:grpSpPr>
        <p:sp>
          <p:nvSpPr>
            <p:cNvPr id="76" name="Rectangle 75"/>
            <p:cNvSpPr/>
            <p:nvPr/>
          </p:nvSpPr>
          <p:spPr>
            <a:xfrm>
              <a:off x="2224903" y="122424"/>
              <a:ext cx="4380936" cy="14555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400" b="1" dirty="0" smtClean="0">
                  <a:solidFill>
                    <a:schemeClr val="tx1"/>
                  </a:solidFill>
                  <a:latin typeface="Californian FB" pitchFamily="18" charset="0"/>
                  <a:cs typeface="Times New Roman" pitchFamily="18" charset="0"/>
                </a:rPr>
                <a:t>Navigation</a:t>
              </a:r>
              <a:endParaRPr lang="en-US" sz="1400" b="1" dirty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2295415" y="528891"/>
              <a:ext cx="1143000" cy="8316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  <a:latin typeface="Californian FB" pitchFamily="18" charset="0"/>
                  <a:cs typeface="Times New Roman" pitchFamily="18" charset="0"/>
                </a:rPr>
                <a:t>Control input generation</a:t>
              </a:r>
              <a:endParaRPr lang="en-US" sz="1400" dirty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5387779" y="501995"/>
              <a:ext cx="1143000" cy="83169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  <a:latin typeface="Californian FB" pitchFamily="18" charset="0"/>
                  <a:cs typeface="Times New Roman" pitchFamily="18" charset="0"/>
                </a:rPr>
                <a:t>Workspace generation</a:t>
              </a:r>
              <a:endParaRPr lang="en-US" sz="1400" dirty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3824539" y="528891"/>
              <a:ext cx="1143000" cy="831690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  <a:latin typeface="Californian FB" pitchFamily="18" charset="0"/>
                  <a:cs typeface="Times New Roman" pitchFamily="18" charset="0"/>
                </a:rPr>
                <a:t>Predictive fields navigation</a:t>
              </a:r>
              <a:endParaRPr lang="en-US" sz="1400" dirty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endParaRPr>
            </a:p>
          </p:txBody>
        </p:sp>
        <p:sp>
          <p:nvSpPr>
            <p:cNvPr id="80" name="Left Arrow 79"/>
            <p:cNvSpPr/>
            <p:nvPr/>
          </p:nvSpPr>
          <p:spPr>
            <a:xfrm>
              <a:off x="3519735" y="824435"/>
              <a:ext cx="209268" cy="228600"/>
            </a:xfrm>
            <a:prstGeom prst="leftArrow">
              <a:avLst/>
            </a:prstGeom>
            <a:noFill/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fornian FB" pitchFamily="18" charset="0"/>
              </a:endParaRPr>
            </a:p>
          </p:txBody>
        </p:sp>
        <p:sp>
          <p:nvSpPr>
            <p:cNvPr id="81" name="Left Arrow 80"/>
            <p:cNvSpPr/>
            <p:nvPr/>
          </p:nvSpPr>
          <p:spPr>
            <a:xfrm>
              <a:off x="5059087" y="803540"/>
              <a:ext cx="209268" cy="228600"/>
            </a:xfrm>
            <a:prstGeom prst="leftArrow">
              <a:avLst/>
            </a:prstGeom>
            <a:noFill/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fornian FB" pitchFamily="18" charset="0"/>
              </a:endParaRPr>
            </a:p>
          </p:txBody>
        </p:sp>
      </p:grpSp>
      <p:sp>
        <p:nvSpPr>
          <p:cNvPr id="52" name="Flowchart: Alternate Process 51"/>
          <p:cNvSpPr/>
          <p:nvPr/>
        </p:nvSpPr>
        <p:spPr>
          <a:xfrm>
            <a:off x="199138" y="1630263"/>
            <a:ext cx="1443816" cy="533400"/>
          </a:xfrm>
          <a:prstGeom prst="flowChartAlternateProcess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Californian FB" pitchFamily="18" charset="0"/>
              </a:rPr>
              <a:t>Navigation functions</a:t>
            </a:r>
            <a:endParaRPr lang="en-US" sz="1400" dirty="0">
              <a:latin typeface="Californian FB" pitchFamily="18" charset="0"/>
            </a:endParaRPr>
          </a:p>
        </p:txBody>
      </p:sp>
      <p:sp>
        <p:nvSpPr>
          <p:cNvPr id="24" name="Rectangle 2"/>
          <p:cNvSpPr txBox="1">
            <a:spLocks noChangeArrowheads="1"/>
          </p:cNvSpPr>
          <p:nvPr/>
        </p:nvSpPr>
        <p:spPr>
          <a:xfrm>
            <a:off x="36043" y="35256"/>
            <a:ext cx="2097558" cy="65054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800" b="1" u="sng" dirty="0" smtClean="0">
                <a:solidFill>
                  <a:srgbClr val="99FF99"/>
                </a:solidFill>
                <a:latin typeface="Californian FB" pitchFamily="18" charset="0"/>
              </a:rPr>
              <a:t>Research </a:t>
            </a:r>
          </a:p>
          <a:p>
            <a:pPr algn="ctr"/>
            <a:r>
              <a:rPr lang="en-US" sz="1800" b="1" u="sng" dirty="0" smtClean="0">
                <a:solidFill>
                  <a:srgbClr val="99FF99"/>
                </a:solidFill>
                <a:latin typeface="Californian FB" pitchFamily="18" charset="0"/>
              </a:rPr>
              <a:t>contribution</a:t>
            </a:r>
            <a:endParaRPr lang="en-US" sz="1800" b="1" u="sng" dirty="0">
              <a:solidFill>
                <a:srgbClr val="99FF99"/>
              </a:solidFill>
              <a:latin typeface="Californian FB" pitchFamily="18" charset="0"/>
            </a:endParaRPr>
          </a:p>
        </p:txBody>
      </p:sp>
      <p:sp>
        <p:nvSpPr>
          <p:cNvPr id="14" name="Flowchart: Alternate Process 13"/>
          <p:cNvSpPr/>
          <p:nvPr/>
        </p:nvSpPr>
        <p:spPr>
          <a:xfrm>
            <a:off x="7342496" y="1569984"/>
            <a:ext cx="1443816" cy="533400"/>
          </a:xfrm>
          <a:prstGeom prst="flowChartAlternateProcess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Californian FB" pitchFamily="18" charset="0"/>
              </a:rPr>
              <a:t>Predictive fields navigation</a:t>
            </a:r>
            <a:endParaRPr lang="en-US" sz="1400" dirty="0">
              <a:latin typeface="Californian FB" pitchFamily="18" charset="0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1488083" y="1373796"/>
            <a:ext cx="2377400" cy="73470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  <a:latin typeface="Californian FB" pitchFamily="18" charset="0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rgbClr val="FFFF00"/>
                </a:solidFill>
              </a:rPr>
              <a:t>‘Star-world’ transformations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4773456" y="1387444"/>
            <a:ext cx="2637280" cy="73470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  <a:latin typeface="Californian FB" pitchFamily="18" charset="0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rgbClr val="FFFF00"/>
                </a:solidFill>
              </a:rPr>
              <a:t>Workspace representation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1111115" y="2052618"/>
            <a:ext cx="2377400" cy="73470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  <a:latin typeface="Californian FB" pitchFamily="18" charset="0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rgbClr val="FFFF00"/>
                </a:solidFill>
              </a:rPr>
              <a:t>No moving obstacles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5895016" y="2062968"/>
            <a:ext cx="2637280" cy="73470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  <a:latin typeface="Californian FB" pitchFamily="18" charset="0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rgbClr val="FFFF00"/>
                </a:solidFill>
              </a:rPr>
              <a:t>Elliptical fields representation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731722" y="4908084"/>
            <a:ext cx="3319081" cy="190101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  <a:latin typeface="Californian FB" pitchFamily="18" charset="0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285750" indent="-28575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Rimon-Koditschek (1992) do not allow moving obstacles.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Chen (2005,2007) showed that moving obstacles could be used.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No incorporation of the sense of motion of obstacles.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Can take robot along a route with collision hazards.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" name="set1_noellips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>
            <a:lum bright="-39000" contrast="-6000"/>
          </a:blip>
          <a:srcRect l="17076" t="13775" r="15777" b="19226"/>
          <a:stretch/>
        </p:blipFill>
        <p:spPr>
          <a:xfrm>
            <a:off x="979723" y="2773674"/>
            <a:ext cx="2749280" cy="2057400"/>
          </a:xfrm>
          <a:prstGeom prst="rect">
            <a:avLst/>
          </a:prstGeom>
        </p:spPr>
      </p:pic>
      <p:pic>
        <p:nvPicPr>
          <p:cNvPr id="8" name="set1_ellipse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>
            <a:lum bright="-20000" contrast="-40000"/>
          </a:blip>
          <a:srcRect l="17383" t="16307" r="15453" b="18685"/>
          <a:stretch/>
        </p:blipFill>
        <p:spPr>
          <a:xfrm>
            <a:off x="5796570" y="2729432"/>
            <a:ext cx="2834172" cy="2057400"/>
          </a:xfrm>
          <a:prstGeom prst="rect">
            <a:avLst/>
          </a:prstGeom>
        </p:spPr>
      </p:pic>
      <p:sp>
        <p:nvSpPr>
          <p:cNvPr id="29" name="Rectangle 2"/>
          <p:cNvSpPr txBox="1">
            <a:spLocks noChangeArrowheads="1"/>
          </p:cNvSpPr>
          <p:nvPr/>
        </p:nvSpPr>
        <p:spPr>
          <a:xfrm>
            <a:off x="5554114" y="4908084"/>
            <a:ext cx="3319081" cy="124092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  <a:latin typeface="Californian FB" pitchFamily="18" charset="0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285750" indent="-28575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Robot stays out of path of collision hazard. 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Moving obstacle model is useful in indoor populated environments.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80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0.00231 L 0.02274 -0.07269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1" y="-375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8 0.00116 L -0.11024 -0.06429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60" y="-32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17" grpId="0"/>
      <p:bldP spid="18" grpId="0"/>
      <p:bldP spid="2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24903" y="122424"/>
            <a:ext cx="4380936" cy="1455521"/>
            <a:chOff x="2224903" y="122424"/>
            <a:chExt cx="4380936" cy="1455521"/>
          </a:xfrm>
        </p:grpSpPr>
        <p:sp>
          <p:nvSpPr>
            <p:cNvPr id="76" name="Rectangle 75"/>
            <p:cNvSpPr/>
            <p:nvPr/>
          </p:nvSpPr>
          <p:spPr>
            <a:xfrm>
              <a:off x="2224903" y="122424"/>
              <a:ext cx="4380936" cy="14555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400" b="1" dirty="0" smtClean="0">
                  <a:solidFill>
                    <a:schemeClr val="tx1"/>
                  </a:solidFill>
                  <a:latin typeface="Californian FB" pitchFamily="18" charset="0"/>
                  <a:cs typeface="Times New Roman" pitchFamily="18" charset="0"/>
                </a:rPr>
                <a:t>Navigation</a:t>
              </a:r>
              <a:endParaRPr lang="en-US" sz="1400" b="1" dirty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2295415" y="528891"/>
              <a:ext cx="1143000" cy="831690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  <a:latin typeface="Californian FB" pitchFamily="18" charset="0"/>
                  <a:cs typeface="Times New Roman" pitchFamily="18" charset="0"/>
                </a:rPr>
                <a:t>Control input generation</a:t>
              </a:r>
              <a:endParaRPr lang="en-US" sz="1400" dirty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5387779" y="501995"/>
              <a:ext cx="1143000" cy="83169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  <a:latin typeface="Californian FB" pitchFamily="18" charset="0"/>
                  <a:cs typeface="Times New Roman" pitchFamily="18" charset="0"/>
                </a:rPr>
                <a:t>Workspace generation</a:t>
              </a:r>
              <a:endParaRPr lang="en-US" sz="1400" dirty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3824539" y="528891"/>
              <a:ext cx="1143000" cy="8316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  <a:latin typeface="Californian FB" pitchFamily="18" charset="0"/>
                  <a:cs typeface="Times New Roman" pitchFamily="18" charset="0"/>
                </a:rPr>
                <a:t>Predictive fields navigation</a:t>
              </a:r>
              <a:endParaRPr lang="en-US" sz="1400" dirty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endParaRPr>
            </a:p>
          </p:txBody>
        </p:sp>
        <p:sp>
          <p:nvSpPr>
            <p:cNvPr id="80" name="Left Arrow 79"/>
            <p:cNvSpPr/>
            <p:nvPr/>
          </p:nvSpPr>
          <p:spPr>
            <a:xfrm>
              <a:off x="3519735" y="824435"/>
              <a:ext cx="209268" cy="228600"/>
            </a:xfrm>
            <a:prstGeom prst="leftArrow">
              <a:avLst/>
            </a:prstGeom>
            <a:noFill/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fornian FB" pitchFamily="18" charset="0"/>
              </a:endParaRPr>
            </a:p>
          </p:txBody>
        </p:sp>
        <p:sp>
          <p:nvSpPr>
            <p:cNvPr id="81" name="Left Arrow 80"/>
            <p:cNvSpPr/>
            <p:nvPr/>
          </p:nvSpPr>
          <p:spPr>
            <a:xfrm>
              <a:off x="5059087" y="803540"/>
              <a:ext cx="209268" cy="228600"/>
            </a:xfrm>
            <a:prstGeom prst="leftArrow">
              <a:avLst/>
            </a:prstGeom>
            <a:noFill/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fornian FB" pitchFamily="18" charset="0"/>
              </a:endParaRPr>
            </a:p>
          </p:txBody>
        </p:sp>
      </p:grpSp>
      <p:sp>
        <p:nvSpPr>
          <p:cNvPr id="52" name="Flowchart: Alternate Process 51"/>
          <p:cNvSpPr/>
          <p:nvPr/>
        </p:nvSpPr>
        <p:spPr>
          <a:xfrm>
            <a:off x="199138" y="1630263"/>
            <a:ext cx="1443816" cy="533400"/>
          </a:xfrm>
          <a:prstGeom prst="flowChartAlternateProcess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Californian FB" pitchFamily="18" charset="0"/>
              </a:rPr>
              <a:t>Navigation functions</a:t>
            </a:r>
            <a:endParaRPr lang="en-US" sz="1400" dirty="0">
              <a:latin typeface="Californian FB" pitchFamily="18" charset="0"/>
            </a:endParaRPr>
          </a:p>
        </p:txBody>
      </p:sp>
      <p:sp>
        <p:nvSpPr>
          <p:cNvPr id="24" name="Rectangle 2"/>
          <p:cNvSpPr txBox="1">
            <a:spLocks noChangeArrowheads="1"/>
          </p:cNvSpPr>
          <p:nvPr/>
        </p:nvSpPr>
        <p:spPr>
          <a:xfrm>
            <a:off x="36043" y="35256"/>
            <a:ext cx="2097558" cy="65054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800" b="1" u="sng" dirty="0" smtClean="0">
                <a:solidFill>
                  <a:srgbClr val="99FF99"/>
                </a:solidFill>
                <a:latin typeface="Californian FB" pitchFamily="18" charset="0"/>
              </a:rPr>
              <a:t>Research </a:t>
            </a:r>
          </a:p>
          <a:p>
            <a:pPr algn="ctr"/>
            <a:r>
              <a:rPr lang="en-US" sz="1800" b="1" u="sng" dirty="0" smtClean="0">
                <a:solidFill>
                  <a:srgbClr val="99FF99"/>
                </a:solidFill>
                <a:latin typeface="Californian FB" pitchFamily="18" charset="0"/>
              </a:rPr>
              <a:t>contribution</a:t>
            </a:r>
            <a:endParaRPr lang="en-US" sz="1800" b="1" u="sng" dirty="0">
              <a:solidFill>
                <a:srgbClr val="99FF99"/>
              </a:solidFill>
              <a:latin typeface="Californian FB" pitchFamily="18" charset="0"/>
            </a:endParaRPr>
          </a:p>
        </p:txBody>
      </p:sp>
      <p:sp>
        <p:nvSpPr>
          <p:cNvPr id="14" name="Flowchart: Alternate Process 13"/>
          <p:cNvSpPr/>
          <p:nvPr/>
        </p:nvSpPr>
        <p:spPr>
          <a:xfrm>
            <a:off x="7342496" y="1569984"/>
            <a:ext cx="1443816" cy="533400"/>
          </a:xfrm>
          <a:prstGeom prst="flowChartAlternateProcess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Californian FB" pitchFamily="18" charset="0"/>
              </a:rPr>
              <a:t>Predictive fields navigation</a:t>
            </a:r>
            <a:endParaRPr lang="en-US" sz="1400" dirty="0">
              <a:latin typeface="Californian FB" pitchFamily="18" charset="0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1488083" y="1373796"/>
            <a:ext cx="2377400" cy="73470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  <a:latin typeface="Californian FB" pitchFamily="18" charset="0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rgbClr val="FFFF00"/>
                </a:solidFill>
              </a:rPr>
              <a:t>‘Star-world’ transformations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4773456" y="1387444"/>
            <a:ext cx="2637280" cy="73470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  <a:latin typeface="Californian FB" pitchFamily="18" charset="0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rgbClr val="FFFF00"/>
                </a:solidFill>
              </a:rPr>
              <a:t>Workspace representation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1392547" y="1556103"/>
            <a:ext cx="2377400" cy="73470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  <a:latin typeface="Californian FB" pitchFamily="18" charset="0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rgbClr val="FFFF00"/>
                </a:solidFill>
              </a:rPr>
              <a:t>No moving obstacles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4834872" y="1567595"/>
            <a:ext cx="2637280" cy="73470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  <a:latin typeface="Californian FB" pitchFamily="18" charset="0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rgbClr val="FFFF00"/>
                </a:solidFill>
              </a:rPr>
              <a:t>Elliptical fields representation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1111115" y="2052618"/>
            <a:ext cx="2377400" cy="73470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  <a:latin typeface="Californian FB" pitchFamily="18" charset="0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rgbClr val="FFFF00"/>
                </a:solidFill>
              </a:rPr>
              <a:t>Unpredictable control inputs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5895016" y="2062968"/>
            <a:ext cx="2637280" cy="73470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  <a:latin typeface="Californian FB" pitchFamily="18" charset="0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rgbClr val="FFFF00"/>
                </a:solidFill>
              </a:rPr>
              <a:t>Normalized control input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90" t="12786" r="22195" b="17472"/>
          <a:stretch/>
        </p:blipFill>
        <p:spPr>
          <a:xfrm>
            <a:off x="1243406" y="4763069"/>
            <a:ext cx="2112818" cy="2057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9" t="4716" r="7459" b="6930"/>
          <a:stretch/>
        </p:blipFill>
        <p:spPr>
          <a:xfrm>
            <a:off x="994545" y="2590800"/>
            <a:ext cx="2629824" cy="2057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6321424" y="4726669"/>
                <a:ext cx="1784463" cy="10651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/>
                        </a:rPr>
                        <m:t>𝑢</m:t>
                      </m:r>
                      <m:r>
                        <a:rPr lang="en-US" sz="1600" b="0" i="1" smtClean="0">
                          <a:latin typeface="Cambria Math"/>
                        </a:rPr>
                        <m:t>=−</m:t>
                      </m:r>
                      <m:r>
                        <a:rPr lang="en-US" sz="1600" b="0" i="1" smtClean="0">
                          <a:latin typeface="Cambria Math"/>
                        </a:rPr>
                        <m:t>𝐾</m:t>
                      </m:r>
                      <m:f>
                        <m:fPr>
                          <m:ctrlPr>
                            <a:rPr lang="en-US" sz="1600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6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6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600" b="0" i="1" smtClean="0"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600" b="0" i="1" smtClean="0">
                                          <a:latin typeface="Cambria Math"/>
                                          <a:ea typeface="Cambria Math"/>
                                        </a:rPr>
                                        <m:t>𝜕𝜑</m:t>
                                      </m:r>
                                    </m:num>
                                    <m:den>
                                      <m:r>
                                        <a:rPr lang="en-US" sz="1600" i="1">
                                          <a:latin typeface="Cambria Math"/>
                                          <a:ea typeface="Cambria Math"/>
                                        </a:rPr>
                                        <m:t>𝜕</m:t>
                                      </m:r>
                                      <m:r>
                                        <a:rPr lang="en-US" sz="1600" b="0" i="1" smtClean="0">
                                          <a:latin typeface="Cambria Math"/>
                                          <a:ea typeface="Cambria Math"/>
                                        </a:rPr>
                                        <m:t>𝑞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1600" b="0" i="1" smtClean="0">
                                  <a:latin typeface="Cambria Math"/>
                                </a:rPr>
                                <m:t>𝑇</m:t>
                              </m:r>
                            </m:sup>
                          </m:sSup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lang="en-US" sz="16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1">
                                      <a:latin typeface="Cambria Math"/>
                                      <a:ea typeface="Cambria Math"/>
                                    </a:rPr>
                                    <m:t>𝜕𝜑</m:t>
                                  </m:r>
                                </m:num>
                                <m:den>
                                  <m:r>
                                    <a:rPr lang="en-US" sz="1600" i="1">
                                      <a:latin typeface="Cambria Math"/>
                                      <a:ea typeface="Cambria Math"/>
                                    </a:rPr>
                                    <m:t>𝜕</m:t>
                                  </m:r>
                                  <m:r>
                                    <a:rPr lang="en-US" sz="1600" i="1">
                                      <a:latin typeface="Cambria Math"/>
                                      <a:ea typeface="Cambria Math"/>
                                    </a:rPr>
                                    <m:t>𝑞</m:t>
                                  </m:r>
                                </m:den>
                              </m:f>
                            </m:e>
                          </m:d>
                          <m:r>
                            <a:rPr lang="en-US" sz="1600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US" sz="1600" b="0" i="1" smtClean="0">
                              <a:latin typeface="Cambria Math"/>
                              <a:ea typeface="Cambria Math"/>
                            </a:rPr>
                            <m:t>𝜀</m:t>
                          </m:r>
                        </m:den>
                      </m:f>
                    </m:oMath>
                  </m:oMathPara>
                </a14:m>
                <a:endParaRPr lang="en-US" sz="1600" dirty="0" smtClean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1424" y="4726669"/>
                <a:ext cx="1784463" cy="106510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6321424" y="6019800"/>
                <a:ext cx="73648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1600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𝑞</m:t>
                          </m:r>
                        </m:e>
                      </m:acc>
                      <m:r>
                        <a:rPr lang="en-US" sz="1600" b="0" i="1" smtClean="0">
                          <a:latin typeface="Cambria Math"/>
                        </a:rPr>
                        <m:t>=</m:t>
                      </m:r>
                      <m:r>
                        <a:rPr lang="en-US" sz="1600" b="0" i="1" smtClean="0">
                          <a:latin typeface="Cambria Math"/>
                        </a:rPr>
                        <m:t>𝑢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1424" y="6019800"/>
                <a:ext cx="736484" cy="338554"/>
              </a:xfrm>
              <a:prstGeom prst="rect">
                <a:avLst/>
              </a:prstGeom>
              <a:blipFill rotWithShape="1">
                <a:blip r:embed="rId6"/>
                <a:stretch>
                  <a:fillRect b="-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637" y="2590800"/>
            <a:ext cx="2688038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61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3386E-6 L 0.04861 -0.04163 " pathEditMode="relative" rAng="0" ptsTypes="AA">
                                      <p:cBhvr>
                                        <p:cTn id="2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1" y="-208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58E-6 L -0.10834 -0.04441 " pathEditMode="relative" rAng="0" ptsTypes="AA">
                                      <p:cBhvr>
                                        <p:cTn id="2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-22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1" grpId="1"/>
      <p:bldP spid="25" grpId="0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03663" y="3829740"/>
            <a:ext cx="2979761" cy="4413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4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alifornian FB" pitchFamily="18" charset="0"/>
              </a:rPr>
              <a:t>Person followers</a:t>
            </a:r>
            <a:endParaRPr lang="en-US" sz="2400" dirty="0">
              <a:solidFill>
                <a:schemeClr val="tx2">
                  <a:lumMod val="40000"/>
                  <a:lumOff val="60000"/>
                </a:schemeClr>
              </a:solidFill>
              <a:latin typeface="Californian FB" pitchFamily="18" charset="0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2971800" y="2757416"/>
            <a:ext cx="2971800" cy="533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200" dirty="0" smtClean="0">
                <a:latin typeface="Californian FB" pitchFamily="18" charset="0"/>
              </a:rPr>
              <a:t>Service robots</a:t>
            </a:r>
            <a:endParaRPr lang="en-US" sz="3200" dirty="0">
              <a:latin typeface="Californian FB" pitchFamily="18" charset="0"/>
            </a:endParaRPr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5943600" y="3860091"/>
            <a:ext cx="2979761" cy="4413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4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alifornian FB" pitchFamily="18" charset="0"/>
              </a:rPr>
              <a:t>Vacuum cleaners</a:t>
            </a:r>
            <a:endParaRPr lang="en-US" sz="2400" dirty="0">
              <a:solidFill>
                <a:schemeClr val="tx2">
                  <a:lumMod val="40000"/>
                  <a:lumOff val="60000"/>
                </a:schemeClr>
              </a:solidFill>
              <a:latin typeface="Californian FB" pitchFamily="18" charset="0"/>
            </a:endParaRPr>
          </a:p>
        </p:txBody>
      </p:sp>
      <p:pic>
        <p:nvPicPr>
          <p:cNvPr id="21" name="Picture 20" descr="neato-xv-11-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199" y="4301417"/>
            <a:ext cx="1569255" cy="9988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4" t="9190" r="29515"/>
          <a:stretch/>
        </p:blipFill>
        <p:spPr>
          <a:xfrm>
            <a:off x="6858000" y="76200"/>
            <a:ext cx="891654" cy="1650316"/>
          </a:xfrm>
          <a:prstGeom prst="rect">
            <a:avLst/>
          </a:prstGeom>
        </p:spPr>
      </p:pic>
      <p:sp>
        <p:nvSpPr>
          <p:cNvPr id="22" name="Rectangle 2"/>
          <p:cNvSpPr txBox="1">
            <a:spLocks noChangeArrowheads="1"/>
          </p:cNvSpPr>
          <p:nvPr/>
        </p:nvSpPr>
        <p:spPr>
          <a:xfrm>
            <a:off x="5943600" y="1828800"/>
            <a:ext cx="2979761" cy="4413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4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alifornian FB" pitchFamily="18" charset="0"/>
              </a:rPr>
              <a:t>Restaurant servers</a:t>
            </a:r>
            <a:endParaRPr lang="en-US" sz="2400" dirty="0">
              <a:solidFill>
                <a:schemeClr val="tx2">
                  <a:lumMod val="40000"/>
                  <a:lumOff val="60000"/>
                </a:schemeClr>
              </a:solidFill>
              <a:latin typeface="Californian FB" pitchFamily="18" charset="0"/>
            </a:endParaRPr>
          </a:p>
        </p:txBody>
      </p:sp>
      <p:sp>
        <p:nvSpPr>
          <p:cNvPr id="23" name="Rectangle 2"/>
          <p:cNvSpPr txBox="1">
            <a:spLocks noChangeArrowheads="1"/>
          </p:cNvSpPr>
          <p:nvPr/>
        </p:nvSpPr>
        <p:spPr>
          <a:xfrm>
            <a:off x="304800" y="1828800"/>
            <a:ext cx="2979761" cy="4413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4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alifornian FB" pitchFamily="18" charset="0"/>
              </a:rPr>
              <a:t>Laundry robots</a:t>
            </a:r>
            <a:endParaRPr lang="en-US" sz="2400" dirty="0">
              <a:solidFill>
                <a:schemeClr val="tx2">
                  <a:lumMod val="40000"/>
                  <a:lumOff val="60000"/>
                </a:schemeClr>
              </a:solidFill>
              <a:latin typeface="Californian FB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8" t="-6025" r="36273" b="6025"/>
          <a:stretch/>
        </p:blipFill>
        <p:spPr>
          <a:xfrm>
            <a:off x="1082866" y="80596"/>
            <a:ext cx="1423628" cy="164592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487" y="5118843"/>
            <a:ext cx="884426" cy="164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"/>
          <p:cNvSpPr txBox="1">
            <a:spLocks noChangeArrowheads="1"/>
          </p:cNvSpPr>
          <p:nvPr/>
        </p:nvSpPr>
        <p:spPr>
          <a:xfrm>
            <a:off x="2971800" y="4555231"/>
            <a:ext cx="2979761" cy="4413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4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alifornian FB" pitchFamily="18" charset="0"/>
              </a:rPr>
              <a:t>Luggage transporters</a:t>
            </a:r>
            <a:endParaRPr lang="en-US" sz="2400" dirty="0">
              <a:solidFill>
                <a:schemeClr val="tx2">
                  <a:lumMod val="40000"/>
                  <a:lumOff val="60000"/>
                </a:schemeClr>
              </a:solidFill>
              <a:latin typeface="Californian FB" pitchFamily="18" charset="0"/>
            </a:endParaRPr>
          </a:p>
        </p:txBody>
      </p:sp>
      <p:sp>
        <p:nvSpPr>
          <p:cNvPr id="25" name="Down Arrow 24"/>
          <p:cNvSpPr/>
          <p:nvPr/>
        </p:nvSpPr>
        <p:spPr>
          <a:xfrm>
            <a:off x="4267200" y="3635707"/>
            <a:ext cx="381000" cy="829392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Down Arrow 25"/>
          <p:cNvSpPr/>
          <p:nvPr/>
        </p:nvSpPr>
        <p:spPr>
          <a:xfrm rot="18632267">
            <a:off x="5948718" y="3050704"/>
            <a:ext cx="381000" cy="829392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own Arrow 26"/>
          <p:cNvSpPr/>
          <p:nvPr/>
        </p:nvSpPr>
        <p:spPr>
          <a:xfrm rot="2651457">
            <a:off x="2521158" y="3066530"/>
            <a:ext cx="381000" cy="829392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own Arrow 27"/>
          <p:cNvSpPr/>
          <p:nvPr/>
        </p:nvSpPr>
        <p:spPr>
          <a:xfrm rot="13692746">
            <a:off x="5948717" y="2218014"/>
            <a:ext cx="381000" cy="829392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own Arrow 28"/>
          <p:cNvSpPr/>
          <p:nvPr/>
        </p:nvSpPr>
        <p:spPr>
          <a:xfrm rot="7809718">
            <a:off x="2494341" y="2241177"/>
            <a:ext cx="381000" cy="829392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930" y="4410075"/>
            <a:ext cx="65722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tangle 2"/>
          <p:cNvSpPr txBox="1">
            <a:spLocks noChangeArrowheads="1"/>
          </p:cNvSpPr>
          <p:nvPr/>
        </p:nvSpPr>
        <p:spPr>
          <a:xfrm>
            <a:off x="2979761" y="1321938"/>
            <a:ext cx="2971800" cy="13107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alifornian FB" pitchFamily="18" charset="0"/>
              </a:rPr>
              <a:t>“Robots which operate in human-populated environments and assist humans in daily activities”.</a:t>
            </a:r>
            <a:endParaRPr lang="en-US" sz="1800" dirty="0">
              <a:solidFill>
                <a:schemeClr val="accent1">
                  <a:lumMod val="20000"/>
                  <a:lumOff val="80000"/>
                </a:schemeClr>
              </a:solidFill>
              <a:latin typeface="Californian FB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5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2" grpId="0"/>
      <p:bldP spid="23" grpId="0"/>
      <p:bldP spid="24" grpId="0"/>
      <p:bldP spid="25" grpId="0" animBg="1"/>
      <p:bldP spid="26" grpId="0" animBg="1"/>
      <p:bldP spid="27" grpId="0" animBg="1"/>
      <p:bldP spid="28" grpId="0" animBg="1"/>
      <p:bldP spid="29" grpId="0" animBg="1"/>
      <p:bldP spid="3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24903" y="122424"/>
            <a:ext cx="4380936" cy="1455521"/>
            <a:chOff x="2224903" y="122424"/>
            <a:chExt cx="4380936" cy="1455521"/>
          </a:xfrm>
        </p:grpSpPr>
        <p:sp>
          <p:nvSpPr>
            <p:cNvPr id="76" name="Rectangle 75"/>
            <p:cNvSpPr/>
            <p:nvPr/>
          </p:nvSpPr>
          <p:spPr>
            <a:xfrm>
              <a:off x="2224903" y="122424"/>
              <a:ext cx="4380936" cy="1455521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400" b="1" dirty="0" smtClean="0">
                  <a:solidFill>
                    <a:schemeClr val="tx1"/>
                  </a:solidFill>
                  <a:latin typeface="Californian FB" pitchFamily="18" charset="0"/>
                  <a:cs typeface="Times New Roman" pitchFamily="18" charset="0"/>
                </a:rPr>
                <a:t>Navigation</a:t>
              </a:r>
              <a:endParaRPr lang="en-US" sz="1400" b="1" dirty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2295415" y="528891"/>
              <a:ext cx="1143000" cy="831690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  <a:latin typeface="Californian FB" pitchFamily="18" charset="0"/>
                  <a:cs typeface="Times New Roman" pitchFamily="18" charset="0"/>
                </a:rPr>
                <a:t>Control input generation</a:t>
              </a:r>
              <a:endParaRPr lang="en-US" sz="1400" dirty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5387779" y="501995"/>
              <a:ext cx="1143000" cy="831691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  <a:latin typeface="Californian FB" pitchFamily="18" charset="0"/>
                  <a:cs typeface="Times New Roman" pitchFamily="18" charset="0"/>
                </a:rPr>
                <a:t>Workspace generation</a:t>
              </a:r>
              <a:endParaRPr lang="en-US" sz="1400" dirty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3824539" y="528891"/>
              <a:ext cx="1143000" cy="831690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  <a:latin typeface="Californian FB" pitchFamily="18" charset="0"/>
                  <a:cs typeface="Times New Roman" pitchFamily="18" charset="0"/>
                </a:rPr>
                <a:t>Predictive fields navigation</a:t>
              </a:r>
              <a:endParaRPr lang="en-US" sz="1400" dirty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endParaRPr>
            </a:p>
          </p:txBody>
        </p:sp>
        <p:sp>
          <p:nvSpPr>
            <p:cNvPr id="80" name="Left Arrow 79"/>
            <p:cNvSpPr/>
            <p:nvPr/>
          </p:nvSpPr>
          <p:spPr>
            <a:xfrm>
              <a:off x="3519735" y="824435"/>
              <a:ext cx="209268" cy="228600"/>
            </a:xfrm>
            <a:prstGeom prst="leftArrow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fornian FB" pitchFamily="18" charset="0"/>
              </a:endParaRPr>
            </a:p>
          </p:txBody>
        </p:sp>
        <p:sp>
          <p:nvSpPr>
            <p:cNvPr id="81" name="Left Arrow 80"/>
            <p:cNvSpPr/>
            <p:nvPr/>
          </p:nvSpPr>
          <p:spPr>
            <a:xfrm>
              <a:off x="5059087" y="803540"/>
              <a:ext cx="209268" cy="228600"/>
            </a:xfrm>
            <a:prstGeom prst="leftArrow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fornian FB" pitchFamily="18" charset="0"/>
              </a:endParaRPr>
            </a:p>
          </p:txBody>
        </p:sp>
      </p:grpSp>
      <p:sp>
        <p:nvSpPr>
          <p:cNvPr id="24" name="Rectangle 2"/>
          <p:cNvSpPr txBox="1">
            <a:spLocks noChangeArrowheads="1"/>
          </p:cNvSpPr>
          <p:nvPr/>
        </p:nvSpPr>
        <p:spPr>
          <a:xfrm>
            <a:off x="36043" y="35256"/>
            <a:ext cx="2097558" cy="65054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800" b="1" u="sng" dirty="0" smtClean="0">
                <a:solidFill>
                  <a:srgbClr val="99FF99"/>
                </a:solidFill>
                <a:latin typeface="Californian FB" pitchFamily="18" charset="0"/>
              </a:rPr>
              <a:t>Research </a:t>
            </a:r>
          </a:p>
          <a:p>
            <a:pPr algn="ctr"/>
            <a:r>
              <a:rPr lang="en-US" sz="1800" b="1" u="sng" dirty="0" smtClean="0">
                <a:solidFill>
                  <a:srgbClr val="99FF99"/>
                </a:solidFill>
                <a:latin typeface="Californian FB" pitchFamily="18" charset="0"/>
              </a:rPr>
              <a:t>contribution</a:t>
            </a:r>
            <a:endParaRPr lang="en-US" sz="1800" b="1" u="sng" dirty="0">
              <a:solidFill>
                <a:srgbClr val="99FF99"/>
              </a:solidFill>
              <a:latin typeface="Californian FB" pitchFamily="18" charset="0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4773456" y="1387444"/>
            <a:ext cx="2637280" cy="73470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  <a:latin typeface="Californian FB" pitchFamily="18" charset="0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rgbClr val="FFFF00"/>
                </a:solidFill>
              </a:rPr>
              <a:t>Workspace representation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4834872" y="1567595"/>
            <a:ext cx="2637280" cy="73470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  <a:latin typeface="Californian FB" pitchFamily="18" charset="0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rgbClr val="FFFF00"/>
                </a:solidFill>
              </a:rPr>
              <a:t>Elliptical fields representation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4841696" y="1734331"/>
            <a:ext cx="2637280" cy="73470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  <a:latin typeface="Californian FB" pitchFamily="18" charset="0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rgbClr val="FFFF00"/>
                </a:solidFill>
              </a:rPr>
              <a:t>Normalized control input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3" name="2013_nav_data_6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14489" b="13031"/>
          <a:stretch/>
        </p:blipFill>
        <p:spPr>
          <a:xfrm>
            <a:off x="514322" y="3253190"/>
            <a:ext cx="2743200" cy="1566789"/>
          </a:xfrm>
          <a:prstGeom prst="rect">
            <a:avLst/>
          </a:prstGeom>
        </p:spPr>
      </p:pic>
      <p:sp>
        <p:nvSpPr>
          <p:cNvPr id="28" name="Rectangle 2"/>
          <p:cNvSpPr txBox="1">
            <a:spLocks noChangeArrowheads="1"/>
          </p:cNvSpPr>
          <p:nvPr/>
        </p:nvSpPr>
        <p:spPr>
          <a:xfrm>
            <a:off x="895321" y="5175064"/>
            <a:ext cx="2438401" cy="463736"/>
          </a:xfrm>
          <a:prstGeom prst="rect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  <a:latin typeface="Californian FB" pitchFamily="18" charset="0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Simulated workspace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95320" y="5791200"/>
            <a:ext cx="243840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Generate waypoints to be able to track a moving goal.</a:t>
            </a:r>
            <a:endParaRPr lang="en-US" sz="1400" b="1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4377512" y="4662107"/>
            <a:ext cx="791887" cy="304800"/>
          </a:xfrm>
          <a:prstGeom prst="rightArrow">
            <a:avLst/>
          </a:prstGeom>
          <a:noFill/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638801" y="5679744"/>
            <a:ext cx="33528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400" b="1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One of the first experimental demonstrations of navigation functions.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b="1" dirty="0" smtClean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rPr>
              <a:t>Used the iRobot Roomba and Kinect to set up experiment.</a:t>
            </a:r>
            <a:endParaRPr lang="en-US" sz="1400" b="1" dirty="0">
              <a:solidFill>
                <a:schemeClr val="tx1"/>
              </a:solidFill>
              <a:latin typeface="Californian FB" pitchFamily="18" charset="0"/>
              <a:cs typeface="Times New Roman" pitchFamily="18" charset="0"/>
            </a:endParaRPr>
          </a:p>
        </p:txBody>
      </p:sp>
      <p:sp>
        <p:nvSpPr>
          <p:cNvPr id="31" name="Rectangle 2"/>
          <p:cNvSpPr txBox="1">
            <a:spLocks noChangeArrowheads="1"/>
          </p:cNvSpPr>
          <p:nvPr/>
        </p:nvSpPr>
        <p:spPr>
          <a:xfrm>
            <a:off x="5959278" y="5175064"/>
            <a:ext cx="2438401" cy="463736"/>
          </a:xfrm>
          <a:prstGeom prst="rect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  <a:latin typeface="Californian FB" pitchFamily="18" charset="0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Experimental verification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3" name="Flowchart: Alternate Process 32"/>
          <p:cNvSpPr/>
          <p:nvPr/>
        </p:nvSpPr>
        <p:spPr>
          <a:xfrm>
            <a:off x="7342496" y="1569984"/>
            <a:ext cx="1443816" cy="533400"/>
          </a:xfrm>
          <a:prstGeom prst="flowChartAlternateProcess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Californian FB" pitchFamily="18" charset="0"/>
              </a:rPr>
              <a:t>Predictive fields navigation</a:t>
            </a:r>
            <a:endParaRPr lang="en-US" sz="1400" dirty="0">
              <a:latin typeface="Californian FB" pitchFamily="18" charset="0"/>
            </a:endParaRPr>
          </a:p>
        </p:txBody>
      </p:sp>
      <p:pic>
        <p:nvPicPr>
          <p:cNvPr id="34" name="2013_moving_ellipse_2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59278" y="3122185"/>
            <a:ext cx="2438400" cy="1828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745" y="2667000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69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3025E-6 L 0.05972 -0.0173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6" y="-87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16281E-7 L -0.45782 0.03307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99" y="164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62627E-6 L -0.18959 0.00694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79" y="34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</p:childTnLst>
        </p:cTn>
      </p:par>
    </p:tnLst>
    <p:bldLst>
      <p:bldP spid="16" grpId="0"/>
      <p:bldP spid="18" grpId="0"/>
      <p:bldP spid="21" grpId="0"/>
      <p:bldP spid="28" grpId="0" animBg="1"/>
      <p:bldP spid="29" grpId="0"/>
      <p:bldP spid="2" grpId="0" animBg="1"/>
      <p:bldP spid="30" grpId="0"/>
      <p:bldP spid="31" grpId="0" animBg="1"/>
      <p:bldP spid="3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24903" y="122424"/>
            <a:ext cx="4380936" cy="1455521"/>
            <a:chOff x="2224903" y="122424"/>
            <a:chExt cx="4380936" cy="1455521"/>
          </a:xfrm>
        </p:grpSpPr>
        <p:sp>
          <p:nvSpPr>
            <p:cNvPr id="76" name="Rectangle 75"/>
            <p:cNvSpPr/>
            <p:nvPr/>
          </p:nvSpPr>
          <p:spPr>
            <a:xfrm>
              <a:off x="2224903" y="122424"/>
              <a:ext cx="4380936" cy="1455521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400" b="1" dirty="0" smtClean="0">
                  <a:solidFill>
                    <a:schemeClr val="tx1"/>
                  </a:solidFill>
                  <a:latin typeface="Californian FB" pitchFamily="18" charset="0"/>
                  <a:cs typeface="Times New Roman" pitchFamily="18" charset="0"/>
                </a:rPr>
                <a:t>Navigation</a:t>
              </a:r>
              <a:endParaRPr lang="en-US" sz="1400" b="1" dirty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2295415" y="528891"/>
              <a:ext cx="1143000" cy="831690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  <a:latin typeface="Californian FB" pitchFamily="18" charset="0"/>
                  <a:cs typeface="Times New Roman" pitchFamily="18" charset="0"/>
                </a:rPr>
                <a:t>Control input generation</a:t>
              </a:r>
              <a:endParaRPr lang="en-US" sz="1400" dirty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5387779" y="501995"/>
              <a:ext cx="1143000" cy="831691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  <a:latin typeface="Californian FB" pitchFamily="18" charset="0"/>
                  <a:cs typeface="Times New Roman" pitchFamily="18" charset="0"/>
                </a:rPr>
                <a:t>Workspace generation</a:t>
              </a:r>
              <a:endParaRPr lang="en-US" sz="1400" dirty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3824539" y="528891"/>
              <a:ext cx="1143000" cy="831690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  <a:latin typeface="Californian FB" pitchFamily="18" charset="0"/>
                  <a:cs typeface="Times New Roman" pitchFamily="18" charset="0"/>
                </a:rPr>
                <a:t>Predictive fields navigation</a:t>
              </a:r>
              <a:endParaRPr lang="en-US" sz="1400" dirty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endParaRPr>
            </a:p>
          </p:txBody>
        </p:sp>
        <p:sp>
          <p:nvSpPr>
            <p:cNvPr id="80" name="Left Arrow 79"/>
            <p:cNvSpPr/>
            <p:nvPr/>
          </p:nvSpPr>
          <p:spPr>
            <a:xfrm>
              <a:off x="3519735" y="824435"/>
              <a:ext cx="209268" cy="228600"/>
            </a:xfrm>
            <a:prstGeom prst="leftArrow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fornian FB" pitchFamily="18" charset="0"/>
              </a:endParaRPr>
            </a:p>
          </p:txBody>
        </p:sp>
        <p:sp>
          <p:nvSpPr>
            <p:cNvPr id="81" name="Left Arrow 80"/>
            <p:cNvSpPr/>
            <p:nvPr/>
          </p:nvSpPr>
          <p:spPr>
            <a:xfrm>
              <a:off x="5059087" y="803540"/>
              <a:ext cx="209268" cy="228600"/>
            </a:xfrm>
            <a:prstGeom prst="leftArrow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fornian FB" pitchFamily="18" charset="0"/>
              </a:endParaRPr>
            </a:p>
          </p:txBody>
        </p:sp>
      </p:grpSp>
      <p:sp>
        <p:nvSpPr>
          <p:cNvPr id="24" name="Rectangle 2"/>
          <p:cNvSpPr txBox="1">
            <a:spLocks noChangeArrowheads="1"/>
          </p:cNvSpPr>
          <p:nvPr/>
        </p:nvSpPr>
        <p:spPr>
          <a:xfrm>
            <a:off x="36043" y="35256"/>
            <a:ext cx="2097558" cy="65054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800" b="1" u="sng" dirty="0" smtClean="0">
                <a:solidFill>
                  <a:srgbClr val="99FF99"/>
                </a:solidFill>
                <a:latin typeface="Californian FB" pitchFamily="18" charset="0"/>
              </a:rPr>
              <a:t>Research </a:t>
            </a:r>
          </a:p>
          <a:p>
            <a:pPr algn="ctr"/>
            <a:r>
              <a:rPr lang="en-US" sz="1800" b="1" u="sng" dirty="0" smtClean="0">
                <a:solidFill>
                  <a:srgbClr val="99FF99"/>
                </a:solidFill>
                <a:latin typeface="Californian FB" pitchFamily="18" charset="0"/>
              </a:rPr>
              <a:t>contribution</a:t>
            </a:r>
            <a:endParaRPr lang="en-US" sz="1800" b="1" u="sng" dirty="0">
              <a:solidFill>
                <a:srgbClr val="99FF99"/>
              </a:solidFill>
              <a:latin typeface="Californian FB" pitchFamily="18" charset="0"/>
            </a:endParaRPr>
          </a:p>
        </p:txBody>
      </p:sp>
      <p:sp>
        <p:nvSpPr>
          <p:cNvPr id="31" name="Rectangle 2"/>
          <p:cNvSpPr txBox="1">
            <a:spLocks noChangeArrowheads="1"/>
          </p:cNvSpPr>
          <p:nvPr/>
        </p:nvSpPr>
        <p:spPr>
          <a:xfrm>
            <a:off x="5959278" y="5175064"/>
            <a:ext cx="2438401" cy="463736"/>
          </a:xfrm>
          <a:prstGeom prst="rect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  <a:latin typeface="Californian FB" pitchFamily="18" charset="0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Experimental verification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2820863" y="2323528"/>
            <a:ext cx="3505200" cy="46373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  <a:latin typeface="Californian FB" pitchFamily="18" charset="0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rgbClr val="99FFCC"/>
                </a:solidFill>
              </a:rPr>
              <a:t>Person following using predictive fields</a:t>
            </a:r>
            <a:endParaRPr lang="en-US" dirty="0">
              <a:solidFill>
                <a:srgbClr val="99FFCC"/>
              </a:solidFill>
            </a:endParaRPr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>
          <a:xfrm>
            <a:off x="169907" y="6375776"/>
            <a:ext cx="3505200" cy="46373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  <a:latin typeface="Californian FB" pitchFamily="18" charset="0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rgbClr val="99FFCC"/>
                </a:solidFill>
              </a:rPr>
              <a:t>Single stationary obstacle</a:t>
            </a:r>
            <a:endParaRPr lang="en-US" dirty="0">
              <a:solidFill>
                <a:srgbClr val="99FFCC"/>
              </a:solidFill>
            </a:endParaRPr>
          </a:p>
        </p:txBody>
      </p:sp>
      <p:sp>
        <p:nvSpPr>
          <p:cNvPr id="25" name="Rectangle 2"/>
          <p:cNvSpPr txBox="1">
            <a:spLocks noChangeArrowheads="1"/>
          </p:cNvSpPr>
          <p:nvPr/>
        </p:nvSpPr>
        <p:spPr>
          <a:xfrm>
            <a:off x="3545643" y="5048242"/>
            <a:ext cx="2550357" cy="176881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  <a:latin typeface="Californian FB" pitchFamily="18" charset="0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285750" indent="-285750"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FFC000"/>
                </a:solidFill>
              </a:rPr>
              <a:t>Generate map 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FFC000"/>
                </a:solidFill>
              </a:rPr>
              <a:t>Detect leader occlusion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FFC000"/>
                </a:solidFill>
              </a:rPr>
              <a:t>Create predictive fields workspace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FFC000"/>
                </a:solidFill>
              </a:rPr>
              <a:t>Get and act on robot control input.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FFC000"/>
                </a:solidFill>
              </a:rPr>
              <a:t>Continue `exact following’ when leader is </a:t>
            </a:r>
            <a:r>
              <a:rPr lang="en-US" dirty="0" err="1" smtClean="0">
                <a:solidFill>
                  <a:srgbClr val="FFC000"/>
                </a:solidFill>
              </a:rPr>
              <a:t>reidentified</a:t>
            </a:r>
            <a:r>
              <a:rPr lang="en-US" dirty="0" smtClean="0">
                <a:solidFill>
                  <a:srgbClr val="FFC000"/>
                </a:solidFill>
              </a:rPr>
              <a:t>.</a:t>
            </a:r>
          </a:p>
          <a:p>
            <a:pPr marL="285750" indent="-285750" algn="l">
              <a:buFont typeface="Arial" pitchFamily="34" charset="0"/>
              <a:buChar char="•"/>
            </a:pP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6" name="Rectangle 2"/>
          <p:cNvSpPr txBox="1">
            <a:spLocks noChangeArrowheads="1"/>
          </p:cNvSpPr>
          <p:nvPr/>
        </p:nvSpPr>
        <p:spPr>
          <a:xfrm>
            <a:off x="6096000" y="6353320"/>
            <a:ext cx="2714282" cy="46373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  <a:latin typeface="Californian FB" pitchFamily="18" charset="0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rgbClr val="99FFCC"/>
                </a:solidFill>
              </a:rPr>
              <a:t>Single moving obstacle</a:t>
            </a:r>
            <a:endParaRPr lang="en-US" dirty="0">
              <a:solidFill>
                <a:srgbClr val="99FFCC"/>
              </a:solidFill>
            </a:endParaRPr>
          </a:p>
        </p:txBody>
      </p:sp>
      <p:pic>
        <p:nvPicPr>
          <p:cNvPr id="2" name="map_1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29155" t="28383" r="23382" b="8930"/>
          <a:stretch/>
        </p:blipFill>
        <p:spPr>
          <a:xfrm>
            <a:off x="537844" y="2895600"/>
            <a:ext cx="2769325" cy="2743200"/>
          </a:xfrm>
          <a:prstGeom prst="rect">
            <a:avLst/>
          </a:prstGeom>
        </p:spPr>
      </p:pic>
      <p:pic>
        <p:nvPicPr>
          <p:cNvPr id="6" name="map_4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29252" t="22165" r="25000" b="11809"/>
          <a:stretch/>
        </p:blipFill>
        <p:spPr>
          <a:xfrm>
            <a:off x="6185993" y="2895600"/>
            <a:ext cx="2534295" cy="2743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70" y="2895600"/>
            <a:ext cx="13716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31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3.42276E-6 L -0.28507 -0.47688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53" y="-238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1" grpId="0" animBg="1"/>
      <p:bldP spid="20" grpId="0"/>
      <p:bldP spid="22" grpId="0"/>
      <p:bldP spid="25" grpId="0"/>
      <p:bldP spid="2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0207" y="1494988"/>
            <a:ext cx="8688924" cy="5095028"/>
            <a:chOff x="140207" y="1494988"/>
            <a:chExt cx="8688924" cy="5095028"/>
          </a:xfrm>
        </p:grpSpPr>
        <p:sp>
          <p:nvSpPr>
            <p:cNvPr id="29" name="Rectangle 28"/>
            <p:cNvSpPr/>
            <p:nvPr/>
          </p:nvSpPr>
          <p:spPr>
            <a:xfrm>
              <a:off x="230522" y="4930371"/>
              <a:ext cx="1295400" cy="533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chemeClr val="tx1"/>
                  </a:solidFill>
                  <a:latin typeface="Californian FB" pitchFamily="18" charset="0"/>
                  <a:cs typeface="Times New Roman" pitchFamily="18" charset="0"/>
                </a:rPr>
                <a:t>Indoor environment</a:t>
              </a:r>
              <a:endParaRPr lang="en-US" sz="1400" b="1" dirty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endParaRPr>
            </a:p>
          </p:txBody>
        </p:sp>
        <p:grpSp>
          <p:nvGrpSpPr>
            <p:cNvPr id="2" name="Group 1"/>
            <p:cNvGrpSpPr>
              <a:grpSpLocks noChangeAspect="1"/>
            </p:cNvGrpSpPr>
            <p:nvPr/>
          </p:nvGrpSpPr>
          <p:grpSpPr>
            <a:xfrm>
              <a:off x="140207" y="3447247"/>
              <a:ext cx="1371600" cy="1371600"/>
              <a:chOff x="326553" y="3666314"/>
              <a:chExt cx="914400" cy="914400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326553" y="3666314"/>
                <a:ext cx="914400" cy="914400"/>
              </a:xfrm>
              <a:prstGeom prst="rect">
                <a:avLst/>
              </a:prstGeom>
              <a:solidFill>
                <a:schemeClr val="accent5">
                  <a:lumMod val="75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fornian FB" pitchFamily="18" charset="0"/>
                </a:endParaRPr>
              </a:p>
            </p:txBody>
          </p:sp>
          <p:cxnSp>
            <p:nvCxnSpPr>
              <p:cNvPr id="32" name="Straight Connector 31"/>
              <p:cNvCxnSpPr/>
              <p:nvPr/>
            </p:nvCxnSpPr>
            <p:spPr>
              <a:xfrm>
                <a:off x="421572" y="3717082"/>
                <a:ext cx="689379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1110951" y="3717082"/>
                <a:ext cx="148" cy="24671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425151" y="3959066"/>
                <a:ext cx="4064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831551" y="3954917"/>
                <a:ext cx="0" cy="482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Rectangle 35"/>
              <p:cNvSpPr/>
              <p:nvPr/>
            </p:nvSpPr>
            <p:spPr>
              <a:xfrm>
                <a:off x="949561" y="4360525"/>
                <a:ext cx="47003" cy="2940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fornian FB" pitchFamily="18" charset="0"/>
                </a:endParaRPr>
              </a:p>
            </p:txBody>
          </p:sp>
          <p:pic>
            <p:nvPicPr>
              <p:cNvPr id="37" name="Picture 2" descr="C:\Users\Ninad\AppData\Local\Microsoft\Windows\Temporary Internet Files\Content.IE5\NBS6T4G2\MM900284097[1].gif"/>
              <p:cNvPicPr>
                <a:picLocks noChangeAspect="1" noChangeArrowheads="1" noCrop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0262" y="3778318"/>
                <a:ext cx="147420" cy="1551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8" name="Down Arrow 37"/>
              <p:cNvSpPr/>
              <p:nvPr/>
            </p:nvSpPr>
            <p:spPr>
              <a:xfrm rot="20363441" flipV="1">
                <a:off x="924202" y="4096111"/>
                <a:ext cx="43100" cy="214834"/>
              </a:xfrm>
              <a:prstGeom prst="downArrow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fornian FB" pitchFamily="18" charset="0"/>
                </a:endParaRPr>
              </a:p>
            </p:txBody>
          </p:sp>
          <p:cxnSp>
            <p:nvCxnSpPr>
              <p:cNvPr id="39" name="Straight Connector 38"/>
              <p:cNvCxnSpPr/>
              <p:nvPr/>
            </p:nvCxnSpPr>
            <p:spPr>
              <a:xfrm flipV="1">
                <a:off x="975846" y="3931218"/>
                <a:ext cx="198748" cy="425893"/>
              </a:xfrm>
              <a:prstGeom prst="line">
                <a:avLst/>
              </a:prstGeom>
              <a:ln w="25400">
                <a:solidFill>
                  <a:srgbClr val="00B05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Arc 39"/>
              <p:cNvSpPr/>
              <p:nvPr/>
            </p:nvSpPr>
            <p:spPr>
              <a:xfrm>
                <a:off x="753881" y="3848187"/>
                <a:ext cx="415748" cy="221758"/>
              </a:xfrm>
              <a:prstGeom prst="arc">
                <a:avLst>
                  <a:gd name="adj1" fmla="val 11395599"/>
                  <a:gd name="adj2" fmla="val 21133981"/>
                </a:avLst>
              </a:prstGeom>
              <a:ln w="19050">
                <a:solidFill>
                  <a:srgbClr val="00B05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fornian FB" pitchFamily="18" charset="0"/>
                </a:endParaRPr>
              </a:p>
            </p:txBody>
          </p:sp>
          <p:cxnSp>
            <p:nvCxnSpPr>
              <p:cNvPr id="41" name="Straight Connector 40"/>
              <p:cNvCxnSpPr/>
              <p:nvPr/>
            </p:nvCxnSpPr>
            <p:spPr>
              <a:xfrm flipH="1" flipV="1">
                <a:off x="755244" y="3922997"/>
                <a:ext cx="220602" cy="434114"/>
              </a:xfrm>
              <a:prstGeom prst="line">
                <a:avLst/>
              </a:prstGeom>
              <a:ln w="25400">
                <a:solidFill>
                  <a:srgbClr val="00B05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2" name="Picture 3" descr="C:\Users\Ninad\AppData\Local\Microsoft\Windows\Temporary Internet Files\Content.IE5\OBOBE0HB\MC900383564[1].wmf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9630" y="3963799"/>
                <a:ext cx="112720" cy="1622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3" name="Right Arrow 42"/>
              <p:cNvSpPr/>
              <p:nvPr/>
            </p:nvSpPr>
            <p:spPr>
              <a:xfrm>
                <a:off x="1057360" y="4038229"/>
                <a:ext cx="70510" cy="3180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fornian FB" pitchFamily="18" charset="0"/>
                </a:endParaRPr>
              </a:p>
            </p:txBody>
          </p:sp>
          <p:cxnSp>
            <p:nvCxnSpPr>
              <p:cNvPr id="44" name="Straight Connector 43"/>
              <p:cNvCxnSpPr/>
              <p:nvPr/>
            </p:nvCxnSpPr>
            <p:spPr>
              <a:xfrm>
                <a:off x="1111099" y="4190799"/>
                <a:ext cx="148" cy="24671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Rectangle 44"/>
            <p:cNvSpPr/>
            <p:nvPr/>
          </p:nvSpPr>
          <p:spPr>
            <a:xfrm>
              <a:off x="1935714" y="2946064"/>
              <a:ext cx="1295400" cy="21336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011914" y="3108836"/>
              <a:ext cx="11430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  <a:latin typeface="Californian FB" pitchFamily="18" charset="0"/>
                  <a:cs typeface="Times New Roman" pitchFamily="18" charset="0"/>
                </a:rPr>
                <a:t>Kinect RGB-D sensor</a:t>
              </a:r>
              <a:endParaRPr lang="en-US" sz="1400" dirty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2014189" y="4396971"/>
              <a:ext cx="11430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  <a:latin typeface="Californian FB" pitchFamily="18" charset="0"/>
                  <a:cs typeface="Times New Roman" pitchFamily="18" charset="0"/>
                </a:rPr>
                <a:t>Pioneer P3-AT robot</a:t>
              </a:r>
              <a:endParaRPr lang="en-US" sz="1400" dirty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410809" y="1494988"/>
              <a:ext cx="5418322" cy="5095028"/>
            </a:xfrm>
            <a:prstGeom prst="rect">
              <a:avLst/>
            </a:prstGeom>
            <a:noFill/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3544035" y="1653315"/>
              <a:ext cx="4419600" cy="1455521"/>
            </a:xfrm>
            <a:prstGeom prst="rect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400" b="1" dirty="0" smtClean="0">
                  <a:solidFill>
                    <a:schemeClr val="tx1"/>
                  </a:solidFill>
                  <a:latin typeface="Californian FB" pitchFamily="18" charset="0"/>
                  <a:cs typeface="Times New Roman" pitchFamily="18" charset="0"/>
                </a:rPr>
                <a:t>Leader tracking </a:t>
              </a:r>
              <a:endParaRPr lang="en-US" sz="1400" b="1" dirty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3628195" y="2059782"/>
              <a:ext cx="1143000" cy="831690"/>
            </a:xfrm>
            <a:prstGeom prst="rect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  <a:latin typeface="Californian FB" pitchFamily="18" charset="0"/>
                  <a:cs typeface="Times New Roman" pitchFamily="18" charset="0"/>
                </a:rPr>
                <a:t>Kinect skeletal tracker</a:t>
              </a:r>
              <a:endParaRPr lang="en-US" sz="1400" dirty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5182335" y="2059781"/>
              <a:ext cx="1143000" cy="831691"/>
            </a:xfrm>
            <a:prstGeom prst="rect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  <a:latin typeface="Californian FB" pitchFamily="18" charset="0"/>
                  <a:cs typeface="Times New Roman" pitchFamily="18" charset="0"/>
                </a:rPr>
                <a:t>Appearance descriptor generation</a:t>
              </a:r>
              <a:endParaRPr lang="en-US" sz="1400" dirty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6745575" y="2059781"/>
              <a:ext cx="1143000" cy="831691"/>
            </a:xfrm>
            <a:prstGeom prst="rect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  <a:latin typeface="Californian FB" pitchFamily="18" charset="0"/>
                  <a:cs typeface="Times New Roman" pitchFamily="18" charset="0"/>
                </a:rPr>
                <a:t>Leader detection, occlusion inference</a:t>
              </a:r>
              <a:endParaRPr lang="en-US" sz="1400" dirty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563367" y="3332374"/>
              <a:ext cx="4400268" cy="1455521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400" b="1" dirty="0" smtClean="0">
                  <a:solidFill>
                    <a:schemeClr val="tx1"/>
                  </a:solidFill>
                  <a:latin typeface="Californian FB" pitchFamily="18" charset="0"/>
                  <a:cs typeface="Times New Roman" pitchFamily="18" charset="0"/>
                </a:rPr>
                <a:t>Mapping</a:t>
              </a:r>
              <a:endParaRPr lang="en-US" sz="1400" b="1" dirty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3647527" y="3738841"/>
              <a:ext cx="1143000" cy="831690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  <a:latin typeface="Californian FB" pitchFamily="18" charset="0"/>
                  <a:cs typeface="Times New Roman" pitchFamily="18" charset="0"/>
                </a:rPr>
                <a:t>Floor occupancy detection</a:t>
              </a:r>
              <a:endParaRPr lang="en-US" sz="1400" dirty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5182335" y="3459005"/>
              <a:ext cx="1143000" cy="517671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  <a:latin typeface="Californian FB" pitchFamily="18" charset="0"/>
                  <a:cs typeface="Times New Roman" pitchFamily="18" charset="0"/>
                </a:rPr>
                <a:t>Manhattan rotation</a:t>
              </a:r>
              <a:endParaRPr lang="en-US" sz="1400" dirty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6745575" y="3759729"/>
              <a:ext cx="1143000" cy="831691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  <a:latin typeface="Californian FB" pitchFamily="18" charset="0"/>
                  <a:cs typeface="Times New Roman" pitchFamily="18" charset="0"/>
                </a:rPr>
                <a:t>Local environment map generation</a:t>
              </a:r>
              <a:endParaRPr lang="en-US" sz="1400" dirty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5182335" y="4156372"/>
              <a:ext cx="1143000" cy="517671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  <a:latin typeface="Californian FB" pitchFamily="18" charset="0"/>
                  <a:cs typeface="Times New Roman" pitchFamily="18" charset="0"/>
                </a:rPr>
                <a:t>Translation estimation</a:t>
              </a:r>
              <a:endParaRPr lang="en-US" sz="1400" dirty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endParaRPr>
            </a:p>
          </p:txBody>
        </p:sp>
        <p:sp>
          <p:nvSpPr>
            <p:cNvPr id="64" name="Curved Left Arrow 63"/>
            <p:cNvSpPr/>
            <p:nvPr/>
          </p:nvSpPr>
          <p:spPr>
            <a:xfrm rot="7824310">
              <a:off x="2681855" y="4955723"/>
              <a:ext cx="360792" cy="1426814"/>
            </a:xfrm>
            <a:prstGeom prst="curvedLeftArrow">
              <a:avLst/>
            </a:prstGeom>
            <a:noFill/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Californian FB" pitchFamily="18" charset="0"/>
              </a:endParaRPr>
            </a:p>
          </p:txBody>
        </p:sp>
        <p:sp>
          <p:nvSpPr>
            <p:cNvPr id="65" name="Curved Left Arrow 64"/>
            <p:cNvSpPr/>
            <p:nvPr/>
          </p:nvSpPr>
          <p:spPr>
            <a:xfrm rot="13907783">
              <a:off x="2648653" y="1596643"/>
              <a:ext cx="360792" cy="1426814"/>
            </a:xfrm>
            <a:prstGeom prst="curvedLeftArrow">
              <a:avLst/>
            </a:prstGeom>
            <a:noFill/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Californian FB" pitchFamily="18" charset="0"/>
              </a:endParaRPr>
            </a:p>
          </p:txBody>
        </p:sp>
        <p:sp>
          <p:nvSpPr>
            <p:cNvPr id="66" name="Curved Right Arrow 65"/>
            <p:cNvSpPr/>
            <p:nvPr/>
          </p:nvSpPr>
          <p:spPr>
            <a:xfrm rot="18222205">
              <a:off x="2877143" y="3532635"/>
              <a:ext cx="225516" cy="1181758"/>
            </a:xfrm>
            <a:prstGeom prst="curvedRightArrow">
              <a:avLst/>
            </a:prstGeom>
            <a:noFill/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Californian FB" pitchFamily="18" charset="0"/>
              </a:endParaRPr>
            </a:p>
          </p:txBody>
        </p:sp>
        <p:sp>
          <p:nvSpPr>
            <p:cNvPr id="67" name="Right Arrow 66"/>
            <p:cNvSpPr/>
            <p:nvPr/>
          </p:nvSpPr>
          <p:spPr>
            <a:xfrm>
              <a:off x="4877531" y="2381075"/>
              <a:ext cx="209268" cy="183989"/>
            </a:xfrm>
            <a:prstGeom prst="rightArrow">
              <a:avLst/>
            </a:prstGeom>
            <a:noFill/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fornian FB" pitchFamily="18" charset="0"/>
              </a:endParaRPr>
            </a:p>
          </p:txBody>
        </p:sp>
        <p:sp>
          <p:nvSpPr>
            <p:cNvPr id="68" name="Right Arrow 67"/>
            <p:cNvSpPr/>
            <p:nvPr/>
          </p:nvSpPr>
          <p:spPr>
            <a:xfrm>
              <a:off x="6433371" y="2383632"/>
              <a:ext cx="209268" cy="183989"/>
            </a:xfrm>
            <a:prstGeom prst="rightArrow">
              <a:avLst/>
            </a:prstGeom>
            <a:noFill/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fornian FB" pitchFamily="18" charset="0"/>
              </a:endParaRPr>
            </a:p>
          </p:txBody>
        </p:sp>
        <p:sp>
          <p:nvSpPr>
            <p:cNvPr id="69" name="Right Arrow 68"/>
            <p:cNvSpPr/>
            <p:nvPr/>
          </p:nvSpPr>
          <p:spPr>
            <a:xfrm>
              <a:off x="4900846" y="3968139"/>
              <a:ext cx="209268" cy="183989"/>
            </a:xfrm>
            <a:prstGeom prst="rightArrow">
              <a:avLst/>
            </a:prstGeom>
            <a:noFill/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fornian FB" pitchFamily="18" charset="0"/>
              </a:endParaRPr>
            </a:p>
          </p:txBody>
        </p:sp>
        <p:sp>
          <p:nvSpPr>
            <p:cNvPr id="70" name="Right Arrow 69"/>
            <p:cNvSpPr/>
            <p:nvPr/>
          </p:nvSpPr>
          <p:spPr>
            <a:xfrm>
              <a:off x="6436207" y="3968140"/>
              <a:ext cx="209268" cy="183989"/>
            </a:xfrm>
            <a:prstGeom prst="rightArrow">
              <a:avLst/>
            </a:prstGeom>
            <a:noFill/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fornian FB" pitchFamily="18" charset="0"/>
              </a:endParaRPr>
            </a:p>
          </p:txBody>
        </p:sp>
        <p:sp>
          <p:nvSpPr>
            <p:cNvPr id="71" name="Curved Left Arrow 70"/>
            <p:cNvSpPr/>
            <p:nvPr/>
          </p:nvSpPr>
          <p:spPr>
            <a:xfrm>
              <a:off x="8192235" y="2473069"/>
              <a:ext cx="457200" cy="3452429"/>
            </a:xfrm>
            <a:prstGeom prst="curvedLeftArrow">
              <a:avLst/>
            </a:prstGeom>
            <a:noFill/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Californian FB" pitchFamily="18" charset="0"/>
              </a:endParaRPr>
            </a:p>
          </p:txBody>
        </p:sp>
        <p:sp>
          <p:nvSpPr>
            <p:cNvPr id="72" name="Curved Left Arrow 71"/>
            <p:cNvSpPr/>
            <p:nvPr/>
          </p:nvSpPr>
          <p:spPr>
            <a:xfrm>
              <a:off x="8110347" y="3918051"/>
              <a:ext cx="228600" cy="1483303"/>
            </a:xfrm>
            <a:prstGeom prst="curvedLeftArrow">
              <a:avLst/>
            </a:prstGeom>
            <a:noFill/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Californian FB" pitchFamily="18" charset="0"/>
              </a:endParaRPr>
            </a:p>
          </p:txBody>
        </p:sp>
        <p:sp>
          <p:nvSpPr>
            <p:cNvPr id="73" name="Right Arrow 72"/>
            <p:cNvSpPr/>
            <p:nvPr/>
          </p:nvSpPr>
          <p:spPr>
            <a:xfrm>
              <a:off x="1584407" y="3964155"/>
              <a:ext cx="209268" cy="183989"/>
            </a:xfrm>
            <a:prstGeom prst="rightArrow">
              <a:avLst/>
            </a:prstGeom>
            <a:noFill/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fornian FB" pitchFamily="18" charset="0"/>
              </a:endParaRPr>
            </a:p>
          </p:txBody>
        </p:sp>
      </p:grpSp>
      <p:sp>
        <p:nvSpPr>
          <p:cNvPr id="74" name="Rectangle 2"/>
          <p:cNvSpPr txBox="1">
            <a:spLocks noChangeArrowheads="1"/>
          </p:cNvSpPr>
          <p:nvPr/>
        </p:nvSpPr>
        <p:spPr>
          <a:xfrm>
            <a:off x="2435767" y="281332"/>
            <a:ext cx="4355435" cy="4413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Californian FB" pitchFamily="18" charset="0"/>
              </a:rPr>
              <a:t>Mobile robot person following system </a:t>
            </a:r>
            <a:endParaRPr lang="en-US" sz="2000" b="1" dirty="0">
              <a:solidFill>
                <a:schemeClr val="tx1"/>
              </a:solidFill>
              <a:latin typeface="Californian FB" pitchFamily="18" charset="0"/>
            </a:endParaRPr>
          </a:p>
        </p:txBody>
      </p:sp>
      <p:grpSp>
        <p:nvGrpSpPr>
          <p:cNvPr id="75" name="Group 74"/>
          <p:cNvGrpSpPr/>
          <p:nvPr/>
        </p:nvGrpSpPr>
        <p:grpSpPr>
          <a:xfrm>
            <a:off x="2224903" y="122424"/>
            <a:ext cx="4380936" cy="1455521"/>
            <a:chOff x="2224903" y="122424"/>
            <a:chExt cx="4380936" cy="1455521"/>
          </a:xfrm>
        </p:grpSpPr>
        <p:sp>
          <p:nvSpPr>
            <p:cNvPr id="76" name="Rectangle 75"/>
            <p:cNvSpPr/>
            <p:nvPr/>
          </p:nvSpPr>
          <p:spPr>
            <a:xfrm>
              <a:off x="2224903" y="122424"/>
              <a:ext cx="4380936" cy="1455521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400" b="1" dirty="0" smtClean="0">
                  <a:solidFill>
                    <a:schemeClr val="tx1"/>
                  </a:solidFill>
                  <a:latin typeface="Californian FB" pitchFamily="18" charset="0"/>
                  <a:cs typeface="Times New Roman" pitchFamily="18" charset="0"/>
                </a:rPr>
                <a:t>Navigation</a:t>
              </a:r>
              <a:endParaRPr lang="en-US" sz="1400" b="1" dirty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2295415" y="528891"/>
              <a:ext cx="1143000" cy="831690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  <a:latin typeface="Californian FB" pitchFamily="18" charset="0"/>
                  <a:cs typeface="Times New Roman" pitchFamily="18" charset="0"/>
                </a:rPr>
                <a:t>Control input generation</a:t>
              </a:r>
              <a:endParaRPr lang="en-US" sz="1400" dirty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5387779" y="501995"/>
              <a:ext cx="1143000" cy="831691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  <a:latin typeface="Californian FB" pitchFamily="18" charset="0"/>
                  <a:cs typeface="Times New Roman" pitchFamily="18" charset="0"/>
                </a:rPr>
                <a:t>Workspace generation</a:t>
              </a:r>
              <a:endParaRPr lang="en-US" sz="1400" dirty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3824539" y="528891"/>
              <a:ext cx="1143000" cy="831690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  <a:latin typeface="Californian FB" pitchFamily="18" charset="0"/>
                  <a:cs typeface="Times New Roman" pitchFamily="18" charset="0"/>
                </a:rPr>
                <a:t>Predictive fields navigation</a:t>
              </a:r>
              <a:endParaRPr lang="en-US" sz="1400" dirty="0">
                <a:solidFill>
                  <a:schemeClr val="tx1"/>
                </a:solidFill>
                <a:latin typeface="Californian FB" pitchFamily="18" charset="0"/>
                <a:cs typeface="Times New Roman" pitchFamily="18" charset="0"/>
              </a:endParaRPr>
            </a:p>
          </p:txBody>
        </p:sp>
        <p:sp>
          <p:nvSpPr>
            <p:cNvPr id="80" name="Left Arrow 79"/>
            <p:cNvSpPr/>
            <p:nvPr/>
          </p:nvSpPr>
          <p:spPr>
            <a:xfrm>
              <a:off x="3519735" y="824435"/>
              <a:ext cx="209268" cy="228600"/>
            </a:xfrm>
            <a:prstGeom prst="leftArrow">
              <a:avLst/>
            </a:prstGeom>
            <a:noFill/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fornian FB" pitchFamily="18" charset="0"/>
              </a:endParaRPr>
            </a:p>
          </p:txBody>
        </p:sp>
        <p:sp>
          <p:nvSpPr>
            <p:cNvPr id="81" name="Left Arrow 80"/>
            <p:cNvSpPr/>
            <p:nvPr/>
          </p:nvSpPr>
          <p:spPr>
            <a:xfrm>
              <a:off x="5059087" y="803540"/>
              <a:ext cx="209268" cy="228600"/>
            </a:xfrm>
            <a:prstGeom prst="leftArrow">
              <a:avLst/>
            </a:prstGeom>
            <a:noFill/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fornian FB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292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9704E-6 L 0.15052 0.71993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7" y="359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2949622" y="3127983"/>
            <a:ext cx="2971800" cy="10479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200" dirty="0" smtClean="0">
                <a:latin typeface="Californian FB" pitchFamily="18" charset="0"/>
              </a:rPr>
              <a:t>Research contributions</a:t>
            </a:r>
            <a:endParaRPr lang="en-US" sz="3200" dirty="0">
              <a:latin typeface="Californian FB" pitchFamily="18" charset="0"/>
            </a:endParaRPr>
          </a:p>
        </p:txBody>
      </p:sp>
      <p:sp>
        <p:nvSpPr>
          <p:cNvPr id="25" name="Down Arrow 24"/>
          <p:cNvSpPr/>
          <p:nvPr/>
        </p:nvSpPr>
        <p:spPr>
          <a:xfrm rot="19165922">
            <a:off x="5037733" y="4340657"/>
            <a:ext cx="381000" cy="829392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Down Arrow 25"/>
          <p:cNvSpPr/>
          <p:nvPr/>
        </p:nvSpPr>
        <p:spPr>
          <a:xfrm rot="18632267">
            <a:off x="5948718" y="3705808"/>
            <a:ext cx="381000" cy="829392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own Arrow 26"/>
          <p:cNvSpPr/>
          <p:nvPr/>
        </p:nvSpPr>
        <p:spPr>
          <a:xfrm rot="2651457">
            <a:off x="2521158" y="3735282"/>
            <a:ext cx="381000" cy="829392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own Arrow 27"/>
          <p:cNvSpPr/>
          <p:nvPr/>
        </p:nvSpPr>
        <p:spPr>
          <a:xfrm rot="13692746">
            <a:off x="5948717" y="2477326"/>
            <a:ext cx="381000" cy="829392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own Arrow 28"/>
          <p:cNvSpPr/>
          <p:nvPr/>
        </p:nvSpPr>
        <p:spPr>
          <a:xfrm rot="7809718">
            <a:off x="2494341" y="2568729"/>
            <a:ext cx="381000" cy="829392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/>
          <p:cNvSpPr/>
          <p:nvPr/>
        </p:nvSpPr>
        <p:spPr>
          <a:xfrm rot="2383711">
            <a:off x="3678213" y="4374094"/>
            <a:ext cx="381000" cy="829392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own Arrow 29"/>
          <p:cNvSpPr/>
          <p:nvPr/>
        </p:nvSpPr>
        <p:spPr>
          <a:xfrm rot="10800000">
            <a:off x="4267200" y="2185225"/>
            <a:ext cx="381000" cy="829392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2"/>
          <p:cNvSpPr txBox="1">
            <a:spLocks noChangeArrowheads="1"/>
          </p:cNvSpPr>
          <p:nvPr/>
        </p:nvSpPr>
        <p:spPr>
          <a:xfrm>
            <a:off x="2435767" y="281332"/>
            <a:ext cx="4355435" cy="4413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Californian FB" pitchFamily="18" charset="0"/>
              </a:rPr>
              <a:t>Mobile robot person following system </a:t>
            </a:r>
            <a:endParaRPr lang="en-US" sz="2000" b="1" dirty="0">
              <a:solidFill>
                <a:schemeClr val="tx1"/>
              </a:solidFill>
              <a:latin typeface="Californian FB" pitchFamily="18" charset="0"/>
            </a:endParaRPr>
          </a:p>
        </p:txBody>
      </p:sp>
      <p:sp>
        <p:nvSpPr>
          <p:cNvPr id="33" name="Rectangle 2"/>
          <p:cNvSpPr txBox="1">
            <a:spLocks noChangeArrowheads="1"/>
          </p:cNvSpPr>
          <p:nvPr/>
        </p:nvSpPr>
        <p:spPr>
          <a:xfrm>
            <a:off x="2971800" y="1351137"/>
            <a:ext cx="2979761" cy="6134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alifornian FB" pitchFamily="18" charset="0"/>
              </a:rPr>
              <a:t>Person follower classification system</a:t>
            </a:r>
            <a:endParaRPr lang="en-US" sz="1800" dirty="0">
              <a:solidFill>
                <a:schemeClr val="tx2">
                  <a:lumMod val="40000"/>
                  <a:lumOff val="60000"/>
                </a:schemeClr>
              </a:solidFill>
              <a:latin typeface="Californian FB" pitchFamily="18" charset="0"/>
            </a:endParaRPr>
          </a:p>
        </p:txBody>
      </p:sp>
      <p:sp>
        <p:nvSpPr>
          <p:cNvPr id="34" name="Rectangle 2"/>
          <p:cNvSpPr txBox="1">
            <a:spLocks noChangeArrowheads="1"/>
          </p:cNvSpPr>
          <p:nvPr/>
        </p:nvSpPr>
        <p:spPr>
          <a:xfrm>
            <a:off x="5943600" y="1956955"/>
            <a:ext cx="2979761" cy="6134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alifornian FB" pitchFamily="18" charset="0"/>
              </a:rPr>
              <a:t>Occlusion detection and recovery system</a:t>
            </a:r>
            <a:endParaRPr lang="en-US" sz="1800" dirty="0">
              <a:solidFill>
                <a:schemeClr val="tx2">
                  <a:lumMod val="40000"/>
                  <a:lumOff val="60000"/>
                </a:schemeClr>
              </a:solidFill>
              <a:latin typeface="Californian FB" pitchFamily="18" charset="0"/>
            </a:endParaRPr>
          </a:p>
        </p:txBody>
      </p:sp>
      <p:sp>
        <p:nvSpPr>
          <p:cNvPr id="35" name="Rectangle 2"/>
          <p:cNvSpPr txBox="1">
            <a:spLocks noChangeArrowheads="1"/>
          </p:cNvSpPr>
          <p:nvPr/>
        </p:nvSpPr>
        <p:spPr>
          <a:xfrm>
            <a:off x="6095999" y="4448640"/>
            <a:ext cx="2979761" cy="6134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alifornian FB" pitchFamily="18" charset="0"/>
              </a:rPr>
              <a:t>Simple mapping algorithm for indoor environments</a:t>
            </a:r>
            <a:endParaRPr lang="en-US" sz="1800" dirty="0">
              <a:solidFill>
                <a:schemeClr val="tx2">
                  <a:lumMod val="40000"/>
                  <a:lumOff val="60000"/>
                </a:schemeClr>
              </a:solidFill>
              <a:latin typeface="Californian FB" pitchFamily="18" charset="0"/>
            </a:endParaRPr>
          </a:p>
        </p:txBody>
      </p:sp>
      <p:sp>
        <p:nvSpPr>
          <p:cNvPr id="36" name="Rectangle 2"/>
          <p:cNvSpPr txBox="1">
            <a:spLocks noChangeArrowheads="1"/>
          </p:cNvSpPr>
          <p:nvPr/>
        </p:nvSpPr>
        <p:spPr>
          <a:xfrm>
            <a:off x="4813825" y="5389736"/>
            <a:ext cx="2979761" cy="6134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alifornian FB" pitchFamily="18" charset="0"/>
              </a:rPr>
              <a:t>Path planning approach sensitive to obstacle motion</a:t>
            </a:r>
            <a:endParaRPr lang="en-US" sz="1800" dirty="0">
              <a:solidFill>
                <a:schemeClr val="tx2">
                  <a:lumMod val="40000"/>
                  <a:lumOff val="60000"/>
                </a:schemeClr>
              </a:solidFill>
              <a:latin typeface="Californian FB" pitchFamily="18" charset="0"/>
            </a:endParaRPr>
          </a:p>
        </p:txBody>
      </p:sp>
      <p:sp>
        <p:nvSpPr>
          <p:cNvPr id="37" name="Rectangle 2"/>
          <p:cNvSpPr txBox="1">
            <a:spLocks noChangeArrowheads="1"/>
          </p:cNvSpPr>
          <p:nvPr/>
        </p:nvSpPr>
        <p:spPr>
          <a:xfrm>
            <a:off x="1477939" y="5389736"/>
            <a:ext cx="2979761" cy="6134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alifornian FB" pitchFamily="18" charset="0"/>
              </a:rPr>
              <a:t>Method to generate practical control inputs to robot</a:t>
            </a:r>
            <a:endParaRPr lang="en-US" sz="1800" dirty="0">
              <a:solidFill>
                <a:schemeClr val="tx2">
                  <a:lumMod val="40000"/>
                  <a:lumOff val="60000"/>
                </a:schemeClr>
              </a:solidFill>
              <a:latin typeface="Californian FB" pitchFamily="18" charset="0"/>
            </a:endParaRPr>
          </a:p>
        </p:txBody>
      </p:sp>
      <p:sp>
        <p:nvSpPr>
          <p:cNvPr id="38" name="Rectangle 2"/>
          <p:cNvSpPr txBox="1">
            <a:spLocks noChangeArrowheads="1"/>
          </p:cNvSpPr>
          <p:nvPr/>
        </p:nvSpPr>
        <p:spPr>
          <a:xfrm>
            <a:off x="71505" y="4482077"/>
            <a:ext cx="2979761" cy="6134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alifornian FB" pitchFamily="18" charset="0"/>
              </a:rPr>
              <a:t>Practical representation of robot workspaces </a:t>
            </a:r>
            <a:endParaRPr lang="en-US" sz="1800" dirty="0">
              <a:solidFill>
                <a:schemeClr val="tx2">
                  <a:lumMod val="40000"/>
                  <a:lumOff val="60000"/>
                </a:schemeClr>
              </a:solidFill>
              <a:latin typeface="Californian FB" pitchFamily="18" charset="0"/>
            </a:endParaRPr>
          </a:p>
        </p:txBody>
      </p:sp>
      <p:sp>
        <p:nvSpPr>
          <p:cNvPr id="39" name="Rectangle 2"/>
          <p:cNvSpPr txBox="1">
            <a:spLocks noChangeArrowheads="1"/>
          </p:cNvSpPr>
          <p:nvPr/>
        </p:nvSpPr>
        <p:spPr>
          <a:xfrm>
            <a:off x="7961" y="1956955"/>
            <a:ext cx="3449188" cy="6134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alifornian FB" pitchFamily="18" charset="0"/>
              </a:rPr>
              <a:t>Experimental verification of navigation function path planning</a:t>
            </a:r>
            <a:endParaRPr lang="en-US" sz="1800" dirty="0">
              <a:solidFill>
                <a:schemeClr val="tx2">
                  <a:lumMod val="40000"/>
                  <a:lumOff val="60000"/>
                </a:schemeClr>
              </a:solidFill>
              <a:latin typeface="Californian FB" pitchFamily="18" charset="0"/>
            </a:endParaRPr>
          </a:p>
        </p:txBody>
      </p:sp>
      <p:sp>
        <p:nvSpPr>
          <p:cNvPr id="40" name="Rectangle 2"/>
          <p:cNvSpPr txBox="1">
            <a:spLocks noChangeArrowheads="1"/>
          </p:cNvSpPr>
          <p:nvPr/>
        </p:nvSpPr>
        <p:spPr>
          <a:xfrm>
            <a:off x="2949622" y="3101991"/>
            <a:ext cx="2971800" cy="10479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200" dirty="0" smtClean="0">
                <a:latin typeface="Californian FB" pitchFamily="18" charset="0"/>
              </a:rPr>
              <a:t>Questions?</a:t>
            </a:r>
            <a:endParaRPr lang="en-US" sz="3200" dirty="0">
              <a:latin typeface="Californian FB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25" grpId="0" animBg="1"/>
      <p:bldP spid="26" grpId="0" animBg="1"/>
      <p:bldP spid="27" grpId="0" animBg="1"/>
      <p:bldP spid="28" grpId="0" animBg="1"/>
      <p:bldP spid="29" grpId="0" animBg="1"/>
      <p:bldP spid="19" grpId="0" animBg="1"/>
      <p:bldP spid="30" grpId="0" animBg="1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03663" y="3829740"/>
            <a:ext cx="2979761" cy="441325"/>
          </a:xfrm>
          <a:prstGeom prst="rect">
            <a:avLst/>
          </a:prstGeom>
          <a:ln>
            <a:solidFill>
              <a:srgbClr val="92D05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alifornian FB" pitchFamily="18" charset="0"/>
              </a:rPr>
              <a:t>Person following</a:t>
            </a:r>
            <a:endParaRPr lang="en-US" sz="2400" b="1" dirty="0">
              <a:solidFill>
                <a:schemeClr val="tx2">
                  <a:lumMod val="40000"/>
                  <a:lumOff val="60000"/>
                </a:schemeClr>
              </a:solidFill>
              <a:latin typeface="Californian FB" pitchFamily="18" charset="0"/>
            </a:endParaRP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303661" y="3167752"/>
            <a:ext cx="2979761" cy="441325"/>
          </a:xfrm>
          <a:prstGeom prst="rect">
            <a:avLst/>
          </a:prstGeom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400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Californian FB" pitchFamily="18" charset="0"/>
              </a:rPr>
              <a:t>Telepresence</a:t>
            </a:r>
            <a:endParaRPr lang="en-US" sz="2400" dirty="0">
              <a:solidFill>
                <a:schemeClr val="tx2">
                  <a:lumMod val="40000"/>
                  <a:lumOff val="60000"/>
                </a:schemeClr>
              </a:solidFill>
              <a:latin typeface="Californian FB" pitchFamily="18" charset="0"/>
            </a:endParaRPr>
          </a:p>
        </p:txBody>
      </p:sp>
      <p:sp>
        <p:nvSpPr>
          <p:cNvPr id="30" name="Rectangle 2"/>
          <p:cNvSpPr txBox="1">
            <a:spLocks noChangeArrowheads="1"/>
          </p:cNvSpPr>
          <p:nvPr/>
        </p:nvSpPr>
        <p:spPr>
          <a:xfrm>
            <a:off x="290012" y="4495800"/>
            <a:ext cx="2979761" cy="441325"/>
          </a:xfrm>
          <a:prstGeom prst="rect">
            <a:avLst/>
          </a:prstGeom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4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alifornian FB" pitchFamily="18" charset="0"/>
              </a:rPr>
              <a:t>Speech recognition</a:t>
            </a:r>
            <a:endParaRPr lang="en-US" sz="2400" dirty="0">
              <a:solidFill>
                <a:schemeClr val="tx2">
                  <a:lumMod val="40000"/>
                  <a:lumOff val="60000"/>
                </a:schemeClr>
              </a:solidFill>
              <a:latin typeface="Californian FB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52400" y="2244548"/>
            <a:ext cx="3276600" cy="347045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"/>
          <p:cNvSpPr txBox="1">
            <a:spLocks noChangeArrowheads="1"/>
          </p:cNvSpPr>
          <p:nvPr/>
        </p:nvSpPr>
        <p:spPr>
          <a:xfrm>
            <a:off x="152400" y="1711148"/>
            <a:ext cx="2971800" cy="533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dirty="0" smtClean="0">
                <a:latin typeface="Californian FB" pitchFamily="18" charset="0"/>
              </a:rPr>
              <a:t>Service robot</a:t>
            </a:r>
            <a:endParaRPr lang="en-US" sz="2400" dirty="0">
              <a:latin typeface="Californian FB" pitchFamily="18" charset="0"/>
            </a:endParaRPr>
          </a:p>
        </p:txBody>
      </p:sp>
      <p:sp>
        <p:nvSpPr>
          <p:cNvPr id="34" name="Rectangle 2"/>
          <p:cNvSpPr txBox="1">
            <a:spLocks noChangeArrowheads="1"/>
          </p:cNvSpPr>
          <p:nvPr/>
        </p:nvSpPr>
        <p:spPr>
          <a:xfrm>
            <a:off x="4343400" y="1188504"/>
            <a:ext cx="2979761" cy="4413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alifornian FB" pitchFamily="18" charset="0"/>
              </a:rPr>
              <a:t>Museum tour guide</a:t>
            </a:r>
            <a:endParaRPr lang="en-US" sz="2400" dirty="0">
              <a:solidFill>
                <a:schemeClr val="tx2">
                  <a:lumMod val="40000"/>
                  <a:lumOff val="60000"/>
                </a:schemeClr>
              </a:solidFill>
              <a:latin typeface="Californian FB" pitchFamily="18" charset="0"/>
            </a:endParaRPr>
          </a:p>
        </p:txBody>
      </p:sp>
      <p:sp>
        <p:nvSpPr>
          <p:cNvPr id="35" name="Rectangle 2"/>
          <p:cNvSpPr txBox="1">
            <a:spLocks noChangeArrowheads="1"/>
          </p:cNvSpPr>
          <p:nvPr/>
        </p:nvSpPr>
        <p:spPr>
          <a:xfrm>
            <a:off x="5029200" y="1687833"/>
            <a:ext cx="2751161" cy="4413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16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alifornian FB" pitchFamily="18" charset="0"/>
              </a:rPr>
              <a:t>‘Rhino’ – </a:t>
            </a:r>
            <a:r>
              <a:rPr lang="en-US" sz="16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alifornian FB" pitchFamily="18" charset="0"/>
              </a:rPr>
              <a:t>Buhmann</a:t>
            </a:r>
            <a:r>
              <a:rPr lang="en-US" sz="16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alifornian FB" pitchFamily="18" charset="0"/>
              </a:rPr>
              <a:t> (1995)</a:t>
            </a:r>
          </a:p>
          <a:p>
            <a:r>
              <a:rPr lang="en-US" sz="16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alifornian FB" pitchFamily="18" charset="0"/>
              </a:rPr>
              <a:t>‘Minerva’ – </a:t>
            </a:r>
            <a:r>
              <a:rPr lang="en-US" sz="16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alifornian FB" pitchFamily="18" charset="0"/>
              </a:rPr>
              <a:t>Thrun</a:t>
            </a:r>
            <a:r>
              <a:rPr lang="en-US" sz="16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alifornian FB" pitchFamily="18" charset="0"/>
              </a:rPr>
              <a:t> (2000)</a:t>
            </a:r>
            <a:endParaRPr lang="en-US" sz="1600" dirty="0">
              <a:solidFill>
                <a:schemeClr val="accent4">
                  <a:lumMod val="20000"/>
                  <a:lumOff val="80000"/>
                </a:schemeClr>
              </a:solidFill>
              <a:latin typeface="Californian FB" pitchFamily="18" charset="0"/>
            </a:endParaRPr>
          </a:p>
        </p:txBody>
      </p:sp>
      <p:sp>
        <p:nvSpPr>
          <p:cNvPr id="36" name="Rectangle 2"/>
          <p:cNvSpPr txBox="1">
            <a:spLocks noChangeArrowheads="1"/>
          </p:cNvSpPr>
          <p:nvPr/>
        </p:nvSpPr>
        <p:spPr>
          <a:xfrm>
            <a:off x="4343400" y="2560104"/>
            <a:ext cx="2979761" cy="4413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alifornian FB" pitchFamily="18" charset="0"/>
              </a:rPr>
              <a:t>Home patient care</a:t>
            </a:r>
            <a:endParaRPr lang="en-US" sz="2400" dirty="0">
              <a:solidFill>
                <a:schemeClr val="tx2">
                  <a:lumMod val="40000"/>
                  <a:lumOff val="60000"/>
                </a:schemeClr>
              </a:solidFill>
              <a:latin typeface="Californian FB" pitchFamily="18" charset="0"/>
            </a:endParaRPr>
          </a:p>
        </p:txBody>
      </p:sp>
      <p:sp>
        <p:nvSpPr>
          <p:cNvPr id="37" name="Rectangle 2"/>
          <p:cNvSpPr txBox="1">
            <a:spLocks noChangeArrowheads="1"/>
          </p:cNvSpPr>
          <p:nvPr/>
        </p:nvSpPr>
        <p:spPr>
          <a:xfrm>
            <a:off x="5029200" y="3059433"/>
            <a:ext cx="3048000" cy="4413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16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alifornian FB" pitchFamily="18" charset="0"/>
              </a:rPr>
              <a:t>‘Flo’ – Roy (2000)</a:t>
            </a:r>
          </a:p>
          <a:p>
            <a:r>
              <a:rPr lang="en-US" sz="16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alifornian FB" pitchFamily="18" charset="0"/>
              </a:rPr>
              <a:t>‘</a:t>
            </a:r>
            <a:r>
              <a:rPr lang="en-US" sz="16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alifornian FB" pitchFamily="18" charset="0"/>
              </a:rPr>
              <a:t>CompanionAble</a:t>
            </a:r>
            <a:r>
              <a:rPr lang="en-US" sz="16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alifornian FB" pitchFamily="18" charset="0"/>
              </a:rPr>
              <a:t>’ – Gross (2011)</a:t>
            </a:r>
            <a:endParaRPr lang="en-US" sz="1600" dirty="0">
              <a:solidFill>
                <a:schemeClr val="accent4">
                  <a:lumMod val="20000"/>
                  <a:lumOff val="80000"/>
                </a:schemeClr>
              </a:solidFill>
              <a:latin typeface="Californian FB" pitchFamily="18" charset="0"/>
            </a:endParaRPr>
          </a:p>
        </p:txBody>
      </p:sp>
      <p:sp>
        <p:nvSpPr>
          <p:cNvPr id="38" name="Rectangle 2"/>
          <p:cNvSpPr txBox="1">
            <a:spLocks noChangeArrowheads="1"/>
          </p:cNvSpPr>
          <p:nvPr/>
        </p:nvSpPr>
        <p:spPr>
          <a:xfrm>
            <a:off x="4362734" y="3979058"/>
            <a:ext cx="2979761" cy="4413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alifornian FB" pitchFamily="18" charset="0"/>
              </a:rPr>
              <a:t>Home oxygen therapy</a:t>
            </a:r>
            <a:endParaRPr lang="en-US" sz="2400" dirty="0">
              <a:solidFill>
                <a:schemeClr val="tx2">
                  <a:lumMod val="40000"/>
                  <a:lumOff val="60000"/>
                </a:schemeClr>
              </a:solidFill>
              <a:latin typeface="Californian FB" pitchFamily="18" charset="0"/>
            </a:endParaRPr>
          </a:p>
        </p:txBody>
      </p:sp>
      <p:sp>
        <p:nvSpPr>
          <p:cNvPr id="39" name="Rectangle 2"/>
          <p:cNvSpPr txBox="1">
            <a:spLocks noChangeArrowheads="1"/>
          </p:cNvSpPr>
          <p:nvPr/>
        </p:nvSpPr>
        <p:spPr>
          <a:xfrm>
            <a:off x="5104263" y="4267592"/>
            <a:ext cx="3048000" cy="4413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16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alifornian FB" pitchFamily="18" charset="0"/>
              </a:rPr>
              <a:t>‘Hein II’ – </a:t>
            </a:r>
            <a:r>
              <a:rPr lang="en-US" sz="16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alifornian FB" pitchFamily="18" charset="0"/>
              </a:rPr>
              <a:t>Tani</a:t>
            </a:r>
            <a:r>
              <a:rPr lang="en-US" sz="16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alifornian FB" pitchFamily="18" charset="0"/>
              </a:rPr>
              <a:t> (2011)</a:t>
            </a:r>
            <a:endParaRPr lang="en-US" sz="1600" dirty="0">
              <a:solidFill>
                <a:schemeClr val="accent4">
                  <a:lumMod val="20000"/>
                  <a:lumOff val="80000"/>
                </a:schemeClr>
              </a:solidFill>
              <a:latin typeface="Californian FB" pitchFamily="18" charset="0"/>
            </a:endParaRPr>
          </a:p>
        </p:txBody>
      </p:sp>
      <p:sp>
        <p:nvSpPr>
          <p:cNvPr id="40" name="Rectangle 2"/>
          <p:cNvSpPr txBox="1">
            <a:spLocks noChangeArrowheads="1"/>
          </p:cNvSpPr>
          <p:nvPr/>
        </p:nvSpPr>
        <p:spPr>
          <a:xfrm>
            <a:off x="4382068" y="5106537"/>
            <a:ext cx="3398293" cy="4413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alifornian FB" pitchFamily="18" charset="0"/>
              </a:rPr>
              <a:t>Assistive personal robots</a:t>
            </a:r>
            <a:endParaRPr lang="en-US" sz="2400" dirty="0">
              <a:solidFill>
                <a:schemeClr val="tx2">
                  <a:lumMod val="40000"/>
                  <a:lumOff val="60000"/>
                </a:schemeClr>
              </a:solidFill>
              <a:latin typeface="Californian FB" pitchFamily="18" charset="0"/>
            </a:endParaRPr>
          </a:p>
        </p:txBody>
      </p:sp>
      <p:sp>
        <p:nvSpPr>
          <p:cNvPr id="41" name="Rectangle 2"/>
          <p:cNvSpPr txBox="1">
            <a:spLocks noChangeArrowheads="1"/>
          </p:cNvSpPr>
          <p:nvPr/>
        </p:nvSpPr>
        <p:spPr>
          <a:xfrm>
            <a:off x="5181600" y="5624122"/>
            <a:ext cx="3048000" cy="4413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16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alifornian FB" pitchFamily="18" charset="0"/>
              </a:rPr>
              <a:t>‘Grace’ – Kirby (2007)</a:t>
            </a:r>
          </a:p>
          <a:p>
            <a:r>
              <a:rPr lang="en-US" sz="16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alifornian FB" pitchFamily="18" charset="0"/>
              </a:rPr>
              <a:t>‘Care-o-bot’ – </a:t>
            </a:r>
            <a:r>
              <a:rPr lang="en-US" sz="16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alifornian FB" pitchFamily="18" charset="0"/>
              </a:rPr>
              <a:t>Reiser</a:t>
            </a:r>
            <a:r>
              <a:rPr lang="en-US" sz="16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alifornian FB" pitchFamily="18" charset="0"/>
              </a:rPr>
              <a:t> (2009)</a:t>
            </a:r>
            <a:endParaRPr lang="en-US" sz="1600" dirty="0">
              <a:solidFill>
                <a:schemeClr val="accent4">
                  <a:lumMod val="20000"/>
                  <a:lumOff val="80000"/>
                </a:schemeClr>
              </a:solidFill>
              <a:latin typeface="Californian FB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821404" y="2438400"/>
            <a:ext cx="0" cy="563029"/>
          </a:xfrm>
          <a:prstGeom prst="line">
            <a:avLst/>
          </a:prstGeom>
          <a:ln w="25400">
            <a:solidFill>
              <a:schemeClr val="accent4">
                <a:lumMod val="20000"/>
                <a:lumOff val="8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774771" y="5061093"/>
            <a:ext cx="0" cy="563029"/>
          </a:xfrm>
          <a:prstGeom prst="line">
            <a:avLst/>
          </a:prstGeom>
          <a:ln w="25400">
            <a:solidFill>
              <a:schemeClr val="accent4">
                <a:lumMod val="20000"/>
                <a:lumOff val="8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454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0" grpId="0" animBg="1"/>
      <p:bldP spid="31" grpId="0" animBg="1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03663" y="3829740"/>
            <a:ext cx="2979761" cy="441325"/>
          </a:xfrm>
          <a:prstGeom prst="rect">
            <a:avLst/>
          </a:prstGeom>
          <a:ln>
            <a:solidFill>
              <a:srgbClr val="92D05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alifornian FB" pitchFamily="18" charset="0"/>
              </a:rPr>
              <a:t>Person following</a:t>
            </a:r>
            <a:endParaRPr lang="en-US" sz="2400" b="1" dirty="0">
              <a:solidFill>
                <a:schemeClr val="tx2">
                  <a:lumMod val="40000"/>
                  <a:lumOff val="60000"/>
                </a:schemeClr>
              </a:solidFill>
              <a:latin typeface="Californian FB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485262" y="3608393"/>
            <a:ext cx="3436961" cy="1435339"/>
            <a:chOff x="5651359" y="824509"/>
            <a:chExt cx="3436961" cy="1435339"/>
          </a:xfrm>
        </p:grpSpPr>
        <p:sp>
          <p:nvSpPr>
            <p:cNvPr id="15" name="Rectangle 2"/>
            <p:cNvSpPr txBox="1">
              <a:spLocks noChangeArrowheads="1"/>
            </p:cNvSpPr>
            <p:nvPr/>
          </p:nvSpPr>
          <p:spPr>
            <a:xfrm>
              <a:off x="5651359" y="824509"/>
              <a:ext cx="2979761" cy="4413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r>
                <a:rPr lang="en-US" sz="2000" dirty="0" smtClean="0">
                  <a:solidFill>
                    <a:schemeClr val="tx2">
                      <a:lumMod val="40000"/>
                      <a:lumOff val="60000"/>
                    </a:schemeClr>
                  </a:solidFill>
                  <a:latin typeface="Californian FB" pitchFamily="18" charset="0"/>
                </a:rPr>
                <a:t>Chen (2007)</a:t>
              </a:r>
              <a:endParaRPr lang="en-US" sz="2000" dirty="0">
                <a:solidFill>
                  <a:schemeClr val="tx2">
                    <a:lumMod val="40000"/>
                    <a:lumOff val="60000"/>
                  </a:schemeClr>
                </a:solidFill>
                <a:latin typeface="Californian FB" pitchFamily="18" charset="0"/>
              </a:endParaRPr>
            </a:p>
          </p:txBody>
        </p:sp>
        <p:sp>
          <p:nvSpPr>
            <p:cNvPr id="16" name="Rectangle 2"/>
            <p:cNvSpPr txBox="1">
              <a:spLocks noChangeArrowheads="1"/>
            </p:cNvSpPr>
            <p:nvPr/>
          </p:nvSpPr>
          <p:spPr>
            <a:xfrm>
              <a:off x="6337159" y="1265834"/>
              <a:ext cx="2751161" cy="994014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marL="285750" indent="-285750">
                <a:buFont typeface="Arial" pitchFamily="34" charset="0"/>
                <a:buChar char="•"/>
              </a:pPr>
              <a:r>
                <a:rPr lang="en-US" sz="1600" dirty="0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alifornian FB" pitchFamily="18" charset="0"/>
                </a:rPr>
                <a:t>Feature tracking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US" sz="1600" dirty="0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alifornian FB" pitchFamily="18" charset="0"/>
                </a:rPr>
                <a:t>Disparity based segmentation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US" sz="1600" dirty="0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alifornian FB" pitchFamily="18" charset="0"/>
                </a:rPr>
                <a:t>Motion segmentation</a:t>
              </a:r>
              <a:endParaRPr lang="en-US" sz="16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fornian FB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962167" y="5486400"/>
            <a:ext cx="3409665" cy="1227639"/>
            <a:chOff x="5700215" y="3609077"/>
            <a:chExt cx="3409665" cy="1227639"/>
          </a:xfrm>
        </p:grpSpPr>
        <p:sp>
          <p:nvSpPr>
            <p:cNvPr id="17" name="Rectangle 2"/>
            <p:cNvSpPr txBox="1">
              <a:spLocks noChangeArrowheads="1"/>
            </p:cNvSpPr>
            <p:nvPr/>
          </p:nvSpPr>
          <p:spPr>
            <a:xfrm>
              <a:off x="5700215" y="3609077"/>
              <a:ext cx="2979761" cy="4413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r>
                <a:rPr lang="en-US" sz="2000" dirty="0" smtClean="0">
                  <a:solidFill>
                    <a:schemeClr val="tx2">
                      <a:lumMod val="40000"/>
                      <a:lumOff val="60000"/>
                    </a:schemeClr>
                  </a:solidFill>
                  <a:latin typeface="Californian FB" pitchFamily="18" charset="0"/>
                </a:rPr>
                <a:t>Brookshire (2010)</a:t>
              </a:r>
              <a:endParaRPr lang="en-US" sz="2000" dirty="0">
                <a:solidFill>
                  <a:schemeClr val="tx2">
                    <a:lumMod val="40000"/>
                    <a:lumOff val="60000"/>
                  </a:schemeClr>
                </a:solidFill>
                <a:latin typeface="Californian FB" pitchFamily="18" charset="0"/>
              </a:endParaRPr>
            </a:p>
          </p:txBody>
        </p:sp>
        <p:sp>
          <p:nvSpPr>
            <p:cNvPr id="18" name="Rectangle 2"/>
            <p:cNvSpPr txBox="1">
              <a:spLocks noChangeArrowheads="1"/>
            </p:cNvSpPr>
            <p:nvPr/>
          </p:nvSpPr>
          <p:spPr>
            <a:xfrm>
              <a:off x="6358719" y="4063365"/>
              <a:ext cx="2751161" cy="77335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marL="285750" indent="-285750">
                <a:buFont typeface="Arial" pitchFamily="34" charset="0"/>
                <a:buChar char="•"/>
              </a:pPr>
              <a:r>
                <a:rPr lang="en-US" sz="1600" dirty="0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alifornian FB" pitchFamily="18" charset="0"/>
                </a:rPr>
                <a:t>HOG person detection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US" sz="1600" dirty="0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alifornian FB" pitchFamily="18" charset="0"/>
                </a:rPr>
                <a:t>Stereo estimation for depth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US" sz="1600" dirty="0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alifornian FB" pitchFamily="18" charset="0"/>
                </a:rPr>
                <a:t>Outdoors person following</a:t>
              </a:r>
              <a:endParaRPr lang="en-US" sz="16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fornian FB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52400" y="889291"/>
            <a:ext cx="3436961" cy="1777709"/>
            <a:chOff x="152400" y="889291"/>
            <a:chExt cx="3436961" cy="1777709"/>
          </a:xfrm>
        </p:grpSpPr>
        <p:sp>
          <p:nvSpPr>
            <p:cNvPr id="20" name="Rectangle 2"/>
            <p:cNvSpPr txBox="1">
              <a:spLocks noChangeArrowheads="1"/>
            </p:cNvSpPr>
            <p:nvPr/>
          </p:nvSpPr>
          <p:spPr>
            <a:xfrm>
              <a:off x="152400" y="889291"/>
              <a:ext cx="2979761" cy="4413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r>
                <a:rPr lang="en-US" sz="2000" dirty="0" smtClean="0">
                  <a:solidFill>
                    <a:schemeClr val="tx2">
                      <a:lumMod val="40000"/>
                      <a:lumOff val="60000"/>
                    </a:schemeClr>
                  </a:solidFill>
                  <a:latin typeface="Californian FB" pitchFamily="18" charset="0"/>
                </a:rPr>
                <a:t>Doisy (2012)</a:t>
              </a:r>
              <a:endParaRPr lang="en-US" sz="2000" dirty="0">
                <a:solidFill>
                  <a:schemeClr val="tx2">
                    <a:lumMod val="40000"/>
                    <a:lumOff val="60000"/>
                  </a:schemeClr>
                </a:solidFill>
                <a:latin typeface="Californian FB" pitchFamily="18" charset="0"/>
              </a:endParaRPr>
            </a:p>
          </p:txBody>
        </p:sp>
        <p:sp>
          <p:nvSpPr>
            <p:cNvPr id="21" name="Rectangle 2"/>
            <p:cNvSpPr txBox="1">
              <a:spLocks noChangeArrowheads="1"/>
            </p:cNvSpPr>
            <p:nvPr/>
          </p:nvSpPr>
          <p:spPr>
            <a:xfrm>
              <a:off x="838200" y="1330616"/>
              <a:ext cx="2751161" cy="1336384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marL="285750" indent="-285750">
                <a:buFont typeface="Arial" pitchFamily="34" charset="0"/>
                <a:buChar char="•"/>
              </a:pPr>
              <a:r>
                <a:rPr lang="en-US" sz="1600" dirty="0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alifornian FB" pitchFamily="18" charset="0"/>
                </a:rPr>
                <a:t>Pan-tilt robot head mechanism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US" sz="1600" dirty="0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alifornian FB" pitchFamily="18" charset="0"/>
                </a:rPr>
                <a:t>Kinect skeletal tracker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US" sz="1600" dirty="0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alifornian FB" pitchFamily="18" charset="0"/>
                </a:rPr>
                <a:t>Stationary obstacle path planning</a:t>
              </a:r>
              <a:endParaRPr lang="en-US" sz="16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fornian FB" pitchFamily="18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00600" y="5486400"/>
            <a:ext cx="3409665" cy="1227639"/>
            <a:chOff x="4606126" y="5486400"/>
            <a:chExt cx="3409665" cy="1227639"/>
          </a:xfrm>
        </p:grpSpPr>
        <p:sp>
          <p:nvSpPr>
            <p:cNvPr id="22" name="Rectangle 2"/>
            <p:cNvSpPr txBox="1">
              <a:spLocks noChangeArrowheads="1"/>
            </p:cNvSpPr>
            <p:nvPr/>
          </p:nvSpPr>
          <p:spPr>
            <a:xfrm>
              <a:off x="4606126" y="5486400"/>
              <a:ext cx="2979761" cy="4413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r>
                <a:rPr lang="en-US" sz="2000" dirty="0" smtClean="0">
                  <a:solidFill>
                    <a:schemeClr val="tx2">
                      <a:lumMod val="40000"/>
                      <a:lumOff val="60000"/>
                    </a:schemeClr>
                  </a:solidFill>
                  <a:latin typeface="Californian FB" pitchFamily="18" charset="0"/>
                </a:rPr>
                <a:t>Miura(2010)</a:t>
              </a:r>
              <a:endParaRPr lang="en-US" sz="2000" dirty="0">
                <a:solidFill>
                  <a:schemeClr val="tx2">
                    <a:lumMod val="40000"/>
                    <a:lumOff val="60000"/>
                  </a:schemeClr>
                </a:solidFill>
                <a:latin typeface="Californian FB" pitchFamily="18" charset="0"/>
              </a:endParaRPr>
            </a:p>
          </p:txBody>
        </p:sp>
        <p:sp>
          <p:nvSpPr>
            <p:cNvPr id="23" name="Rectangle 2"/>
            <p:cNvSpPr txBox="1">
              <a:spLocks noChangeArrowheads="1"/>
            </p:cNvSpPr>
            <p:nvPr/>
          </p:nvSpPr>
          <p:spPr>
            <a:xfrm>
              <a:off x="5264630" y="5940688"/>
              <a:ext cx="2751161" cy="77335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marL="285750" indent="-285750">
                <a:buFont typeface="Arial" pitchFamily="34" charset="0"/>
                <a:buChar char="•"/>
              </a:pPr>
              <a:r>
                <a:rPr lang="en-US" sz="1600" dirty="0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alifornian FB" pitchFamily="18" charset="0"/>
                </a:rPr>
                <a:t>Short term occlusions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US" sz="1600" dirty="0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alifornian FB" pitchFamily="18" charset="0"/>
                </a:rPr>
                <a:t>Laser map generation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US" sz="1600" dirty="0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alifornian FB" pitchFamily="18" charset="0"/>
                </a:rPr>
                <a:t>Stereo based tracking</a:t>
              </a:r>
              <a:endParaRPr lang="en-US" sz="16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fornian FB" pitchFamily="18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485262" y="889291"/>
            <a:ext cx="3409665" cy="1227639"/>
            <a:chOff x="990600" y="5502224"/>
            <a:chExt cx="3409665" cy="1227639"/>
          </a:xfrm>
        </p:grpSpPr>
        <p:sp>
          <p:nvSpPr>
            <p:cNvPr id="24" name="Rectangle 2"/>
            <p:cNvSpPr txBox="1">
              <a:spLocks noChangeArrowheads="1"/>
            </p:cNvSpPr>
            <p:nvPr/>
          </p:nvSpPr>
          <p:spPr>
            <a:xfrm>
              <a:off x="990600" y="5502224"/>
              <a:ext cx="2979761" cy="4413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r>
                <a:rPr lang="en-US" sz="2000" dirty="0" smtClean="0">
                  <a:solidFill>
                    <a:schemeClr val="tx2">
                      <a:lumMod val="40000"/>
                      <a:lumOff val="60000"/>
                    </a:schemeClr>
                  </a:solidFill>
                  <a:latin typeface="Californian FB" pitchFamily="18" charset="0"/>
                </a:rPr>
                <a:t>Yoshimi (2006)</a:t>
              </a:r>
              <a:endParaRPr lang="en-US" sz="2000" dirty="0">
                <a:solidFill>
                  <a:schemeClr val="tx2">
                    <a:lumMod val="40000"/>
                    <a:lumOff val="60000"/>
                  </a:schemeClr>
                </a:solidFill>
                <a:latin typeface="Californian FB" pitchFamily="18" charset="0"/>
              </a:endParaRPr>
            </a:p>
          </p:txBody>
        </p:sp>
        <p:sp>
          <p:nvSpPr>
            <p:cNvPr id="25" name="Rectangle 2"/>
            <p:cNvSpPr txBox="1">
              <a:spLocks noChangeArrowheads="1"/>
            </p:cNvSpPr>
            <p:nvPr/>
          </p:nvSpPr>
          <p:spPr>
            <a:xfrm>
              <a:off x="1649104" y="5956512"/>
              <a:ext cx="2751161" cy="77335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marL="285750" indent="-285750">
                <a:buFont typeface="Arial" pitchFamily="34" charset="0"/>
                <a:buChar char="•"/>
              </a:pPr>
              <a:r>
                <a:rPr lang="en-US" sz="1600" dirty="0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alifornian FB" pitchFamily="18" charset="0"/>
                </a:rPr>
                <a:t>Color based identification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US" sz="1600" dirty="0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alifornian FB" pitchFamily="18" charset="0"/>
                </a:rPr>
                <a:t>Obstacle avoidance 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US" sz="1600" dirty="0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alifornian FB" pitchFamily="18" charset="0"/>
                </a:rPr>
                <a:t>Occlusion handling</a:t>
              </a:r>
              <a:endParaRPr lang="en-US" sz="16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fornian FB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52399" y="3608393"/>
            <a:ext cx="3409665" cy="1227639"/>
            <a:chOff x="152399" y="3608393"/>
            <a:chExt cx="3409665" cy="1227639"/>
          </a:xfrm>
        </p:grpSpPr>
        <p:sp>
          <p:nvSpPr>
            <p:cNvPr id="26" name="Rectangle 2"/>
            <p:cNvSpPr txBox="1">
              <a:spLocks noChangeArrowheads="1"/>
            </p:cNvSpPr>
            <p:nvPr/>
          </p:nvSpPr>
          <p:spPr>
            <a:xfrm>
              <a:off x="152399" y="3608393"/>
              <a:ext cx="2979761" cy="4413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r>
                <a:rPr lang="en-US" sz="2000" dirty="0" smtClean="0">
                  <a:solidFill>
                    <a:schemeClr val="tx2">
                      <a:lumMod val="40000"/>
                      <a:lumOff val="60000"/>
                    </a:schemeClr>
                  </a:solidFill>
                  <a:latin typeface="Californian FB" pitchFamily="18" charset="0"/>
                </a:rPr>
                <a:t>Gross (2011)</a:t>
              </a:r>
              <a:endParaRPr lang="en-US" sz="2000" dirty="0">
                <a:solidFill>
                  <a:schemeClr val="tx2">
                    <a:lumMod val="40000"/>
                    <a:lumOff val="60000"/>
                  </a:schemeClr>
                </a:solidFill>
                <a:latin typeface="Californian FB" pitchFamily="18" charset="0"/>
              </a:endParaRPr>
            </a:p>
          </p:txBody>
        </p:sp>
        <p:sp>
          <p:nvSpPr>
            <p:cNvPr id="27" name="Rectangle 2"/>
            <p:cNvSpPr txBox="1">
              <a:spLocks noChangeArrowheads="1"/>
            </p:cNvSpPr>
            <p:nvPr/>
          </p:nvSpPr>
          <p:spPr>
            <a:xfrm>
              <a:off x="810903" y="4062681"/>
              <a:ext cx="2751161" cy="77335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marL="285750" indent="-285750">
                <a:buFont typeface="Arial" pitchFamily="34" charset="0"/>
                <a:buChar char="•"/>
              </a:pPr>
              <a:r>
                <a:rPr lang="en-US" sz="1600" dirty="0" err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alifornian FB" pitchFamily="18" charset="0"/>
                </a:rPr>
                <a:t>Telepresence</a:t>
              </a:r>
              <a:r>
                <a:rPr lang="en-US" sz="1600" dirty="0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alifornian FB" pitchFamily="18" charset="0"/>
                </a:rPr>
                <a:t> 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US" sz="1600" dirty="0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alifornian FB" pitchFamily="18" charset="0"/>
                </a:rPr>
                <a:t>Complete indoor map 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US" sz="1600" dirty="0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alifornian FB" pitchFamily="18" charset="0"/>
                </a:rPr>
                <a:t>Emergency event detection</a:t>
              </a:r>
              <a:endParaRPr lang="en-US" sz="16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fornian FB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61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99722E-6 L 0.27899 -0.12373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41" y="-61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856934" y="2985448"/>
            <a:ext cx="2979761" cy="441325"/>
          </a:xfrm>
          <a:prstGeom prst="rect">
            <a:avLst/>
          </a:prstGeom>
          <a:ln>
            <a:solidFill>
              <a:srgbClr val="92D05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alifornian FB" pitchFamily="18" charset="0"/>
              </a:rPr>
              <a:t>Person following</a:t>
            </a:r>
            <a:endParaRPr lang="en-US" sz="2400" b="1" dirty="0">
              <a:solidFill>
                <a:schemeClr val="tx2">
                  <a:lumMod val="40000"/>
                  <a:lumOff val="60000"/>
                </a:schemeClr>
              </a:solidFill>
              <a:latin typeface="Californian FB" pitchFamily="18" charset="0"/>
            </a:endParaRPr>
          </a:p>
        </p:txBody>
      </p:sp>
      <p:sp>
        <p:nvSpPr>
          <p:cNvPr id="19" name="Down Arrow 18"/>
          <p:cNvSpPr/>
          <p:nvPr/>
        </p:nvSpPr>
        <p:spPr>
          <a:xfrm rot="2356041">
            <a:off x="3518422" y="1321501"/>
            <a:ext cx="381000" cy="1516867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own Arrow 27"/>
          <p:cNvSpPr/>
          <p:nvPr/>
        </p:nvSpPr>
        <p:spPr>
          <a:xfrm rot="18878268">
            <a:off x="4849594" y="1280556"/>
            <a:ext cx="381000" cy="1516867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"/>
          <p:cNvSpPr txBox="1">
            <a:spLocks noChangeArrowheads="1"/>
          </p:cNvSpPr>
          <p:nvPr/>
        </p:nvSpPr>
        <p:spPr>
          <a:xfrm>
            <a:off x="729161" y="2985448"/>
            <a:ext cx="2979761" cy="441325"/>
          </a:xfrm>
          <a:prstGeom prst="rect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000" dirty="0" smtClean="0">
                <a:solidFill>
                  <a:schemeClr val="tx1">
                    <a:lumMod val="95000"/>
                  </a:schemeClr>
                </a:solidFill>
                <a:latin typeface="Californian FB" pitchFamily="18" charset="0"/>
              </a:rPr>
              <a:t>Robot follower</a:t>
            </a:r>
            <a:endParaRPr lang="en-US" sz="2000" dirty="0">
              <a:solidFill>
                <a:schemeClr val="tx1">
                  <a:lumMod val="95000"/>
                </a:schemeClr>
              </a:solidFill>
              <a:latin typeface="Californian FB" pitchFamily="18" charset="0"/>
            </a:endParaRPr>
          </a:p>
        </p:txBody>
      </p:sp>
      <p:sp>
        <p:nvSpPr>
          <p:cNvPr id="30" name="Rectangle 2"/>
          <p:cNvSpPr txBox="1">
            <a:spLocks noChangeArrowheads="1"/>
          </p:cNvSpPr>
          <p:nvPr/>
        </p:nvSpPr>
        <p:spPr>
          <a:xfrm>
            <a:off x="5257800" y="2985448"/>
            <a:ext cx="2979761" cy="441325"/>
          </a:xfrm>
          <a:prstGeom prst="rect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000" dirty="0" smtClean="0">
                <a:solidFill>
                  <a:schemeClr val="tx1">
                    <a:lumMod val="95000"/>
                  </a:schemeClr>
                </a:solidFill>
                <a:latin typeface="Californian FB" pitchFamily="18" charset="0"/>
              </a:rPr>
              <a:t>Human leader</a:t>
            </a:r>
            <a:endParaRPr lang="en-US" sz="2000" dirty="0">
              <a:solidFill>
                <a:schemeClr val="tx1">
                  <a:lumMod val="95000"/>
                </a:schemeClr>
              </a:solidFill>
              <a:latin typeface="Californian FB" pitchFamily="18" charset="0"/>
            </a:endParaRPr>
          </a:p>
        </p:txBody>
      </p:sp>
      <p:sp>
        <p:nvSpPr>
          <p:cNvPr id="31" name="Rectangle 2"/>
          <p:cNvSpPr txBox="1">
            <a:spLocks noChangeArrowheads="1"/>
          </p:cNvSpPr>
          <p:nvPr/>
        </p:nvSpPr>
        <p:spPr>
          <a:xfrm>
            <a:off x="729161" y="3733800"/>
            <a:ext cx="2979761" cy="2743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endParaRPr lang="en-US" sz="1600" dirty="0" smtClean="0">
              <a:solidFill>
                <a:schemeClr val="accent2">
                  <a:lumMod val="40000"/>
                  <a:lumOff val="60000"/>
                </a:schemeClr>
              </a:solidFill>
              <a:latin typeface="Californian FB" pitchFamily="18" charset="0"/>
            </a:endParaRP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endParaRPr lang="en-US" sz="1600" dirty="0">
              <a:solidFill>
                <a:schemeClr val="accent2">
                  <a:lumMod val="40000"/>
                  <a:lumOff val="60000"/>
                </a:schemeClr>
              </a:solidFill>
              <a:latin typeface="Californian FB" pitchFamily="18" charset="0"/>
            </a:endParaRP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endParaRPr lang="en-US" sz="1600" dirty="0" smtClean="0">
              <a:solidFill>
                <a:schemeClr val="accent2">
                  <a:lumMod val="40000"/>
                  <a:lumOff val="60000"/>
                </a:schemeClr>
              </a:solidFill>
              <a:latin typeface="Californian FB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6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alifornian FB" pitchFamily="18" charset="0"/>
              </a:rPr>
              <a:t>From Yoshimi (2006):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alifornian FB" pitchFamily="18" charset="0"/>
              </a:rPr>
              <a:t>Initialize to the leader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alifornian FB" pitchFamily="18" charset="0"/>
              </a:rPr>
              <a:t>Follow the leader at his/her pace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alifornian FB" pitchFamily="18" charset="0"/>
              </a:rPr>
              <a:t>Avoid obstacles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alifornian FB" pitchFamily="18" charset="0"/>
              </a:rPr>
              <a:t>Resume contact with leader after occlusion</a:t>
            </a:r>
            <a:endParaRPr lang="en-US" sz="1600" dirty="0">
              <a:solidFill>
                <a:schemeClr val="accent2">
                  <a:lumMod val="40000"/>
                  <a:lumOff val="60000"/>
                </a:schemeClr>
              </a:solidFill>
              <a:latin typeface="Californian FB" pitchFamily="18" charset="0"/>
            </a:endParaRPr>
          </a:p>
        </p:txBody>
      </p:sp>
      <p:pic>
        <p:nvPicPr>
          <p:cNvPr id="2050" name="Picture 2" descr="C:\Users\Ninad\AppData\Local\Microsoft\Windows\Temporary Internet Files\Content.IE5\XWELKZZ4\MC900078811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733800"/>
            <a:ext cx="2979761" cy="2613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702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70028E-8 L -0.00035 -0.34505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172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8" grpId="0" animBg="1"/>
      <p:bldP spid="29" grpId="0" animBg="1"/>
      <p:bldP spid="30" grpId="0" animBg="1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"/>
          <p:cNvSpPr txBox="1">
            <a:spLocks noChangeArrowheads="1"/>
          </p:cNvSpPr>
          <p:nvPr/>
        </p:nvSpPr>
        <p:spPr>
          <a:xfrm>
            <a:off x="5257800" y="2985448"/>
            <a:ext cx="2979761" cy="441325"/>
          </a:xfrm>
          <a:prstGeom prst="rect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000" dirty="0" smtClean="0">
                <a:solidFill>
                  <a:schemeClr val="tx1">
                    <a:lumMod val="95000"/>
                  </a:schemeClr>
                </a:solidFill>
                <a:latin typeface="Californian FB" pitchFamily="18" charset="0"/>
              </a:rPr>
              <a:t>Human leader</a:t>
            </a:r>
            <a:endParaRPr lang="en-US" sz="2000" dirty="0">
              <a:solidFill>
                <a:schemeClr val="tx1">
                  <a:lumMod val="95000"/>
                </a:schemeClr>
              </a:solidFill>
              <a:latin typeface="Californian FB" pitchFamily="18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971800" y="1371599"/>
            <a:ext cx="2979761" cy="4413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000" b="1" dirty="0" smtClean="0">
                <a:solidFill>
                  <a:srgbClr val="FFC000"/>
                </a:solidFill>
                <a:latin typeface="Californian FB" pitchFamily="18" charset="0"/>
              </a:rPr>
              <a:t>Classification system</a:t>
            </a:r>
            <a:endParaRPr lang="en-US" sz="2000" b="1" dirty="0">
              <a:solidFill>
                <a:srgbClr val="FFC000"/>
              </a:solidFill>
              <a:latin typeface="Californian FB" pitchFamily="18" charset="0"/>
            </a:endParaRPr>
          </a:p>
        </p:txBody>
      </p:sp>
      <p:sp>
        <p:nvSpPr>
          <p:cNvPr id="2" name="Left-Right Arrow 1"/>
          <p:cNvSpPr/>
          <p:nvPr/>
        </p:nvSpPr>
        <p:spPr>
          <a:xfrm>
            <a:off x="914400" y="2094937"/>
            <a:ext cx="7467600" cy="595952"/>
          </a:xfrm>
          <a:prstGeom prst="leftRightArrow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100000">
                <a:srgbClr val="FFC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44439" y="2911504"/>
            <a:ext cx="1989161" cy="51526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800" b="1" dirty="0" smtClean="0">
                <a:solidFill>
                  <a:srgbClr val="92D050"/>
                </a:solidFill>
                <a:latin typeface="Californian FB" pitchFamily="18" charset="0"/>
              </a:rPr>
              <a:t>Fully cooperative leader</a:t>
            </a:r>
            <a:endParaRPr lang="en-US" sz="1800" b="1" dirty="0">
              <a:solidFill>
                <a:srgbClr val="92D050"/>
              </a:solidFill>
              <a:latin typeface="Californian FB" pitchFamily="18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7162800" y="2911504"/>
            <a:ext cx="1760561" cy="51526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800" b="1" dirty="0" smtClean="0">
                <a:solidFill>
                  <a:srgbClr val="92D050"/>
                </a:solidFill>
                <a:latin typeface="Californian FB" pitchFamily="18" charset="0"/>
              </a:rPr>
              <a:t>Independent leader</a:t>
            </a:r>
            <a:endParaRPr lang="en-US" sz="1800" b="1" dirty="0">
              <a:solidFill>
                <a:srgbClr val="92D050"/>
              </a:solidFill>
              <a:latin typeface="Californian FB" pitchFamily="18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2614683" y="2911503"/>
            <a:ext cx="1989161" cy="51526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800" b="1" dirty="0" smtClean="0">
                <a:solidFill>
                  <a:srgbClr val="92D050"/>
                </a:solidFill>
                <a:latin typeface="Californian FB" pitchFamily="18" charset="0"/>
              </a:rPr>
              <a:t>Partially cooperative leader</a:t>
            </a:r>
            <a:endParaRPr lang="en-US" sz="1800" b="1" dirty="0">
              <a:solidFill>
                <a:srgbClr val="92D050"/>
              </a:solidFill>
              <a:latin typeface="Californian FB" pitchFamily="18" charset="0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4956980" y="2884209"/>
            <a:ext cx="1989161" cy="29460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800" b="1" dirty="0" smtClean="0">
                <a:solidFill>
                  <a:srgbClr val="92D050"/>
                </a:solidFill>
                <a:latin typeface="Californian FB" pitchFamily="18" charset="0"/>
              </a:rPr>
              <a:t>Patient leader</a:t>
            </a:r>
            <a:endParaRPr lang="en-US" sz="1800" b="1" dirty="0">
              <a:solidFill>
                <a:srgbClr val="92D050"/>
              </a:solidFill>
              <a:latin typeface="Californian FB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77000" y="3529447"/>
            <a:ext cx="1371600" cy="1371600"/>
            <a:chOff x="277000" y="3529447"/>
            <a:chExt cx="1371600" cy="1371600"/>
          </a:xfrm>
        </p:grpSpPr>
        <p:sp>
          <p:nvSpPr>
            <p:cNvPr id="15" name="Rectangle 14"/>
            <p:cNvSpPr/>
            <p:nvPr/>
          </p:nvSpPr>
          <p:spPr>
            <a:xfrm>
              <a:off x="277000" y="3529447"/>
              <a:ext cx="1371600" cy="1371600"/>
            </a:xfrm>
            <a:prstGeom prst="rect">
              <a:avLst/>
            </a:prstGeom>
            <a:solidFill>
              <a:srgbClr val="00206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426976" y="3622968"/>
              <a:ext cx="103406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461044" y="3622968"/>
              <a:ext cx="0" cy="108065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32344" y="3985944"/>
              <a:ext cx="609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041944" y="3979720"/>
              <a:ext cx="0" cy="7239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/>
            <p:nvPr/>
          </p:nvSpPr>
          <p:spPr>
            <a:xfrm>
              <a:off x="1213643" y="4699779"/>
              <a:ext cx="70505" cy="4411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Connector 21"/>
            <p:cNvCxnSpPr>
              <a:stCxn id="21" idx="0"/>
            </p:cNvCxnSpPr>
            <p:nvPr/>
          </p:nvCxnSpPr>
          <p:spPr>
            <a:xfrm flipH="1" flipV="1">
              <a:off x="917992" y="4048608"/>
              <a:ext cx="330904" cy="651171"/>
            </a:xfrm>
            <a:prstGeom prst="line">
              <a:avLst/>
            </a:prstGeom>
            <a:ln w="2540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stCxn id="21" idx="0"/>
            </p:cNvCxnSpPr>
            <p:nvPr/>
          </p:nvCxnSpPr>
          <p:spPr>
            <a:xfrm flipV="1">
              <a:off x="1248896" y="4060940"/>
              <a:ext cx="298123" cy="638839"/>
            </a:xfrm>
            <a:prstGeom prst="line">
              <a:avLst/>
            </a:prstGeom>
            <a:ln w="2540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Picture 2" descr="C:\Users\Ninad\AppData\Local\Microsoft\Windows\Temporary Internet Files\Content.IE5\NBS6T4G2\MM900284097[1].gif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4323" y="4098863"/>
              <a:ext cx="221131" cy="2327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Down Arrow 24"/>
            <p:cNvSpPr/>
            <p:nvPr/>
          </p:nvSpPr>
          <p:spPr>
            <a:xfrm rot="797830" flipV="1">
              <a:off x="1240595" y="4383770"/>
              <a:ext cx="58729" cy="249474"/>
            </a:xfrm>
            <a:prstGeom prst="down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Arc 25"/>
            <p:cNvSpPr/>
            <p:nvPr/>
          </p:nvSpPr>
          <p:spPr>
            <a:xfrm>
              <a:off x="915948" y="3936393"/>
              <a:ext cx="623623" cy="332637"/>
            </a:xfrm>
            <a:prstGeom prst="arc">
              <a:avLst>
                <a:gd name="adj1" fmla="val 11395599"/>
                <a:gd name="adj2" fmla="val 21133981"/>
              </a:avLst>
            </a:prstGeom>
            <a:ln w="1905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2903560" y="3530245"/>
            <a:ext cx="1371600" cy="1371600"/>
            <a:chOff x="2284918" y="3720249"/>
            <a:chExt cx="2743200" cy="2743200"/>
          </a:xfrm>
        </p:grpSpPr>
        <p:sp>
          <p:nvSpPr>
            <p:cNvPr id="32" name="Rectangle 31"/>
            <p:cNvSpPr>
              <a:spLocks noChangeAspect="1"/>
            </p:cNvSpPr>
            <p:nvPr/>
          </p:nvSpPr>
          <p:spPr>
            <a:xfrm>
              <a:off x="2284918" y="3720249"/>
              <a:ext cx="2743200" cy="2743200"/>
            </a:xfrm>
            <a:prstGeom prst="rect">
              <a:avLst/>
            </a:prstGeom>
            <a:solidFill>
              <a:srgbClr val="00206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2569975" y="3872552"/>
              <a:ext cx="206813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4638112" y="3872552"/>
              <a:ext cx="0" cy="216130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2580712" y="4598504"/>
              <a:ext cx="1219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3799912" y="4586057"/>
              <a:ext cx="0" cy="1447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/>
            <p:cNvSpPr/>
            <p:nvPr/>
          </p:nvSpPr>
          <p:spPr>
            <a:xfrm>
              <a:off x="4153943" y="5802882"/>
              <a:ext cx="141010" cy="8822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2" descr="C:\Users\Ninad\AppData\Local\Microsoft\Windows\Temporary Internet Files\Content.IE5\NBS6T4G2\MM900284097[1].gif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3529" y="4024760"/>
              <a:ext cx="442261" cy="465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Down Arrow 38"/>
            <p:cNvSpPr/>
            <p:nvPr/>
          </p:nvSpPr>
          <p:spPr>
            <a:xfrm rot="20363441" flipV="1">
              <a:off x="4077866" y="5009639"/>
              <a:ext cx="129299" cy="644502"/>
            </a:xfrm>
            <a:prstGeom prst="down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3769736" y="4421440"/>
              <a:ext cx="228600" cy="100447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" name="Straight Connector 40"/>
            <p:cNvCxnSpPr/>
            <p:nvPr/>
          </p:nvCxnSpPr>
          <p:spPr>
            <a:xfrm flipV="1">
              <a:off x="4232797" y="4514962"/>
              <a:ext cx="596245" cy="1277678"/>
            </a:xfrm>
            <a:prstGeom prst="line">
              <a:avLst/>
            </a:prstGeom>
            <a:ln w="2540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Arc 41"/>
            <p:cNvSpPr/>
            <p:nvPr/>
          </p:nvSpPr>
          <p:spPr>
            <a:xfrm>
              <a:off x="3566902" y="4265867"/>
              <a:ext cx="1247245" cy="665273"/>
            </a:xfrm>
            <a:prstGeom prst="arc">
              <a:avLst>
                <a:gd name="adj1" fmla="val 11395599"/>
                <a:gd name="adj2" fmla="val 21133981"/>
              </a:avLst>
            </a:prstGeom>
            <a:ln w="1905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Connector 42"/>
            <p:cNvCxnSpPr/>
            <p:nvPr/>
          </p:nvCxnSpPr>
          <p:spPr>
            <a:xfrm flipH="1" flipV="1">
              <a:off x="3570990" y="4490298"/>
              <a:ext cx="661807" cy="1302342"/>
            </a:xfrm>
            <a:prstGeom prst="line">
              <a:avLst/>
            </a:prstGeom>
            <a:ln w="2540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5269095" y="3561221"/>
            <a:ext cx="1371600" cy="1371600"/>
            <a:chOff x="4579961" y="3780774"/>
            <a:chExt cx="2743200" cy="2743200"/>
          </a:xfrm>
        </p:grpSpPr>
        <p:sp>
          <p:nvSpPr>
            <p:cNvPr id="44" name="Rectangle 43"/>
            <p:cNvSpPr/>
            <p:nvPr/>
          </p:nvSpPr>
          <p:spPr>
            <a:xfrm>
              <a:off x="4579961" y="3780774"/>
              <a:ext cx="2743200" cy="2743200"/>
            </a:xfrm>
            <a:prstGeom prst="rect">
              <a:avLst/>
            </a:prstGeom>
            <a:solidFill>
              <a:srgbClr val="00206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Connector 44"/>
            <p:cNvCxnSpPr/>
            <p:nvPr/>
          </p:nvCxnSpPr>
          <p:spPr>
            <a:xfrm>
              <a:off x="4865018" y="3933077"/>
              <a:ext cx="206813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6933155" y="3933077"/>
              <a:ext cx="444" cy="74015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4875755" y="4659029"/>
              <a:ext cx="1219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6094955" y="4646582"/>
              <a:ext cx="0" cy="1447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Rectangle 48"/>
            <p:cNvSpPr/>
            <p:nvPr/>
          </p:nvSpPr>
          <p:spPr>
            <a:xfrm>
              <a:off x="6448986" y="5863407"/>
              <a:ext cx="141010" cy="8822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0" name="Picture 2" descr="C:\Users\Ninad\AppData\Local\Microsoft\Windows\Temporary Internet Files\Content.IE5\NBS6T4G2\MM900284097[1].gif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1087" y="4116786"/>
              <a:ext cx="442261" cy="465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Down Arrow 50"/>
            <p:cNvSpPr/>
            <p:nvPr/>
          </p:nvSpPr>
          <p:spPr>
            <a:xfrm rot="20363441" flipV="1">
              <a:off x="6372909" y="5070164"/>
              <a:ext cx="129299" cy="644502"/>
            </a:xfrm>
            <a:prstGeom prst="down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2" name="Straight Connector 51"/>
            <p:cNvCxnSpPr/>
            <p:nvPr/>
          </p:nvCxnSpPr>
          <p:spPr>
            <a:xfrm flipV="1">
              <a:off x="6527840" y="4575487"/>
              <a:ext cx="596245" cy="1277678"/>
            </a:xfrm>
            <a:prstGeom prst="line">
              <a:avLst/>
            </a:prstGeom>
            <a:ln w="2540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Arc 52"/>
            <p:cNvSpPr/>
            <p:nvPr/>
          </p:nvSpPr>
          <p:spPr>
            <a:xfrm>
              <a:off x="5861945" y="4326392"/>
              <a:ext cx="1247245" cy="665273"/>
            </a:xfrm>
            <a:prstGeom prst="arc">
              <a:avLst>
                <a:gd name="adj1" fmla="val 11395599"/>
                <a:gd name="adj2" fmla="val 21133981"/>
              </a:avLst>
            </a:prstGeom>
            <a:ln w="1905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4" name="Straight Connector 53"/>
            <p:cNvCxnSpPr/>
            <p:nvPr/>
          </p:nvCxnSpPr>
          <p:spPr>
            <a:xfrm flipH="1" flipV="1">
              <a:off x="5866033" y="4550823"/>
              <a:ext cx="661807" cy="1302342"/>
            </a:xfrm>
            <a:prstGeom prst="line">
              <a:avLst/>
            </a:prstGeom>
            <a:ln w="2540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5" name="Picture 3" descr="C:\Users\Ninad\AppData\Local\Microsoft\Windows\Temporary Internet Files\Content.IE5\OBOBE0HB\MC900383564[1].wm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9191" y="4673229"/>
              <a:ext cx="338160" cy="4866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Right Arrow 55"/>
            <p:cNvSpPr/>
            <p:nvPr/>
          </p:nvSpPr>
          <p:spPr>
            <a:xfrm>
              <a:off x="6772381" y="4896520"/>
              <a:ext cx="211530" cy="9542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7" name="Straight Connector 56"/>
            <p:cNvCxnSpPr/>
            <p:nvPr/>
          </p:nvCxnSpPr>
          <p:spPr>
            <a:xfrm>
              <a:off x="6933599" y="5354230"/>
              <a:ext cx="444" cy="74015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551761" y="3592197"/>
            <a:ext cx="1371600" cy="1371600"/>
            <a:chOff x="466144" y="3741946"/>
            <a:chExt cx="2743200" cy="2743200"/>
          </a:xfrm>
        </p:grpSpPr>
        <p:sp>
          <p:nvSpPr>
            <p:cNvPr id="58" name="Rectangle 57"/>
            <p:cNvSpPr/>
            <p:nvPr/>
          </p:nvSpPr>
          <p:spPr>
            <a:xfrm>
              <a:off x="466144" y="3741946"/>
              <a:ext cx="2743200" cy="2743200"/>
            </a:xfrm>
            <a:prstGeom prst="rect">
              <a:avLst/>
            </a:prstGeom>
            <a:solidFill>
              <a:srgbClr val="00206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" name="Straight Connector 58"/>
            <p:cNvCxnSpPr/>
            <p:nvPr/>
          </p:nvCxnSpPr>
          <p:spPr>
            <a:xfrm flipV="1">
              <a:off x="1401107" y="4467465"/>
              <a:ext cx="1582007" cy="963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2983114" y="4477102"/>
              <a:ext cx="444" cy="61169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843826" y="5138825"/>
              <a:ext cx="130108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2144914" y="5129182"/>
              <a:ext cx="0" cy="119652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Rectangle 62"/>
            <p:cNvSpPr/>
            <p:nvPr/>
          </p:nvSpPr>
          <p:spPr>
            <a:xfrm>
              <a:off x="2512593" y="6118843"/>
              <a:ext cx="141010" cy="7291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4" name="Picture 2" descr="C:\Users\Ninad\AppData\Local\Microsoft\Windows\Temporary Internet Files\Content.IE5\NBS6T4G2\MM900284097[1].gif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932372">
              <a:off x="991918" y="4203559"/>
              <a:ext cx="365506" cy="384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" name="Down Arrow 64"/>
            <p:cNvSpPr/>
            <p:nvPr/>
          </p:nvSpPr>
          <p:spPr>
            <a:xfrm rot="20363441" flipV="1">
              <a:off x="2422868" y="5483055"/>
              <a:ext cx="129299" cy="532649"/>
            </a:xfrm>
            <a:prstGeom prst="down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6" name="Straight Connector 65"/>
            <p:cNvCxnSpPr/>
            <p:nvPr/>
          </p:nvCxnSpPr>
          <p:spPr>
            <a:xfrm flipV="1">
              <a:off x="2577799" y="5043324"/>
              <a:ext cx="596245" cy="1055932"/>
            </a:xfrm>
            <a:prstGeom prst="line">
              <a:avLst/>
            </a:prstGeom>
            <a:ln w="2540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Arc 66"/>
            <p:cNvSpPr/>
            <p:nvPr/>
          </p:nvSpPr>
          <p:spPr>
            <a:xfrm>
              <a:off x="1898256" y="4809326"/>
              <a:ext cx="1247245" cy="549813"/>
            </a:xfrm>
            <a:prstGeom prst="arc">
              <a:avLst>
                <a:gd name="adj1" fmla="val 11395599"/>
                <a:gd name="adj2" fmla="val 21133981"/>
              </a:avLst>
            </a:prstGeom>
            <a:ln w="1905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Connector 67"/>
            <p:cNvCxnSpPr/>
            <p:nvPr/>
          </p:nvCxnSpPr>
          <p:spPr>
            <a:xfrm flipH="1" flipV="1">
              <a:off x="1915992" y="5020801"/>
              <a:ext cx="661807" cy="1076315"/>
            </a:xfrm>
            <a:prstGeom prst="line">
              <a:avLst/>
            </a:prstGeom>
            <a:ln w="2540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9" name="Picture 3" descr="C:\Users\Ninad\AppData\Local\Microsoft\Windows\Temporary Internet Files\Content.IE5\OBOBE0HB\MC900383564[1].wm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7108" y="5261764"/>
              <a:ext cx="279472" cy="402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0" name="Right Arrow 69"/>
            <p:cNvSpPr/>
            <p:nvPr/>
          </p:nvSpPr>
          <p:spPr>
            <a:xfrm>
              <a:off x="2890580" y="5425540"/>
              <a:ext cx="211530" cy="7886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1" name="Straight Connector 70"/>
            <p:cNvCxnSpPr/>
            <p:nvPr/>
          </p:nvCxnSpPr>
          <p:spPr>
            <a:xfrm>
              <a:off x="2983558" y="5775423"/>
              <a:ext cx="444" cy="61169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V="1">
              <a:off x="1401107" y="3962400"/>
              <a:ext cx="0" cy="51470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V="1">
              <a:off x="843826" y="4038600"/>
              <a:ext cx="0" cy="11002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Rectangle 2"/>
          <p:cNvSpPr txBox="1">
            <a:spLocks noChangeArrowheads="1"/>
          </p:cNvSpPr>
          <p:nvPr/>
        </p:nvSpPr>
        <p:spPr>
          <a:xfrm>
            <a:off x="214997" y="5105400"/>
            <a:ext cx="1994803" cy="1676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FFFF00"/>
                </a:solidFill>
                <a:latin typeface="Californian FB" pitchFamily="18" charset="0"/>
              </a:rPr>
              <a:t>Ensures zero occlusions.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FFFF00"/>
                </a:solidFill>
                <a:latin typeface="Californian FB" pitchFamily="18" charset="0"/>
              </a:rPr>
              <a:t>Creates exact path for robot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FFFF00"/>
                </a:solidFill>
                <a:latin typeface="Californian FB" pitchFamily="18" charset="0"/>
              </a:rPr>
              <a:t>Ensures zero obstacles between leader and robot</a:t>
            </a:r>
            <a:endParaRPr lang="en-US" sz="1400" dirty="0">
              <a:solidFill>
                <a:srgbClr val="FFFF00"/>
              </a:solidFill>
              <a:latin typeface="Californian FB" pitchFamily="18" charset="0"/>
            </a:endParaRPr>
          </a:p>
        </p:txBody>
      </p:sp>
      <p:sp>
        <p:nvSpPr>
          <p:cNvPr id="76" name="Rectangle 2"/>
          <p:cNvSpPr txBox="1">
            <a:spLocks noChangeArrowheads="1"/>
          </p:cNvSpPr>
          <p:nvPr/>
        </p:nvSpPr>
        <p:spPr>
          <a:xfrm>
            <a:off x="2591958" y="5105400"/>
            <a:ext cx="1994803" cy="1676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FFFF00"/>
                </a:solidFill>
                <a:latin typeface="Californian FB" pitchFamily="18" charset="0"/>
              </a:rPr>
              <a:t>Ensures zero occlusions.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FFFF00"/>
                </a:solidFill>
                <a:latin typeface="Californian FB" pitchFamily="18" charset="0"/>
              </a:rPr>
              <a:t>Expects path planning for stationary obstacles.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FFFF00"/>
                </a:solidFill>
                <a:latin typeface="Californian FB" pitchFamily="18" charset="0"/>
              </a:rPr>
              <a:t>Ensures all obstacles are low height and stationary.</a:t>
            </a:r>
            <a:endParaRPr lang="en-US" sz="1400" dirty="0">
              <a:solidFill>
                <a:srgbClr val="FFFF00"/>
              </a:solidFill>
              <a:latin typeface="Californian FB" pitchFamily="18" charset="0"/>
            </a:endParaRPr>
          </a:p>
        </p:txBody>
      </p:sp>
      <p:sp>
        <p:nvSpPr>
          <p:cNvPr id="77" name="Rectangle 2"/>
          <p:cNvSpPr txBox="1">
            <a:spLocks noChangeArrowheads="1"/>
          </p:cNvSpPr>
          <p:nvPr/>
        </p:nvSpPr>
        <p:spPr>
          <a:xfrm>
            <a:off x="4954158" y="5108812"/>
            <a:ext cx="1994803" cy="1676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FFFF00"/>
                </a:solidFill>
                <a:latin typeface="Californian FB" pitchFamily="18" charset="0"/>
              </a:rPr>
              <a:t>Makes no effort to avoid occlusions.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FFFF00"/>
                </a:solidFill>
                <a:latin typeface="Californian FB" pitchFamily="18" charset="0"/>
              </a:rPr>
              <a:t>Makes no effort to stay within sensor range.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FFFF00"/>
                </a:solidFill>
                <a:latin typeface="Californian FB" pitchFamily="18" charset="0"/>
              </a:rPr>
              <a:t>Waits for robot to overcome occlusions.</a:t>
            </a:r>
            <a:endParaRPr lang="en-US" sz="1400" dirty="0">
              <a:solidFill>
                <a:srgbClr val="FFFF00"/>
              </a:solidFill>
              <a:latin typeface="Californian FB" pitchFamily="18" charset="0"/>
            </a:endParaRPr>
          </a:p>
        </p:txBody>
      </p:sp>
      <p:sp>
        <p:nvSpPr>
          <p:cNvPr id="78" name="Rectangle 2"/>
          <p:cNvSpPr txBox="1">
            <a:spLocks noChangeArrowheads="1"/>
          </p:cNvSpPr>
          <p:nvPr/>
        </p:nvSpPr>
        <p:spPr>
          <a:xfrm>
            <a:off x="7068472" y="5108812"/>
            <a:ext cx="1994803" cy="1676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FFFF00"/>
                </a:solidFill>
                <a:latin typeface="Californian FB" pitchFamily="18" charset="0"/>
              </a:rPr>
              <a:t>Makes no effort to avoid occlusions.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FFFF00"/>
                </a:solidFill>
                <a:latin typeface="Californian FB" pitchFamily="18" charset="0"/>
              </a:rPr>
              <a:t>Does not wait for robot to overcome occlusions.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FFFF00"/>
                </a:solidFill>
                <a:latin typeface="Californian FB" pitchFamily="18" charset="0"/>
              </a:rPr>
              <a:t>Expects high level communication with robot.</a:t>
            </a:r>
            <a:endParaRPr lang="en-US" sz="1400" dirty="0">
              <a:solidFill>
                <a:srgbClr val="FFFF00"/>
              </a:solidFill>
              <a:latin typeface="Californian FB" pitchFamily="18" charset="0"/>
            </a:endParaRPr>
          </a:p>
        </p:txBody>
      </p:sp>
      <p:sp>
        <p:nvSpPr>
          <p:cNvPr id="79" name="Rectangle 2"/>
          <p:cNvSpPr txBox="1">
            <a:spLocks noChangeArrowheads="1"/>
          </p:cNvSpPr>
          <p:nvPr/>
        </p:nvSpPr>
        <p:spPr>
          <a:xfrm>
            <a:off x="36042" y="35256"/>
            <a:ext cx="2979761" cy="4413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800" b="1" u="sng" dirty="0" smtClean="0">
                <a:solidFill>
                  <a:srgbClr val="99FF99"/>
                </a:solidFill>
                <a:latin typeface="Californian FB" pitchFamily="18" charset="0"/>
              </a:rPr>
              <a:t>Research contribution</a:t>
            </a:r>
            <a:endParaRPr lang="en-US" sz="1800" b="1" u="sng" dirty="0">
              <a:solidFill>
                <a:srgbClr val="99FF99"/>
              </a:solidFill>
              <a:latin typeface="Californian FB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79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70028E-8 L -0.24618 -0.34505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09" y="-172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9" grpId="0"/>
      <p:bldP spid="2" grpId="0" animBg="1"/>
      <p:bldP spid="11" grpId="0"/>
      <p:bldP spid="12" grpId="0"/>
      <p:bldP spid="13" grpId="0"/>
      <p:bldP spid="14" grpId="0"/>
      <p:bldP spid="75" grpId="0"/>
      <p:bldP spid="76" grpId="0"/>
      <p:bldP spid="77" grpId="0"/>
      <p:bldP spid="78" grpId="0"/>
      <p:bldP spid="7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971800" y="1371599"/>
            <a:ext cx="2979761" cy="4413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000" b="1" dirty="0" smtClean="0">
                <a:solidFill>
                  <a:srgbClr val="FFC000"/>
                </a:solidFill>
                <a:latin typeface="Californian FB" pitchFamily="18" charset="0"/>
              </a:rPr>
              <a:t>Classification system</a:t>
            </a:r>
            <a:endParaRPr lang="en-US" sz="2000" b="1" dirty="0">
              <a:solidFill>
                <a:srgbClr val="FFC000"/>
              </a:solidFill>
              <a:latin typeface="Californian FB" pitchFamily="18" charset="0"/>
            </a:endParaRPr>
          </a:p>
        </p:txBody>
      </p:sp>
      <p:sp>
        <p:nvSpPr>
          <p:cNvPr id="2" name="Left-Right Arrow 1"/>
          <p:cNvSpPr/>
          <p:nvPr/>
        </p:nvSpPr>
        <p:spPr>
          <a:xfrm>
            <a:off x="914400" y="2094937"/>
            <a:ext cx="7467600" cy="595952"/>
          </a:xfrm>
          <a:prstGeom prst="leftRightArrow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100000">
                <a:srgbClr val="FFC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44439" y="2911504"/>
            <a:ext cx="1989161" cy="51526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800" b="1" dirty="0" smtClean="0">
                <a:solidFill>
                  <a:srgbClr val="92D050"/>
                </a:solidFill>
                <a:latin typeface="Californian FB" pitchFamily="18" charset="0"/>
              </a:rPr>
              <a:t>Fully cooperative leader</a:t>
            </a:r>
            <a:endParaRPr lang="en-US" sz="1800" b="1" dirty="0">
              <a:solidFill>
                <a:srgbClr val="92D050"/>
              </a:solidFill>
              <a:latin typeface="Californian FB" pitchFamily="18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7162800" y="2911504"/>
            <a:ext cx="1760561" cy="51526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800" b="1" dirty="0" smtClean="0">
                <a:solidFill>
                  <a:srgbClr val="92D050"/>
                </a:solidFill>
                <a:latin typeface="Californian FB" pitchFamily="18" charset="0"/>
              </a:rPr>
              <a:t>Independent leader</a:t>
            </a:r>
            <a:endParaRPr lang="en-US" sz="1800" b="1" dirty="0">
              <a:solidFill>
                <a:srgbClr val="92D050"/>
              </a:solidFill>
              <a:latin typeface="Californian FB" pitchFamily="18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2614683" y="2911503"/>
            <a:ext cx="1989161" cy="51526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800" b="1" dirty="0" smtClean="0">
                <a:solidFill>
                  <a:srgbClr val="92D050"/>
                </a:solidFill>
                <a:latin typeface="Californian FB" pitchFamily="18" charset="0"/>
              </a:rPr>
              <a:t>Partially cooperative leader</a:t>
            </a:r>
            <a:endParaRPr lang="en-US" sz="1800" b="1" dirty="0">
              <a:solidFill>
                <a:srgbClr val="92D050"/>
              </a:solidFill>
              <a:latin typeface="Californian FB" pitchFamily="18" charset="0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4956980" y="2884209"/>
            <a:ext cx="1989161" cy="29460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800" b="1" dirty="0" smtClean="0">
                <a:solidFill>
                  <a:srgbClr val="92D050"/>
                </a:solidFill>
                <a:latin typeface="Californian FB" pitchFamily="18" charset="0"/>
              </a:rPr>
              <a:t>Patient leader</a:t>
            </a:r>
            <a:endParaRPr lang="en-US" sz="1800" b="1" dirty="0">
              <a:solidFill>
                <a:srgbClr val="92D050"/>
              </a:solidFill>
              <a:latin typeface="Californian FB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77000" y="3529447"/>
            <a:ext cx="1371600" cy="1371600"/>
            <a:chOff x="277000" y="3529447"/>
            <a:chExt cx="1371600" cy="1371600"/>
          </a:xfrm>
        </p:grpSpPr>
        <p:sp>
          <p:nvSpPr>
            <p:cNvPr id="15" name="Rectangle 14"/>
            <p:cNvSpPr/>
            <p:nvPr/>
          </p:nvSpPr>
          <p:spPr>
            <a:xfrm>
              <a:off x="277000" y="3529447"/>
              <a:ext cx="1371600" cy="1371600"/>
            </a:xfrm>
            <a:prstGeom prst="rect">
              <a:avLst/>
            </a:prstGeom>
            <a:solidFill>
              <a:srgbClr val="00206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426976" y="3622968"/>
              <a:ext cx="103406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461044" y="3622968"/>
              <a:ext cx="0" cy="108065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32344" y="3985944"/>
              <a:ext cx="609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041944" y="3979720"/>
              <a:ext cx="0" cy="7239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/>
            <p:nvPr/>
          </p:nvSpPr>
          <p:spPr>
            <a:xfrm>
              <a:off x="1213643" y="4699779"/>
              <a:ext cx="70505" cy="4411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Connector 21"/>
            <p:cNvCxnSpPr>
              <a:stCxn id="21" idx="0"/>
            </p:cNvCxnSpPr>
            <p:nvPr/>
          </p:nvCxnSpPr>
          <p:spPr>
            <a:xfrm flipH="1" flipV="1">
              <a:off x="917992" y="4048608"/>
              <a:ext cx="330904" cy="651171"/>
            </a:xfrm>
            <a:prstGeom prst="line">
              <a:avLst/>
            </a:prstGeom>
            <a:ln w="2540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stCxn id="21" idx="0"/>
            </p:cNvCxnSpPr>
            <p:nvPr/>
          </p:nvCxnSpPr>
          <p:spPr>
            <a:xfrm flipV="1">
              <a:off x="1248896" y="4060940"/>
              <a:ext cx="298123" cy="638839"/>
            </a:xfrm>
            <a:prstGeom prst="line">
              <a:avLst/>
            </a:prstGeom>
            <a:ln w="2540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Picture 2" descr="C:\Users\Ninad\AppData\Local\Microsoft\Windows\Temporary Internet Files\Content.IE5\NBS6T4G2\MM900284097[1].gif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4323" y="4098863"/>
              <a:ext cx="221131" cy="2327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Down Arrow 24"/>
            <p:cNvSpPr/>
            <p:nvPr/>
          </p:nvSpPr>
          <p:spPr>
            <a:xfrm rot="797830" flipV="1">
              <a:off x="1240595" y="4383770"/>
              <a:ext cx="58729" cy="249474"/>
            </a:xfrm>
            <a:prstGeom prst="down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Arc 25"/>
            <p:cNvSpPr/>
            <p:nvPr/>
          </p:nvSpPr>
          <p:spPr>
            <a:xfrm>
              <a:off x="915948" y="3936393"/>
              <a:ext cx="623623" cy="332637"/>
            </a:xfrm>
            <a:prstGeom prst="arc">
              <a:avLst>
                <a:gd name="adj1" fmla="val 11395599"/>
                <a:gd name="adj2" fmla="val 21133981"/>
              </a:avLst>
            </a:prstGeom>
            <a:ln w="1905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2903560" y="3530245"/>
            <a:ext cx="1371600" cy="1371600"/>
            <a:chOff x="2284918" y="3720249"/>
            <a:chExt cx="2743200" cy="2743200"/>
          </a:xfrm>
        </p:grpSpPr>
        <p:sp>
          <p:nvSpPr>
            <p:cNvPr id="32" name="Rectangle 31"/>
            <p:cNvSpPr>
              <a:spLocks noChangeAspect="1"/>
            </p:cNvSpPr>
            <p:nvPr/>
          </p:nvSpPr>
          <p:spPr>
            <a:xfrm>
              <a:off x="2284918" y="3720249"/>
              <a:ext cx="2743200" cy="2743200"/>
            </a:xfrm>
            <a:prstGeom prst="rect">
              <a:avLst/>
            </a:prstGeom>
            <a:solidFill>
              <a:srgbClr val="00206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2569975" y="3872552"/>
              <a:ext cx="206813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4638112" y="3872552"/>
              <a:ext cx="0" cy="216130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2580712" y="4598504"/>
              <a:ext cx="1219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3799912" y="4586057"/>
              <a:ext cx="0" cy="1447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/>
            <p:cNvSpPr/>
            <p:nvPr/>
          </p:nvSpPr>
          <p:spPr>
            <a:xfrm>
              <a:off x="4153943" y="5802882"/>
              <a:ext cx="141010" cy="8822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2" descr="C:\Users\Ninad\AppData\Local\Microsoft\Windows\Temporary Internet Files\Content.IE5\NBS6T4G2\MM900284097[1].gif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3529" y="4024760"/>
              <a:ext cx="442261" cy="465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Down Arrow 38"/>
            <p:cNvSpPr/>
            <p:nvPr/>
          </p:nvSpPr>
          <p:spPr>
            <a:xfrm rot="20363441" flipV="1">
              <a:off x="4077866" y="5009639"/>
              <a:ext cx="129299" cy="644502"/>
            </a:xfrm>
            <a:prstGeom prst="down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3769736" y="4421440"/>
              <a:ext cx="228600" cy="100447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" name="Straight Connector 40"/>
            <p:cNvCxnSpPr/>
            <p:nvPr/>
          </p:nvCxnSpPr>
          <p:spPr>
            <a:xfrm flipV="1">
              <a:off x="4232797" y="4514962"/>
              <a:ext cx="596245" cy="1277678"/>
            </a:xfrm>
            <a:prstGeom prst="line">
              <a:avLst/>
            </a:prstGeom>
            <a:ln w="2540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Arc 41"/>
            <p:cNvSpPr/>
            <p:nvPr/>
          </p:nvSpPr>
          <p:spPr>
            <a:xfrm>
              <a:off x="3566902" y="4265867"/>
              <a:ext cx="1247245" cy="665273"/>
            </a:xfrm>
            <a:prstGeom prst="arc">
              <a:avLst>
                <a:gd name="adj1" fmla="val 11395599"/>
                <a:gd name="adj2" fmla="val 21133981"/>
              </a:avLst>
            </a:prstGeom>
            <a:ln w="1905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Connector 42"/>
            <p:cNvCxnSpPr/>
            <p:nvPr/>
          </p:nvCxnSpPr>
          <p:spPr>
            <a:xfrm flipH="1" flipV="1">
              <a:off x="3570990" y="4490298"/>
              <a:ext cx="661807" cy="1302342"/>
            </a:xfrm>
            <a:prstGeom prst="line">
              <a:avLst/>
            </a:prstGeom>
            <a:ln w="2540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5269095" y="3561221"/>
            <a:ext cx="1371600" cy="1371600"/>
            <a:chOff x="4579961" y="3780774"/>
            <a:chExt cx="2743200" cy="2743200"/>
          </a:xfrm>
        </p:grpSpPr>
        <p:sp>
          <p:nvSpPr>
            <p:cNvPr id="44" name="Rectangle 43"/>
            <p:cNvSpPr/>
            <p:nvPr/>
          </p:nvSpPr>
          <p:spPr>
            <a:xfrm>
              <a:off x="4579961" y="3780774"/>
              <a:ext cx="2743200" cy="2743200"/>
            </a:xfrm>
            <a:prstGeom prst="rect">
              <a:avLst/>
            </a:prstGeom>
            <a:solidFill>
              <a:srgbClr val="00206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Connector 44"/>
            <p:cNvCxnSpPr/>
            <p:nvPr/>
          </p:nvCxnSpPr>
          <p:spPr>
            <a:xfrm>
              <a:off x="4865018" y="3933077"/>
              <a:ext cx="206813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6933155" y="3933077"/>
              <a:ext cx="444" cy="74015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4875755" y="4659029"/>
              <a:ext cx="1219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6094955" y="4646582"/>
              <a:ext cx="0" cy="1447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Rectangle 48"/>
            <p:cNvSpPr/>
            <p:nvPr/>
          </p:nvSpPr>
          <p:spPr>
            <a:xfrm>
              <a:off x="6448986" y="5863407"/>
              <a:ext cx="141010" cy="8822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0" name="Picture 2" descr="C:\Users\Ninad\AppData\Local\Microsoft\Windows\Temporary Internet Files\Content.IE5\NBS6T4G2\MM900284097[1].gif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1087" y="4116786"/>
              <a:ext cx="442261" cy="465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Down Arrow 50"/>
            <p:cNvSpPr/>
            <p:nvPr/>
          </p:nvSpPr>
          <p:spPr>
            <a:xfrm rot="20363441" flipV="1">
              <a:off x="6372909" y="5070164"/>
              <a:ext cx="129299" cy="644502"/>
            </a:xfrm>
            <a:prstGeom prst="down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2" name="Straight Connector 51"/>
            <p:cNvCxnSpPr/>
            <p:nvPr/>
          </p:nvCxnSpPr>
          <p:spPr>
            <a:xfrm flipV="1">
              <a:off x="6527840" y="4575487"/>
              <a:ext cx="596245" cy="1277678"/>
            </a:xfrm>
            <a:prstGeom prst="line">
              <a:avLst/>
            </a:prstGeom>
            <a:ln w="2540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Arc 52"/>
            <p:cNvSpPr/>
            <p:nvPr/>
          </p:nvSpPr>
          <p:spPr>
            <a:xfrm>
              <a:off x="5861945" y="4326392"/>
              <a:ext cx="1247245" cy="665273"/>
            </a:xfrm>
            <a:prstGeom prst="arc">
              <a:avLst>
                <a:gd name="adj1" fmla="val 11395599"/>
                <a:gd name="adj2" fmla="val 21133981"/>
              </a:avLst>
            </a:prstGeom>
            <a:ln w="1905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4" name="Straight Connector 53"/>
            <p:cNvCxnSpPr/>
            <p:nvPr/>
          </p:nvCxnSpPr>
          <p:spPr>
            <a:xfrm flipH="1" flipV="1">
              <a:off x="5866033" y="4550823"/>
              <a:ext cx="661807" cy="1302342"/>
            </a:xfrm>
            <a:prstGeom prst="line">
              <a:avLst/>
            </a:prstGeom>
            <a:ln w="2540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5" name="Picture 3" descr="C:\Users\Ninad\AppData\Local\Microsoft\Windows\Temporary Internet Files\Content.IE5\OBOBE0HB\MC900383564[1].wm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9191" y="4673229"/>
              <a:ext cx="338160" cy="4866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Right Arrow 55"/>
            <p:cNvSpPr/>
            <p:nvPr/>
          </p:nvSpPr>
          <p:spPr>
            <a:xfrm>
              <a:off x="6772381" y="4896520"/>
              <a:ext cx="211530" cy="9542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7" name="Straight Connector 56"/>
            <p:cNvCxnSpPr/>
            <p:nvPr/>
          </p:nvCxnSpPr>
          <p:spPr>
            <a:xfrm>
              <a:off x="6933599" y="5354230"/>
              <a:ext cx="444" cy="74015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551761" y="3592197"/>
            <a:ext cx="1371600" cy="1371600"/>
            <a:chOff x="466144" y="3741946"/>
            <a:chExt cx="2743200" cy="2743200"/>
          </a:xfrm>
        </p:grpSpPr>
        <p:sp>
          <p:nvSpPr>
            <p:cNvPr id="58" name="Rectangle 57"/>
            <p:cNvSpPr/>
            <p:nvPr/>
          </p:nvSpPr>
          <p:spPr>
            <a:xfrm>
              <a:off x="466144" y="3741946"/>
              <a:ext cx="2743200" cy="2743200"/>
            </a:xfrm>
            <a:prstGeom prst="rect">
              <a:avLst/>
            </a:prstGeom>
            <a:solidFill>
              <a:srgbClr val="00206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" name="Straight Connector 58"/>
            <p:cNvCxnSpPr/>
            <p:nvPr/>
          </p:nvCxnSpPr>
          <p:spPr>
            <a:xfrm flipV="1">
              <a:off x="1401107" y="4467465"/>
              <a:ext cx="1582007" cy="963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2983114" y="4477102"/>
              <a:ext cx="444" cy="61169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843826" y="5138825"/>
              <a:ext cx="130108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2144914" y="5129182"/>
              <a:ext cx="0" cy="119652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Rectangle 62"/>
            <p:cNvSpPr/>
            <p:nvPr/>
          </p:nvSpPr>
          <p:spPr>
            <a:xfrm>
              <a:off x="2512593" y="6118843"/>
              <a:ext cx="141010" cy="7291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4" name="Picture 2" descr="C:\Users\Ninad\AppData\Local\Microsoft\Windows\Temporary Internet Files\Content.IE5\NBS6T4G2\MM900284097[1].gif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932372">
              <a:off x="991918" y="4203559"/>
              <a:ext cx="365506" cy="384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" name="Down Arrow 64"/>
            <p:cNvSpPr/>
            <p:nvPr/>
          </p:nvSpPr>
          <p:spPr>
            <a:xfrm rot="20363441" flipV="1">
              <a:off x="2422868" y="5483055"/>
              <a:ext cx="129299" cy="532649"/>
            </a:xfrm>
            <a:prstGeom prst="down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6" name="Straight Connector 65"/>
            <p:cNvCxnSpPr/>
            <p:nvPr/>
          </p:nvCxnSpPr>
          <p:spPr>
            <a:xfrm flipV="1">
              <a:off x="2577799" y="5043324"/>
              <a:ext cx="596245" cy="1055932"/>
            </a:xfrm>
            <a:prstGeom prst="line">
              <a:avLst/>
            </a:prstGeom>
            <a:ln w="2540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Arc 66"/>
            <p:cNvSpPr/>
            <p:nvPr/>
          </p:nvSpPr>
          <p:spPr>
            <a:xfrm>
              <a:off x="1898256" y="4809326"/>
              <a:ext cx="1247245" cy="549813"/>
            </a:xfrm>
            <a:prstGeom prst="arc">
              <a:avLst>
                <a:gd name="adj1" fmla="val 11395599"/>
                <a:gd name="adj2" fmla="val 21133981"/>
              </a:avLst>
            </a:prstGeom>
            <a:ln w="1905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Connector 67"/>
            <p:cNvCxnSpPr/>
            <p:nvPr/>
          </p:nvCxnSpPr>
          <p:spPr>
            <a:xfrm flipH="1" flipV="1">
              <a:off x="1915992" y="5020801"/>
              <a:ext cx="661807" cy="1076315"/>
            </a:xfrm>
            <a:prstGeom prst="line">
              <a:avLst/>
            </a:prstGeom>
            <a:ln w="2540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9" name="Picture 3" descr="C:\Users\Ninad\AppData\Local\Microsoft\Windows\Temporary Internet Files\Content.IE5\OBOBE0HB\MC900383564[1].wm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7108" y="5261764"/>
              <a:ext cx="279472" cy="402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0" name="Right Arrow 69"/>
            <p:cNvSpPr/>
            <p:nvPr/>
          </p:nvSpPr>
          <p:spPr>
            <a:xfrm>
              <a:off x="2890580" y="5425540"/>
              <a:ext cx="211530" cy="7886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1" name="Straight Connector 70"/>
            <p:cNvCxnSpPr/>
            <p:nvPr/>
          </p:nvCxnSpPr>
          <p:spPr>
            <a:xfrm>
              <a:off x="2983558" y="5775423"/>
              <a:ext cx="444" cy="61169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V="1">
              <a:off x="1401107" y="3962400"/>
              <a:ext cx="0" cy="51470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V="1">
              <a:off x="843826" y="4038600"/>
              <a:ext cx="0" cy="11002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Rectangle 2"/>
          <p:cNvSpPr txBox="1">
            <a:spLocks noChangeArrowheads="1"/>
          </p:cNvSpPr>
          <p:nvPr/>
        </p:nvSpPr>
        <p:spPr>
          <a:xfrm>
            <a:off x="152399" y="1317918"/>
            <a:ext cx="1981201" cy="7733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alifornian FB" pitchFamily="18" charset="0"/>
              </a:rPr>
              <a:t>Chen (2007)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alifornian FB" pitchFamily="18" charset="0"/>
              </a:rPr>
              <a:t>Kirby (2007)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alifornian FB" pitchFamily="18" charset="0"/>
              </a:rPr>
              <a:t>Brookshire (2010)</a:t>
            </a:r>
            <a:endParaRPr lang="en-US" sz="1600" dirty="0">
              <a:solidFill>
                <a:schemeClr val="accent4">
                  <a:lumMod val="20000"/>
                  <a:lumOff val="80000"/>
                </a:schemeClr>
              </a:solidFill>
              <a:latin typeface="Californian FB" pitchFamily="18" charset="0"/>
            </a:endParaRPr>
          </a:p>
        </p:txBody>
      </p:sp>
      <p:sp>
        <p:nvSpPr>
          <p:cNvPr id="79" name="Rectangle 2"/>
          <p:cNvSpPr txBox="1">
            <a:spLocks noChangeArrowheads="1"/>
          </p:cNvSpPr>
          <p:nvPr/>
        </p:nvSpPr>
        <p:spPr>
          <a:xfrm>
            <a:off x="2572522" y="1317917"/>
            <a:ext cx="1981201" cy="7733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alifornian FB" pitchFamily="18" charset="0"/>
              </a:rPr>
              <a:t>Yoshimi (2006)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alifornian FB" pitchFamily="18" charset="0"/>
              </a:rPr>
              <a:t>Doisy (2012)</a:t>
            </a:r>
          </a:p>
        </p:txBody>
      </p:sp>
      <p:sp>
        <p:nvSpPr>
          <p:cNvPr id="80" name="Rectangle 2"/>
          <p:cNvSpPr txBox="1">
            <a:spLocks noChangeArrowheads="1"/>
          </p:cNvSpPr>
          <p:nvPr/>
        </p:nvSpPr>
        <p:spPr>
          <a:xfrm>
            <a:off x="4938057" y="1301121"/>
            <a:ext cx="1981201" cy="7733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alifornian FB" pitchFamily="18" charset="0"/>
              </a:rPr>
              <a:t>Miura (2010)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alifornian FB" pitchFamily="18" charset="0"/>
              </a:rPr>
              <a:t>Satake</a:t>
            </a:r>
            <a:r>
              <a:rPr lang="en-US" sz="16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alifornian FB" pitchFamily="18" charset="0"/>
              </a:rPr>
              <a:t> (2009)</a:t>
            </a:r>
            <a:endParaRPr lang="en-US" sz="1600" dirty="0">
              <a:solidFill>
                <a:schemeClr val="accent4">
                  <a:lumMod val="20000"/>
                  <a:lumOff val="80000"/>
                </a:schemeClr>
              </a:solidFill>
              <a:latin typeface="Californian FB" pitchFamily="18" charset="0"/>
            </a:endParaRPr>
          </a:p>
        </p:txBody>
      </p:sp>
      <p:sp>
        <p:nvSpPr>
          <p:cNvPr id="81" name="Rectangle 2"/>
          <p:cNvSpPr txBox="1">
            <a:spLocks noChangeArrowheads="1"/>
          </p:cNvSpPr>
          <p:nvPr/>
        </p:nvSpPr>
        <p:spPr>
          <a:xfrm>
            <a:off x="7075273" y="1273825"/>
            <a:ext cx="1981201" cy="7733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285750" indent="-285750">
              <a:buFont typeface="Arial" pitchFamily="34" charset="0"/>
              <a:buChar char="•"/>
            </a:pPr>
            <a:r>
              <a:rPr lang="en-US" sz="16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alifornian FB" pitchFamily="18" charset="0"/>
              </a:rPr>
              <a:t>Weinrich</a:t>
            </a:r>
            <a:r>
              <a:rPr lang="en-US" sz="16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alifornian FB" pitchFamily="18" charset="0"/>
              </a:rPr>
              <a:t> (2012)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alifornian FB" pitchFamily="18" charset="0"/>
              </a:rPr>
              <a:t>Gross (2011)</a:t>
            </a:r>
            <a:endParaRPr lang="en-US" sz="1600" dirty="0">
              <a:solidFill>
                <a:schemeClr val="accent4">
                  <a:lumMod val="20000"/>
                  <a:lumOff val="80000"/>
                </a:schemeClr>
              </a:solidFill>
              <a:latin typeface="Californian FB" pitchFamily="18" charset="0"/>
            </a:endParaRPr>
          </a:p>
        </p:txBody>
      </p:sp>
      <p:sp>
        <p:nvSpPr>
          <p:cNvPr id="82" name="Rectangle 2"/>
          <p:cNvSpPr txBox="1">
            <a:spLocks noChangeArrowheads="1"/>
          </p:cNvSpPr>
          <p:nvPr/>
        </p:nvSpPr>
        <p:spPr>
          <a:xfrm>
            <a:off x="277001" y="5181600"/>
            <a:ext cx="1371600" cy="515269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800" b="1" dirty="0" smtClean="0">
                <a:solidFill>
                  <a:srgbClr val="92D050"/>
                </a:solidFill>
                <a:latin typeface="Californian FB" pitchFamily="18" charset="0"/>
              </a:rPr>
              <a:t>Level 1</a:t>
            </a:r>
            <a:endParaRPr lang="en-US" sz="1800" b="1" dirty="0">
              <a:solidFill>
                <a:srgbClr val="92D050"/>
              </a:solidFill>
              <a:latin typeface="Californian FB" pitchFamily="18" charset="0"/>
            </a:endParaRPr>
          </a:p>
        </p:txBody>
      </p:sp>
      <p:sp>
        <p:nvSpPr>
          <p:cNvPr id="83" name="Rectangle 2"/>
          <p:cNvSpPr txBox="1">
            <a:spLocks noChangeArrowheads="1"/>
          </p:cNvSpPr>
          <p:nvPr/>
        </p:nvSpPr>
        <p:spPr>
          <a:xfrm>
            <a:off x="2903561" y="5181600"/>
            <a:ext cx="1371600" cy="515269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800" b="1" dirty="0" smtClean="0">
                <a:solidFill>
                  <a:srgbClr val="92D050"/>
                </a:solidFill>
                <a:latin typeface="Californian FB" pitchFamily="18" charset="0"/>
              </a:rPr>
              <a:t>Level 2</a:t>
            </a:r>
            <a:endParaRPr lang="en-US" sz="1800" b="1" dirty="0">
              <a:solidFill>
                <a:srgbClr val="92D050"/>
              </a:solidFill>
              <a:latin typeface="Californian FB" pitchFamily="18" charset="0"/>
            </a:endParaRPr>
          </a:p>
        </p:txBody>
      </p:sp>
      <p:sp>
        <p:nvSpPr>
          <p:cNvPr id="84" name="Rectangle 2"/>
          <p:cNvSpPr txBox="1">
            <a:spLocks noChangeArrowheads="1"/>
          </p:cNvSpPr>
          <p:nvPr/>
        </p:nvSpPr>
        <p:spPr>
          <a:xfrm>
            <a:off x="5269096" y="5181600"/>
            <a:ext cx="1371600" cy="515269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800" b="1" dirty="0" smtClean="0">
                <a:solidFill>
                  <a:srgbClr val="92D050"/>
                </a:solidFill>
                <a:latin typeface="Californian FB" pitchFamily="18" charset="0"/>
              </a:rPr>
              <a:t>Level 3</a:t>
            </a:r>
            <a:endParaRPr lang="en-US" sz="1800" b="1" dirty="0">
              <a:solidFill>
                <a:srgbClr val="92D050"/>
              </a:solidFill>
              <a:latin typeface="Californian FB" pitchFamily="18" charset="0"/>
            </a:endParaRPr>
          </a:p>
        </p:txBody>
      </p:sp>
      <p:sp>
        <p:nvSpPr>
          <p:cNvPr id="85" name="Rectangle 2"/>
          <p:cNvSpPr txBox="1">
            <a:spLocks noChangeArrowheads="1"/>
          </p:cNvSpPr>
          <p:nvPr/>
        </p:nvSpPr>
        <p:spPr>
          <a:xfrm>
            <a:off x="7551762" y="5181600"/>
            <a:ext cx="1371600" cy="515269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800" b="1" dirty="0" smtClean="0">
                <a:solidFill>
                  <a:srgbClr val="92D050"/>
                </a:solidFill>
                <a:latin typeface="Californian FB" pitchFamily="18" charset="0"/>
              </a:rPr>
              <a:t>Level 4</a:t>
            </a:r>
            <a:endParaRPr lang="en-US" sz="1800" b="1" dirty="0">
              <a:solidFill>
                <a:srgbClr val="92D050"/>
              </a:solidFill>
              <a:latin typeface="Californian FB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67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14709E-6 L -0.00452 -0.0987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" y="-4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4" grpId="0"/>
      <p:bldP spid="79" grpId="0"/>
      <p:bldP spid="80" grpId="0"/>
      <p:bldP spid="81" grpId="0"/>
      <p:bldP spid="82" grpId="0" animBg="1"/>
      <p:bldP spid="83" grpId="0" animBg="1"/>
      <p:bldP spid="84" grpId="0" animBg="1"/>
      <p:bldP spid="8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2"/>
          <p:cNvSpPr txBox="1">
            <a:spLocks noChangeArrowheads="1"/>
          </p:cNvSpPr>
          <p:nvPr/>
        </p:nvSpPr>
        <p:spPr>
          <a:xfrm>
            <a:off x="5273239" y="5181600"/>
            <a:ext cx="1369810" cy="515269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800" b="1" dirty="0" smtClean="0">
                <a:solidFill>
                  <a:srgbClr val="92D050"/>
                </a:solidFill>
                <a:latin typeface="Californian FB" pitchFamily="18" charset="0"/>
              </a:rPr>
              <a:t>Level 3</a:t>
            </a:r>
            <a:endParaRPr lang="en-US" sz="1800" b="1" dirty="0">
              <a:solidFill>
                <a:srgbClr val="92D050"/>
              </a:solidFill>
              <a:latin typeface="Californian FB" pitchFamily="18" charset="0"/>
            </a:endParaRPr>
          </a:p>
        </p:txBody>
      </p:sp>
      <p:sp>
        <p:nvSpPr>
          <p:cNvPr id="75" name="Rectangle 2"/>
          <p:cNvSpPr txBox="1">
            <a:spLocks noChangeArrowheads="1"/>
          </p:cNvSpPr>
          <p:nvPr/>
        </p:nvSpPr>
        <p:spPr>
          <a:xfrm>
            <a:off x="583123" y="1371598"/>
            <a:ext cx="2979761" cy="441325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000" b="1" dirty="0" smtClean="0">
                <a:solidFill>
                  <a:srgbClr val="FFC000"/>
                </a:solidFill>
                <a:latin typeface="Californian FB" pitchFamily="18" charset="0"/>
              </a:rPr>
              <a:t>Leader expectations</a:t>
            </a:r>
            <a:endParaRPr lang="en-US" sz="2000" b="1" dirty="0">
              <a:solidFill>
                <a:srgbClr val="FFC000"/>
              </a:solidFill>
              <a:latin typeface="Californian FB" pitchFamily="18" charset="0"/>
            </a:endParaRPr>
          </a:p>
        </p:txBody>
      </p:sp>
      <p:grpSp>
        <p:nvGrpSpPr>
          <p:cNvPr id="76" name="Group 75"/>
          <p:cNvGrpSpPr>
            <a:grpSpLocks noChangeAspect="1"/>
          </p:cNvGrpSpPr>
          <p:nvPr/>
        </p:nvGrpSpPr>
        <p:grpSpPr>
          <a:xfrm>
            <a:off x="3693133" y="5414347"/>
            <a:ext cx="1371600" cy="1371600"/>
            <a:chOff x="4579961" y="3780774"/>
            <a:chExt cx="2743200" cy="2743200"/>
          </a:xfrm>
        </p:grpSpPr>
        <p:sp>
          <p:nvSpPr>
            <p:cNvPr id="77" name="Rectangle 76"/>
            <p:cNvSpPr/>
            <p:nvPr/>
          </p:nvSpPr>
          <p:spPr>
            <a:xfrm>
              <a:off x="4579961" y="3780774"/>
              <a:ext cx="2743200" cy="2743200"/>
            </a:xfrm>
            <a:prstGeom prst="rect">
              <a:avLst/>
            </a:prstGeom>
            <a:solidFill>
              <a:srgbClr val="00206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8" name="Straight Connector 77"/>
            <p:cNvCxnSpPr/>
            <p:nvPr/>
          </p:nvCxnSpPr>
          <p:spPr>
            <a:xfrm>
              <a:off x="4865018" y="3933077"/>
              <a:ext cx="206813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6933155" y="3933077"/>
              <a:ext cx="444" cy="74015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4875755" y="4659029"/>
              <a:ext cx="1219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>
              <a:off x="6094955" y="4646582"/>
              <a:ext cx="0" cy="1447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Rectangle 88"/>
            <p:cNvSpPr/>
            <p:nvPr/>
          </p:nvSpPr>
          <p:spPr>
            <a:xfrm>
              <a:off x="6448986" y="5863407"/>
              <a:ext cx="141010" cy="8822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0" name="Picture 2" descr="C:\Users\Ninad\AppData\Local\Microsoft\Windows\Temporary Internet Files\Content.IE5\NBS6T4G2\MM900284097[1].gif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1087" y="4116786"/>
              <a:ext cx="442261" cy="465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1" name="Down Arrow 90"/>
            <p:cNvSpPr/>
            <p:nvPr/>
          </p:nvSpPr>
          <p:spPr>
            <a:xfrm rot="20363441" flipV="1">
              <a:off x="6372909" y="5070164"/>
              <a:ext cx="129299" cy="644502"/>
            </a:xfrm>
            <a:prstGeom prst="down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2" name="Straight Connector 91"/>
            <p:cNvCxnSpPr/>
            <p:nvPr/>
          </p:nvCxnSpPr>
          <p:spPr>
            <a:xfrm flipV="1">
              <a:off x="6527840" y="4575487"/>
              <a:ext cx="596245" cy="1277678"/>
            </a:xfrm>
            <a:prstGeom prst="line">
              <a:avLst/>
            </a:prstGeom>
            <a:ln w="2540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Arc 92"/>
            <p:cNvSpPr/>
            <p:nvPr/>
          </p:nvSpPr>
          <p:spPr>
            <a:xfrm>
              <a:off x="5861945" y="4326392"/>
              <a:ext cx="1247245" cy="665273"/>
            </a:xfrm>
            <a:prstGeom prst="arc">
              <a:avLst>
                <a:gd name="adj1" fmla="val 11395599"/>
                <a:gd name="adj2" fmla="val 21133981"/>
              </a:avLst>
            </a:prstGeom>
            <a:ln w="1905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4" name="Straight Connector 93"/>
            <p:cNvCxnSpPr/>
            <p:nvPr/>
          </p:nvCxnSpPr>
          <p:spPr>
            <a:xfrm flipH="1" flipV="1">
              <a:off x="5866033" y="4550823"/>
              <a:ext cx="661807" cy="1302342"/>
            </a:xfrm>
            <a:prstGeom prst="line">
              <a:avLst/>
            </a:prstGeom>
            <a:ln w="2540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5" name="Picture 3" descr="C:\Users\Ninad\AppData\Local\Microsoft\Windows\Temporary Internet Files\Content.IE5\OBOBE0HB\MC900383564[1].wm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9191" y="4673229"/>
              <a:ext cx="338160" cy="4866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6" name="Right Arrow 95"/>
            <p:cNvSpPr/>
            <p:nvPr/>
          </p:nvSpPr>
          <p:spPr>
            <a:xfrm>
              <a:off x="6772381" y="4896520"/>
              <a:ext cx="211530" cy="9542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7" name="Straight Connector 96"/>
            <p:cNvCxnSpPr/>
            <p:nvPr/>
          </p:nvCxnSpPr>
          <p:spPr>
            <a:xfrm>
              <a:off x="6933599" y="5354230"/>
              <a:ext cx="444" cy="74015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Rectangle 2"/>
          <p:cNvSpPr txBox="1">
            <a:spLocks noChangeArrowheads="1"/>
          </p:cNvSpPr>
          <p:nvPr/>
        </p:nvSpPr>
        <p:spPr>
          <a:xfrm>
            <a:off x="385798" y="3275464"/>
            <a:ext cx="3374409" cy="19061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alifornian FB" pitchFamily="18" charset="0"/>
              </a:rPr>
              <a:t>Leader does not create a path for the robot to follow.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alifornian FB" pitchFamily="18" charset="0"/>
              </a:rPr>
              <a:t>Leader walks in an environment with stationary and moving obstacles.</a:t>
            </a:r>
            <a:endParaRPr lang="en-US" sz="1600" dirty="0">
              <a:solidFill>
                <a:schemeClr val="accent2">
                  <a:lumMod val="40000"/>
                  <a:lumOff val="60000"/>
                </a:schemeClr>
              </a:solidFill>
              <a:latin typeface="Californian FB" pitchFamily="18" charset="0"/>
            </a:endParaRPr>
          </a:p>
        </p:txBody>
      </p:sp>
      <p:sp>
        <p:nvSpPr>
          <p:cNvPr id="99" name="Rectangle 2"/>
          <p:cNvSpPr txBox="1">
            <a:spLocks noChangeArrowheads="1"/>
          </p:cNvSpPr>
          <p:nvPr/>
        </p:nvSpPr>
        <p:spPr>
          <a:xfrm>
            <a:off x="5247912" y="1371599"/>
            <a:ext cx="2979761" cy="441325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000" b="1" dirty="0" smtClean="0">
                <a:solidFill>
                  <a:srgbClr val="FFC000"/>
                </a:solidFill>
                <a:latin typeface="Californian FB" pitchFamily="18" charset="0"/>
              </a:rPr>
              <a:t>System requirements</a:t>
            </a:r>
            <a:endParaRPr lang="en-US" sz="2000" b="1" dirty="0">
              <a:solidFill>
                <a:srgbClr val="FFC000"/>
              </a:solidFill>
              <a:latin typeface="Californian FB" pitchFamily="18" charset="0"/>
            </a:endParaRPr>
          </a:p>
        </p:txBody>
      </p:sp>
      <p:sp>
        <p:nvSpPr>
          <p:cNvPr id="100" name="Rectangle 2"/>
          <p:cNvSpPr txBox="1">
            <a:spLocks noChangeArrowheads="1"/>
          </p:cNvSpPr>
          <p:nvPr/>
        </p:nvSpPr>
        <p:spPr>
          <a:xfrm>
            <a:off x="385798" y="1812924"/>
            <a:ext cx="3374409" cy="15398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alifornian FB" pitchFamily="18" charset="0"/>
              </a:rPr>
              <a:t>Leader does not make an effort to avoid occlusions.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>
                <a:solidFill>
                  <a:schemeClr val="accent2">
                    <a:lumMod val="40000"/>
                    <a:lumOff val="60000"/>
                  </a:schemeClr>
                </a:solidFill>
                <a:latin typeface="Californian FB" pitchFamily="18" charset="0"/>
              </a:rPr>
              <a:t>Leader does not make an effort to stay within sensor </a:t>
            </a:r>
            <a:r>
              <a:rPr lang="en-US" sz="16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alifornian FB" pitchFamily="18" charset="0"/>
              </a:rPr>
              <a:t>range.</a:t>
            </a:r>
            <a:endParaRPr lang="en-US" sz="1600" dirty="0"/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endParaRPr lang="en-US" sz="1600" dirty="0">
              <a:solidFill>
                <a:schemeClr val="accent2">
                  <a:lumMod val="40000"/>
                  <a:lumOff val="60000"/>
                </a:schemeClr>
              </a:solidFill>
              <a:latin typeface="Californian FB" pitchFamily="18" charset="0"/>
            </a:endParaRPr>
          </a:p>
        </p:txBody>
      </p:sp>
      <p:sp>
        <p:nvSpPr>
          <p:cNvPr id="101" name="Rectangle 2"/>
          <p:cNvSpPr txBox="1">
            <a:spLocks noChangeArrowheads="1"/>
          </p:cNvSpPr>
          <p:nvPr/>
        </p:nvSpPr>
        <p:spPr>
          <a:xfrm>
            <a:off x="5259591" y="1812970"/>
            <a:ext cx="3374409" cy="12350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92D050"/>
                </a:solidFill>
                <a:latin typeface="Californian FB" pitchFamily="18" charset="0"/>
              </a:rPr>
              <a:t>Control robot motion to handle occlusions.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92D050"/>
                </a:solidFill>
                <a:latin typeface="Californian FB" pitchFamily="18" charset="0"/>
              </a:rPr>
              <a:t>Establish and verify leader identity.</a:t>
            </a:r>
            <a:endParaRPr lang="en-US" sz="1600" dirty="0">
              <a:solidFill>
                <a:srgbClr val="92D050"/>
              </a:solidFill>
              <a:latin typeface="Californian FB" pitchFamily="18" charset="0"/>
            </a:endParaRPr>
          </a:p>
        </p:txBody>
      </p:sp>
      <p:sp>
        <p:nvSpPr>
          <p:cNvPr id="102" name="Rectangle 2"/>
          <p:cNvSpPr txBox="1">
            <a:spLocks noChangeArrowheads="1"/>
          </p:cNvSpPr>
          <p:nvPr/>
        </p:nvSpPr>
        <p:spPr>
          <a:xfrm>
            <a:off x="5259591" y="3275464"/>
            <a:ext cx="3374409" cy="15251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92D050"/>
                </a:solidFill>
                <a:latin typeface="Californian FB" pitchFamily="18" charset="0"/>
              </a:rPr>
              <a:t>Create a map to establish a workspace for path planning. 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92D050"/>
                </a:solidFill>
                <a:latin typeface="Californian FB" pitchFamily="18" charset="0"/>
              </a:rPr>
              <a:t>Plan a robot path around stationary and moving obstacles.</a:t>
            </a:r>
            <a:endParaRPr lang="en-US" sz="1600" dirty="0">
              <a:solidFill>
                <a:srgbClr val="92D050"/>
              </a:solidFill>
              <a:latin typeface="Californian FB" pitchFamily="18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4014527" y="1435890"/>
            <a:ext cx="932708" cy="312740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2"/>
          <p:cNvSpPr txBox="1">
            <a:spLocks noChangeArrowheads="1"/>
          </p:cNvSpPr>
          <p:nvPr/>
        </p:nvSpPr>
        <p:spPr>
          <a:xfrm>
            <a:off x="5563196" y="6229880"/>
            <a:ext cx="2979761" cy="441325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000" b="1" dirty="0" smtClean="0">
                <a:solidFill>
                  <a:srgbClr val="FFFF00"/>
                </a:solidFill>
                <a:latin typeface="Californian FB" pitchFamily="18" charset="0"/>
              </a:rPr>
              <a:t>System modules</a:t>
            </a:r>
            <a:endParaRPr lang="en-US" sz="2000" b="1" dirty="0">
              <a:solidFill>
                <a:srgbClr val="FFFF00"/>
              </a:solidFill>
              <a:latin typeface="Californian FB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95108" y="1905000"/>
            <a:ext cx="3944092" cy="312420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>
            <a:off x="6867154" y="5165680"/>
            <a:ext cx="371846" cy="953027"/>
          </a:xfrm>
          <a:prstGeom prst="down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28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92414E-6 L -0.16754 -0.65911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85" y="-329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75" grpId="0" animBg="1"/>
      <p:bldP spid="98" grpId="0"/>
      <p:bldP spid="99" grpId="0" animBg="1"/>
      <p:bldP spid="100" grpId="0"/>
      <p:bldP spid="101" grpId="0"/>
      <p:bldP spid="102" grpId="0"/>
      <p:bldP spid="3" grpId="0" animBg="1"/>
      <p:bldP spid="103" grpId="0" animBg="1"/>
      <p:bldP spid="4" grpId="0" animBg="1"/>
      <p:bldP spid="6" grpId="0" animBg="1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2_Custom Design">
  <a:themeElements>
    <a:clrScheme name="Custom 4">
      <a:dk1>
        <a:sysClr val="windowText" lastClr="000000"/>
      </a:dk1>
      <a:lt1>
        <a:sysClr val="window" lastClr="FFFFFF"/>
      </a:lt1>
      <a:dk2>
        <a:srgbClr val="1F497D"/>
      </a:dk2>
      <a:lt2>
        <a:srgbClr val="4F81BD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ll times New Roma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erspective">
  <a:themeElements>
    <a:clrScheme name="Perspective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Perspec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16381</TotalTime>
  <Words>2012</Words>
  <Application>Microsoft Office PowerPoint</Application>
  <PresentationFormat>On-screen Show (4:3)</PresentationFormat>
  <Paragraphs>522</Paragraphs>
  <Slides>33</Slides>
  <Notes>33</Notes>
  <HiddenSlides>0</HiddenSlides>
  <MMClips>11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35" baseType="lpstr">
      <vt:lpstr>2_Custom Design</vt:lpstr>
      <vt:lpstr>Perspective</vt:lpstr>
      <vt:lpstr>Mobile robot navigation for person following in indoor environments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ACC2011 Predictive Position Fields</dc:title>
  <dc:creator>tburg</dc:creator>
  <cp:lastModifiedBy>Ninad</cp:lastModifiedBy>
  <cp:revision>298</cp:revision>
  <dcterms:created xsi:type="dcterms:W3CDTF">2006-08-16T00:00:00Z</dcterms:created>
  <dcterms:modified xsi:type="dcterms:W3CDTF">2013-08-01T15:30:55Z</dcterms:modified>
</cp:coreProperties>
</file>