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79"/>
  </p:notesMasterIdLst>
  <p:sldIdLst>
    <p:sldId id="256" r:id="rId6"/>
    <p:sldId id="359" r:id="rId7"/>
    <p:sldId id="360" r:id="rId8"/>
    <p:sldId id="345" r:id="rId9"/>
    <p:sldId id="365" r:id="rId10"/>
    <p:sldId id="361" r:id="rId11"/>
    <p:sldId id="362" r:id="rId12"/>
    <p:sldId id="363" r:id="rId13"/>
    <p:sldId id="364" r:id="rId14"/>
    <p:sldId id="370" r:id="rId15"/>
    <p:sldId id="371" r:id="rId16"/>
    <p:sldId id="372" r:id="rId17"/>
    <p:sldId id="373" r:id="rId18"/>
    <p:sldId id="374" r:id="rId19"/>
    <p:sldId id="375" r:id="rId20"/>
    <p:sldId id="377" r:id="rId21"/>
    <p:sldId id="376" r:id="rId22"/>
    <p:sldId id="378" r:id="rId23"/>
    <p:sldId id="317" r:id="rId24"/>
    <p:sldId id="298" r:id="rId25"/>
    <p:sldId id="299" r:id="rId26"/>
    <p:sldId id="300" r:id="rId27"/>
    <p:sldId id="301" r:id="rId28"/>
    <p:sldId id="318" r:id="rId29"/>
    <p:sldId id="302" r:id="rId30"/>
    <p:sldId id="303" r:id="rId31"/>
    <p:sldId id="304" r:id="rId32"/>
    <p:sldId id="347" r:id="rId33"/>
    <p:sldId id="305" r:id="rId34"/>
    <p:sldId id="309" r:id="rId35"/>
    <p:sldId id="319" r:id="rId36"/>
    <p:sldId id="320" r:id="rId37"/>
    <p:sldId id="324" r:id="rId38"/>
    <p:sldId id="321" r:id="rId39"/>
    <p:sldId id="325" r:id="rId40"/>
    <p:sldId id="326" r:id="rId41"/>
    <p:sldId id="327" r:id="rId42"/>
    <p:sldId id="393" r:id="rId43"/>
    <p:sldId id="379" r:id="rId44"/>
    <p:sldId id="380" r:id="rId45"/>
    <p:sldId id="381" r:id="rId46"/>
    <p:sldId id="382" r:id="rId47"/>
    <p:sldId id="389" r:id="rId48"/>
    <p:sldId id="390" r:id="rId49"/>
    <p:sldId id="391" r:id="rId50"/>
    <p:sldId id="392" r:id="rId51"/>
    <p:sldId id="394" r:id="rId52"/>
    <p:sldId id="395" r:id="rId53"/>
    <p:sldId id="397" r:id="rId54"/>
    <p:sldId id="398" r:id="rId55"/>
    <p:sldId id="399" r:id="rId56"/>
    <p:sldId id="400" r:id="rId57"/>
    <p:sldId id="401" r:id="rId58"/>
    <p:sldId id="402" r:id="rId59"/>
    <p:sldId id="403" r:id="rId60"/>
    <p:sldId id="404" r:id="rId61"/>
    <p:sldId id="406" r:id="rId62"/>
    <p:sldId id="411" r:id="rId63"/>
    <p:sldId id="412" r:id="rId64"/>
    <p:sldId id="414" r:id="rId65"/>
    <p:sldId id="413" r:id="rId66"/>
    <p:sldId id="423" r:id="rId67"/>
    <p:sldId id="415" r:id="rId68"/>
    <p:sldId id="416" r:id="rId69"/>
    <p:sldId id="418" r:id="rId70"/>
    <p:sldId id="417" r:id="rId71"/>
    <p:sldId id="419" r:id="rId72"/>
    <p:sldId id="420" r:id="rId73"/>
    <p:sldId id="421" r:id="rId74"/>
    <p:sldId id="422" r:id="rId75"/>
    <p:sldId id="424" r:id="rId76"/>
    <p:sldId id="425" r:id="rId77"/>
    <p:sldId id="426" r:id="rId7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5" autoAdjust="0"/>
    <p:restoredTop sz="95480" autoAdjust="0"/>
  </p:normalViewPr>
  <p:slideViewPr>
    <p:cSldViewPr>
      <p:cViewPr varScale="1">
        <p:scale>
          <a:sx n="109" d="100"/>
          <a:sy n="109" d="100"/>
        </p:scale>
        <p:origin x="-129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Calibri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Calibri" pitchFamily="32" charset="0"/>
              </a:defRPr>
            </a:lvl1pPr>
          </a:lstStyle>
          <a:p>
            <a:pPr>
              <a:defRPr/>
            </a:pPr>
            <a:fld id="{CB010109-DD63-4E7A-A170-94AF03E3E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577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2BC401CC-52E0-4DB3-9811-4A95D9C1003F}" type="slidenum">
              <a:rPr lang="en-US" smtClean="0">
                <a:solidFill>
                  <a:srgbClr val="000000"/>
                </a:solidFill>
                <a:latin typeface="Calibri" pitchFamily="32" charset="0"/>
              </a:rPr>
              <a:pPr eaLnBrk="1" hangingPunct="1"/>
              <a:t>1</a:t>
            </a:fld>
            <a:endParaRPr lang="en-US" smtClean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A09D4-EB5A-48FF-8354-743F2D021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0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42106-EFE0-46AE-B241-9ED971A7D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40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1941513" cy="5743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676900" cy="5743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2C0F6-C14F-498C-B051-3CAEBC196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56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27AB0-CD10-496D-B456-BFC7E0FBE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4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11C3-D8E0-41DD-81ED-3F455D530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1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88B7C-4BEE-4F4B-8F39-C47E96BCE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54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47800"/>
            <a:ext cx="38084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447800"/>
            <a:ext cx="38100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9F653-F5B9-43F6-BCF1-B63787648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18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CD9CC-B546-4F2A-9012-3D8867528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0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4FB8B-02C5-44B4-87F4-0AB6A4A47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97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F41EB-F875-41F2-BB15-80656A3EB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0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619A0-24AF-437F-B788-40A5D1D06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6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9543A-C381-49AF-9BC3-85B0C1BF3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51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EB6D8-23B8-4F1A-B801-53C25F3BA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9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78CAC-9CC8-422A-A48A-9C9E6CD90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42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1941513" cy="5743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676900" cy="5743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D6BF-D9F0-4DF7-A883-72659333D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85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2CC78-B5EC-46D3-9523-210C8DE33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00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1D2BB-4CA6-46D6-842B-F933C7293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7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6A2DB-D2AD-4E42-8B6E-3846DB9A7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66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47800"/>
            <a:ext cx="38084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447800"/>
            <a:ext cx="38100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E5C3A-1D2B-4332-9B97-D07FC8AFD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91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C24DD-CD8C-4211-849A-50C28750B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63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0094-14A4-4ED5-9A3E-FA225CAFD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89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05324-2199-4525-997B-ED421B59B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1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43316-8187-4988-9753-F47084BA0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61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3A6E2-325F-4614-9772-C301E8AF0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4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4BECE-6105-4B11-935A-D56D9C6AC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8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A4513-E2C6-4774-A1F4-05B57114D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85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1941513" cy="5743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676900" cy="5743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2A569-2CC7-481C-80C6-09BAF646A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15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357BF-750B-4BE8-8F6C-42ED8B932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12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6E32C-9831-4FF5-9238-3585D1C74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24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DF6BC-580B-4C1E-B31D-D7B41E9D7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06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47800"/>
            <a:ext cx="38084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447800"/>
            <a:ext cx="38100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040E0-7B5F-4AF6-8C52-2C24AD353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55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EAF2A-F65A-4A71-A735-15AC48197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55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9E6B7-5952-427B-9AEF-BBA3CD338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0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47800"/>
            <a:ext cx="38084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447800"/>
            <a:ext cx="38100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2DA52-FE41-495A-B766-610BCF400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72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10499-4137-43F8-82E9-7691B721B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907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56FBE-993F-454F-9999-A273F6A3A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67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0B51B-061C-4292-BFBD-82989595D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00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3D60E-0DD9-4CB1-92A4-604EED554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233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1941513" cy="5743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676900" cy="5743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281FB-0836-4478-9ABF-2A807A8E1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5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18570-2B8E-41F0-A99F-25E3A7EBD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9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BB814-25FA-44A7-AD87-C6294649B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18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91644-BC8E-4E53-8A0D-7E6D4FADA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57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47800"/>
            <a:ext cx="38084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447800"/>
            <a:ext cx="38100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97BC6-59E5-4239-818A-4E3FB41D7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37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76CDB-4352-410B-9962-D741B233A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0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AAF66-96F2-41C4-9B7B-534798F6E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698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BE40-A735-461A-AD57-1C9C80D2E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87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6D016-4C61-4C4C-82E2-2628139E9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61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AA9BC-4C80-48FB-A0C8-10B9FD804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633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F98AB-FB82-4EA9-AFDA-E6999E602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107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9F044-6AB7-4D48-9619-15FFB2296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493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1941513" cy="5743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676900" cy="5743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90D15-FB34-4C54-B4B5-EB1052088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5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3754D-194E-41E6-8E69-46A9BCE49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4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681B0-03F5-4932-829D-36266D003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4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86134-A5B3-4591-AD1C-E91528EC5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5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11898-25A5-48CA-B886-E97C5D8CA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AutoShape 2"/>
          <p:cNvSpPr>
            <a:spLocks noChangeArrowheads="1"/>
          </p:cNvSpPr>
          <p:nvPr/>
        </p:nvSpPr>
        <p:spPr bwMode="auto">
          <a:xfrm>
            <a:off x="63500" y="69850"/>
            <a:ext cx="9013825" cy="6692900"/>
          </a:xfrm>
          <a:prstGeom prst="roundRect">
            <a:avLst>
              <a:gd name="adj" fmla="val 4931"/>
            </a:avLst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7708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47800"/>
            <a:ext cx="77708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91250"/>
            <a:ext cx="24749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914400" y="5942013"/>
            <a:ext cx="3960813" cy="915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212725" y="6276975"/>
            <a:ext cx="322263" cy="322263"/>
          </a:xfrm>
          <a:prstGeom prst="rect">
            <a:avLst/>
          </a:prstGeom>
          <a:solidFill>
            <a:srgbClr val="F07F09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611DBBE-FB8B-4894-A596-2ED6E1267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65088" y="69850"/>
            <a:ext cx="9013825" cy="6691313"/>
          </a:xfrm>
          <a:prstGeom prst="roundRect">
            <a:avLst>
              <a:gd name="adj" fmla="val 4931"/>
            </a:avLst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63500" y="1449388"/>
            <a:ext cx="9020175" cy="1527175"/>
          </a:xfrm>
          <a:prstGeom prst="rect">
            <a:avLst/>
          </a:prstGeom>
          <a:solidFill>
            <a:srgbClr val="F07F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63500" y="1397000"/>
            <a:ext cx="9020175" cy="120650"/>
          </a:xfrm>
          <a:prstGeom prst="rect">
            <a:avLst/>
          </a:prstGeom>
          <a:solidFill>
            <a:srgbClr val="F6C0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63500" y="2976563"/>
            <a:ext cx="9020175" cy="111125"/>
          </a:xfrm>
          <a:prstGeom prst="rect">
            <a:avLst/>
          </a:prstGeom>
          <a:solidFill>
            <a:srgbClr val="604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7708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47800"/>
            <a:ext cx="77708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91250"/>
            <a:ext cx="24749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323232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914400" y="6140450"/>
            <a:ext cx="396081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323232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212725" y="6276975"/>
            <a:ext cx="322263" cy="322263"/>
          </a:xfrm>
          <a:prstGeom prst="rect">
            <a:avLst/>
          </a:prstGeom>
          <a:solidFill>
            <a:srgbClr val="F07F09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B0D9690-8A96-49BC-8F86-3BDF4CFB0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5" name="Group 2"/>
          <p:cNvGrpSpPr>
            <a:grpSpLocks/>
          </p:cNvGrpSpPr>
          <p:nvPr/>
        </p:nvGrpSpPr>
        <p:grpSpPr bwMode="auto">
          <a:xfrm>
            <a:off x="60325" y="60325"/>
            <a:ext cx="9026525" cy="6710363"/>
            <a:chOff x="38" y="38"/>
            <a:chExt cx="5686" cy="4227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" y="38"/>
              <a:ext cx="5686" cy="4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85" name="Text Box 4"/>
            <p:cNvSpPr txBox="1">
              <a:spLocks noChangeArrowheads="1"/>
            </p:cNvSpPr>
            <p:nvPr/>
          </p:nvSpPr>
          <p:spPr bwMode="auto">
            <a:xfrm>
              <a:off x="102" y="105"/>
              <a:ext cx="5555" cy="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6" name="Rectangle 5"/>
          <p:cNvSpPr>
            <a:spLocks noChangeArrowheads="1"/>
          </p:cNvSpPr>
          <p:nvPr/>
        </p:nvSpPr>
        <p:spPr bwMode="auto">
          <a:xfrm flipV="1">
            <a:off x="69850" y="2376488"/>
            <a:ext cx="9013825" cy="92075"/>
          </a:xfrm>
          <a:prstGeom prst="rect">
            <a:avLst/>
          </a:prstGeom>
          <a:solidFill>
            <a:srgbClr val="F07F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69850" y="2341563"/>
            <a:ext cx="9013825" cy="46037"/>
          </a:xfrm>
          <a:prstGeom prst="rect">
            <a:avLst/>
          </a:prstGeom>
          <a:solidFill>
            <a:srgbClr val="F6C0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68263" y="2468563"/>
            <a:ext cx="9015412" cy="46037"/>
          </a:xfrm>
          <a:prstGeom prst="rect">
            <a:avLst/>
          </a:prstGeom>
          <a:solidFill>
            <a:srgbClr val="604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7708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308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47800"/>
            <a:ext cx="77708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91250"/>
            <a:ext cx="24749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323232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800100" y="6140450"/>
            <a:ext cx="399891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323232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212725" y="6275388"/>
            <a:ext cx="322263" cy="322262"/>
          </a:xfrm>
          <a:prstGeom prst="rect">
            <a:avLst/>
          </a:prstGeom>
          <a:solidFill>
            <a:srgbClr val="F07F09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9ED34F8-080B-47B8-91AA-11BB86814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63500" y="69850"/>
            <a:ext cx="9013825" cy="6692900"/>
          </a:xfrm>
          <a:prstGeom prst="roundRect">
            <a:avLst>
              <a:gd name="adj" fmla="val 4931"/>
            </a:avLst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63500" y="69850"/>
            <a:ext cx="9013825" cy="6692900"/>
          </a:xfrm>
          <a:prstGeom prst="roundRect">
            <a:avLst>
              <a:gd name="adj" fmla="val 4931"/>
            </a:avLst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7708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10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47800"/>
            <a:ext cx="77708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91250"/>
            <a:ext cx="24749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323232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914400" y="6140450"/>
            <a:ext cx="396081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323232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212725" y="6276975"/>
            <a:ext cx="322263" cy="322263"/>
          </a:xfrm>
          <a:prstGeom prst="rect">
            <a:avLst/>
          </a:prstGeom>
          <a:solidFill>
            <a:srgbClr val="F07F09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93FC34D-DE9E-45BF-8A03-1F5308F6C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AutoShape 2"/>
          <p:cNvSpPr>
            <a:spLocks noChangeArrowheads="1"/>
          </p:cNvSpPr>
          <p:nvPr/>
        </p:nvSpPr>
        <p:spPr bwMode="auto">
          <a:xfrm>
            <a:off x="63500" y="69850"/>
            <a:ext cx="9013825" cy="6692900"/>
          </a:xfrm>
          <a:prstGeom prst="roundRect">
            <a:avLst>
              <a:gd name="adj" fmla="val 4931"/>
            </a:avLst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 flipV="1">
            <a:off x="68263" y="4683125"/>
            <a:ext cx="9007475" cy="92075"/>
          </a:xfrm>
          <a:prstGeom prst="rect">
            <a:avLst/>
          </a:prstGeom>
          <a:solidFill>
            <a:srgbClr val="F07F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68263" y="4649788"/>
            <a:ext cx="9007475" cy="46037"/>
          </a:xfrm>
          <a:prstGeom prst="rect">
            <a:avLst/>
          </a:prstGeom>
          <a:solidFill>
            <a:srgbClr val="F6C0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68263" y="4773613"/>
            <a:ext cx="9007475" cy="47625"/>
          </a:xfrm>
          <a:prstGeom prst="rect">
            <a:avLst/>
          </a:prstGeom>
          <a:solidFill>
            <a:srgbClr val="604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7708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47800"/>
            <a:ext cx="77708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91250"/>
            <a:ext cx="24749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323232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r>
              <a:rPr lang="en-US"/>
              <a:t>09/19/11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914400" y="6140450"/>
            <a:ext cx="388461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323232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r>
              <a:rPr lang="en-US"/>
              <a:t>D. Katz and O. Brock. Manipulating articulated objects with interactive perception. ICRA 2008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212725" y="6275388"/>
            <a:ext cx="322263" cy="322262"/>
          </a:xfrm>
          <a:prstGeom prst="rect">
            <a:avLst/>
          </a:prstGeom>
          <a:solidFill>
            <a:srgbClr val="F07F09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8E3219E-A9D8-4AF9-B8E8-ED21959D9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323232"/>
          </a:solidFill>
          <a:latin typeface="Corbel" pitchFamily="32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280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research\user\bpeasle\doc\DissertationPresentation\output20001_0099.avi" TargetMode="External"/><Relationship Id="rId1" Type="http://schemas.microsoft.com/office/2007/relationships/media" Target="file:///F:\research\user\bpeasle\doc\DissertationPresentation\output20001_0099.avi" TargetMode="Externa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research\user\bpeasle\doc\DissertationPresentation\output30001_0299.avi" TargetMode="External"/><Relationship Id="rId1" Type="http://schemas.microsoft.com/office/2007/relationships/media" Target="file:///F:\research\user\bpeasle\doc\DissertationPresentation\output30001_0299.avi" TargetMode="Externa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research\user\bpeasle\doc\DissertationPresentation\Lab0001_1099.avi" TargetMode="External"/><Relationship Id="rId1" Type="http://schemas.microsoft.com/office/2007/relationships/media" Target="file:///F:\research\user\bpeasle\doc\DissertationPresentation\Lab0001_1099.avi" TargetMode="Externa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9.png"/><Relationship Id="rId4" Type="http://schemas.openxmlformats.org/officeDocument/2006/relationships/image" Target="../media/image11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3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1303020" y="3200400"/>
            <a:ext cx="6400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ctr" eaLnBrk="1" hangingPunct="1">
              <a:spcBef>
                <a:spcPts val="575"/>
              </a:spcBef>
              <a:buClrTx/>
              <a:buSzPct val="85000"/>
              <a:buFontTx/>
              <a:buNone/>
            </a:pPr>
            <a:endParaRPr lang="en-US" sz="2600" b="1" dirty="0">
              <a:solidFill>
                <a:srgbClr val="323232"/>
              </a:solidFill>
              <a:latin typeface="Corbel" pitchFamily="32" charset="0"/>
            </a:endParaRPr>
          </a:p>
          <a:p>
            <a:pPr algn="ctr" eaLnBrk="1" hangingPunct="1">
              <a:spcBef>
                <a:spcPts val="575"/>
              </a:spcBef>
              <a:buClrTx/>
              <a:buSzPct val="85000"/>
              <a:buFontTx/>
              <a:buNone/>
            </a:pPr>
            <a:r>
              <a:rPr lang="en-US" sz="2600" b="1" dirty="0">
                <a:solidFill>
                  <a:srgbClr val="323232"/>
                </a:solidFill>
                <a:latin typeface="Corbel" pitchFamily="32" charset="0"/>
              </a:rPr>
              <a:t>Brian </a:t>
            </a:r>
            <a:r>
              <a:rPr lang="en-US" sz="2600" b="1" dirty="0" err="1">
                <a:solidFill>
                  <a:srgbClr val="323232"/>
                </a:solidFill>
                <a:latin typeface="Corbel" pitchFamily="32" charset="0"/>
              </a:rPr>
              <a:t>Peasley</a:t>
            </a:r>
            <a:endParaRPr lang="en-US" sz="2600" b="1" dirty="0">
              <a:solidFill>
                <a:srgbClr val="323232"/>
              </a:solidFill>
              <a:latin typeface="Corbel" pitchFamily="32" charset="0"/>
            </a:endParaRPr>
          </a:p>
          <a:p>
            <a:pPr algn="ctr" eaLnBrk="1" hangingPunct="1">
              <a:spcBef>
                <a:spcPts val="575"/>
              </a:spcBef>
              <a:buClrTx/>
              <a:buSzPct val="85000"/>
              <a:buFontTx/>
              <a:buNone/>
            </a:pPr>
            <a:r>
              <a:rPr lang="en-US" sz="2600" dirty="0">
                <a:solidFill>
                  <a:srgbClr val="323232"/>
                </a:solidFill>
                <a:latin typeface="Corbel" pitchFamily="32" charset="0"/>
              </a:rPr>
              <a:t>PhD </a:t>
            </a:r>
            <a:r>
              <a:rPr lang="en-US" sz="2600" dirty="0" smtClean="0">
                <a:solidFill>
                  <a:srgbClr val="323232"/>
                </a:solidFill>
                <a:latin typeface="Corbel" pitchFamily="32" charset="0"/>
              </a:rPr>
              <a:t>Candidate</a:t>
            </a:r>
          </a:p>
          <a:p>
            <a:pPr algn="ctr" eaLnBrk="1" hangingPunct="1">
              <a:spcBef>
                <a:spcPts val="575"/>
              </a:spcBef>
              <a:buClrTx/>
              <a:buSzPct val="85000"/>
              <a:buFontTx/>
              <a:buNone/>
            </a:pPr>
            <a:r>
              <a:rPr lang="en-US" sz="2600" dirty="0" smtClean="0">
                <a:solidFill>
                  <a:srgbClr val="323232"/>
                </a:solidFill>
                <a:latin typeface="Corbel" pitchFamily="32" charset="0"/>
              </a:rPr>
              <a:t>Clemson University</a:t>
            </a:r>
            <a:endParaRPr lang="en-US" sz="2600" dirty="0">
              <a:solidFill>
                <a:srgbClr val="323232"/>
              </a:solidFill>
              <a:latin typeface="Corbel" pitchFamily="32" charset="0"/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57200" y="1506538"/>
            <a:ext cx="8229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bIns="9144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en-US" sz="3600" dirty="0"/>
              <a:t>Large Scale 3D Mapping of Indoor</a:t>
            </a:r>
          </a:p>
          <a:p>
            <a:r>
              <a:rPr lang="en-US" sz="3600" dirty="0"/>
              <a:t>Environments Using a Handheld RGBD Camera</a:t>
            </a:r>
            <a:endParaRPr lang="en-US" sz="3600" dirty="0">
              <a:solidFill>
                <a:srgbClr val="FFFFFF"/>
              </a:solidFill>
              <a:latin typeface="Corbel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9" t="-57988" r="-50101" b="57988"/>
          <a:stretch/>
        </p:blipFill>
        <p:spPr bwMode="auto">
          <a:xfrm>
            <a:off x="5029200" y="-2279883"/>
            <a:ext cx="6766560" cy="599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Simple 3D Mapping System</a:t>
            </a:r>
          </a:p>
        </p:txBody>
      </p:sp>
      <p:cxnSp>
        <p:nvCxnSpPr>
          <p:cNvPr id="4" name="Straight Arrow Connector 3"/>
          <p:cNvCxnSpPr>
            <a:endCxn id="8" idx="1"/>
          </p:cNvCxnSpPr>
          <p:nvPr/>
        </p:nvCxnSpPr>
        <p:spPr bwMode="auto">
          <a:xfrm>
            <a:off x="1386935" y="2283566"/>
            <a:ext cx="44452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0" idx="0"/>
            <a:endCxn id="8" idx="2"/>
          </p:cNvCxnSpPr>
          <p:nvPr/>
        </p:nvCxnSpPr>
        <p:spPr bwMode="auto">
          <a:xfrm flipV="1">
            <a:off x="2287643" y="2523663"/>
            <a:ext cx="0" cy="2881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74566" y="2039467"/>
            <a:ext cx="3625465" cy="1252506"/>
            <a:chOff x="5833433" y="2914405"/>
            <a:chExt cx="3625465" cy="1252506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5833433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Sensor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Reading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7190325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Camera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Tracking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8546529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Integration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7190325" y="368671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Model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11" name="Straight Arrow Connector 10"/>
            <p:cNvCxnSpPr>
              <a:stCxn id="8" idx="3"/>
              <a:endCxn id="9" idx="1"/>
            </p:cNvCxnSpPr>
            <p:nvPr/>
          </p:nvCxnSpPr>
          <p:spPr bwMode="auto">
            <a:xfrm>
              <a:off x="8102693" y="3158504"/>
              <a:ext cx="44383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>
              <a:stCxn id="7" idx="0"/>
              <a:endCxn id="9" idx="0"/>
            </p:cNvCxnSpPr>
            <p:nvPr/>
          </p:nvCxnSpPr>
          <p:spPr bwMode="auto">
            <a:xfrm rot="5400000" flipH="1" flipV="1">
              <a:off x="7646165" y="1561859"/>
              <a:ext cx="8003" cy="2713096"/>
            </a:xfrm>
            <a:prstGeom prst="bentConnector3">
              <a:avLst>
                <a:gd name="adj1" fmla="val 324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10" idx="3"/>
              <a:endCxn id="9" idx="2"/>
            </p:cNvCxnSpPr>
            <p:nvPr/>
          </p:nvCxnSpPr>
          <p:spPr bwMode="auto">
            <a:xfrm flipV="1">
              <a:off x="8102693" y="3398601"/>
              <a:ext cx="900020" cy="528213"/>
            </a:xfrm>
            <a:prstGeom prst="bentConnector2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729796" y="35052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53m x 53m x 4m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(30 mm resolution)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7,789 RGBD Images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@ 640x480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105428" y="2017306"/>
            <a:ext cx="1076836" cy="565673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766" y="3829235"/>
            <a:ext cx="44784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Point Clouds: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# 3D Points = 7,789 x (640 x 480)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1 Colorless 3D Point = 12 Bytes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1 Colored 3D Point = 15 Bytes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Reconstruction Memory Usage: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Colorless ~ 28.71 GB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Colored ~ 35.89 GB</a:t>
            </a:r>
          </a:p>
        </p:txBody>
      </p:sp>
    </p:spTree>
    <p:extLst>
      <p:ext uri="{BB962C8B-B14F-4D97-AF65-F5344CB8AC3E}">
        <p14:creationId xmlns:p14="http://schemas.microsoft.com/office/powerpoint/2010/main" val="103174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9" t="-57988" r="-50101" b="57988"/>
          <a:stretch/>
        </p:blipFill>
        <p:spPr bwMode="auto">
          <a:xfrm>
            <a:off x="5029200" y="-2279883"/>
            <a:ext cx="6766560" cy="599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Simple 3D Mapping System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29796" y="35052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53m x 53m x 4m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(30 mm resolution)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7,789 RGBD Images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@ 640x480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994" y="1402115"/>
            <a:ext cx="4741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3D Occupancy Grid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Save reconstruction in a voxel volume.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3D binary image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Each voxel is occupied or free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More voxels = higher resolution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60208"/>
            <a:ext cx="3505200" cy="208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43000" y="5105400"/>
                <a:ext cx="7162800" cy="1518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To store as colored 3D occupancy Grid: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@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30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𝑚𝑚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𝑟𝑒𝑠</m:t>
                          </m:r>
                        </m:e>
                      </m:d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53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30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53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30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30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𝑐𝑒𝑙𝑙𝑠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𝑔𝑟𝑖𝑑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4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𝑏𝑦𝑡𝑒𝑠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𝑐𝑒𝑙𝑙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64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𝐺𝐵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𝑔𝑟𝑖𝑑</m:t>
                          </m:r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@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𝑚𝑚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𝑟𝑒𝑠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53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53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𝑐𝑒𝑙𝑙𝑠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𝑔𝑟𝑖𝑑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∗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4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𝑏𝑦𝑡𝑒𝑠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𝑐𝑒𝑙𝑙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702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25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𝐺𝐵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𝑔𝑟𝑖𝑑</m:t>
                          </m:r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105400"/>
                <a:ext cx="7162800" cy="1518493"/>
              </a:xfrm>
              <a:prstGeom prst="rect">
                <a:avLst/>
              </a:prstGeom>
              <a:blipFill rotWithShape="1">
                <a:blip r:embed="rId4"/>
                <a:stretch>
                  <a:fillRect l="-766" t="-2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15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s.berkeley.edu/~sequin/CS184/IMGS/Voxels_octree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409" r="1144" b="4355"/>
          <a:stretch/>
        </p:blipFill>
        <p:spPr bwMode="auto">
          <a:xfrm>
            <a:off x="4742897" y="1534280"/>
            <a:ext cx="411480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Simple 3D Mapping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3278" y="2536112"/>
            <a:ext cx="4741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chemeClr val="tx1"/>
                </a:solidFill>
              </a:rPr>
              <a:t>Octrees</a:t>
            </a:r>
            <a:endParaRPr lang="en-US" b="1" u="sng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Hierarchical Representation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Only allocates memory needed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Requires ~2.6 bits to store a voxel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	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8480" y="5555854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Illustrated with </a:t>
            </a:r>
            <a:r>
              <a:rPr lang="en-US" dirty="0" err="1">
                <a:solidFill>
                  <a:schemeClr val="tx1"/>
                </a:solidFill>
              </a:rPr>
              <a:t>Quadtrees</a:t>
            </a:r>
            <a:r>
              <a:rPr lang="en-US" dirty="0">
                <a:solidFill>
                  <a:schemeClr val="tx1"/>
                </a:solidFill>
              </a:rPr>
              <a:t> and pixels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8929" y="6062130"/>
            <a:ext cx="666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200" dirty="0" smtClean="0">
                <a:solidFill>
                  <a:schemeClr val="tx1"/>
                </a:solidFill>
              </a:rPr>
              <a:t>M. </a:t>
            </a:r>
            <a:r>
              <a:rPr lang="en-US" sz="1200" dirty="0" err="1" smtClean="0">
                <a:solidFill>
                  <a:schemeClr val="tx1"/>
                </a:solidFill>
              </a:rPr>
              <a:t>Botsch</a:t>
            </a:r>
            <a:r>
              <a:rPr lang="en-US" sz="1200" dirty="0" smtClean="0">
                <a:solidFill>
                  <a:schemeClr val="tx1"/>
                </a:solidFill>
              </a:rPr>
              <a:t>, A. </a:t>
            </a:r>
            <a:r>
              <a:rPr lang="en-US" sz="1200" dirty="0" err="1" smtClean="0">
                <a:solidFill>
                  <a:schemeClr val="tx1"/>
                </a:solidFill>
              </a:rPr>
              <a:t>Wiratanaya</a:t>
            </a:r>
            <a:r>
              <a:rPr lang="en-US" sz="1200" dirty="0" smtClean="0">
                <a:solidFill>
                  <a:schemeClr val="tx1"/>
                </a:solidFill>
              </a:rPr>
              <a:t>, and L. </a:t>
            </a:r>
            <a:r>
              <a:rPr lang="en-US" sz="1200" dirty="0" err="1" smtClean="0">
                <a:solidFill>
                  <a:schemeClr val="tx1"/>
                </a:solidFill>
              </a:rPr>
              <a:t>Kobbelt</a:t>
            </a:r>
            <a:r>
              <a:rPr lang="en-US" sz="1200" dirty="0" smtClean="0">
                <a:solidFill>
                  <a:schemeClr val="tx1"/>
                </a:solidFill>
              </a:rPr>
              <a:t>.  Efficient High Quality Rendering of Point Sampled Geometry.  In </a:t>
            </a:r>
            <a:r>
              <a:rPr lang="en-US" sz="1200" i="1" dirty="0" smtClean="0">
                <a:solidFill>
                  <a:schemeClr val="tx1"/>
                </a:solidFill>
              </a:rPr>
              <a:t>Thirteenth </a:t>
            </a:r>
            <a:r>
              <a:rPr lang="en-US" sz="1200" i="1" dirty="0" err="1" smtClean="0">
                <a:solidFill>
                  <a:schemeClr val="tx1"/>
                </a:solidFill>
              </a:rPr>
              <a:t>Eurographics</a:t>
            </a:r>
            <a:r>
              <a:rPr lang="en-US" sz="1200" i="1" dirty="0" smtClean="0">
                <a:solidFill>
                  <a:schemeClr val="tx1"/>
                </a:solidFill>
              </a:rPr>
              <a:t> Workshop on Rendering,</a:t>
            </a:r>
            <a:r>
              <a:rPr lang="en-US" sz="1200" dirty="0" smtClean="0">
                <a:solidFill>
                  <a:schemeClr val="tx1"/>
                </a:solidFill>
              </a:rPr>
              <a:t> 2002.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Simple 3D Mapping System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9" t="-57988" r="-50101" b="57988"/>
          <a:stretch/>
        </p:blipFill>
        <p:spPr bwMode="auto">
          <a:xfrm>
            <a:off x="4724400" y="-2438400"/>
            <a:ext cx="6766560" cy="599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12154"/>
            <a:ext cx="2519295" cy="243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10200" y="3551922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53m x 53m x 4m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(30 mm resolution)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7,789 RGBD Images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@ 640x480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5347" y="3551922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50m x 24m x 5m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(30 mm resolution)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3,300 RGBD Images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@ 640x480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5077032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Colorless: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Point Cloud: 			12.7 GB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Occ. Grid (30 mm):	22.2 MB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Occ. Grid (4 mm):	93.75 GB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Octree</a:t>
            </a:r>
            <a:r>
              <a:rPr lang="en-US" dirty="0" smtClean="0">
                <a:solidFill>
                  <a:schemeClr val="tx1"/>
                </a:solidFill>
              </a:rPr>
              <a:t> (30mm):		941 KB	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35500" y="5077032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Colorless: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Point Cloud: 			28.7 GB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Occ. Grid (30 mm):	41.6 MB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Occ. Grid (4mm):		175.56 GB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Octree</a:t>
            </a:r>
            <a:r>
              <a:rPr lang="en-US" dirty="0" smtClean="0">
                <a:solidFill>
                  <a:schemeClr val="tx1"/>
                </a:solidFill>
              </a:rPr>
              <a:t> (30mm):		5.6 MB	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644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Simple 3D Mapping System</a:t>
            </a:r>
          </a:p>
        </p:txBody>
      </p:sp>
      <p:cxnSp>
        <p:nvCxnSpPr>
          <p:cNvPr id="9" name="Straight Arrow Connector 8"/>
          <p:cNvCxnSpPr>
            <a:endCxn id="13" idx="1"/>
          </p:cNvCxnSpPr>
          <p:nvPr/>
        </p:nvCxnSpPr>
        <p:spPr bwMode="auto">
          <a:xfrm>
            <a:off x="3619485" y="2805184"/>
            <a:ext cx="44452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9" idx="0"/>
            <a:endCxn id="13" idx="2"/>
          </p:cNvCxnSpPr>
          <p:nvPr/>
        </p:nvCxnSpPr>
        <p:spPr bwMode="auto">
          <a:xfrm flipV="1">
            <a:off x="4520193" y="3045281"/>
            <a:ext cx="0" cy="2881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707116" y="2561085"/>
            <a:ext cx="3625465" cy="1252506"/>
            <a:chOff x="5833433" y="2914405"/>
            <a:chExt cx="3625465" cy="1252506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833433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Sensor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Reading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190325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Camera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Tracking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8546529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Integration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7190325" y="368671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Model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21" name="Straight Arrow Connector 20"/>
            <p:cNvCxnSpPr>
              <a:stCxn id="13" idx="3"/>
              <a:endCxn id="17" idx="1"/>
            </p:cNvCxnSpPr>
            <p:nvPr/>
          </p:nvCxnSpPr>
          <p:spPr bwMode="auto">
            <a:xfrm>
              <a:off x="8102693" y="3158504"/>
              <a:ext cx="44383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2" idx="0"/>
              <a:endCxn id="17" idx="0"/>
            </p:cNvCxnSpPr>
            <p:nvPr/>
          </p:nvCxnSpPr>
          <p:spPr bwMode="auto">
            <a:xfrm rot="5400000" flipH="1" flipV="1">
              <a:off x="7646165" y="1561859"/>
              <a:ext cx="8003" cy="2713096"/>
            </a:xfrm>
            <a:prstGeom prst="bentConnector3">
              <a:avLst>
                <a:gd name="adj1" fmla="val 324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19" idx="3"/>
              <a:endCxn id="17" idx="2"/>
            </p:cNvCxnSpPr>
            <p:nvPr/>
          </p:nvCxnSpPr>
          <p:spPr bwMode="auto">
            <a:xfrm flipV="1">
              <a:off x="8102693" y="3398601"/>
              <a:ext cx="900020" cy="528213"/>
            </a:xfrm>
            <a:prstGeom prst="bentConnector2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93277" y="1676400"/>
            <a:ext cx="474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What did we learn?</a:t>
            </a:r>
            <a:r>
              <a:rPr lang="en-US" b="1" dirty="0" smtClean="0">
                <a:solidFill>
                  <a:schemeClr val="tx1"/>
                </a:solidFill>
              </a:rPr>
              <a:t>	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2630916" y="2421382"/>
            <a:ext cx="2431871" cy="146081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5336017" y="2476500"/>
            <a:ext cx="1102883" cy="660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302" y="4406900"/>
            <a:ext cx="353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Mapping to model: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Useful for reducing drift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World isn’t always as simple as a Manhattan World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5082" y="4406900"/>
            <a:ext cx="353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Multi-Resolution Representation: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Greatly reduces the amount of memory required to store a reconstruction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Elbow Connector 4"/>
          <p:cNvCxnSpPr>
            <a:stCxn id="27" idx="1"/>
            <a:endCxn id="2" idx="0"/>
          </p:cNvCxnSpPr>
          <p:nvPr/>
        </p:nvCxnSpPr>
        <p:spPr bwMode="auto">
          <a:xfrm rot="10800000" flipV="1">
            <a:off x="2092928" y="3151790"/>
            <a:ext cx="537989" cy="1255110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28" idx="3"/>
            <a:endCxn id="29" idx="0"/>
          </p:cNvCxnSpPr>
          <p:nvPr/>
        </p:nvCxnSpPr>
        <p:spPr bwMode="auto">
          <a:xfrm>
            <a:off x="6438900" y="2806700"/>
            <a:ext cx="662807" cy="1600200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5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Kinect Fusion</a:t>
            </a:r>
          </a:p>
        </p:txBody>
      </p:sp>
      <p:cxnSp>
        <p:nvCxnSpPr>
          <p:cNvPr id="9" name="Straight Arrow Connector 8"/>
          <p:cNvCxnSpPr>
            <a:endCxn id="13" idx="1"/>
          </p:cNvCxnSpPr>
          <p:nvPr/>
        </p:nvCxnSpPr>
        <p:spPr bwMode="auto">
          <a:xfrm>
            <a:off x="3397223" y="1905000"/>
            <a:ext cx="44452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9" idx="0"/>
            <a:endCxn id="13" idx="2"/>
          </p:cNvCxnSpPr>
          <p:nvPr/>
        </p:nvCxnSpPr>
        <p:spPr bwMode="auto">
          <a:xfrm flipV="1">
            <a:off x="4297931" y="2145097"/>
            <a:ext cx="0" cy="2881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484854" y="1660901"/>
            <a:ext cx="3625465" cy="1252506"/>
            <a:chOff x="5833433" y="2914405"/>
            <a:chExt cx="3625465" cy="1252506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833433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Sensor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Reading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190325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Camera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Tracking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8546529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Integration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7190325" y="368671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Model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21" name="Straight Arrow Connector 20"/>
            <p:cNvCxnSpPr>
              <a:stCxn id="13" idx="3"/>
              <a:endCxn id="17" idx="1"/>
            </p:cNvCxnSpPr>
            <p:nvPr/>
          </p:nvCxnSpPr>
          <p:spPr bwMode="auto">
            <a:xfrm>
              <a:off x="8102693" y="3158504"/>
              <a:ext cx="44383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2" idx="0"/>
              <a:endCxn id="17" idx="0"/>
            </p:cNvCxnSpPr>
            <p:nvPr/>
          </p:nvCxnSpPr>
          <p:spPr bwMode="auto">
            <a:xfrm rot="5400000" flipH="1" flipV="1">
              <a:off x="7646165" y="1561859"/>
              <a:ext cx="8003" cy="2713096"/>
            </a:xfrm>
            <a:prstGeom prst="bentConnector3">
              <a:avLst>
                <a:gd name="adj1" fmla="val 324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19" idx="3"/>
              <a:endCxn id="17" idx="2"/>
            </p:cNvCxnSpPr>
            <p:nvPr/>
          </p:nvCxnSpPr>
          <p:spPr bwMode="auto">
            <a:xfrm flipV="1">
              <a:off x="8102693" y="3398601"/>
              <a:ext cx="900020" cy="528213"/>
            </a:xfrm>
            <a:prstGeom prst="bentConnector2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76104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78929" y="5867400"/>
            <a:ext cx="6663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200" dirty="0" smtClean="0">
                <a:solidFill>
                  <a:schemeClr val="tx1"/>
                </a:solidFill>
              </a:rPr>
              <a:t>R. A. </a:t>
            </a:r>
            <a:r>
              <a:rPr lang="en-US" sz="1200" dirty="0" err="1" smtClean="0">
                <a:solidFill>
                  <a:schemeClr val="tx1"/>
                </a:solidFill>
              </a:rPr>
              <a:t>Newcombe</a:t>
            </a:r>
            <a:r>
              <a:rPr lang="en-US" sz="1200" dirty="0" smtClean="0">
                <a:solidFill>
                  <a:schemeClr val="tx1"/>
                </a:solidFill>
              </a:rPr>
              <a:t>, S. </a:t>
            </a:r>
            <a:r>
              <a:rPr lang="en-US" sz="1200" dirty="0" err="1" smtClean="0">
                <a:solidFill>
                  <a:schemeClr val="tx1"/>
                </a:solidFill>
              </a:rPr>
              <a:t>Izadi</a:t>
            </a:r>
            <a:r>
              <a:rPr lang="en-US" sz="1200" dirty="0" smtClean="0">
                <a:solidFill>
                  <a:schemeClr val="tx1"/>
                </a:solidFill>
              </a:rPr>
              <a:t>, O. </a:t>
            </a:r>
            <a:r>
              <a:rPr lang="en-US" sz="1200" dirty="0" err="1" smtClean="0">
                <a:solidFill>
                  <a:schemeClr val="tx1"/>
                </a:solidFill>
              </a:rPr>
              <a:t>Hilliges</a:t>
            </a:r>
            <a:r>
              <a:rPr lang="en-US" sz="1200" dirty="0" smtClean="0">
                <a:solidFill>
                  <a:schemeClr val="tx1"/>
                </a:solidFill>
              </a:rPr>
              <a:t>, D. </a:t>
            </a:r>
            <a:r>
              <a:rPr lang="en-US" sz="1200" dirty="0" err="1" smtClean="0">
                <a:solidFill>
                  <a:schemeClr val="tx1"/>
                </a:solidFill>
              </a:rPr>
              <a:t>Molyneaux</a:t>
            </a:r>
            <a:r>
              <a:rPr lang="en-US" sz="1200" dirty="0" smtClean="0">
                <a:solidFill>
                  <a:schemeClr val="tx1"/>
                </a:solidFill>
              </a:rPr>
              <a:t>, D. Dim, A. J. Davison, P. </a:t>
            </a:r>
            <a:r>
              <a:rPr lang="en-US" sz="1200" dirty="0" err="1" smtClean="0">
                <a:solidFill>
                  <a:schemeClr val="tx1"/>
                </a:solidFill>
              </a:rPr>
              <a:t>Kohli</a:t>
            </a:r>
            <a:r>
              <a:rPr lang="en-US" sz="1200" dirty="0" smtClean="0">
                <a:solidFill>
                  <a:schemeClr val="tx1"/>
                </a:solidFill>
              </a:rPr>
              <a:t>, J. </a:t>
            </a:r>
            <a:r>
              <a:rPr lang="en-US" sz="1200" dirty="0" err="1" smtClean="0">
                <a:solidFill>
                  <a:schemeClr val="tx1"/>
                </a:solidFill>
              </a:rPr>
              <a:t>Shotton</a:t>
            </a:r>
            <a:r>
              <a:rPr lang="en-US" sz="1200" dirty="0" smtClean="0">
                <a:solidFill>
                  <a:schemeClr val="tx1"/>
                </a:solidFill>
              </a:rPr>
              <a:t>, S. Hodges, and A. Fitzgibbon.  KinectFusion: Real-time Dense Surface Mapping and Tracking.  In </a:t>
            </a:r>
            <a:r>
              <a:rPr lang="en-US" sz="1200" i="1" dirty="0" smtClean="0">
                <a:solidFill>
                  <a:schemeClr val="tx1"/>
                </a:solidFill>
              </a:rPr>
              <a:t>Proceedings of the 10</a:t>
            </a:r>
            <a:r>
              <a:rPr lang="en-US" sz="1200" i="1" baseline="30000" dirty="0" smtClean="0">
                <a:solidFill>
                  <a:schemeClr val="tx1"/>
                </a:solidFill>
              </a:rPr>
              <a:t>th</a:t>
            </a:r>
            <a:r>
              <a:rPr lang="en-US" sz="1200" i="1" dirty="0" smtClean="0">
                <a:solidFill>
                  <a:schemeClr val="tx1"/>
                </a:solidFill>
              </a:rPr>
              <a:t> IEEE International Symposium on Mixed and Augmented Reality (ISMAR),</a:t>
            </a:r>
            <a:r>
              <a:rPr lang="en-US" sz="1200" dirty="0" smtClean="0">
                <a:solidFill>
                  <a:schemeClr val="tx1"/>
                </a:solidFill>
              </a:rPr>
              <a:t> pages 127-126, 2011.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c/c7/Level_set_meth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304800" y="392113"/>
            <a:ext cx="868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Kinect Fusion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3277" y="1676400"/>
            <a:ext cx="55789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Truncated Signed Distance Function (TSDF)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3D Voxel Volume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Each voxel contains signed distance to nearest surface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Distances bounded by an upper limit (truncated)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positive   = inside an object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negative  = outside an object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	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0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auto">
          <a:xfrm>
            <a:off x="860158" y="1507177"/>
            <a:ext cx="4253764" cy="2267104"/>
          </a:xfrm>
          <a:custGeom>
            <a:avLst/>
            <a:gdLst>
              <a:gd name="connsiteX0" fmla="*/ 511302 w 4253764"/>
              <a:gd name="connsiteY0" fmla="*/ 756962 h 2267104"/>
              <a:gd name="connsiteX1" fmla="*/ 1391835 w 4253764"/>
              <a:gd name="connsiteY1" fmla="*/ 88096 h 2267104"/>
              <a:gd name="connsiteX2" fmla="*/ 2433235 w 4253764"/>
              <a:gd name="connsiteY2" fmla="*/ 54229 h 2267104"/>
              <a:gd name="connsiteX3" fmla="*/ 3068235 w 4253764"/>
              <a:gd name="connsiteY3" fmla="*/ 519896 h 2267104"/>
              <a:gd name="connsiteX4" fmla="*/ 3965702 w 4253764"/>
              <a:gd name="connsiteY4" fmla="*/ 621496 h 2267104"/>
              <a:gd name="connsiteX5" fmla="*/ 4253568 w 4253764"/>
              <a:gd name="connsiteY5" fmla="*/ 1019429 h 2267104"/>
              <a:gd name="connsiteX6" fmla="*/ 3991102 w 4253764"/>
              <a:gd name="connsiteY6" fmla="*/ 1722162 h 2267104"/>
              <a:gd name="connsiteX7" fmla="*/ 3034368 w 4253764"/>
              <a:gd name="connsiteY7" fmla="*/ 1493562 h 2267104"/>
              <a:gd name="connsiteX8" fmla="*/ 2568702 w 4253764"/>
              <a:gd name="connsiteY8" fmla="*/ 2264029 h 2267104"/>
              <a:gd name="connsiteX9" fmla="*/ 1468035 w 4253764"/>
              <a:gd name="connsiteY9" fmla="*/ 1781429 h 2267104"/>
              <a:gd name="connsiteX10" fmla="*/ 1002368 w 4253764"/>
              <a:gd name="connsiteY10" fmla="*/ 2255562 h 2267104"/>
              <a:gd name="connsiteX11" fmla="*/ 11768 w 4253764"/>
              <a:gd name="connsiteY11" fmla="*/ 1324229 h 2267104"/>
              <a:gd name="connsiteX12" fmla="*/ 511302 w 4253764"/>
              <a:gd name="connsiteY12" fmla="*/ 756962 h 226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3764" h="2267104">
                <a:moveTo>
                  <a:pt x="511302" y="756962"/>
                </a:moveTo>
                <a:cubicBezTo>
                  <a:pt x="741313" y="550940"/>
                  <a:pt x="1071513" y="205218"/>
                  <a:pt x="1391835" y="88096"/>
                </a:cubicBezTo>
                <a:cubicBezTo>
                  <a:pt x="1712157" y="-29026"/>
                  <a:pt x="2153835" y="-17738"/>
                  <a:pt x="2433235" y="54229"/>
                </a:cubicBezTo>
                <a:cubicBezTo>
                  <a:pt x="2712635" y="126196"/>
                  <a:pt x="2812824" y="425352"/>
                  <a:pt x="3068235" y="519896"/>
                </a:cubicBezTo>
                <a:cubicBezTo>
                  <a:pt x="3323646" y="614440"/>
                  <a:pt x="3768147" y="538240"/>
                  <a:pt x="3965702" y="621496"/>
                </a:cubicBezTo>
                <a:cubicBezTo>
                  <a:pt x="4163258" y="704751"/>
                  <a:pt x="4249335" y="835985"/>
                  <a:pt x="4253568" y="1019429"/>
                </a:cubicBezTo>
                <a:cubicBezTo>
                  <a:pt x="4257801" y="1202873"/>
                  <a:pt x="4194302" y="1643140"/>
                  <a:pt x="3991102" y="1722162"/>
                </a:cubicBezTo>
                <a:cubicBezTo>
                  <a:pt x="3787902" y="1801184"/>
                  <a:pt x="3271435" y="1403251"/>
                  <a:pt x="3034368" y="1493562"/>
                </a:cubicBezTo>
                <a:cubicBezTo>
                  <a:pt x="2797301" y="1583873"/>
                  <a:pt x="2829757" y="2216051"/>
                  <a:pt x="2568702" y="2264029"/>
                </a:cubicBezTo>
                <a:cubicBezTo>
                  <a:pt x="2307647" y="2312007"/>
                  <a:pt x="1729091" y="1782840"/>
                  <a:pt x="1468035" y="1781429"/>
                </a:cubicBezTo>
                <a:cubicBezTo>
                  <a:pt x="1206979" y="1780018"/>
                  <a:pt x="1245079" y="2331762"/>
                  <a:pt x="1002368" y="2255562"/>
                </a:cubicBezTo>
                <a:cubicBezTo>
                  <a:pt x="759657" y="2179362"/>
                  <a:pt x="92201" y="1575407"/>
                  <a:pt x="11768" y="1324229"/>
                </a:cubicBezTo>
                <a:cubicBezTo>
                  <a:pt x="-68665" y="1073051"/>
                  <a:pt x="281291" y="962984"/>
                  <a:pt x="511302" y="756962"/>
                </a:cubicBez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 rot="21598783">
            <a:off x="2464548" y="4513390"/>
            <a:ext cx="226207" cy="408492"/>
            <a:chOff x="1569720" y="4800600"/>
            <a:chExt cx="182880" cy="4572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569720" y="4953000"/>
              <a:ext cx="182880" cy="304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7" name="Isosceles Triangle 16"/>
            <p:cNvSpPr/>
            <p:nvPr/>
          </p:nvSpPr>
          <p:spPr bwMode="auto">
            <a:xfrm rot="10800000">
              <a:off x="1584325" y="4800600"/>
              <a:ext cx="152400" cy="1524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304800" y="392113"/>
            <a:ext cx="868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Kinect Fusion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182391" y="2963240"/>
            <a:ext cx="2141220" cy="1823290"/>
            <a:chOff x="3307080" y="3301958"/>
            <a:chExt cx="2141220" cy="1823290"/>
          </a:xfrm>
        </p:grpSpPr>
        <p:grpSp>
          <p:nvGrpSpPr>
            <p:cNvPr id="53" name="Group 52"/>
            <p:cNvGrpSpPr/>
            <p:nvPr/>
          </p:nvGrpSpPr>
          <p:grpSpPr>
            <a:xfrm rot="20641857">
              <a:off x="4589005" y="4716756"/>
              <a:ext cx="226207" cy="408492"/>
              <a:chOff x="1569720" y="4800600"/>
              <a:chExt cx="182880" cy="457200"/>
            </a:xfrm>
          </p:grpSpPr>
          <p:sp>
            <p:nvSpPr>
              <p:cNvPr id="57" name="Rectangle 56"/>
              <p:cNvSpPr/>
              <p:nvPr/>
            </p:nvSpPr>
            <p:spPr bwMode="auto">
              <a:xfrm>
                <a:off x="1569720" y="4953000"/>
                <a:ext cx="182880" cy="304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 bwMode="auto">
              <a:xfrm rot="10800000">
                <a:off x="1584325" y="4800600"/>
                <a:ext cx="152400" cy="152400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</p:grpSp>
        <p:cxnSp>
          <p:nvCxnSpPr>
            <p:cNvPr id="54" name="Straight Connector 53"/>
            <p:cNvCxnSpPr/>
            <p:nvPr/>
          </p:nvCxnSpPr>
          <p:spPr bwMode="auto">
            <a:xfrm rot="20903357" flipH="1" flipV="1">
              <a:off x="3449841" y="3567481"/>
              <a:ext cx="972505" cy="1283151"/>
            </a:xfrm>
            <a:prstGeom prst="line">
              <a:avLst/>
            </a:prstGeom>
            <a:ln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 bwMode="auto">
            <a:xfrm flipV="1">
              <a:off x="4732020" y="3398520"/>
              <a:ext cx="708660" cy="1295400"/>
            </a:xfrm>
            <a:prstGeom prst="line">
              <a:avLst/>
            </a:prstGeom>
            <a:ln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Freeform 55"/>
            <p:cNvSpPr/>
            <p:nvPr/>
          </p:nvSpPr>
          <p:spPr bwMode="auto">
            <a:xfrm>
              <a:off x="3307080" y="3301958"/>
              <a:ext cx="2141220" cy="807348"/>
            </a:xfrm>
            <a:custGeom>
              <a:avLst/>
              <a:gdLst>
                <a:gd name="connsiteX0" fmla="*/ 0 w 2141220"/>
                <a:gd name="connsiteY0" fmla="*/ 370882 h 807348"/>
                <a:gd name="connsiteX1" fmla="*/ 144780 w 2141220"/>
                <a:gd name="connsiteY1" fmla="*/ 317542 h 807348"/>
                <a:gd name="connsiteX2" fmla="*/ 403860 w 2141220"/>
                <a:gd name="connsiteY2" fmla="*/ 401362 h 807348"/>
                <a:gd name="connsiteX3" fmla="*/ 678180 w 2141220"/>
                <a:gd name="connsiteY3" fmla="*/ 569002 h 807348"/>
                <a:gd name="connsiteX4" fmla="*/ 1173480 w 2141220"/>
                <a:gd name="connsiteY4" fmla="*/ 805222 h 807348"/>
                <a:gd name="connsiteX5" fmla="*/ 1394460 w 2141220"/>
                <a:gd name="connsiteY5" fmla="*/ 660442 h 807348"/>
                <a:gd name="connsiteX6" fmla="*/ 1524000 w 2141220"/>
                <a:gd name="connsiteY6" fmla="*/ 256582 h 807348"/>
                <a:gd name="connsiteX7" fmla="*/ 1729740 w 2141220"/>
                <a:gd name="connsiteY7" fmla="*/ 5122 h 807348"/>
                <a:gd name="connsiteX8" fmla="*/ 2141220 w 2141220"/>
                <a:gd name="connsiteY8" fmla="*/ 111802 h 80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1220" h="807348">
                  <a:moveTo>
                    <a:pt x="0" y="370882"/>
                  </a:moveTo>
                  <a:cubicBezTo>
                    <a:pt x="38735" y="341672"/>
                    <a:pt x="77470" y="312462"/>
                    <a:pt x="144780" y="317542"/>
                  </a:cubicBezTo>
                  <a:cubicBezTo>
                    <a:pt x="212090" y="322622"/>
                    <a:pt x="314960" y="359452"/>
                    <a:pt x="403860" y="401362"/>
                  </a:cubicBezTo>
                  <a:cubicBezTo>
                    <a:pt x="492760" y="443272"/>
                    <a:pt x="549910" y="501692"/>
                    <a:pt x="678180" y="569002"/>
                  </a:cubicBezTo>
                  <a:cubicBezTo>
                    <a:pt x="806450" y="636312"/>
                    <a:pt x="1054100" y="789982"/>
                    <a:pt x="1173480" y="805222"/>
                  </a:cubicBezTo>
                  <a:cubicBezTo>
                    <a:pt x="1292860" y="820462"/>
                    <a:pt x="1336040" y="751882"/>
                    <a:pt x="1394460" y="660442"/>
                  </a:cubicBezTo>
                  <a:cubicBezTo>
                    <a:pt x="1452880" y="569002"/>
                    <a:pt x="1468120" y="365802"/>
                    <a:pt x="1524000" y="256582"/>
                  </a:cubicBezTo>
                  <a:cubicBezTo>
                    <a:pt x="1579880" y="147362"/>
                    <a:pt x="1626870" y="29252"/>
                    <a:pt x="1729740" y="5122"/>
                  </a:cubicBezTo>
                  <a:cubicBezTo>
                    <a:pt x="1832610" y="-19008"/>
                    <a:pt x="1986915" y="46397"/>
                    <a:pt x="2141220" y="111802"/>
                  </a:cubicBezTo>
                </a:path>
              </a:pathLst>
            </a:custGeom>
            <a:ln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sp>
        <p:nvSpPr>
          <p:cNvPr id="88078" name="TextBox 88077"/>
          <p:cNvSpPr txBox="1"/>
          <p:nvPr/>
        </p:nvSpPr>
        <p:spPr>
          <a:xfrm>
            <a:off x="756018" y="539972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Last estimated pose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8080" name="Straight Arrow Connector 88079"/>
          <p:cNvCxnSpPr>
            <a:stCxn id="88078" idx="0"/>
          </p:cNvCxnSpPr>
          <p:nvPr/>
        </p:nvCxnSpPr>
        <p:spPr bwMode="auto">
          <a:xfrm flipV="1">
            <a:off x="1899018" y="4923477"/>
            <a:ext cx="558800" cy="47625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088" name="Freeform 88087"/>
          <p:cNvSpPr/>
          <p:nvPr/>
        </p:nvSpPr>
        <p:spPr bwMode="auto">
          <a:xfrm>
            <a:off x="1937912" y="3295036"/>
            <a:ext cx="1259681" cy="462422"/>
          </a:xfrm>
          <a:custGeom>
            <a:avLst/>
            <a:gdLst>
              <a:gd name="connsiteX0" fmla="*/ 0 w 1259681"/>
              <a:gd name="connsiteY0" fmla="*/ 462422 h 462422"/>
              <a:gd name="connsiteX1" fmla="*/ 85725 w 1259681"/>
              <a:gd name="connsiteY1" fmla="*/ 414797 h 462422"/>
              <a:gd name="connsiteX2" fmla="*/ 135731 w 1259681"/>
              <a:gd name="connsiteY2" fmla="*/ 305260 h 462422"/>
              <a:gd name="connsiteX3" fmla="*/ 202406 w 1259681"/>
              <a:gd name="connsiteY3" fmla="*/ 150479 h 462422"/>
              <a:gd name="connsiteX4" fmla="*/ 276225 w 1259681"/>
              <a:gd name="connsiteY4" fmla="*/ 26654 h 462422"/>
              <a:gd name="connsiteX5" fmla="*/ 378619 w 1259681"/>
              <a:gd name="connsiteY5" fmla="*/ 460 h 462422"/>
              <a:gd name="connsiteX6" fmla="*/ 502444 w 1259681"/>
              <a:gd name="connsiteY6" fmla="*/ 14747 h 462422"/>
              <a:gd name="connsiteX7" fmla="*/ 631031 w 1259681"/>
              <a:gd name="connsiteY7" fmla="*/ 71897 h 462422"/>
              <a:gd name="connsiteX8" fmla="*/ 762000 w 1259681"/>
              <a:gd name="connsiteY8" fmla="*/ 140954 h 462422"/>
              <a:gd name="connsiteX9" fmla="*/ 892969 w 1259681"/>
              <a:gd name="connsiteY9" fmla="*/ 229060 h 462422"/>
              <a:gd name="connsiteX10" fmla="*/ 1097756 w 1259681"/>
              <a:gd name="connsiteY10" fmla="*/ 345741 h 462422"/>
              <a:gd name="connsiteX11" fmla="*/ 1259681 w 1259681"/>
              <a:gd name="connsiteY11" fmla="*/ 421941 h 46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681" h="462422">
                <a:moveTo>
                  <a:pt x="0" y="462422"/>
                </a:moveTo>
                <a:cubicBezTo>
                  <a:pt x="31551" y="451706"/>
                  <a:pt x="63103" y="440991"/>
                  <a:pt x="85725" y="414797"/>
                </a:cubicBezTo>
                <a:cubicBezTo>
                  <a:pt x="108347" y="388603"/>
                  <a:pt x="116284" y="349313"/>
                  <a:pt x="135731" y="305260"/>
                </a:cubicBezTo>
                <a:cubicBezTo>
                  <a:pt x="155178" y="261207"/>
                  <a:pt x="178990" y="196913"/>
                  <a:pt x="202406" y="150479"/>
                </a:cubicBezTo>
                <a:cubicBezTo>
                  <a:pt x="225822" y="104045"/>
                  <a:pt x="246856" y="51657"/>
                  <a:pt x="276225" y="26654"/>
                </a:cubicBezTo>
                <a:cubicBezTo>
                  <a:pt x="305594" y="1651"/>
                  <a:pt x="340916" y="2444"/>
                  <a:pt x="378619" y="460"/>
                </a:cubicBezTo>
                <a:cubicBezTo>
                  <a:pt x="416322" y="-1524"/>
                  <a:pt x="460375" y="2841"/>
                  <a:pt x="502444" y="14747"/>
                </a:cubicBezTo>
                <a:cubicBezTo>
                  <a:pt x="544513" y="26653"/>
                  <a:pt x="587772" y="50862"/>
                  <a:pt x="631031" y="71897"/>
                </a:cubicBezTo>
                <a:cubicBezTo>
                  <a:pt x="674290" y="92931"/>
                  <a:pt x="718344" y="114760"/>
                  <a:pt x="762000" y="140954"/>
                </a:cubicBezTo>
                <a:cubicBezTo>
                  <a:pt x="805656" y="167148"/>
                  <a:pt x="837010" y="194929"/>
                  <a:pt x="892969" y="229060"/>
                </a:cubicBezTo>
                <a:cubicBezTo>
                  <a:pt x="948928" y="263191"/>
                  <a:pt x="1036637" y="313594"/>
                  <a:pt x="1097756" y="345741"/>
                </a:cubicBezTo>
                <a:cubicBezTo>
                  <a:pt x="1158875" y="377888"/>
                  <a:pt x="1209278" y="399914"/>
                  <a:pt x="1259681" y="421941"/>
                </a:cubicBezTo>
              </a:path>
            </a:pathLst>
          </a:cu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8093" name="TextBox 88092"/>
          <p:cNvSpPr txBox="1"/>
          <p:nvPr/>
        </p:nvSpPr>
        <p:spPr>
          <a:xfrm>
            <a:off x="1879968" y="1873889"/>
            <a:ext cx="200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Reconstructed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Scene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637998" y="3002602"/>
            <a:ext cx="113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Surface 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Estimation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>
            <a:endCxn id="88088" idx="1"/>
          </p:cNvCxnSpPr>
          <p:nvPr/>
        </p:nvCxnSpPr>
        <p:spPr bwMode="auto">
          <a:xfrm flipH="1" flipV="1">
            <a:off x="2023637" y="3709833"/>
            <a:ext cx="556659" cy="791483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88088" idx="3"/>
          </p:cNvCxnSpPr>
          <p:nvPr/>
        </p:nvCxnSpPr>
        <p:spPr bwMode="auto">
          <a:xfrm flipH="1" flipV="1">
            <a:off x="2140318" y="3445515"/>
            <a:ext cx="439978" cy="1055801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88088" idx="7"/>
          </p:cNvCxnSpPr>
          <p:nvPr/>
        </p:nvCxnSpPr>
        <p:spPr bwMode="auto">
          <a:xfrm flipH="1" flipV="1">
            <a:off x="2568943" y="3366933"/>
            <a:ext cx="11353" cy="1134383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88088" idx="9"/>
          </p:cNvCxnSpPr>
          <p:nvPr/>
        </p:nvCxnSpPr>
        <p:spPr bwMode="auto">
          <a:xfrm flipV="1">
            <a:off x="2580296" y="3524096"/>
            <a:ext cx="250585" cy="977220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529068" y="3056231"/>
            <a:ext cx="2141220" cy="1573576"/>
            <a:chOff x="1529068" y="3056231"/>
            <a:chExt cx="2141220" cy="1573576"/>
          </a:xfrm>
        </p:grpSpPr>
        <p:cxnSp>
          <p:nvCxnSpPr>
            <p:cNvPr id="18" name="Straight Connector 17"/>
            <p:cNvCxnSpPr/>
            <p:nvPr/>
          </p:nvCxnSpPr>
          <p:spPr bwMode="auto">
            <a:xfrm rot="956926" flipV="1">
              <a:off x="2833144" y="3334407"/>
              <a:ext cx="708660" cy="1295400"/>
            </a:xfrm>
            <a:prstGeom prst="line">
              <a:avLst/>
            </a:prstGeom>
            <a:ln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rot="260283" flipH="1" flipV="1">
              <a:off x="1550496" y="3181035"/>
              <a:ext cx="972505" cy="1283151"/>
            </a:xfrm>
            <a:prstGeom prst="line">
              <a:avLst/>
            </a:prstGeom>
            <a:ln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 bwMode="auto">
            <a:xfrm rot="956926">
              <a:off x="1529068" y="3056231"/>
              <a:ext cx="2141220" cy="807348"/>
            </a:xfrm>
            <a:custGeom>
              <a:avLst/>
              <a:gdLst>
                <a:gd name="connsiteX0" fmla="*/ 0 w 2141220"/>
                <a:gd name="connsiteY0" fmla="*/ 370882 h 807348"/>
                <a:gd name="connsiteX1" fmla="*/ 144780 w 2141220"/>
                <a:gd name="connsiteY1" fmla="*/ 317542 h 807348"/>
                <a:gd name="connsiteX2" fmla="*/ 403860 w 2141220"/>
                <a:gd name="connsiteY2" fmla="*/ 401362 h 807348"/>
                <a:gd name="connsiteX3" fmla="*/ 678180 w 2141220"/>
                <a:gd name="connsiteY3" fmla="*/ 569002 h 807348"/>
                <a:gd name="connsiteX4" fmla="*/ 1173480 w 2141220"/>
                <a:gd name="connsiteY4" fmla="*/ 805222 h 807348"/>
                <a:gd name="connsiteX5" fmla="*/ 1394460 w 2141220"/>
                <a:gd name="connsiteY5" fmla="*/ 660442 h 807348"/>
                <a:gd name="connsiteX6" fmla="*/ 1524000 w 2141220"/>
                <a:gd name="connsiteY6" fmla="*/ 256582 h 807348"/>
                <a:gd name="connsiteX7" fmla="*/ 1729740 w 2141220"/>
                <a:gd name="connsiteY7" fmla="*/ 5122 h 807348"/>
                <a:gd name="connsiteX8" fmla="*/ 2141220 w 2141220"/>
                <a:gd name="connsiteY8" fmla="*/ 111802 h 80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1220" h="807348">
                  <a:moveTo>
                    <a:pt x="0" y="370882"/>
                  </a:moveTo>
                  <a:cubicBezTo>
                    <a:pt x="38735" y="341672"/>
                    <a:pt x="77470" y="312462"/>
                    <a:pt x="144780" y="317542"/>
                  </a:cubicBezTo>
                  <a:cubicBezTo>
                    <a:pt x="212090" y="322622"/>
                    <a:pt x="314960" y="359452"/>
                    <a:pt x="403860" y="401362"/>
                  </a:cubicBezTo>
                  <a:cubicBezTo>
                    <a:pt x="492760" y="443272"/>
                    <a:pt x="549910" y="501692"/>
                    <a:pt x="678180" y="569002"/>
                  </a:cubicBezTo>
                  <a:cubicBezTo>
                    <a:pt x="806450" y="636312"/>
                    <a:pt x="1054100" y="789982"/>
                    <a:pt x="1173480" y="805222"/>
                  </a:cubicBezTo>
                  <a:cubicBezTo>
                    <a:pt x="1292860" y="820462"/>
                    <a:pt x="1336040" y="751882"/>
                    <a:pt x="1394460" y="660442"/>
                  </a:cubicBezTo>
                  <a:cubicBezTo>
                    <a:pt x="1452880" y="569002"/>
                    <a:pt x="1468120" y="365802"/>
                    <a:pt x="1524000" y="256582"/>
                  </a:cubicBezTo>
                  <a:cubicBezTo>
                    <a:pt x="1579880" y="147362"/>
                    <a:pt x="1626870" y="29252"/>
                    <a:pt x="1729740" y="5122"/>
                  </a:cubicBezTo>
                  <a:cubicBezTo>
                    <a:pt x="1832610" y="-19008"/>
                    <a:pt x="1986915" y="46397"/>
                    <a:pt x="2141220" y="111802"/>
                  </a:cubicBezTo>
                </a:path>
              </a:pathLst>
            </a:custGeom>
            <a:ln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cxnSp>
        <p:nvCxnSpPr>
          <p:cNvPr id="24" name="Straight Arrow Connector 23"/>
          <p:cNvCxnSpPr>
            <a:endCxn id="88088" idx="11"/>
          </p:cNvCxnSpPr>
          <p:nvPr/>
        </p:nvCxnSpPr>
        <p:spPr bwMode="auto">
          <a:xfrm flipV="1">
            <a:off x="2580296" y="3716977"/>
            <a:ext cx="617297" cy="784339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070176" y="2640729"/>
            <a:ext cx="113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Current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Frame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68" y="5351154"/>
            <a:ext cx="4038600" cy="128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3" name="Straight Arrow Connector 82"/>
          <p:cNvCxnSpPr>
            <a:endCxn id="87" idx="1"/>
          </p:cNvCxnSpPr>
          <p:nvPr/>
        </p:nvCxnSpPr>
        <p:spPr bwMode="auto">
          <a:xfrm>
            <a:off x="5791200" y="4224503"/>
            <a:ext cx="44452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89" idx="0"/>
            <a:endCxn id="87" idx="2"/>
          </p:cNvCxnSpPr>
          <p:nvPr/>
        </p:nvCxnSpPr>
        <p:spPr bwMode="auto">
          <a:xfrm flipV="1">
            <a:off x="6691908" y="4464600"/>
            <a:ext cx="0" cy="2881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878831" y="3980404"/>
            <a:ext cx="3625465" cy="1252506"/>
            <a:chOff x="5833433" y="2914405"/>
            <a:chExt cx="3625465" cy="1252506"/>
          </a:xfrm>
        </p:grpSpPr>
        <p:sp>
          <p:nvSpPr>
            <p:cNvPr id="86" name="Rounded Rectangle 85"/>
            <p:cNvSpPr/>
            <p:nvPr/>
          </p:nvSpPr>
          <p:spPr bwMode="auto">
            <a:xfrm>
              <a:off x="5833433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Sensor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Reading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87" name="Rounded Rectangle 86"/>
            <p:cNvSpPr/>
            <p:nvPr/>
          </p:nvSpPr>
          <p:spPr bwMode="auto">
            <a:xfrm>
              <a:off x="7190325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Camera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Tracking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88" name="Rounded Rectangle 87"/>
            <p:cNvSpPr/>
            <p:nvPr/>
          </p:nvSpPr>
          <p:spPr bwMode="auto">
            <a:xfrm>
              <a:off x="8546529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Integration</a:t>
              </a:r>
            </a:p>
          </p:txBody>
        </p:sp>
        <p:sp>
          <p:nvSpPr>
            <p:cNvPr id="89" name="Rounded Rectangle 88"/>
            <p:cNvSpPr/>
            <p:nvPr/>
          </p:nvSpPr>
          <p:spPr bwMode="auto">
            <a:xfrm>
              <a:off x="7190325" y="368671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Model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90" name="Straight Arrow Connector 89"/>
            <p:cNvCxnSpPr>
              <a:stCxn id="87" idx="3"/>
              <a:endCxn id="88" idx="1"/>
            </p:cNvCxnSpPr>
            <p:nvPr/>
          </p:nvCxnSpPr>
          <p:spPr bwMode="auto">
            <a:xfrm>
              <a:off x="8102693" y="3158504"/>
              <a:ext cx="44383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Elbow Connector 90"/>
            <p:cNvCxnSpPr>
              <a:stCxn id="86" idx="0"/>
              <a:endCxn id="88" idx="0"/>
            </p:cNvCxnSpPr>
            <p:nvPr/>
          </p:nvCxnSpPr>
          <p:spPr bwMode="auto">
            <a:xfrm rot="5400000" flipH="1" flipV="1">
              <a:off x="7646165" y="1561859"/>
              <a:ext cx="8003" cy="2713096"/>
            </a:xfrm>
            <a:prstGeom prst="bentConnector3">
              <a:avLst>
                <a:gd name="adj1" fmla="val 324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Elbow Connector 91"/>
            <p:cNvCxnSpPr>
              <a:stCxn id="89" idx="3"/>
              <a:endCxn id="88" idx="2"/>
            </p:cNvCxnSpPr>
            <p:nvPr/>
          </p:nvCxnSpPr>
          <p:spPr bwMode="auto">
            <a:xfrm flipV="1">
              <a:off x="8102693" y="3398601"/>
              <a:ext cx="900020" cy="528213"/>
            </a:xfrm>
            <a:prstGeom prst="bentConnector2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Rounded Rectangle 26"/>
          <p:cNvSpPr/>
          <p:nvPr/>
        </p:nvSpPr>
        <p:spPr bwMode="auto">
          <a:xfrm>
            <a:off x="6172200" y="4702238"/>
            <a:ext cx="1043940" cy="586042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93" name="Rounded Rectangle 92"/>
          <p:cNvSpPr/>
          <p:nvPr/>
        </p:nvSpPr>
        <p:spPr bwMode="auto">
          <a:xfrm>
            <a:off x="7764780" y="5616638"/>
            <a:ext cx="845820" cy="784162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94" name="Rounded Rectangle 93"/>
          <p:cNvSpPr/>
          <p:nvPr/>
        </p:nvSpPr>
        <p:spPr bwMode="auto">
          <a:xfrm>
            <a:off x="4823460" y="3940238"/>
            <a:ext cx="1043940" cy="586042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95" name="Rounded Rectangle 94"/>
          <p:cNvSpPr/>
          <p:nvPr/>
        </p:nvSpPr>
        <p:spPr bwMode="auto">
          <a:xfrm>
            <a:off x="5219700" y="5601398"/>
            <a:ext cx="807720" cy="829882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6149340" y="3932618"/>
            <a:ext cx="1043940" cy="58604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97" name="Rounded Rectangle 96"/>
          <p:cNvSpPr/>
          <p:nvPr/>
        </p:nvSpPr>
        <p:spPr bwMode="auto">
          <a:xfrm>
            <a:off x="6080760" y="5609018"/>
            <a:ext cx="716280" cy="79178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pic>
        <p:nvPicPr>
          <p:cNvPr id="1026" name="Picture 2" descr="http://blogs.msdn.com/cfs-filesystemfile.ashx/__key/communityserver-components-imagefileviewer/communityserver-blogs-components-weblogfiles-00-00-01-32-81/3582.Kinect_2D00_fusion_2D00_496.png_2D00_496x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78" y="1296638"/>
            <a:ext cx="3614003" cy="20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2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8" grpId="0" animBg="1"/>
      <p:bldP spid="100" grpId="0"/>
      <p:bldP spid="59" grpId="0"/>
      <p:bldP spid="59" grpId="1"/>
      <p:bldP spid="27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64"/>
          <p:cNvSpPr/>
          <p:nvPr/>
        </p:nvSpPr>
        <p:spPr bwMode="auto">
          <a:xfrm rot="1681729">
            <a:off x="6601450" y="4127170"/>
            <a:ext cx="1869189" cy="996211"/>
          </a:xfrm>
          <a:custGeom>
            <a:avLst/>
            <a:gdLst>
              <a:gd name="connsiteX0" fmla="*/ 511302 w 4253764"/>
              <a:gd name="connsiteY0" fmla="*/ 756962 h 2267104"/>
              <a:gd name="connsiteX1" fmla="*/ 1391835 w 4253764"/>
              <a:gd name="connsiteY1" fmla="*/ 88096 h 2267104"/>
              <a:gd name="connsiteX2" fmla="*/ 2433235 w 4253764"/>
              <a:gd name="connsiteY2" fmla="*/ 54229 h 2267104"/>
              <a:gd name="connsiteX3" fmla="*/ 3068235 w 4253764"/>
              <a:gd name="connsiteY3" fmla="*/ 519896 h 2267104"/>
              <a:gd name="connsiteX4" fmla="*/ 3965702 w 4253764"/>
              <a:gd name="connsiteY4" fmla="*/ 621496 h 2267104"/>
              <a:gd name="connsiteX5" fmla="*/ 4253568 w 4253764"/>
              <a:gd name="connsiteY5" fmla="*/ 1019429 h 2267104"/>
              <a:gd name="connsiteX6" fmla="*/ 3991102 w 4253764"/>
              <a:gd name="connsiteY6" fmla="*/ 1722162 h 2267104"/>
              <a:gd name="connsiteX7" fmla="*/ 3034368 w 4253764"/>
              <a:gd name="connsiteY7" fmla="*/ 1493562 h 2267104"/>
              <a:gd name="connsiteX8" fmla="*/ 2568702 w 4253764"/>
              <a:gd name="connsiteY8" fmla="*/ 2264029 h 2267104"/>
              <a:gd name="connsiteX9" fmla="*/ 1468035 w 4253764"/>
              <a:gd name="connsiteY9" fmla="*/ 1781429 h 2267104"/>
              <a:gd name="connsiteX10" fmla="*/ 1002368 w 4253764"/>
              <a:gd name="connsiteY10" fmla="*/ 2255562 h 2267104"/>
              <a:gd name="connsiteX11" fmla="*/ 11768 w 4253764"/>
              <a:gd name="connsiteY11" fmla="*/ 1324229 h 2267104"/>
              <a:gd name="connsiteX12" fmla="*/ 511302 w 4253764"/>
              <a:gd name="connsiteY12" fmla="*/ 756962 h 226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3764" h="2267104">
                <a:moveTo>
                  <a:pt x="511302" y="756962"/>
                </a:moveTo>
                <a:cubicBezTo>
                  <a:pt x="741313" y="550940"/>
                  <a:pt x="1071513" y="205218"/>
                  <a:pt x="1391835" y="88096"/>
                </a:cubicBezTo>
                <a:cubicBezTo>
                  <a:pt x="1712157" y="-29026"/>
                  <a:pt x="2153835" y="-17738"/>
                  <a:pt x="2433235" y="54229"/>
                </a:cubicBezTo>
                <a:cubicBezTo>
                  <a:pt x="2712635" y="126196"/>
                  <a:pt x="2812824" y="425352"/>
                  <a:pt x="3068235" y="519896"/>
                </a:cubicBezTo>
                <a:cubicBezTo>
                  <a:pt x="3323646" y="614440"/>
                  <a:pt x="3768147" y="538240"/>
                  <a:pt x="3965702" y="621496"/>
                </a:cubicBezTo>
                <a:cubicBezTo>
                  <a:pt x="4163258" y="704751"/>
                  <a:pt x="4249335" y="835985"/>
                  <a:pt x="4253568" y="1019429"/>
                </a:cubicBezTo>
                <a:cubicBezTo>
                  <a:pt x="4257801" y="1202873"/>
                  <a:pt x="4194302" y="1643140"/>
                  <a:pt x="3991102" y="1722162"/>
                </a:cubicBezTo>
                <a:cubicBezTo>
                  <a:pt x="3787902" y="1801184"/>
                  <a:pt x="3271435" y="1403251"/>
                  <a:pt x="3034368" y="1493562"/>
                </a:cubicBezTo>
                <a:cubicBezTo>
                  <a:pt x="2797301" y="1583873"/>
                  <a:pt x="2829757" y="2216051"/>
                  <a:pt x="2568702" y="2264029"/>
                </a:cubicBezTo>
                <a:cubicBezTo>
                  <a:pt x="2307647" y="2312007"/>
                  <a:pt x="1729091" y="1782840"/>
                  <a:pt x="1468035" y="1781429"/>
                </a:cubicBezTo>
                <a:cubicBezTo>
                  <a:pt x="1206979" y="1780018"/>
                  <a:pt x="1245079" y="2331762"/>
                  <a:pt x="1002368" y="2255562"/>
                </a:cubicBezTo>
                <a:cubicBezTo>
                  <a:pt x="759657" y="2179362"/>
                  <a:pt x="92201" y="1575407"/>
                  <a:pt x="11768" y="1324229"/>
                </a:cubicBezTo>
                <a:cubicBezTo>
                  <a:pt x="-68665" y="1073051"/>
                  <a:pt x="281291" y="962984"/>
                  <a:pt x="511302" y="756962"/>
                </a:cubicBez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304800" y="392113"/>
            <a:ext cx="868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Kinect Fusion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3277" y="1676400"/>
            <a:ext cx="79411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Limitations</a:t>
            </a:r>
          </a:p>
          <a:p>
            <a:pPr marL="1028700" lvl="1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Environment </a:t>
            </a:r>
            <a:r>
              <a:rPr lang="en-US" b="1" dirty="0">
                <a:solidFill>
                  <a:schemeClr val="tx1"/>
                </a:solidFill>
              </a:rPr>
              <a:t>Size</a:t>
            </a:r>
          </a:p>
          <a:p>
            <a:pPr marL="1428750" lvl="2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Reconstruction is bounded to a TSDF volume</a:t>
            </a:r>
          </a:p>
          <a:p>
            <a:pPr marL="1428750" lvl="2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TSDF memory consumption exponentially </a:t>
            </a:r>
            <a:r>
              <a:rPr lang="en-US" dirty="0" smtClean="0">
                <a:solidFill>
                  <a:schemeClr val="tx1"/>
                </a:solidFill>
              </a:rPr>
              <a:t>increases with size and resolution</a:t>
            </a:r>
            <a:endParaRPr lang="en-US" b="1" u="sng" dirty="0" smtClean="0">
              <a:solidFill>
                <a:schemeClr val="tx1"/>
              </a:solidFill>
            </a:endParaRPr>
          </a:p>
          <a:p>
            <a:pPr marL="1028700" lvl="1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Camera Tracking</a:t>
            </a:r>
          </a:p>
          <a:p>
            <a:pPr marL="1428750" lvl="2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Only uses depth, fails when little geometry is present</a:t>
            </a:r>
          </a:p>
          <a:p>
            <a:pPr marL="1428750" lvl="2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Cannot maintain tracking with sparse depth information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	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43153" y="4353520"/>
            <a:ext cx="2819400" cy="2362200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 rot="21598783">
            <a:off x="2130669" y="6111637"/>
            <a:ext cx="226207" cy="408492"/>
            <a:chOff x="1569720" y="4800600"/>
            <a:chExt cx="182880" cy="457200"/>
          </a:xfrm>
        </p:grpSpPr>
        <p:sp>
          <p:nvSpPr>
            <p:cNvPr id="50" name="Rectangle 49"/>
            <p:cNvSpPr/>
            <p:nvPr/>
          </p:nvSpPr>
          <p:spPr bwMode="auto">
            <a:xfrm>
              <a:off x="1569720" y="4953000"/>
              <a:ext cx="182880" cy="304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51" name="Isosceles Triangle 50"/>
            <p:cNvSpPr/>
            <p:nvPr/>
          </p:nvSpPr>
          <p:spPr bwMode="auto">
            <a:xfrm rot="10800000">
              <a:off x="1584325" y="4800600"/>
              <a:ext cx="152400" cy="1524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sp>
        <p:nvSpPr>
          <p:cNvPr id="60" name="Freeform 59"/>
          <p:cNvSpPr/>
          <p:nvPr/>
        </p:nvSpPr>
        <p:spPr bwMode="auto">
          <a:xfrm>
            <a:off x="1402622" y="4663797"/>
            <a:ext cx="1869189" cy="996211"/>
          </a:xfrm>
          <a:custGeom>
            <a:avLst/>
            <a:gdLst>
              <a:gd name="connsiteX0" fmla="*/ 511302 w 4253764"/>
              <a:gd name="connsiteY0" fmla="*/ 756962 h 2267104"/>
              <a:gd name="connsiteX1" fmla="*/ 1391835 w 4253764"/>
              <a:gd name="connsiteY1" fmla="*/ 88096 h 2267104"/>
              <a:gd name="connsiteX2" fmla="*/ 2433235 w 4253764"/>
              <a:gd name="connsiteY2" fmla="*/ 54229 h 2267104"/>
              <a:gd name="connsiteX3" fmla="*/ 3068235 w 4253764"/>
              <a:gd name="connsiteY3" fmla="*/ 519896 h 2267104"/>
              <a:gd name="connsiteX4" fmla="*/ 3965702 w 4253764"/>
              <a:gd name="connsiteY4" fmla="*/ 621496 h 2267104"/>
              <a:gd name="connsiteX5" fmla="*/ 4253568 w 4253764"/>
              <a:gd name="connsiteY5" fmla="*/ 1019429 h 2267104"/>
              <a:gd name="connsiteX6" fmla="*/ 3991102 w 4253764"/>
              <a:gd name="connsiteY6" fmla="*/ 1722162 h 2267104"/>
              <a:gd name="connsiteX7" fmla="*/ 3034368 w 4253764"/>
              <a:gd name="connsiteY7" fmla="*/ 1493562 h 2267104"/>
              <a:gd name="connsiteX8" fmla="*/ 2568702 w 4253764"/>
              <a:gd name="connsiteY8" fmla="*/ 2264029 h 2267104"/>
              <a:gd name="connsiteX9" fmla="*/ 1468035 w 4253764"/>
              <a:gd name="connsiteY9" fmla="*/ 1781429 h 2267104"/>
              <a:gd name="connsiteX10" fmla="*/ 1002368 w 4253764"/>
              <a:gd name="connsiteY10" fmla="*/ 2255562 h 2267104"/>
              <a:gd name="connsiteX11" fmla="*/ 11768 w 4253764"/>
              <a:gd name="connsiteY11" fmla="*/ 1324229 h 2267104"/>
              <a:gd name="connsiteX12" fmla="*/ 511302 w 4253764"/>
              <a:gd name="connsiteY12" fmla="*/ 756962 h 226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3764" h="2267104">
                <a:moveTo>
                  <a:pt x="511302" y="756962"/>
                </a:moveTo>
                <a:cubicBezTo>
                  <a:pt x="741313" y="550940"/>
                  <a:pt x="1071513" y="205218"/>
                  <a:pt x="1391835" y="88096"/>
                </a:cubicBezTo>
                <a:cubicBezTo>
                  <a:pt x="1712157" y="-29026"/>
                  <a:pt x="2153835" y="-17738"/>
                  <a:pt x="2433235" y="54229"/>
                </a:cubicBezTo>
                <a:cubicBezTo>
                  <a:pt x="2712635" y="126196"/>
                  <a:pt x="2812824" y="425352"/>
                  <a:pt x="3068235" y="519896"/>
                </a:cubicBezTo>
                <a:cubicBezTo>
                  <a:pt x="3323646" y="614440"/>
                  <a:pt x="3768147" y="538240"/>
                  <a:pt x="3965702" y="621496"/>
                </a:cubicBezTo>
                <a:cubicBezTo>
                  <a:pt x="4163258" y="704751"/>
                  <a:pt x="4249335" y="835985"/>
                  <a:pt x="4253568" y="1019429"/>
                </a:cubicBezTo>
                <a:cubicBezTo>
                  <a:pt x="4257801" y="1202873"/>
                  <a:pt x="4194302" y="1643140"/>
                  <a:pt x="3991102" y="1722162"/>
                </a:cubicBezTo>
                <a:cubicBezTo>
                  <a:pt x="3787902" y="1801184"/>
                  <a:pt x="3271435" y="1403251"/>
                  <a:pt x="3034368" y="1493562"/>
                </a:cubicBezTo>
                <a:cubicBezTo>
                  <a:pt x="2797301" y="1583873"/>
                  <a:pt x="2829757" y="2216051"/>
                  <a:pt x="2568702" y="2264029"/>
                </a:cubicBezTo>
                <a:cubicBezTo>
                  <a:pt x="2307647" y="2312007"/>
                  <a:pt x="1729091" y="1782840"/>
                  <a:pt x="1468035" y="1781429"/>
                </a:cubicBezTo>
                <a:cubicBezTo>
                  <a:pt x="1206979" y="1780018"/>
                  <a:pt x="1245079" y="2331762"/>
                  <a:pt x="1002368" y="2255562"/>
                </a:cubicBezTo>
                <a:cubicBezTo>
                  <a:pt x="759657" y="2179362"/>
                  <a:pt x="92201" y="1575407"/>
                  <a:pt x="11768" y="1324229"/>
                </a:cubicBezTo>
                <a:cubicBezTo>
                  <a:pt x="-68665" y="1073051"/>
                  <a:pt x="281291" y="962984"/>
                  <a:pt x="511302" y="756962"/>
                </a:cubicBez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160" y="40313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TSDF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004613" y="4323040"/>
            <a:ext cx="2819400" cy="2362200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 rot="2918434">
            <a:off x="7370242" y="5493864"/>
            <a:ext cx="226207" cy="408492"/>
            <a:chOff x="1569720" y="4800600"/>
            <a:chExt cx="182880" cy="457200"/>
          </a:xfrm>
        </p:grpSpPr>
        <p:sp>
          <p:nvSpPr>
            <p:cNvPr id="63" name="Rectangle 62"/>
            <p:cNvSpPr/>
            <p:nvPr/>
          </p:nvSpPr>
          <p:spPr bwMode="auto">
            <a:xfrm>
              <a:off x="1569720" y="4953000"/>
              <a:ext cx="182880" cy="304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64" name="Isosceles Triangle 63"/>
            <p:cNvSpPr/>
            <p:nvPr/>
          </p:nvSpPr>
          <p:spPr bwMode="auto">
            <a:xfrm rot="10800000">
              <a:off x="1584325" y="4800600"/>
              <a:ext cx="152400" cy="1524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960620" y="400085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TSDF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64" idx="0"/>
          </p:cNvCxnSpPr>
          <p:nvPr/>
        </p:nvCxnSpPr>
        <p:spPr bwMode="auto">
          <a:xfrm flipV="1">
            <a:off x="7533927" y="5003800"/>
            <a:ext cx="159098" cy="648733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4" idx="0"/>
            <a:endCxn id="65" idx="7"/>
          </p:cNvCxnSpPr>
          <p:nvPr/>
        </p:nvCxnSpPr>
        <p:spPr bwMode="auto">
          <a:xfrm flipV="1">
            <a:off x="7533927" y="4949825"/>
            <a:ext cx="244823" cy="70270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4" idx="0"/>
          </p:cNvCxnSpPr>
          <p:nvPr/>
        </p:nvCxnSpPr>
        <p:spPr bwMode="auto">
          <a:xfrm flipV="1">
            <a:off x="7533927" y="5045075"/>
            <a:ext cx="267048" cy="60745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4" idx="0"/>
          </p:cNvCxnSpPr>
          <p:nvPr/>
        </p:nvCxnSpPr>
        <p:spPr bwMode="auto">
          <a:xfrm flipV="1">
            <a:off x="7533927" y="5203825"/>
            <a:ext cx="270223" cy="44870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3" idx="0"/>
          </p:cNvCxnSpPr>
          <p:nvPr/>
        </p:nvCxnSpPr>
        <p:spPr bwMode="auto">
          <a:xfrm flipV="1">
            <a:off x="7534447" y="5337175"/>
            <a:ext cx="269703" cy="31594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4" idx="0"/>
            <a:endCxn id="61" idx="3"/>
          </p:cNvCxnSpPr>
          <p:nvPr/>
        </p:nvCxnSpPr>
        <p:spPr bwMode="auto">
          <a:xfrm flipV="1">
            <a:off x="7533927" y="5483225"/>
            <a:ext cx="279748" cy="16930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4" idx="0"/>
            <a:endCxn id="61" idx="3"/>
          </p:cNvCxnSpPr>
          <p:nvPr/>
        </p:nvCxnSpPr>
        <p:spPr bwMode="auto">
          <a:xfrm flipV="1">
            <a:off x="7533927" y="5616575"/>
            <a:ext cx="289273" cy="3595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0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1" grpId="0" animBg="1"/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Iterative Closest Point (ICP)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10343" y="1716133"/>
            <a:ext cx="2819400" cy="685800"/>
            <a:chOff x="1066800" y="1143000"/>
            <a:chExt cx="2819400" cy="685800"/>
          </a:xfrm>
        </p:grpSpPr>
        <p:sp>
          <p:nvSpPr>
            <p:cNvPr id="2" name="Rectangle 1"/>
            <p:cNvSpPr/>
            <p:nvPr/>
          </p:nvSpPr>
          <p:spPr bwMode="auto">
            <a:xfrm>
              <a:off x="1066800" y="114300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76375" y="129540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Correspondence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10343" y="2558143"/>
            <a:ext cx="2819400" cy="685800"/>
            <a:chOff x="1066800" y="1985010"/>
            <a:chExt cx="2819400" cy="685800"/>
          </a:xfrm>
        </p:grpSpPr>
        <p:sp>
          <p:nvSpPr>
            <p:cNvPr id="6" name="Rectangle 5"/>
            <p:cNvSpPr/>
            <p:nvPr/>
          </p:nvSpPr>
          <p:spPr bwMode="auto">
            <a:xfrm>
              <a:off x="1066800" y="198501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5900" y="213741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Weighting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10343" y="3400153"/>
            <a:ext cx="2819400" cy="685800"/>
            <a:chOff x="1066800" y="2827020"/>
            <a:chExt cx="2819400" cy="685800"/>
          </a:xfrm>
        </p:grpSpPr>
        <p:sp>
          <p:nvSpPr>
            <p:cNvPr id="7" name="Rectangle 6"/>
            <p:cNvSpPr/>
            <p:nvPr/>
          </p:nvSpPr>
          <p:spPr bwMode="auto">
            <a:xfrm>
              <a:off x="1066800" y="282702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85900" y="297942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Rejection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10343" y="4242163"/>
            <a:ext cx="2819400" cy="685800"/>
            <a:chOff x="1066800" y="3669030"/>
            <a:chExt cx="2819400" cy="685800"/>
          </a:xfrm>
        </p:grpSpPr>
        <p:sp>
          <p:nvSpPr>
            <p:cNvPr id="8" name="Rectangle 7"/>
            <p:cNvSpPr/>
            <p:nvPr/>
          </p:nvSpPr>
          <p:spPr bwMode="auto">
            <a:xfrm>
              <a:off x="1066800" y="366903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6375" y="382143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Error Metric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10343" y="5084173"/>
            <a:ext cx="2819400" cy="685800"/>
            <a:chOff x="1066800" y="4511040"/>
            <a:chExt cx="2819400" cy="685800"/>
          </a:xfrm>
        </p:grpSpPr>
        <p:sp>
          <p:nvSpPr>
            <p:cNvPr id="9" name="Rectangle 8"/>
            <p:cNvSpPr/>
            <p:nvPr/>
          </p:nvSpPr>
          <p:spPr bwMode="auto">
            <a:xfrm>
              <a:off x="1066800" y="451104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85900" y="466344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Minimize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10343" y="5926183"/>
            <a:ext cx="2819400" cy="685800"/>
            <a:chOff x="1066800" y="5353050"/>
            <a:chExt cx="2819400" cy="6858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1066800" y="535305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85900" y="550545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Update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2" name="Elbow Connector 21"/>
          <p:cNvCxnSpPr>
            <a:stCxn id="10" idx="3"/>
            <a:endCxn id="2" idx="3"/>
          </p:cNvCxnSpPr>
          <p:nvPr/>
        </p:nvCxnSpPr>
        <p:spPr bwMode="auto">
          <a:xfrm flipV="1">
            <a:off x="3929743" y="2059033"/>
            <a:ext cx="12700" cy="4210050"/>
          </a:xfrm>
          <a:prstGeom prst="bentConnector3">
            <a:avLst>
              <a:gd name="adj1" fmla="val 4200000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1110343" y="1716133"/>
            <a:ext cx="2819400" cy="685800"/>
          </a:xfrm>
          <a:prstGeom prst="rect">
            <a:avLst/>
          </a:prstGeom>
          <a:noFill/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8876" y="1755747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Family of algorithms that iteratively aligns two point clouds together in a 6 step process.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72743" y="1754054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Given two point clouds, find all matching points.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1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What is 3D Mapping?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28956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3D Reconstruction of an environment using multiple data points from a sensor and recovery of that sensors trajectory.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>
            <a:grpSpLocks/>
          </p:cNvGrpSpPr>
          <p:nvPr/>
        </p:nvGrpSpPr>
        <p:grpSpPr bwMode="auto">
          <a:xfrm>
            <a:off x="5440363" y="2209800"/>
            <a:ext cx="2895600" cy="2149475"/>
            <a:chOff x="5410200" y="2438400"/>
            <a:chExt cx="2895536" cy="2148781"/>
          </a:xfrm>
        </p:grpSpPr>
        <p:sp>
          <p:nvSpPr>
            <p:cNvPr id="9249" name="TextBox 80"/>
            <p:cNvSpPr txBox="1">
              <a:spLocks noChangeArrowheads="1"/>
            </p:cNvSpPr>
            <p:nvPr/>
          </p:nvSpPr>
          <p:spPr bwMode="auto">
            <a:xfrm>
              <a:off x="5990406" y="2438400"/>
              <a:ext cx="14318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Compute q</a:t>
              </a:r>
              <a:r>
                <a:rPr lang="en-US" baseline="-25000">
                  <a:solidFill>
                    <a:schemeClr val="tx1"/>
                  </a:solidFill>
                </a:rPr>
                <a:t>0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2" name="TextBox 8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410200" y="2874917"/>
              <a:ext cx="2895536" cy="1712264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</p:grpSp>
      <p:sp>
        <p:nvSpPr>
          <p:cNvPr id="71" name="TextBox 7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76400" y="5617131"/>
            <a:ext cx="1083736" cy="369332"/>
          </a:xfrm>
          <a:prstGeom prst="rect">
            <a:avLst/>
          </a:prstGeom>
          <a:blipFill rotWithShape="1">
            <a:blip r:embed="rId3"/>
            <a:stretch>
              <a:fillRect l="-4494" t="-8197" r="-9551" b="-2459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42" y="6050371"/>
            <a:ext cx="7016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55" y="2618196"/>
            <a:ext cx="35052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5" y="1398996"/>
            <a:ext cx="35052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Connector 49"/>
          <p:cNvCxnSpPr>
            <a:stCxn id="25" idx="4"/>
            <a:endCxn id="9219" idx="2"/>
          </p:cNvCxnSpPr>
          <p:nvPr/>
        </p:nvCxnSpPr>
        <p:spPr bwMode="auto">
          <a:xfrm flipH="1">
            <a:off x="2913880" y="1706971"/>
            <a:ext cx="892175" cy="48736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3" idx="4"/>
            <a:endCxn id="9219" idx="2"/>
          </p:cNvCxnSpPr>
          <p:nvPr/>
        </p:nvCxnSpPr>
        <p:spPr bwMode="auto">
          <a:xfrm>
            <a:off x="2690042" y="1826034"/>
            <a:ext cx="223838" cy="475456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1" idx="4"/>
            <a:endCxn id="9219" idx="2"/>
          </p:cNvCxnSpPr>
          <p:nvPr/>
        </p:nvCxnSpPr>
        <p:spPr bwMode="auto">
          <a:xfrm>
            <a:off x="1901055" y="2084796"/>
            <a:ext cx="1012825" cy="4495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4"/>
            <a:endCxn id="9219" idx="2"/>
          </p:cNvCxnSpPr>
          <p:nvPr/>
        </p:nvCxnSpPr>
        <p:spPr bwMode="auto">
          <a:xfrm>
            <a:off x="772342" y="1675221"/>
            <a:ext cx="2141538" cy="490537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764530" y="2873784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q</a:t>
            </a:r>
            <a:r>
              <a:rPr lang="en-US" baseline="-25000">
                <a:solidFill>
                  <a:schemeClr val="tx1"/>
                </a:solidFill>
              </a:rPr>
              <a:t>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1058092" y="2934109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q</a:t>
            </a:r>
            <a:r>
              <a:rPr lang="en-US" baseline="-25000">
                <a:solidFill>
                  <a:schemeClr val="tx1"/>
                </a:solidFill>
              </a:rPr>
              <a:t>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2396355" y="3432584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q</a:t>
            </a:r>
            <a:r>
              <a:rPr lang="en-US" baseline="-25000">
                <a:solidFill>
                  <a:schemeClr val="tx1"/>
                </a:solidFill>
              </a:rPr>
              <a:t>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3267892" y="2586446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q</a:t>
            </a:r>
            <a:r>
              <a:rPr lang="en-US" baseline="-25000">
                <a:solidFill>
                  <a:schemeClr val="tx1"/>
                </a:solidFill>
              </a:rPr>
              <a:t>3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230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Projective Data Association (PDA)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231" name="TextBox 1"/>
          <p:cNvSpPr txBox="1">
            <a:spLocks noChangeArrowheads="1"/>
          </p:cNvSpPr>
          <p:nvPr/>
        </p:nvSpPr>
        <p:spPr bwMode="auto">
          <a:xfrm>
            <a:off x="4034655" y="1489484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232" name="TextBox 9"/>
          <p:cNvSpPr txBox="1">
            <a:spLocks noChangeArrowheads="1"/>
          </p:cNvSpPr>
          <p:nvPr/>
        </p:nvSpPr>
        <p:spPr bwMode="auto">
          <a:xfrm>
            <a:off x="2878955" y="6372634"/>
            <a:ext cx="1003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D</a:t>
            </a:r>
            <a:r>
              <a:rPr lang="en-US" baseline="-25000">
                <a:solidFill>
                  <a:schemeClr val="tx1"/>
                </a:solidFill>
              </a:rPr>
              <a:t>Q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96142" y="1522821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824855" y="1932396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613842" y="1673634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729855" y="1554571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146992" y="2754721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067742" y="2867434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642417" y="3386546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620317" y="2626134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241" name="TextBox 32"/>
          <p:cNvSpPr txBox="1">
            <a:spLocks noChangeArrowheads="1"/>
          </p:cNvSpPr>
          <p:nvPr/>
        </p:nvSpPr>
        <p:spPr bwMode="auto">
          <a:xfrm>
            <a:off x="4449763" y="2566988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780405" y="1570446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2356667" y="1351371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3652067" y="1222784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3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92955" y="1206909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2655117" y="6044021"/>
            <a:ext cx="90488" cy="90488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5456238" y="2176463"/>
            <a:ext cx="2798762" cy="2857500"/>
            <a:chOff x="5364386" y="2438400"/>
            <a:chExt cx="2798458" cy="2857889"/>
          </a:xfrm>
        </p:grpSpPr>
        <p:sp>
          <p:nvSpPr>
            <p:cNvPr id="9251" name="TextBox 58"/>
            <p:cNvSpPr txBox="1">
              <a:spLocks noChangeArrowheads="1"/>
            </p:cNvSpPr>
            <p:nvPr/>
          </p:nvSpPr>
          <p:spPr bwMode="auto">
            <a:xfrm>
              <a:off x="5685244" y="2438400"/>
              <a:ext cx="20421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Project p</a:t>
              </a:r>
              <a:r>
                <a:rPr lang="en-US" baseline="-25000">
                  <a:solidFill>
                    <a:schemeClr val="tx1"/>
                  </a:solidFill>
                </a:rPr>
                <a:t>0</a:t>
              </a:r>
              <a:r>
                <a:rPr lang="en-US">
                  <a:solidFill>
                    <a:schemeClr val="tx1"/>
                  </a:solidFill>
                </a:rPr>
                <a:t> onto D</a:t>
              </a:r>
              <a:r>
                <a:rPr lang="en-US" baseline="-25000">
                  <a:solidFill>
                    <a:schemeClr val="tx1"/>
                  </a:solidFill>
                </a:rPr>
                <a:t>Q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TextBox 7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410200" y="2874917"/>
              <a:ext cx="2660537" cy="1000595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78" name="TextBox 7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364386" y="4054474"/>
              <a:ext cx="2798458" cy="1241815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402666" y="604519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200" dirty="0" smtClean="0">
                <a:solidFill>
                  <a:schemeClr val="tx1"/>
                </a:solidFill>
              </a:rPr>
              <a:t>G. </a:t>
            </a:r>
            <a:r>
              <a:rPr lang="en-US" sz="1200" dirty="0" err="1" smtClean="0">
                <a:solidFill>
                  <a:schemeClr val="tx1"/>
                </a:solidFill>
              </a:rPr>
              <a:t>Blais</a:t>
            </a:r>
            <a:r>
              <a:rPr lang="en-US" sz="1200" dirty="0" smtClean="0">
                <a:solidFill>
                  <a:schemeClr val="tx1"/>
                </a:solidFill>
              </a:rPr>
              <a:t> and M. Levine. “Registering </a:t>
            </a:r>
            <a:r>
              <a:rPr lang="en-US" sz="1200" dirty="0" err="1" smtClean="0">
                <a:solidFill>
                  <a:schemeClr val="tx1"/>
                </a:solidFill>
              </a:rPr>
              <a:t>multiview</a:t>
            </a:r>
            <a:r>
              <a:rPr lang="en-US" sz="1200" dirty="0" smtClean="0">
                <a:solidFill>
                  <a:schemeClr val="tx1"/>
                </a:solidFill>
              </a:rPr>
              <a:t> range data to create 3D computer objects”, </a:t>
            </a:r>
            <a:r>
              <a:rPr lang="en-US" sz="1200" i="1" dirty="0" smtClean="0">
                <a:solidFill>
                  <a:schemeClr val="tx1"/>
                </a:solidFill>
              </a:rPr>
              <a:t>IEEE Transactions on Pattern Analysis and Machine Intelligence (PAMI), 1995.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6" grpId="0"/>
      <p:bldP spid="68" grpId="0"/>
      <p:bldP spid="69" grpId="0"/>
      <p:bldP spid="14" grpId="0" animBg="1"/>
      <p:bldP spid="21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61" grpId="0"/>
      <p:bldP spid="63" grpId="0"/>
      <p:bldP spid="65" grpId="0"/>
      <p:bldP spid="67" grpId="0"/>
      <p:bldP spid="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152400" y="392113"/>
            <a:ext cx="883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Overcoming Limitations of PDA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734" y="1930400"/>
            <a:ext cx="81534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Limitations: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1"/>
                </a:solidFill>
              </a:rPr>
              <a:t>Fails </a:t>
            </a:r>
            <a:r>
              <a:rPr lang="en-US" dirty="0">
                <a:solidFill>
                  <a:schemeClr val="tx1"/>
                </a:solidFill>
              </a:rPr>
              <a:t>in areas with few salient geometric features (flat walls, long hallways)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solidFill>
                  <a:schemeClr val="tx1"/>
                </a:solidFill>
              </a:rPr>
              <a:t>Clouds </a:t>
            </a:r>
            <a:r>
              <a:rPr lang="en-US" dirty="0" smtClean="0">
                <a:solidFill>
                  <a:schemeClr val="tx1"/>
                </a:solidFill>
              </a:rPr>
              <a:t>must be </a:t>
            </a:r>
            <a:r>
              <a:rPr lang="en-US" dirty="0">
                <a:solidFill>
                  <a:schemeClr val="tx1"/>
                </a:solidFill>
              </a:rPr>
              <a:t>initially relatively </a:t>
            </a:r>
            <a:r>
              <a:rPr lang="en-US" dirty="0" smtClean="0">
                <a:solidFill>
                  <a:schemeClr val="tx1"/>
                </a:solidFill>
              </a:rPr>
              <a:t>close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1"/>
                </a:solidFill>
              </a:rPr>
              <a:t>Greatly affected by noisy or sparse depth data.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734" y="3530600"/>
            <a:ext cx="739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Lucas-</a:t>
            </a:r>
            <a:r>
              <a:rPr lang="en-US" b="1" dirty="0" err="1" smtClean="0">
                <a:solidFill>
                  <a:schemeClr val="tx1"/>
                </a:solidFill>
              </a:rPr>
              <a:t>Kanade</a:t>
            </a:r>
            <a:r>
              <a:rPr lang="en-US" b="1" dirty="0" smtClean="0">
                <a:solidFill>
                  <a:schemeClr val="tx1"/>
                </a:solidFill>
              </a:rPr>
              <a:t> Data Association (LKDA)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Maintains tracking in geometrical featureless environments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Clouds to not need to be closely aligned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Maintains tracking with sparse depth information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Correspondences only computed once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152400" y="392113"/>
            <a:ext cx="883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Lucas-Kanade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43" y="4766786"/>
            <a:ext cx="39401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6486"/>
            <a:ext cx="30745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366486"/>
            <a:ext cx="3074513" cy="192405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200000" lon="2400000" rev="1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1556" y="196643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0475" y="1966436"/>
            <a:ext cx="32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3759201" y="3384550"/>
            <a:ext cx="1708149" cy="211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65519" y="2949654"/>
                <a:ext cx="12129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𝑊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;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519" y="2949654"/>
                <a:ext cx="1212961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19124" y="1606629"/>
            <a:ext cx="322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Iteratively align two images: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737" y="5661541"/>
            <a:ext cx="801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Linearize about current estimate and solve a standard linear system.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152400" y="392113"/>
            <a:ext cx="883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Lucas-Kanade Data Association (LKDA)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35052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09800"/>
            <a:ext cx="35052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6700" y="2209800"/>
            <a:ext cx="38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13319" name="TextBox 13"/>
          <p:cNvSpPr txBox="1">
            <a:spLocks noChangeArrowheads="1"/>
          </p:cNvSpPr>
          <p:nvPr/>
        </p:nvSpPr>
        <p:spPr bwMode="auto">
          <a:xfrm>
            <a:off x="8267700" y="2220913"/>
            <a:ext cx="38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5094287"/>
            <a:ext cx="7016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5094287"/>
            <a:ext cx="7016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5094287"/>
            <a:ext cx="7016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5094287"/>
            <a:ext cx="7016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67000" y="5551487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D</a:t>
            </a:r>
            <a:r>
              <a:rPr lang="en-US" baseline="-25000">
                <a:solidFill>
                  <a:schemeClr val="tx1"/>
                </a:solidFill>
              </a:rPr>
              <a:t>Q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3325" name="TextBox 19"/>
          <p:cNvSpPr txBox="1">
            <a:spLocks noChangeArrowheads="1"/>
          </p:cNvSpPr>
          <p:nvPr/>
        </p:nvSpPr>
        <p:spPr bwMode="auto">
          <a:xfrm>
            <a:off x="7010400" y="5551487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D</a:t>
            </a:r>
            <a:r>
              <a:rPr lang="en-US" baseline="-25000">
                <a:solidFill>
                  <a:schemeClr val="tx1"/>
                </a:solidFill>
              </a:rPr>
              <a:t>P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3326" name="TextBox 20"/>
          <p:cNvSpPr txBox="1">
            <a:spLocks noChangeArrowheads="1"/>
          </p:cNvSpPr>
          <p:nvPr/>
        </p:nvSpPr>
        <p:spPr bwMode="auto">
          <a:xfrm>
            <a:off x="5592763" y="5556250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C</a:t>
            </a:r>
            <a:r>
              <a:rPr lang="en-US" baseline="-25000">
                <a:solidFill>
                  <a:schemeClr val="tx1"/>
                </a:solidFill>
              </a:rPr>
              <a:t>P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447800" y="5551487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C</a:t>
            </a:r>
            <a:r>
              <a:rPr lang="en-US" baseline="-25000">
                <a:solidFill>
                  <a:schemeClr val="tx1"/>
                </a:solidFill>
              </a:rPr>
              <a:t>Q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430963" y="2808287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222250" y="2700337"/>
            <a:ext cx="4259263" cy="2840038"/>
            <a:chOff x="5410200" y="2598420"/>
            <a:chExt cx="4259371" cy="2840820"/>
          </a:xfrm>
        </p:grpSpPr>
        <p:sp>
          <p:nvSpPr>
            <p:cNvPr id="13352" name="TextBox 24"/>
            <p:cNvSpPr txBox="1">
              <a:spLocks noChangeArrowheads="1"/>
            </p:cNvSpPr>
            <p:nvPr/>
          </p:nvSpPr>
          <p:spPr bwMode="auto">
            <a:xfrm>
              <a:off x="6362382" y="2598420"/>
              <a:ext cx="20421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Project p</a:t>
              </a:r>
              <a:r>
                <a:rPr lang="en-US" baseline="-25000">
                  <a:solidFill>
                    <a:schemeClr val="tx1"/>
                  </a:solidFill>
                </a:rPr>
                <a:t>i</a:t>
              </a:r>
              <a:r>
                <a:rPr lang="en-US">
                  <a:solidFill>
                    <a:schemeClr val="tx1"/>
                  </a:solidFill>
                </a:rPr>
                <a:t> onto C</a:t>
              </a:r>
              <a:r>
                <a:rPr lang="en-US" baseline="-25000">
                  <a:solidFill>
                    <a:schemeClr val="tx1"/>
                  </a:solidFill>
                </a:rPr>
                <a:t>P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410200" y="2874917"/>
              <a:ext cx="4259371" cy="1804468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7" name="TextBox 2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818735" y="4058862"/>
              <a:ext cx="2784095" cy="1380378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</p:grpSp>
      <p:sp>
        <p:nvSpPr>
          <p:cNvPr id="13330" name="TextBox 27"/>
          <p:cNvSpPr txBox="1">
            <a:spLocks noChangeArrowheads="1"/>
          </p:cNvSpPr>
          <p:nvPr/>
        </p:nvSpPr>
        <p:spPr bwMode="auto">
          <a:xfrm>
            <a:off x="6429375" y="2427287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i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>
            <a:stCxn id="23" idx="4"/>
            <a:endCxn id="13323" idx="2"/>
          </p:cNvCxnSpPr>
          <p:nvPr/>
        </p:nvCxnSpPr>
        <p:spPr bwMode="auto">
          <a:xfrm flipH="1">
            <a:off x="6186488" y="2960687"/>
            <a:ext cx="320675" cy="26638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63732" y="4800600"/>
            <a:ext cx="1083736" cy="369332"/>
          </a:xfrm>
          <a:prstGeom prst="rect">
            <a:avLst/>
          </a:prstGeom>
          <a:blipFill rotWithShape="1">
            <a:blip r:embed="rId8"/>
            <a:stretch>
              <a:fillRect l="-4494" t="-8333" r="-7865" b="-2500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6192838" y="5078412"/>
            <a:ext cx="90487" cy="9048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4" name="TextBox 3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90600" y="4768339"/>
            <a:ext cx="952500" cy="369332"/>
          </a:xfrm>
          <a:prstGeom prst="rect">
            <a:avLst/>
          </a:prstGeom>
          <a:blipFill rotWithShape="1">
            <a:blip r:embed="rId9"/>
            <a:stretch>
              <a:fillRect l="-5769" t="-8197" r="-16667" b="-2459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cxnSp>
        <p:nvCxnSpPr>
          <p:cNvPr id="9" name="Curved Connector 8"/>
          <p:cNvCxnSpPr>
            <a:cxnSpLocks noChangeShapeType="1"/>
            <a:stCxn id="32" idx="0"/>
          </p:cNvCxnSpPr>
          <p:nvPr/>
        </p:nvCxnSpPr>
        <p:spPr bwMode="auto">
          <a:xfrm rot="-5400000" flipH="1" flipV="1">
            <a:off x="4105275" y="2960687"/>
            <a:ext cx="15875" cy="4251325"/>
          </a:xfrm>
          <a:prstGeom prst="curvedConnector3">
            <a:avLst>
              <a:gd name="adj1" fmla="val -4623407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Oval 39"/>
          <p:cNvSpPr/>
          <p:nvPr/>
        </p:nvSpPr>
        <p:spPr bwMode="auto">
          <a:xfrm>
            <a:off x="1887538" y="2808287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909763" y="5081587"/>
            <a:ext cx="90487" cy="90488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0" name="TextBox 4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41389" y="3080266"/>
            <a:ext cx="2887906" cy="1744773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cxnSp>
        <p:nvCxnSpPr>
          <p:cNvPr id="52" name="Straight Connector 51"/>
          <p:cNvCxnSpPr>
            <a:stCxn id="40" idx="4"/>
          </p:cNvCxnSpPr>
          <p:nvPr/>
        </p:nvCxnSpPr>
        <p:spPr bwMode="auto">
          <a:xfrm>
            <a:off x="1963738" y="2960687"/>
            <a:ext cx="703262" cy="25955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 bwMode="auto">
          <a:xfrm>
            <a:off x="2500313" y="5087937"/>
            <a:ext cx="90487" cy="90488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36205" name="Curved Connector 136204"/>
          <p:cNvCxnSpPr>
            <a:cxnSpLocks noChangeShapeType="1"/>
            <a:stCxn id="35" idx="7"/>
            <a:endCxn id="51" idx="0"/>
          </p:cNvCxnSpPr>
          <p:nvPr/>
        </p:nvCxnSpPr>
        <p:spPr bwMode="auto">
          <a:xfrm rot="5400000" flipH="1" flipV="1">
            <a:off x="2263775" y="4811712"/>
            <a:ext cx="6350" cy="558800"/>
          </a:xfrm>
          <a:prstGeom prst="curvedConnector3">
            <a:avLst>
              <a:gd name="adj1" fmla="val 4210241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6209" name="Group 136208"/>
          <p:cNvGrpSpPr>
            <a:grpSpLocks/>
          </p:cNvGrpSpPr>
          <p:nvPr/>
        </p:nvGrpSpPr>
        <p:grpSpPr bwMode="auto">
          <a:xfrm>
            <a:off x="3086100" y="3341687"/>
            <a:ext cx="2346325" cy="993775"/>
            <a:chOff x="3085932" y="3356848"/>
            <a:chExt cx="2347019" cy="993822"/>
          </a:xfrm>
        </p:grpSpPr>
        <p:sp>
          <p:nvSpPr>
            <p:cNvPr id="13" name="TextBox 1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085932" y="3356848"/>
              <a:ext cx="2347019" cy="369332"/>
            </a:xfrm>
            <a:prstGeom prst="rect">
              <a:avLst/>
            </a:prstGeom>
            <a:blipFill rotWithShape="1">
              <a:blip r:embed="rId11"/>
              <a:stretch>
                <a:fillRect l="-2078" t="-8197" b="-2459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36207" name="TextBox 13620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435455" y="3750826"/>
              <a:ext cx="1592231" cy="599844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001838" y="2514600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q</a:t>
            </a:r>
            <a:r>
              <a:rPr lang="en-US" baseline="-25000">
                <a:solidFill>
                  <a:schemeClr val="tx1"/>
                </a:solidFill>
              </a:rPr>
              <a:t>i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09681" y="4761478"/>
            <a:ext cx="1139467" cy="369332"/>
          </a:xfrm>
          <a:prstGeom prst="rect">
            <a:avLst/>
          </a:prstGeom>
          <a:blipFill rotWithShape="1">
            <a:blip r:embed="rId13"/>
            <a:stretch>
              <a:fillRect l="-4278" t="-8197" b="-2459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36210" name="Left Brace 136209"/>
          <p:cNvSpPr>
            <a:spLocks/>
          </p:cNvSpPr>
          <p:nvPr/>
        </p:nvSpPr>
        <p:spPr bwMode="auto">
          <a:xfrm rot="-5400000">
            <a:off x="6399213" y="5505450"/>
            <a:ext cx="276225" cy="701675"/>
          </a:xfrm>
          <a:prstGeom prst="leftBrace">
            <a:avLst>
              <a:gd name="adj1" fmla="val 35822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11" name="TextBox 1362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38800" y="6058410"/>
            <a:ext cx="1784848" cy="369332"/>
          </a:xfrm>
          <a:prstGeom prst="rect">
            <a:avLst/>
          </a:prstGeom>
          <a:blipFill rotWithShape="1">
            <a:blip r:embed="rId14"/>
            <a:stretch>
              <a:fillRect b="-500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95400" y="3864266"/>
            <a:ext cx="2011893" cy="942392"/>
            <a:chOff x="4049182" y="1457583"/>
            <a:chExt cx="2011893" cy="942392"/>
          </a:xfrm>
        </p:grpSpPr>
        <p:sp>
          <p:nvSpPr>
            <p:cNvPr id="13348" name="TextBox 58"/>
            <p:cNvSpPr txBox="1">
              <a:spLocks noChangeArrowheads="1"/>
            </p:cNvSpPr>
            <p:nvPr/>
          </p:nvSpPr>
          <p:spPr bwMode="auto">
            <a:xfrm>
              <a:off x="4086225" y="1457583"/>
              <a:ext cx="1974850" cy="3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Map to D</a:t>
              </a:r>
              <a:r>
                <a:rPr lang="en-US" baseline="-25000" dirty="0">
                  <a:solidFill>
                    <a:schemeClr val="tx1"/>
                  </a:solidFill>
                </a:rPr>
                <a:t>Q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049182" y="1807249"/>
                  <a:ext cx="1604862" cy="5927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mr>
                              <m:m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𝑀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9182" y="1807249"/>
                  <a:ext cx="1604862" cy="592726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/>
          <p:cNvSpPr txBox="1"/>
          <p:nvPr/>
        </p:nvSpPr>
        <p:spPr>
          <a:xfrm>
            <a:off x="186266" y="6079066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200" dirty="0" smtClean="0">
                <a:solidFill>
                  <a:schemeClr val="tx1"/>
                </a:solidFill>
              </a:rPr>
              <a:t>B. </a:t>
            </a:r>
            <a:r>
              <a:rPr lang="en-US" sz="1200" dirty="0" err="1" smtClean="0">
                <a:solidFill>
                  <a:schemeClr val="tx1"/>
                </a:solidFill>
              </a:rPr>
              <a:t>Peasley</a:t>
            </a:r>
            <a:r>
              <a:rPr lang="en-US" sz="1200" dirty="0" smtClean="0">
                <a:solidFill>
                  <a:schemeClr val="tx1"/>
                </a:solidFill>
              </a:rPr>
              <a:t> and S. </a:t>
            </a:r>
            <a:r>
              <a:rPr lang="en-US" sz="1200" dirty="0" err="1" smtClean="0">
                <a:solidFill>
                  <a:schemeClr val="tx1"/>
                </a:solidFill>
              </a:rPr>
              <a:t>Birchfield</a:t>
            </a:r>
            <a:r>
              <a:rPr lang="en-US" sz="1200" dirty="0" smtClean="0">
                <a:solidFill>
                  <a:schemeClr val="tx1"/>
                </a:solidFill>
              </a:rPr>
              <a:t>, “Replacing Projective Data Association with Lucas-</a:t>
            </a:r>
            <a:r>
              <a:rPr lang="en-US" sz="1200" dirty="0" err="1" smtClean="0">
                <a:solidFill>
                  <a:schemeClr val="tx1"/>
                </a:solidFill>
              </a:rPr>
              <a:t>Kanade</a:t>
            </a:r>
            <a:r>
              <a:rPr lang="en-US" sz="1200" dirty="0" smtClean="0">
                <a:solidFill>
                  <a:schemeClr val="tx1"/>
                </a:solidFill>
              </a:rPr>
              <a:t> for </a:t>
            </a:r>
            <a:r>
              <a:rPr lang="en-US" sz="1200" dirty="0" err="1" smtClean="0">
                <a:solidFill>
                  <a:schemeClr val="tx1"/>
                </a:solidFill>
              </a:rPr>
              <a:t>KinectFusion</a:t>
            </a:r>
            <a:r>
              <a:rPr lang="en-US" sz="1200" dirty="0" smtClean="0">
                <a:solidFill>
                  <a:schemeClr val="tx1"/>
                </a:solidFill>
              </a:rPr>
              <a:t>”, </a:t>
            </a:r>
            <a:r>
              <a:rPr lang="en-US" sz="1200" i="1" dirty="0" smtClean="0">
                <a:solidFill>
                  <a:schemeClr val="tx1"/>
                </a:solidFill>
              </a:rPr>
              <a:t>International Conference on Robotics and Automation, 2013.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6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6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6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36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22" grpId="0"/>
      <p:bldP spid="22" grpId="1"/>
      <p:bldP spid="32" grpId="0" animBg="1"/>
      <p:bldP spid="32" grpId="1" animBg="1"/>
      <p:bldP spid="40" grpId="0" animBg="1"/>
      <p:bldP spid="35" grpId="0" animBg="1"/>
      <p:bldP spid="35" grpId="1" animBg="1"/>
      <p:bldP spid="51" grpId="0" animBg="1"/>
      <p:bldP spid="61" grpId="0"/>
      <p:bldP spid="136210" grpId="0" animBg="1"/>
      <p:bldP spid="1362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476250" y="1480066"/>
            <a:ext cx="609600" cy="609600"/>
            <a:chOff x="476250" y="1480066"/>
            <a:chExt cx="609600" cy="609600"/>
          </a:xfrm>
        </p:grpSpPr>
        <p:sp>
          <p:nvSpPr>
            <p:cNvPr id="38" name="Oval 37"/>
            <p:cNvSpPr/>
            <p:nvPr/>
          </p:nvSpPr>
          <p:spPr bwMode="auto">
            <a:xfrm>
              <a:off x="476250" y="1480066"/>
              <a:ext cx="609600" cy="6096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1035050" y="1622426"/>
              <a:ext cx="30956" cy="5000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Iterative Closest Point (ICP)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66800" y="1428750"/>
            <a:ext cx="2819400" cy="685800"/>
            <a:chOff x="1066800" y="1143000"/>
            <a:chExt cx="2819400" cy="685800"/>
          </a:xfrm>
        </p:grpSpPr>
        <p:sp>
          <p:nvSpPr>
            <p:cNvPr id="2" name="Rectangle 1"/>
            <p:cNvSpPr/>
            <p:nvPr/>
          </p:nvSpPr>
          <p:spPr bwMode="auto">
            <a:xfrm>
              <a:off x="1066800" y="114300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76375" y="129540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Correspondence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66800" y="2270760"/>
            <a:ext cx="2819400" cy="685800"/>
            <a:chOff x="1066800" y="1985010"/>
            <a:chExt cx="2819400" cy="685800"/>
          </a:xfrm>
        </p:grpSpPr>
        <p:sp>
          <p:nvSpPr>
            <p:cNvPr id="6" name="Rectangle 5"/>
            <p:cNvSpPr/>
            <p:nvPr/>
          </p:nvSpPr>
          <p:spPr bwMode="auto">
            <a:xfrm>
              <a:off x="1066800" y="198501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5900" y="213741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Weighting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66800" y="3112770"/>
            <a:ext cx="2819400" cy="685800"/>
            <a:chOff x="1066800" y="2827020"/>
            <a:chExt cx="2819400" cy="685800"/>
          </a:xfrm>
        </p:grpSpPr>
        <p:sp>
          <p:nvSpPr>
            <p:cNvPr id="7" name="Rectangle 6"/>
            <p:cNvSpPr/>
            <p:nvPr/>
          </p:nvSpPr>
          <p:spPr bwMode="auto">
            <a:xfrm>
              <a:off x="1066800" y="282702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85900" y="297942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Rejection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66800" y="3954780"/>
            <a:ext cx="2819400" cy="685800"/>
            <a:chOff x="1066800" y="3669030"/>
            <a:chExt cx="2819400" cy="685800"/>
          </a:xfrm>
        </p:grpSpPr>
        <p:sp>
          <p:nvSpPr>
            <p:cNvPr id="8" name="Rectangle 7"/>
            <p:cNvSpPr/>
            <p:nvPr/>
          </p:nvSpPr>
          <p:spPr bwMode="auto">
            <a:xfrm>
              <a:off x="1066800" y="366903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6375" y="382143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Error Metric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66800" y="4796790"/>
            <a:ext cx="2819400" cy="685800"/>
            <a:chOff x="1066800" y="4511040"/>
            <a:chExt cx="2819400" cy="685800"/>
          </a:xfrm>
        </p:grpSpPr>
        <p:sp>
          <p:nvSpPr>
            <p:cNvPr id="9" name="Rectangle 8"/>
            <p:cNvSpPr/>
            <p:nvPr/>
          </p:nvSpPr>
          <p:spPr bwMode="auto">
            <a:xfrm>
              <a:off x="1066800" y="451104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85900" y="466344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Minimize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66800" y="5638800"/>
            <a:ext cx="2819400" cy="685800"/>
            <a:chOff x="1066800" y="5353050"/>
            <a:chExt cx="2819400" cy="6858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1066800" y="535305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85900" y="550545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Update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2" name="Elbow Connector 21"/>
          <p:cNvCxnSpPr>
            <a:stCxn id="10" idx="3"/>
            <a:endCxn id="2" idx="3"/>
          </p:cNvCxnSpPr>
          <p:nvPr/>
        </p:nvCxnSpPr>
        <p:spPr bwMode="auto">
          <a:xfrm flipV="1">
            <a:off x="3886200" y="1771650"/>
            <a:ext cx="12700" cy="4210050"/>
          </a:xfrm>
          <a:prstGeom prst="bentConnector3">
            <a:avLst>
              <a:gd name="adj1" fmla="val 4200000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1066800" y="1428750"/>
            <a:ext cx="2819400" cy="685800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00600" y="1905000"/>
            <a:ext cx="3429000" cy="1741170"/>
            <a:chOff x="4800600" y="1905000"/>
            <a:chExt cx="3429000" cy="1741170"/>
          </a:xfrm>
        </p:grpSpPr>
        <p:sp>
          <p:nvSpPr>
            <p:cNvPr id="3" name="TextBox 2"/>
            <p:cNvSpPr txBox="1"/>
            <p:nvPr/>
          </p:nvSpPr>
          <p:spPr>
            <a:xfrm>
              <a:off x="4876800" y="1905000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>
                  <a:solidFill>
                    <a:schemeClr val="tx1"/>
                  </a:solidFill>
                </a:rPr>
                <a:t>Projective Data Association</a:t>
              </a:r>
              <a:endParaRPr lang="en-US" u="sng" dirty="0">
                <a:solidFill>
                  <a:schemeClr val="tx1"/>
                </a:solidFill>
              </a:endParaRPr>
            </a:p>
          </p:txBody>
        </p:sp>
        <p:pic>
          <p:nvPicPr>
            <p:cNvPr id="890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288858"/>
              <a:ext cx="2920708" cy="135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4800600" y="4078605"/>
            <a:ext cx="3581400" cy="1741170"/>
            <a:chOff x="4800600" y="1905000"/>
            <a:chExt cx="3581400" cy="1741170"/>
          </a:xfrm>
        </p:grpSpPr>
        <p:sp>
          <p:nvSpPr>
            <p:cNvPr id="32" name="TextBox 31"/>
            <p:cNvSpPr txBox="1"/>
            <p:nvPr/>
          </p:nvSpPr>
          <p:spPr>
            <a:xfrm>
              <a:off x="4876800" y="1905000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>
                  <a:solidFill>
                    <a:schemeClr val="tx1"/>
                  </a:solidFill>
                </a:rPr>
                <a:t>Lucas-</a:t>
              </a:r>
              <a:r>
                <a:rPr lang="en-US" u="sng" dirty="0" err="1" smtClean="0">
                  <a:solidFill>
                    <a:schemeClr val="tx1"/>
                  </a:solidFill>
                </a:rPr>
                <a:t>Kanade</a:t>
              </a:r>
              <a:r>
                <a:rPr lang="en-US" u="sng" dirty="0" smtClean="0">
                  <a:solidFill>
                    <a:schemeClr val="tx1"/>
                  </a:solidFill>
                </a:rPr>
                <a:t> Data Association</a:t>
              </a:r>
              <a:endParaRPr lang="en-US" u="sng" dirty="0">
                <a:solidFill>
                  <a:schemeClr val="tx1"/>
                </a:solidFill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288858"/>
              <a:ext cx="2920708" cy="135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5886450"/>
            <a:ext cx="34004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530225" y="1651636"/>
            <a:ext cx="590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LKDA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58" name="Elbow Connector 57"/>
          <p:cNvCxnSpPr>
            <a:stCxn id="10" idx="1"/>
            <a:endCxn id="6" idx="1"/>
          </p:cNvCxnSpPr>
          <p:nvPr/>
        </p:nvCxnSpPr>
        <p:spPr bwMode="auto">
          <a:xfrm rot="10800000">
            <a:off x="1066800" y="2613660"/>
            <a:ext cx="12700" cy="3368040"/>
          </a:xfrm>
          <a:prstGeom prst="bentConnector3">
            <a:avLst>
              <a:gd name="adj1" fmla="val 3650000"/>
            </a:avLst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4676775" y="2011018"/>
            <a:ext cx="4314825" cy="3438313"/>
            <a:chOff x="9117650" y="1332871"/>
            <a:chExt cx="4314825" cy="3438313"/>
          </a:xfrm>
        </p:grpSpPr>
        <p:pic>
          <p:nvPicPr>
            <p:cNvPr id="8909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2242185"/>
              <a:ext cx="3907475" cy="700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9117650" y="1332871"/>
              <a:ext cx="38100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Sum of Squared distances between corresponding points</a:t>
              </a:r>
              <a:br>
                <a:rPr lang="en-US" dirty="0" smtClean="0">
                  <a:solidFill>
                    <a:schemeClr val="tx1"/>
                  </a:solidFill>
                </a:rPr>
              </a:br>
              <a:r>
                <a:rPr lang="en-US" dirty="0" smtClean="0">
                  <a:solidFill>
                    <a:schemeClr val="tx1"/>
                  </a:solidFill>
                </a:rPr>
                <a:t>“point-to-point”</a:t>
              </a:r>
              <a:br>
                <a:rPr lang="en-US" dirty="0" smtClean="0">
                  <a:solidFill>
                    <a:schemeClr val="tx1"/>
                  </a:solidFill>
                </a:rPr>
              </a:br>
              <a:r>
                <a:rPr lang="en-US" dirty="0" smtClean="0">
                  <a:solidFill>
                    <a:schemeClr val="tx1"/>
                  </a:solidFill>
                </a:rPr>
                <a:t/>
              </a:r>
              <a:br>
                <a:rPr lang="en-US" dirty="0" smtClean="0">
                  <a:solidFill>
                    <a:schemeClr val="tx1"/>
                  </a:solidFill>
                </a:rPr>
              </a:br>
              <a:endParaRPr lang="en-US" dirty="0" smtClean="0">
                <a:solidFill>
                  <a:schemeClr val="tx1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dirty="0" smtClean="0">
                <a:solidFill>
                  <a:schemeClr val="tx1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Sum of squared distances from each source point to the plane containing the destination point</a:t>
              </a:r>
              <a:br>
                <a:rPr lang="en-US" dirty="0" smtClean="0">
                  <a:solidFill>
                    <a:schemeClr val="tx1"/>
                  </a:solidFill>
                </a:rPr>
              </a:br>
              <a:r>
                <a:rPr lang="en-US" dirty="0" smtClean="0">
                  <a:solidFill>
                    <a:schemeClr val="tx1"/>
                  </a:solidFill>
                </a:rPr>
                <a:t>“point-to-plane”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909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4122453"/>
              <a:ext cx="3907475" cy="648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" name="Rectangle 66"/>
          <p:cNvSpPr/>
          <p:nvPr/>
        </p:nvSpPr>
        <p:spPr bwMode="auto">
          <a:xfrm>
            <a:off x="1073150" y="4803656"/>
            <a:ext cx="2819400" cy="685800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1222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2223 L -3.33333E-6 0.245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4537 L 0.00087 0.3678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6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54" grpId="0"/>
      <p:bldP spid="6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 bwMode="auto">
          <a:xfrm>
            <a:off x="5562083" y="3293425"/>
            <a:ext cx="3378630" cy="809235"/>
          </a:xfrm>
          <a:custGeom>
            <a:avLst/>
            <a:gdLst>
              <a:gd name="connsiteX0" fmla="*/ 0 w 3378630"/>
              <a:gd name="connsiteY0" fmla="*/ 262233 h 809235"/>
              <a:gd name="connsiteX1" fmla="*/ 495945 w 3378630"/>
              <a:gd name="connsiteY1" fmla="*/ 37508 h 809235"/>
              <a:gd name="connsiteX2" fmla="*/ 867905 w 3378630"/>
              <a:gd name="connsiteY2" fmla="*/ 107250 h 809235"/>
              <a:gd name="connsiteX3" fmla="*/ 1146874 w 3378630"/>
              <a:gd name="connsiteY3" fmla="*/ 362972 h 809235"/>
              <a:gd name="connsiteX4" fmla="*/ 1511084 w 3378630"/>
              <a:gd name="connsiteY4" fmla="*/ 750430 h 809235"/>
              <a:gd name="connsiteX5" fmla="*/ 1836549 w 3378630"/>
              <a:gd name="connsiteY5" fmla="*/ 796925 h 809235"/>
              <a:gd name="connsiteX6" fmla="*/ 2014779 w 3378630"/>
              <a:gd name="connsiteY6" fmla="*/ 641942 h 809235"/>
              <a:gd name="connsiteX7" fmla="*/ 2092271 w 3378630"/>
              <a:gd name="connsiteY7" fmla="*/ 308728 h 809235"/>
              <a:gd name="connsiteX8" fmla="*/ 2224006 w 3378630"/>
              <a:gd name="connsiteY8" fmla="*/ 84003 h 809235"/>
              <a:gd name="connsiteX9" fmla="*/ 2409986 w 3378630"/>
              <a:gd name="connsiteY9" fmla="*/ 6511 h 809235"/>
              <a:gd name="connsiteX10" fmla="*/ 2657959 w 3378630"/>
              <a:gd name="connsiteY10" fmla="*/ 29759 h 809235"/>
              <a:gd name="connsiteX11" fmla="*/ 3378630 w 3378630"/>
              <a:gd name="connsiteY11" fmla="*/ 231237 h 80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630" h="809235">
                <a:moveTo>
                  <a:pt x="0" y="262233"/>
                </a:moveTo>
                <a:cubicBezTo>
                  <a:pt x="175647" y="162785"/>
                  <a:pt x="351294" y="63338"/>
                  <a:pt x="495945" y="37508"/>
                </a:cubicBezTo>
                <a:cubicBezTo>
                  <a:pt x="640596" y="11678"/>
                  <a:pt x="759417" y="53006"/>
                  <a:pt x="867905" y="107250"/>
                </a:cubicBezTo>
                <a:cubicBezTo>
                  <a:pt x="976393" y="161494"/>
                  <a:pt x="1039678" y="255775"/>
                  <a:pt x="1146874" y="362972"/>
                </a:cubicBezTo>
                <a:cubicBezTo>
                  <a:pt x="1254070" y="470169"/>
                  <a:pt x="1396138" y="678105"/>
                  <a:pt x="1511084" y="750430"/>
                </a:cubicBezTo>
                <a:cubicBezTo>
                  <a:pt x="1626030" y="822756"/>
                  <a:pt x="1752600" y="815006"/>
                  <a:pt x="1836549" y="796925"/>
                </a:cubicBezTo>
                <a:cubicBezTo>
                  <a:pt x="1920498" y="778844"/>
                  <a:pt x="1972159" y="723308"/>
                  <a:pt x="2014779" y="641942"/>
                </a:cubicBezTo>
                <a:cubicBezTo>
                  <a:pt x="2057399" y="560576"/>
                  <a:pt x="2057400" y="401718"/>
                  <a:pt x="2092271" y="308728"/>
                </a:cubicBezTo>
                <a:cubicBezTo>
                  <a:pt x="2127142" y="215738"/>
                  <a:pt x="2171054" y="134372"/>
                  <a:pt x="2224006" y="84003"/>
                </a:cubicBezTo>
                <a:cubicBezTo>
                  <a:pt x="2276958" y="33634"/>
                  <a:pt x="2337661" y="15552"/>
                  <a:pt x="2409986" y="6511"/>
                </a:cubicBezTo>
                <a:cubicBezTo>
                  <a:pt x="2482312" y="-2530"/>
                  <a:pt x="2496518" y="-7695"/>
                  <a:pt x="2657959" y="29759"/>
                </a:cubicBezTo>
                <a:cubicBezTo>
                  <a:pt x="2819400" y="67213"/>
                  <a:pt x="3099015" y="149225"/>
                  <a:pt x="3378630" y="231237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4874131" y="2462535"/>
            <a:ext cx="3378630" cy="809235"/>
          </a:xfrm>
          <a:custGeom>
            <a:avLst/>
            <a:gdLst>
              <a:gd name="connsiteX0" fmla="*/ 0 w 3378630"/>
              <a:gd name="connsiteY0" fmla="*/ 262233 h 809235"/>
              <a:gd name="connsiteX1" fmla="*/ 495945 w 3378630"/>
              <a:gd name="connsiteY1" fmla="*/ 37508 h 809235"/>
              <a:gd name="connsiteX2" fmla="*/ 867905 w 3378630"/>
              <a:gd name="connsiteY2" fmla="*/ 107250 h 809235"/>
              <a:gd name="connsiteX3" fmla="*/ 1146874 w 3378630"/>
              <a:gd name="connsiteY3" fmla="*/ 362972 h 809235"/>
              <a:gd name="connsiteX4" fmla="*/ 1511084 w 3378630"/>
              <a:gd name="connsiteY4" fmla="*/ 750430 h 809235"/>
              <a:gd name="connsiteX5" fmla="*/ 1836549 w 3378630"/>
              <a:gd name="connsiteY5" fmla="*/ 796925 h 809235"/>
              <a:gd name="connsiteX6" fmla="*/ 2014779 w 3378630"/>
              <a:gd name="connsiteY6" fmla="*/ 641942 h 809235"/>
              <a:gd name="connsiteX7" fmla="*/ 2092271 w 3378630"/>
              <a:gd name="connsiteY7" fmla="*/ 308728 h 809235"/>
              <a:gd name="connsiteX8" fmla="*/ 2224006 w 3378630"/>
              <a:gd name="connsiteY8" fmla="*/ 84003 h 809235"/>
              <a:gd name="connsiteX9" fmla="*/ 2409986 w 3378630"/>
              <a:gd name="connsiteY9" fmla="*/ 6511 h 809235"/>
              <a:gd name="connsiteX10" fmla="*/ 2657959 w 3378630"/>
              <a:gd name="connsiteY10" fmla="*/ 29759 h 809235"/>
              <a:gd name="connsiteX11" fmla="*/ 3378630 w 3378630"/>
              <a:gd name="connsiteY11" fmla="*/ 231237 h 80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630" h="809235">
                <a:moveTo>
                  <a:pt x="0" y="262233"/>
                </a:moveTo>
                <a:cubicBezTo>
                  <a:pt x="175647" y="162785"/>
                  <a:pt x="351294" y="63338"/>
                  <a:pt x="495945" y="37508"/>
                </a:cubicBezTo>
                <a:cubicBezTo>
                  <a:pt x="640596" y="11678"/>
                  <a:pt x="759417" y="53006"/>
                  <a:pt x="867905" y="107250"/>
                </a:cubicBezTo>
                <a:cubicBezTo>
                  <a:pt x="976393" y="161494"/>
                  <a:pt x="1039678" y="255775"/>
                  <a:pt x="1146874" y="362972"/>
                </a:cubicBezTo>
                <a:cubicBezTo>
                  <a:pt x="1254070" y="470169"/>
                  <a:pt x="1396138" y="678105"/>
                  <a:pt x="1511084" y="750430"/>
                </a:cubicBezTo>
                <a:cubicBezTo>
                  <a:pt x="1626030" y="822756"/>
                  <a:pt x="1752600" y="815006"/>
                  <a:pt x="1836549" y="796925"/>
                </a:cubicBezTo>
                <a:cubicBezTo>
                  <a:pt x="1920498" y="778844"/>
                  <a:pt x="1972159" y="723308"/>
                  <a:pt x="2014779" y="641942"/>
                </a:cubicBezTo>
                <a:cubicBezTo>
                  <a:pt x="2057399" y="560576"/>
                  <a:pt x="2057400" y="401718"/>
                  <a:pt x="2092271" y="308728"/>
                </a:cubicBezTo>
                <a:cubicBezTo>
                  <a:pt x="2127142" y="215738"/>
                  <a:pt x="2171054" y="134372"/>
                  <a:pt x="2224006" y="84003"/>
                </a:cubicBezTo>
                <a:cubicBezTo>
                  <a:pt x="2276958" y="33634"/>
                  <a:pt x="2337661" y="15552"/>
                  <a:pt x="2409986" y="6511"/>
                </a:cubicBezTo>
                <a:cubicBezTo>
                  <a:pt x="2482312" y="-2530"/>
                  <a:pt x="2496518" y="-7695"/>
                  <a:pt x="2657959" y="29759"/>
                </a:cubicBezTo>
                <a:cubicBezTo>
                  <a:pt x="2819400" y="67213"/>
                  <a:pt x="3099015" y="149225"/>
                  <a:pt x="3378630" y="231237"/>
                </a:cubicBezTo>
              </a:path>
            </a:pathLst>
          </a:cu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152400" y="392113"/>
            <a:ext cx="883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Point-to-Plane Error Metric and Minimization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340" y="2921809"/>
            <a:ext cx="30480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656" y="3157108"/>
            <a:ext cx="156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Error Metric: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86344" y="3703974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74540" y="3579356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q</a:t>
            </a:r>
            <a:r>
              <a:rPr lang="en-US" baseline="-25000">
                <a:solidFill>
                  <a:schemeClr val="tx1"/>
                </a:solidFill>
              </a:rPr>
              <a:t>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06997" y="3747973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317843" y="3440766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994753" y="2535713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123466" y="2945288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912453" y="2686526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028466" y="2567463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663440" y="3399968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747998" y="3703974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578126" y="3611106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8634622" y="3392562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079016" y="2583338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655278" y="2364263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890353" y="2230720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704240" y="2259640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baseline="-25000" dirty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21" idx="4"/>
            <a:endCxn id="25" idx="1"/>
          </p:cNvCxnSpPr>
          <p:nvPr/>
        </p:nvCxnSpPr>
        <p:spPr bwMode="auto">
          <a:xfrm>
            <a:off x="5070953" y="2688113"/>
            <a:ext cx="614805" cy="734173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2" idx="4"/>
            <a:endCxn id="26" idx="1"/>
          </p:cNvCxnSpPr>
          <p:nvPr/>
        </p:nvCxnSpPr>
        <p:spPr bwMode="auto">
          <a:xfrm>
            <a:off x="6199666" y="3097688"/>
            <a:ext cx="570650" cy="628604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5"/>
            <a:endCxn id="27" idx="1"/>
          </p:cNvCxnSpPr>
          <p:nvPr/>
        </p:nvCxnSpPr>
        <p:spPr bwMode="auto">
          <a:xfrm>
            <a:off x="7042535" y="2816608"/>
            <a:ext cx="557909" cy="816816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4" idx="4"/>
            <a:endCxn id="28" idx="1"/>
          </p:cNvCxnSpPr>
          <p:nvPr/>
        </p:nvCxnSpPr>
        <p:spPr bwMode="auto">
          <a:xfrm>
            <a:off x="8104666" y="2719863"/>
            <a:ext cx="552274" cy="695017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5" idx="1"/>
          </p:cNvCxnSpPr>
          <p:nvPr/>
        </p:nvCxnSpPr>
        <p:spPr bwMode="auto">
          <a:xfrm flipH="1" flipV="1">
            <a:off x="5453380" y="3027680"/>
            <a:ext cx="232378" cy="394606"/>
          </a:xfrm>
          <a:prstGeom prst="straightConnector1">
            <a:avLst/>
          </a:prstGeom>
          <a:ln>
            <a:solidFill>
              <a:srgbClr val="00B0F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6" idx="7"/>
          </p:cNvCxnSpPr>
          <p:nvPr/>
        </p:nvCxnSpPr>
        <p:spPr bwMode="auto">
          <a:xfrm flipV="1">
            <a:off x="6878080" y="3486486"/>
            <a:ext cx="239000" cy="239806"/>
          </a:xfrm>
          <a:prstGeom prst="straightConnector1">
            <a:avLst/>
          </a:prstGeom>
          <a:ln>
            <a:solidFill>
              <a:srgbClr val="00B0F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7" idx="1"/>
          </p:cNvCxnSpPr>
          <p:nvPr/>
        </p:nvCxnSpPr>
        <p:spPr bwMode="auto">
          <a:xfrm flipH="1" flipV="1">
            <a:off x="7288530" y="3389630"/>
            <a:ext cx="311914" cy="243794"/>
          </a:xfrm>
          <a:prstGeom prst="straightConnector1">
            <a:avLst/>
          </a:prstGeom>
          <a:ln>
            <a:solidFill>
              <a:srgbClr val="00B0F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8" idx="0"/>
          </p:cNvCxnSpPr>
          <p:nvPr/>
        </p:nvCxnSpPr>
        <p:spPr bwMode="auto">
          <a:xfrm flipV="1">
            <a:off x="8710822" y="3078480"/>
            <a:ext cx="63608" cy="314082"/>
          </a:xfrm>
          <a:prstGeom prst="straightConnector1">
            <a:avLst/>
          </a:prstGeom>
          <a:ln>
            <a:solidFill>
              <a:srgbClr val="00B0F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478940" y="2862890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-US" baseline="-25000" dirty="0" smtClean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6691790" y="3269290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6990240" y="3135940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8438040" y="2812090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50620" y="509778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Iterative minimization:  T contains non-linear components. Linearize about current estimation and solve linear system.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Point-to-Plane Limitation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632857"/>
            <a:ext cx="52387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48945"/>
            <a:ext cx="5715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Point-to-Point Error Metric and Minimization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5562083" y="3293425"/>
            <a:ext cx="3378630" cy="809235"/>
          </a:xfrm>
          <a:custGeom>
            <a:avLst/>
            <a:gdLst>
              <a:gd name="connsiteX0" fmla="*/ 0 w 3378630"/>
              <a:gd name="connsiteY0" fmla="*/ 262233 h 809235"/>
              <a:gd name="connsiteX1" fmla="*/ 495945 w 3378630"/>
              <a:gd name="connsiteY1" fmla="*/ 37508 h 809235"/>
              <a:gd name="connsiteX2" fmla="*/ 867905 w 3378630"/>
              <a:gd name="connsiteY2" fmla="*/ 107250 h 809235"/>
              <a:gd name="connsiteX3" fmla="*/ 1146874 w 3378630"/>
              <a:gd name="connsiteY3" fmla="*/ 362972 h 809235"/>
              <a:gd name="connsiteX4" fmla="*/ 1511084 w 3378630"/>
              <a:gd name="connsiteY4" fmla="*/ 750430 h 809235"/>
              <a:gd name="connsiteX5" fmla="*/ 1836549 w 3378630"/>
              <a:gd name="connsiteY5" fmla="*/ 796925 h 809235"/>
              <a:gd name="connsiteX6" fmla="*/ 2014779 w 3378630"/>
              <a:gd name="connsiteY6" fmla="*/ 641942 h 809235"/>
              <a:gd name="connsiteX7" fmla="*/ 2092271 w 3378630"/>
              <a:gd name="connsiteY7" fmla="*/ 308728 h 809235"/>
              <a:gd name="connsiteX8" fmla="*/ 2224006 w 3378630"/>
              <a:gd name="connsiteY8" fmla="*/ 84003 h 809235"/>
              <a:gd name="connsiteX9" fmla="*/ 2409986 w 3378630"/>
              <a:gd name="connsiteY9" fmla="*/ 6511 h 809235"/>
              <a:gd name="connsiteX10" fmla="*/ 2657959 w 3378630"/>
              <a:gd name="connsiteY10" fmla="*/ 29759 h 809235"/>
              <a:gd name="connsiteX11" fmla="*/ 3378630 w 3378630"/>
              <a:gd name="connsiteY11" fmla="*/ 231237 h 80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630" h="809235">
                <a:moveTo>
                  <a:pt x="0" y="262233"/>
                </a:moveTo>
                <a:cubicBezTo>
                  <a:pt x="175647" y="162785"/>
                  <a:pt x="351294" y="63338"/>
                  <a:pt x="495945" y="37508"/>
                </a:cubicBezTo>
                <a:cubicBezTo>
                  <a:pt x="640596" y="11678"/>
                  <a:pt x="759417" y="53006"/>
                  <a:pt x="867905" y="107250"/>
                </a:cubicBezTo>
                <a:cubicBezTo>
                  <a:pt x="976393" y="161494"/>
                  <a:pt x="1039678" y="255775"/>
                  <a:pt x="1146874" y="362972"/>
                </a:cubicBezTo>
                <a:cubicBezTo>
                  <a:pt x="1254070" y="470169"/>
                  <a:pt x="1396138" y="678105"/>
                  <a:pt x="1511084" y="750430"/>
                </a:cubicBezTo>
                <a:cubicBezTo>
                  <a:pt x="1626030" y="822756"/>
                  <a:pt x="1752600" y="815006"/>
                  <a:pt x="1836549" y="796925"/>
                </a:cubicBezTo>
                <a:cubicBezTo>
                  <a:pt x="1920498" y="778844"/>
                  <a:pt x="1972159" y="723308"/>
                  <a:pt x="2014779" y="641942"/>
                </a:cubicBezTo>
                <a:cubicBezTo>
                  <a:pt x="2057399" y="560576"/>
                  <a:pt x="2057400" y="401718"/>
                  <a:pt x="2092271" y="308728"/>
                </a:cubicBezTo>
                <a:cubicBezTo>
                  <a:pt x="2127142" y="215738"/>
                  <a:pt x="2171054" y="134372"/>
                  <a:pt x="2224006" y="84003"/>
                </a:cubicBezTo>
                <a:cubicBezTo>
                  <a:pt x="2276958" y="33634"/>
                  <a:pt x="2337661" y="15552"/>
                  <a:pt x="2409986" y="6511"/>
                </a:cubicBezTo>
                <a:cubicBezTo>
                  <a:pt x="2482312" y="-2530"/>
                  <a:pt x="2496518" y="-7695"/>
                  <a:pt x="2657959" y="29759"/>
                </a:cubicBezTo>
                <a:cubicBezTo>
                  <a:pt x="2819400" y="67213"/>
                  <a:pt x="3099015" y="149225"/>
                  <a:pt x="3378630" y="231237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4874131" y="2462535"/>
            <a:ext cx="3378630" cy="809235"/>
          </a:xfrm>
          <a:custGeom>
            <a:avLst/>
            <a:gdLst>
              <a:gd name="connsiteX0" fmla="*/ 0 w 3378630"/>
              <a:gd name="connsiteY0" fmla="*/ 262233 h 809235"/>
              <a:gd name="connsiteX1" fmla="*/ 495945 w 3378630"/>
              <a:gd name="connsiteY1" fmla="*/ 37508 h 809235"/>
              <a:gd name="connsiteX2" fmla="*/ 867905 w 3378630"/>
              <a:gd name="connsiteY2" fmla="*/ 107250 h 809235"/>
              <a:gd name="connsiteX3" fmla="*/ 1146874 w 3378630"/>
              <a:gd name="connsiteY3" fmla="*/ 362972 h 809235"/>
              <a:gd name="connsiteX4" fmla="*/ 1511084 w 3378630"/>
              <a:gd name="connsiteY4" fmla="*/ 750430 h 809235"/>
              <a:gd name="connsiteX5" fmla="*/ 1836549 w 3378630"/>
              <a:gd name="connsiteY5" fmla="*/ 796925 h 809235"/>
              <a:gd name="connsiteX6" fmla="*/ 2014779 w 3378630"/>
              <a:gd name="connsiteY6" fmla="*/ 641942 h 809235"/>
              <a:gd name="connsiteX7" fmla="*/ 2092271 w 3378630"/>
              <a:gd name="connsiteY7" fmla="*/ 308728 h 809235"/>
              <a:gd name="connsiteX8" fmla="*/ 2224006 w 3378630"/>
              <a:gd name="connsiteY8" fmla="*/ 84003 h 809235"/>
              <a:gd name="connsiteX9" fmla="*/ 2409986 w 3378630"/>
              <a:gd name="connsiteY9" fmla="*/ 6511 h 809235"/>
              <a:gd name="connsiteX10" fmla="*/ 2657959 w 3378630"/>
              <a:gd name="connsiteY10" fmla="*/ 29759 h 809235"/>
              <a:gd name="connsiteX11" fmla="*/ 3378630 w 3378630"/>
              <a:gd name="connsiteY11" fmla="*/ 231237 h 80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630" h="809235">
                <a:moveTo>
                  <a:pt x="0" y="262233"/>
                </a:moveTo>
                <a:cubicBezTo>
                  <a:pt x="175647" y="162785"/>
                  <a:pt x="351294" y="63338"/>
                  <a:pt x="495945" y="37508"/>
                </a:cubicBezTo>
                <a:cubicBezTo>
                  <a:pt x="640596" y="11678"/>
                  <a:pt x="759417" y="53006"/>
                  <a:pt x="867905" y="107250"/>
                </a:cubicBezTo>
                <a:cubicBezTo>
                  <a:pt x="976393" y="161494"/>
                  <a:pt x="1039678" y="255775"/>
                  <a:pt x="1146874" y="362972"/>
                </a:cubicBezTo>
                <a:cubicBezTo>
                  <a:pt x="1254070" y="470169"/>
                  <a:pt x="1396138" y="678105"/>
                  <a:pt x="1511084" y="750430"/>
                </a:cubicBezTo>
                <a:cubicBezTo>
                  <a:pt x="1626030" y="822756"/>
                  <a:pt x="1752600" y="815006"/>
                  <a:pt x="1836549" y="796925"/>
                </a:cubicBezTo>
                <a:cubicBezTo>
                  <a:pt x="1920498" y="778844"/>
                  <a:pt x="1972159" y="723308"/>
                  <a:pt x="2014779" y="641942"/>
                </a:cubicBezTo>
                <a:cubicBezTo>
                  <a:pt x="2057399" y="560576"/>
                  <a:pt x="2057400" y="401718"/>
                  <a:pt x="2092271" y="308728"/>
                </a:cubicBezTo>
                <a:cubicBezTo>
                  <a:pt x="2127142" y="215738"/>
                  <a:pt x="2171054" y="134372"/>
                  <a:pt x="2224006" y="84003"/>
                </a:cubicBezTo>
                <a:cubicBezTo>
                  <a:pt x="2276958" y="33634"/>
                  <a:pt x="2337661" y="15552"/>
                  <a:pt x="2409986" y="6511"/>
                </a:cubicBezTo>
                <a:cubicBezTo>
                  <a:pt x="2482312" y="-2530"/>
                  <a:pt x="2496518" y="-7695"/>
                  <a:pt x="2657959" y="29759"/>
                </a:cubicBezTo>
                <a:cubicBezTo>
                  <a:pt x="2819400" y="67213"/>
                  <a:pt x="3099015" y="149225"/>
                  <a:pt x="3378630" y="231237"/>
                </a:cubicBezTo>
              </a:path>
            </a:pathLst>
          </a:cu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86344" y="3703974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74540" y="3579356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q</a:t>
            </a:r>
            <a:r>
              <a:rPr lang="en-US" baseline="-25000">
                <a:solidFill>
                  <a:schemeClr val="tx1"/>
                </a:solidFill>
              </a:rPr>
              <a:t>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06997" y="3747973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310223" y="3456006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994753" y="2535713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123466" y="2945288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912453" y="2686526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028466" y="2567463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663440" y="3399968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747998" y="3703974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578126" y="3611106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634622" y="3392562"/>
            <a:ext cx="152400" cy="15240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079016" y="2583338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55278" y="2364263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890353" y="2230720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704240" y="2259640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baseline="-25000" dirty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11" idx="4"/>
            <a:endCxn id="15" idx="1"/>
          </p:cNvCxnSpPr>
          <p:nvPr/>
        </p:nvCxnSpPr>
        <p:spPr bwMode="auto">
          <a:xfrm>
            <a:off x="5070953" y="2688113"/>
            <a:ext cx="614805" cy="734173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4"/>
            <a:endCxn id="16" idx="1"/>
          </p:cNvCxnSpPr>
          <p:nvPr/>
        </p:nvCxnSpPr>
        <p:spPr bwMode="auto">
          <a:xfrm>
            <a:off x="6199666" y="3097688"/>
            <a:ext cx="570650" cy="628604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5"/>
            <a:endCxn id="17" idx="1"/>
          </p:cNvCxnSpPr>
          <p:nvPr/>
        </p:nvCxnSpPr>
        <p:spPr bwMode="auto">
          <a:xfrm>
            <a:off x="7042535" y="2816608"/>
            <a:ext cx="557909" cy="816816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4"/>
            <a:endCxn id="18" idx="1"/>
          </p:cNvCxnSpPr>
          <p:nvPr/>
        </p:nvCxnSpPr>
        <p:spPr bwMode="auto">
          <a:xfrm>
            <a:off x="8104666" y="2719863"/>
            <a:ext cx="552274" cy="695017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956974" y="2743854"/>
                <a:ext cx="2843625" cy="113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|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974" y="2743854"/>
                <a:ext cx="2843625" cy="113082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393656" y="3157108"/>
            <a:ext cx="156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Error Metric: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50620" y="509778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Minimization: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Iterative: Linearize about current estimation and solve linear system.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Direct: </a:t>
            </a:r>
            <a:r>
              <a:rPr lang="en-US" dirty="0" err="1" smtClean="0">
                <a:solidFill>
                  <a:schemeClr val="tx1"/>
                </a:solidFill>
              </a:rPr>
              <a:t>Procuste’s</a:t>
            </a:r>
            <a:r>
              <a:rPr lang="en-US" dirty="0" smtClean="0">
                <a:solidFill>
                  <a:schemeClr val="tx1"/>
                </a:solidFill>
              </a:rPr>
              <a:t> Analysis (sensitive too noise)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568759"/>
              </p:ext>
            </p:extLst>
          </p:nvPr>
        </p:nvGraphicFramePr>
        <p:xfrm>
          <a:off x="1760986" y="1428659"/>
          <a:ext cx="5514150" cy="138176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607947"/>
                <a:gridCol w="1562418"/>
                <a:gridCol w="1275080"/>
                <a:gridCol w="106870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Convergence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Speed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Alignment</a:t>
                      </a:r>
                    </a:p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Direct</a:t>
                      </a:r>
                    </a:p>
                    <a:p>
                      <a:r>
                        <a:rPr lang="en-US" dirty="0" smtClean="0"/>
                        <a:t>Solution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Point-to-Plane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Wingdings"/>
                        </a:rPr>
                        <a:t>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Wingdings"/>
                        </a:rPr>
                        <a:t>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Point-to-Point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Wingdings"/>
                        </a:rPr>
                        <a:t>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58403" y="2876459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limited by geometry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811868" y="1270000"/>
            <a:ext cx="206584" cy="1371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Choosing Error Metric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530665"/>
              </p:ext>
            </p:extLst>
          </p:nvPr>
        </p:nvGraphicFramePr>
        <p:xfrm>
          <a:off x="2297683" y="4953000"/>
          <a:ext cx="4396233" cy="138176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607947"/>
                <a:gridCol w="1562418"/>
                <a:gridCol w="122586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</a:t>
                      </a:r>
                    </a:p>
                    <a:p>
                      <a:r>
                        <a:rPr lang="en-US" dirty="0" smtClean="0"/>
                        <a:t>Geometry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</a:p>
                    <a:p>
                      <a:r>
                        <a:rPr lang="en-US" dirty="0" smtClean="0"/>
                        <a:t>Geometry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Point-to-Plane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Wingdings"/>
                        </a:rPr>
                        <a:t>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Point-to-Point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Wingdings"/>
                        </a:rPr>
                        <a:t>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4600" y="35052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Correspondence Accuracy inversely proportional to “amount of geometry”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(condition number of C)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323666" y="1049867"/>
            <a:ext cx="45719" cy="1371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209800" y="4826000"/>
            <a:ext cx="45719" cy="1371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17" name="Curved Connector 16"/>
          <p:cNvCxnSpPr>
            <a:stCxn id="2" idx="3"/>
            <a:endCxn id="8" idx="3"/>
          </p:cNvCxnSpPr>
          <p:nvPr/>
        </p:nvCxnSpPr>
        <p:spPr bwMode="auto">
          <a:xfrm flipH="1">
            <a:off x="6477000" y="2119539"/>
            <a:ext cx="798136" cy="1847326"/>
          </a:xfrm>
          <a:prstGeom prst="curvedConnector3">
            <a:avLst>
              <a:gd name="adj1" fmla="val -69013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8" idx="1"/>
            <a:endCxn id="16" idx="1"/>
          </p:cNvCxnSpPr>
          <p:nvPr/>
        </p:nvCxnSpPr>
        <p:spPr bwMode="auto">
          <a:xfrm rot="10800000" flipV="1">
            <a:off x="2209800" y="3966864"/>
            <a:ext cx="304800" cy="1544935"/>
          </a:xfrm>
          <a:prstGeom prst="curvedConnector3">
            <a:avLst>
              <a:gd name="adj1" fmla="val 327778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4" idx="1"/>
          </p:cNvCxnSpPr>
          <p:nvPr/>
        </p:nvCxnSpPr>
        <p:spPr bwMode="auto">
          <a:xfrm rot="10800000" flipH="1">
            <a:off x="1758402" y="2225767"/>
            <a:ext cx="70883" cy="835359"/>
          </a:xfrm>
          <a:prstGeom prst="curvedConnector3">
            <a:avLst>
              <a:gd name="adj1" fmla="val -692784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096000" y="3966865"/>
                <a:ext cx="3148267" cy="1001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𝑧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𝑧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𝑧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𝑧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𝑧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𝑧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d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966865"/>
                <a:ext cx="3148267" cy="100104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2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Error </a:t>
            </a:r>
            <a:r>
              <a:rPr lang="en-US" sz="2000" b="1" dirty="0" err="1" smtClean="0">
                <a:solidFill>
                  <a:schemeClr val="tx1"/>
                </a:solidFill>
              </a:rPr>
              <a:t>vs</a:t>
            </a:r>
            <a:r>
              <a:rPr lang="en-US" sz="2000" b="1" dirty="0" smtClean="0">
                <a:solidFill>
                  <a:schemeClr val="tx1"/>
                </a:solidFill>
              </a:rPr>
              <a:t> Condition Number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7" y="1630363"/>
            <a:ext cx="78486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53848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Low Geometry						High Geometry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89"/>
          <p:cNvSpPr/>
          <p:nvPr/>
        </p:nvSpPr>
        <p:spPr bwMode="auto">
          <a:xfrm>
            <a:off x="519076" y="1505291"/>
            <a:ext cx="4253764" cy="2267104"/>
          </a:xfrm>
          <a:custGeom>
            <a:avLst/>
            <a:gdLst>
              <a:gd name="connsiteX0" fmla="*/ 511302 w 4253764"/>
              <a:gd name="connsiteY0" fmla="*/ 756962 h 2267104"/>
              <a:gd name="connsiteX1" fmla="*/ 1391835 w 4253764"/>
              <a:gd name="connsiteY1" fmla="*/ 88096 h 2267104"/>
              <a:gd name="connsiteX2" fmla="*/ 2433235 w 4253764"/>
              <a:gd name="connsiteY2" fmla="*/ 54229 h 2267104"/>
              <a:gd name="connsiteX3" fmla="*/ 3068235 w 4253764"/>
              <a:gd name="connsiteY3" fmla="*/ 519896 h 2267104"/>
              <a:gd name="connsiteX4" fmla="*/ 3965702 w 4253764"/>
              <a:gd name="connsiteY4" fmla="*/ 621496 h 2267104"/>
              <a:gd name="connsiteX5" fmla="*/ 4253568 w 4253764"/>
              <a:gd name="connsiteY5" fmla="*/ 1019429 h 2267104"/>
              <a:gd name="connsiteX6" fmla="*/ 3991102 w 4253764"/>
              <a:gd name="connsiteY6" fmla="*/ 1722162 h 2267104"/>
              <a:gd name="connsiteX7" fmla="*/ 3034368 w 4253764"/>
              <a:gd name="connsiteY7" fmla="*/ 1493562 h 2267104"/>
              <a:gd name="connsiteX8" fmla="*/ 2568702 w 4253764"/>
              <a:gd name="connsiteY8" fmla="*/ 2264029 h 2267104"/>
              <a:gd name="connsiteX9" fmla="*/ 1468035 w 4253764"/>
              <a:gd name="connsiteY9" fmla="*/ 1781429 h 2267104"/>
              <a:gd name="connsiteX10" fmla="*/ 1002368 w 4253764"/>
              <a:gd name="connsiteY10" fmla="*/ 2255562 h 2267104"/>
              <a:gd name="connsiteX11" fmla="*/ 11768 w 4253764"/>
              <a:gd name="connsiteY11" fmla="*/ 1324229 h 2267104"/>
              <a:gd name="connsiteX12" fmla="*/ 511302 w 4253764"/>
              <a:gd name="connsiteY12" fmla="*/ 756962 h 226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3764" h="2267104">
                <a:moveTo>
                  <a:pt x="511302" y="756962"/>
                </a:moveTo>
                <a:cubicBezTo>
                  <a:pt x="741313" y="550940"/>
                  <a:pt x="1071513" y="205218"/>
                  <a:pt x="1391835" y="88096"/>
                </a:cubicBezTo>
                <a:cubicBezTo>
                  <a:pt x="1712157" y="-29026"/>
                  <a:pt x="2153835" y="-17738"/>
                  <a:pt x="2433235" y="54229"/>
                </a:cubicBezTo>
                <a:cubicBezTo>
                  <a:pt x="2712635" y="126196"/>
                  <a:pt x="2812824" y="425352"/>
                  <a:pt x="3068235" y="519896"/>
                </a:cubicBezTo>
                <a:cubicBezTo>
                  <a:pt x="3323646" y="614440"/>
                  <a:pt x="3768147" y="538240"/>
                  <a:pt x="3965702" y="621496"/>
                </a:cubicBezTo>
                <a:cubicBezTo>
                  <a:pt x="4163258" y="704751"/>
                  <a:pt x="4249335" y="835985"/>
                  <a:pt x="4253568" y="1019429"/>
                </a:cubicBezTo>
                <a:cubicBezTo>
                  <a:pt x="4257801" y="1202873"/>
                  <a:pt x="4194302" y="1643140"/>
                  <a:pt x="3991102" y="1722162"/>
                </a:cubicBezTo>
                <a:cubicBezTo>
                  <a:pt x="3787902" y="1801184"/>
                  <a:pt x="3271435" y="1403251"/>
                  <a:pt x="3034368" y="1493562"/>
                </a:cubicBezTo>
                <a:cubicBezTo>
                  <a:pt x="2797301" y="1583873"/>
                  <a:pt x="2829757" y="2216051"/>
                  <a:pt x="2568702" y="2264029"/>
                </a:cubicBezTo>
                <a:cubicBezTo>
                  <a:pt x="2307647" y="2312007"/>
                  <a:pt x="1729091" y="1782840"/>
                  <a:pt x="1468035" y="1781429"/>
                </a:cubicBezTo>
                <a:cubicBezTo>
                  <a:pt x="1206979" y="1780018"/>
                  <a:pt x="1245079" y="2331762"/>
                  <a:pt x="1002368" y="2255562"/>
                </a:cubicBezTo>
                <a:cubicBezTo>
                  <a:pt x="759657" y="2179362"/>
                  <a:pt x="92201" y="1575407"/>
                  <a:pt x="11768" y="1324229"/>
                </a:cubicBezTo>
                <a:cubicBezTo>
                  <a:pt x="-68665" y="1073051"/>
                  <a:pt x="281291" y="962984"/>
                  <a:pt x="511302" y="756962"/>
                </a:cubicBezTo>
                <a:close/>
              </a:path>
            </a:pathLst>
          </a:cu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6" name="Freeform 155"/>
          <p:cNvSpPr/>
          <p:nvPr/>
        </p:nvSpPr>
        <p:spPr>
          <a:xfrm>
            <a:off x="3265714" y="2994434"/>
            <a:ext cx="1375955" cy="628332"/>
          </a:xfrm>
          <a:custGeom>
            <a:avLst/>
            <a:gdLst>
              <a:gd name="connsiteX0" fmla="*/ 0 w 1375955"/>
              <a:gd name="connsiteY0" fmla="*/ 628332 h 628332"/>
              <a:gd name="connsiteX1" fmla="*/ 104503 w 1375955"/>
              <a:gd name="connsiteY1" fmla="*/ 384492 h 628332"/>
              <a:gd name="connsiteX2" fmla="*/ 304800 w 1375955"/>
              <a:gd name="connsiteY2" fmla="*/ 1315 h 628332"/>
              <a:gd name="connsiteX3" fmla="*/ 1201783 w 1375955"/>
              <a:gd name="connsiteY3" fmla="*/ 253863 h 628332"/>
              <a:gd name="connsiteX4" fmla="*/ 1375955 w 1375955"/>
              <a:gd name="connsiteY4" fmla="*/ 114526 h 62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5955" h="628332">
                <a:moveTo>
                  <a:pt x="0" y="628332"/>
                </a:moveTo>
                <a:cubicBezTo>
                  <a:pt x="26851" y="558663"/>
                  <a:pt x="53703" y="488995"/>
                  <a:pt x="104503" y="384492"/>
                </a:cubicBezTo>
                <a:cubicBezTo>
                  <a:pt x="155303" y="279989"/>
                  <a:pt x="121920" y="23087"/>
                  <a:pt x="304800" y="1315"/>
                </a:cubicBezTo>
                <a:cubicBezTo>
                  <a:pt x="487680" y="-20457"/>
                  <a:pt x="1023257" y="234995"/>
                  <a:pt x="1201783" y="253863"/>
                </a:cubicBezTo>
                <a:cubicBezTo>
                  <a:pt x="1380309" y="272731"/>
                  <a:pt x="1345475" y="137749"/>
                  <a:pt x="1375955" y="11452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3384279" y="2386149"/>
            <a:ext cx="1370601" cy="992777"/>
          </a:xfrm>
          <a:custGeom>
            <a:avLst/>
            <a:gdLst>
              <a:gd name="connsiteX0" fmla="*/ 3355 w 1370601"/>
              <a:gd name="connsiteY0" fmla="*/ 992777 h 992777"/>
              <a:gd name="connsiteX1" fmla="*/ 160110 w 1370601"/>
              <a:gd name="connsiteY1" fmla="*/ 592182 h 992777"/>
              <a:gd name="connsiteX2" fmla="*/ 1039675 w 1370601"/>
              <a:gd name="connsiteY2" fmla="*/ 853440 h 992777"/>
              <a:gd name="connsiteX3" fmla="*/ 1309641 w 1370601"/>
              <a:gd name="connsiteY3" fmla="*/ 618308 h 992777"/>
              <a:gd name="connsiteX4" fmla="*/ 1370601 w 1370601"/>
              <a:gd name="connsiteY4" fmla="*/ 0 h 9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601" h="992777">
                <a:moveTo>
                  <a:pt x="3355" y="992777"/>
                </a:moveTo>
                <a:cubicBezTo>
                  <a:pt x="-4628" y="804091"/>
                  <a:pt x="-12610" y="615405"/>
                  <a:pt x="160110" y="592182"/>
                </a:cubicBezTo>
                <a:cubicBezTo>
                  <a:pt x="332830" y="568959"/>
                  <a:pt x="848087" y="849086"/>
                  <a:pt x="1039675" y="853440"/>
                </a:cubicBezTo>
                <a:cubicBezTo>
                  <a:pt x="1231263" y="857794"/>
                  <a:pt x="1254487" y="760548"/>
                  <a:pt x="1309641" y="618308"/>
                </a:cubicBezTo>
                <a:cubicBezTo>
                  <a:pt x="1364795" y="476068"/>
                  <a:pt x="1367698" y="238034"/>
                  <a:pt x="1370601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381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3D Mapping Outline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5129532" y="4638675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Sensor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Reading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486424" y="4638675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Camera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Tracking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7842628" y="4638675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Integration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6486424" y="5406985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Model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5057503" y="5983217"/>
            <a:ext cx="1056427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0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Loop Closure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0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Detection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7842628" y="5983217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Loop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Closing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29" name="Straight Arrow Connector 28"/>
          <p:cNvCxnSpPr>
            <a:endCxn id="22" idx="1"/>
          </p:cNvCxnSpPr>
          <p:nvPr/>
        </p:nvCxnSpPr>
        <p:spPr bwMode="auto">
          <a:xfrm>
            <a:off x="6041901" y="4878772"/>
            <a:ext cx="44452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23" idx="1"/>
          </p:cNvCxnSpPr>
          <p:nvPr/>
        </p:nvCxnSpPr>
        <p:spPr bwMode="auto">
          <a:xfrm>
            <a:off x="7398792" y="4878772"/>
            <a:ext cx="443836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0"/>
            <a:endCxn id="22" idx="2"/>
          </p:cNvCxnSpPr>
          <p:nvPr/>
        </p:nvCxnSpPr>
        <p:spPr bwMode="auto">
          <a:xfrm flipV="1">
            <a:off x="6942608" y="5118869"/>
            <a:ext cx="0" cy="2881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" idx="2"/>
            <a:endCxn id="25" idx="0"/>
          </p:cNvCxnSpPr>
          <p:nvPr/>
        </p:nvCxnSpPr>
        <p:spPr bwMode="auto">
          <a:xfrm>
            <a:off x="5585716" y="5118869"/>
            <a:ext cx="0" cy="86434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3" idx="0"/>
            <a:endCxn id="23" idx="0"/>
          </p:cNvCxnSpPr>
          <p:nvPr/>
        </p:nvCxnSpPr>
        <p:spPr bwMode="auto">
          <a:xfrm rot="5400000" flipH="1" flipV="1">
            <a:off x="6942264" y="3282127"/>
            <a:ext cx="8003" cy="2713096"/>
          </a:xfrm>
          <a:prstGeom prst="bentConnector3">
            <a:avLst>
              <a:gd name="adj1" fmla="val 324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24" idx="3"/>
            <a:endCxn id="23" idx="2"/>
          </p:cNvCxnSpPr>
          <p:nvPr/>
        </p:nvCxnSpPr>
        <p:spPr bwMode="auto">
          <a:xfrm flipV="1">
            <a:off x="7398792" y="5118869"/>
            <a:ext cx="900020" cy="528213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27" idx="3"/>
            <a:endCxn id="23" idx="3"/>
          </p:cNvCxnSpPr>
          <p:nvPr/>
        </p:nvCxnSpPr>
        <p:spPr bwMode="auto">
          <a:xfrm flipV="1">
            <a:off x="8754997" y="4878772"/>
            <a:ext cx="8003" cy="1344543"/>
          </a:xfrm>
          <a:prstGeom prst="bentConnector3">
            <a:avLst>
              <a:gd name="adj1" fmla="val 2348575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stCxn id="25" idx="2"/>
            <a:endCxn id="27" idx="2"/>
          </p:cNvCxnSpPr>
          <p:nvPr/>
        </p:nvCxnSpPr>
        <p:spPr bwMode="auto">
          <a:xfrm rot="16200000" flipH="1">
            <a:off x="6942264" y="5106863"/>
            <a:ext cx="8003" cy="2713096"/>
          </a:xfrm>
          <a:prstGeom prst="bentConnector3">
            <a:avLst>
              <a:gd name="adj1" fmla="val 241714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24" idx="2"/>
            <a:endCxn id="27" idx="1"/>
          </p:cNvCxnSpPr>
          <p:nvPr/>
        </p:nvCxnSpPr>
        <p:spPr bwMode="auto">
          <a:xfrm rot="16200000" flipH="1">
            <a:off x="7224550" y="5605236"/>
            <a:ext cx="336136" cy="900020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24" idx="1"/>
            <a:endCxn id="25" idx="3"/>
          </p:cNvCxnSpPr>
          <p:nvPr/>
        </p:nvCxnSpPr>
        <p:spPr bwMode="auto">
          <a:xfrm rot="10800000" flipV="1">
            <a:off x="6113930" y="5647082"/>
            <a:ext cx="372494" cy="576233"/>
          </a:xfrm>
          <a:prstGeom prst="bentConnector3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693458" y="234349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Static Scene</a:t>
            </a: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2595803" y="4725871"/>
            <a:ext cx="226207" cy="408492"/>
            <a:chOff x="1569720" y="4800600"/>
            <a:chExt cx="182880" cy="457200"/>
          </a:xfrm>
        </p:grpSpPr>
        <p:sp>
          <p:nvSpPr>
            <p:cNvPr id="93" name="Rectangle 92"/>
            <p:cNvSpPr/>
            <p:nvPr/>
          </p:nvSpPr>
          <p:spPr bwMode="auto">
            <a:xfrm>
              <a:off x="1569720" y="4953000"/>
              <a:ext cx="182880" cy="304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94" name="Isosceles Triangle 93"/>
            <p:cNvSpPr/>
            <p:nvPr/>
          </p:nvSpPr>
          <p:spPr bwMode="auto">
            <a:xfrm rot="10800000">
              <a:off x="1584325" y="4800600"/>
              <a:ext cx="152400" cy="1524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 rot="20397953">
            <a:off x="3674349" y="4521625"/>
            <a:ext cx="226207" cy="408492"/>
            <a:chOff x="1569720" y="4800600"/>
            <a:chExt cx="182880" cy="457200"/>
          </a:xfrm>
        </p:grpSpPr>
        <p:sp>
          <p:nvSpPr>
            <p:cNvPr id="96" name="Rectangle 95"/>
            <p:cNvSpPr/>
            <p:nvPr/>
          </p:nvSpPr>
          <p:spPr bwMode="auto">
            <a:xfrm>
              <a:off x="1569720" y="4953000"/>
              <a:ext cx="182880" cy="304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97" name="Isosceles Triangle 96"/>
            <p:cNvSpPr/>
            <p:nvPr/>
          </p:nvSpPr>
          <p:spPr bwMode="auto">
            <a:xfrm rot="10800000">
              <a:off x="1584325" y="4800600"/>
              <a:ext cx="152400" cy="1524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cxnSp>
        <p:nvCxnSpPr>
          <p:cNvPr id="107" name="Straight Arrow Connector 106"/>
          <p:cNvCxnSpPr>
            <a:stCxn id="93" idx="3"/>
            <a:endCxn id="96" idx="1"/>
          </p:cNvCxnSpPr>
          <p:nvPr/>
        </p:nvCxnSpPr>
        <p:spPr bwMode="auto">
          <a:xfrm flipV="1">
            <a:off x="2822010" y="4828580"/>
            <a:ext cx="882507" cy="16961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052583" y="457516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9" name="Straight Connector 108"/>
          <p:cNvCxnSpPr>
            <a:stCxn id="94" idx="4"/>
          </p:cNvCxnSpPr>
          <p:nvPr/>
        </p:nvCxnSpPr>
        <p:spPr bwMode="auto">
          <a:xfrm flipH="1" flipV="1">
            <a:off x="1814476" y="3435692"/>
            <a:ext cx="799392" cy="1290179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94" idx="2"/>
          </p:cNvCxnSpPr>
          <p:nvPr/>
        </p:nvCxnSpPr>
        <p:spPr bwMode="auto">
          <a:xfrm flipV="1">
            <a:off x="2802374" y="3092263"/>
            <a:ext cx="1201794" cy="1633608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7" idx="4"/>
            <a:endCxn id="90" idx="9"/>
          </p:cNvCxnSpPr>
          <p:nvPr/>
        </p:nvCxnSpPr>
        <p:spPr bwMode="auto">
          <a:xfrm flipH="1" flipV="1">
            <a:off x="2013443" y="3292288"/>
            <a:ext cx="1614752" cy="1274255"/>
          </a:xfrm>
          <a:prstGeom prst="line">
            <a:avLst/>
          </a:prstGeom>
          <a:ln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97" idx="2"/>
          </p:cNvCxnSpPr>
          <p:nvPr/>
        </p:nvCxnSpPr>
        <p:spPr bwMode="auto">
          <a:xfrm flipV="1">
            <a:off x="3805294" y="3163700"/>
            <a:ext cx="375087" cy="1338265"/>
          </a:xfrm>
          <a:prstGeom prst="line">
            <a:avLst/>
          </a:prstGeom>
          <a:ln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Freeform 112"/>
          <p:cNvSpPr/>
          <p:nvPr/>
        </p:nvSpPr>
        <p:spPr bwMode="auto">
          <a:xfrm>
            <a:off x="1808656" y="2980088"/>
            <a:ext cx="2195512" cy="794761"/>
          </a:xfrm>
          <a:custGeom>
            <a:avLst/>
            <a:gdLst>
              <a:gd name="connsiteX0" fmla="*/ 0 w 2195512"/>
              <a:gd name="connsiteY0" fmla="*/ 450312 h 794761"/>
              <a:gd name="connsiteX1" fmla="*/ 104775 w 2195512"/>
              <a:gd name="connsiteY1" fmla="*/ 312200 h 794761"/>
              <a:gd name="connsiteX2" fmla="*/ 300037 w 2195512"/>
              <a:gd name="connsiteY2" fmla="*/ 331250 h 794761"/>
              <a:gd name="connsiteX3" fmla="*/ 966787 w 2195512"/>
              <a:gd name="connsiteY3" fmla="*/ 702725 h 794761"/>
              <a:gd name="connsiteX4" fmla="*/ 1243012 w 2195512"/>
              <a:gd name="connsiteY4" fmla="*/ 793212 h 794761"/>
              <a:gd name="connsiteX5" fmla="*/ 1443037 w 2195512"/>
              <a:gd name="connsiteY5" fmla="*/ 655100 h 794761"/>
              <a:gd name="connsiteX6" fmla="*/ 1533525 w 2195512"/>
              <a:gd name="connsiteY6" fmla="*/ 350300 h 794761"/>
              <a:gd name="connsiteX7" fmla="*/ 1628775 w 2195512"/>
              <a:gd name="connsiteY7" fmla="*/ 135987 h 794761"/>
              <a:gd name="connsiteX8" fmla="*/ 1757362 w 2195512"/>
              <a:gd name="connsiteY8" fmla="*/ 7400 h 794761"/>
              <a:gd name="connsiteX9" fmla="*/ 1952625 w 2195512"/>
              <a:gd name="connsiteY9" fmla="*/ 26450 h 794761"/>
              <a:gd name="connsiteX10" fmla="*/ 2195512 w 2195512"/>
              <a:gd name="connsiteY10" fmla="*/ 116937 h 7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5512" h="794761">
                <a:moveTo>
                  <a:pt x="0" y="450312"/>
                </a:moveTo>
                <a:cubicBezTo>
                  <a:pt x="27384" y="391178"/>
                  <a:pt x="54769" y="332044"/>
                  <a:pt x="104775" y="312200"/>
                </a:cubicBezTo>
                <a:cubicBezTo>
                  <a:pt x="154781" y="292356"/>
                  <a:pt x="156368" y="266162"/>
                  <a:pt x="300037" y="331250"/>
                </a:cubicBezTo>
                <a:cubicBezTo>
                  <a:pt x="443706" y="396337"/>
                  <a:pt x="809625" y="625731"/>
                  <a:pt x="966787" y="702725"/>
                </a:cubicBezTo>
                <a:cubicBezTo>
                  <a:pt x="1123949" y="779719"/>
                  <a:pt x="1163637" y="801149"/>
                  <a:pt x="1243012" y="793212"/>
                </a:cubicBezTo>
                <a:cubicBezTo>
                  <a:pt x="1322387" y="785275"/>
                  <a:pt x="1394618" y="728919"/>
                  <a:pt x="1443037" y="655100"/>
                </a:cubicBezTo>
                <a:cubicBezTo>
                  <a:pt x="1491456" y="581281"/>
                  <a:pt x="1502569" y="436819"/>
                  <a:pt x="1533525" y="350300"/>
                </a:cubicBezTo>
                <a:cubicBezTo>
                  <a:pt x="1564481" y="263781"/>
                  <a:pt x="1591469" y="193137"/>
                  <a:pt x="1628775" y="135987"/>
                </a:cubicBezTo>
                <a:cubicBezTo>
                  <a:pt x="1666081" y="78837"/>
                  <a:pt x="1703387" y="25656"/>
                  <a:pt x="1757362" y="7400"/>
                </a:cubicBezTo>
                <a:cubicBezTo>
                  <a:pt x="1811337" y="-10856"/>
                  <a:pt x="1879600" y="8194"/>
                  <a:pt x="1952625" y="26450"/>
                </a:cubicBezTo>
                <a:cubicBezTo>
                  <a:pt x="2025650" y="44706"/>
                  <a:pt x="2195512" y="116937"/>
                  <a:pt x="2195512" y="116937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14" name="Freeform 113"/>
          <p:cNvSpPr/>
          <p:nvPr/>
        </p:nvSpPr>
        <p:spPr bwMode="auto">
          <a:xfrm>
            <a:off x="2022968" y="2972164"/>
            <a:ext cx="2162175" cy="817023"/>
          </a:xfrm>
          <a:custGeom>
            <a:avLst/>
            <a:gdLst>
              <a:gd name="connsiteX0" fmla="*/ 0 w 2162175"/>
              <a:gd name="connsiteY0" fmla="*/ 324886 h 817023"/>
              <a:gd name="connsiteX1" fmla="*/ 295275 w 2162175"/>
              <a:gd name="connsiteY1" fmla="*/ 448711 h 817023"/>
              <a:gd name="connsiteX2" fmla="*/ 528638 w 2162175"/>
              <a:gd name="connsiteY2" fmla="*/ 605874 h 817023"/>
              <a:gd name="connsiteX3" fmla="*/ 838200 w 2162175"/>
              <a:gd name="connsiteY3" fmla="*/ 758274 h 817023"/>
              <a:gd name="connsiteX4" fmla="*/ 1085850 w 2162175"/>
              <a:gd name="connsiteY4" fmla="*/ 810661 h 817023"/>
              <a:gd name="connsiteX5" fmla="*/ 1252538 w 2162175"/>
              <a:gd name="connsiteY5" fmla="*/ 624924 h 817023"/>
              <a:gd name="connsiteX6" fmla="*/ 1347788 w 2162175"/>
              <a:gd name="connsiteY6" fmla="*/ 305836 h 817023"/>
              <a:gd name="connsiteX7" fmla="*/ 1462088 w 2162175"/>
              <a:gd name="connsiteY7" fmla="*/ 72474 h 817023"/>
              <a:gd name="connsiteX8" fmla="*/ 1628775 w 2162175"/>
              <a:gd name="connsiteY8" fmla="*/ 5799 h 817023"/>
              <a:gd name="connsiteX9" fmla="*/ 2162175 w 2162175"/>
              <a:gd name="connsiteY9" fmla="*/ 196299 h 81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2175" h="817023">
                <a:moveTo>
                  <a:pt x="0" y="324886"/>
                </a:moveTo>
                <a:cubicBezTo>
                  <a:pt x="103584" y="363383"/>
                  <a:pt x="207169" y="401880"/>
                  <a:pt x="295275" y="448711"/>
                </a:cubicBezTo>
                <a:cubicBezTo>
                  <a:pt x="383381" y="495542"/>
                  <a:pt x="438151" y="554280"/>
                  <a:pt x="528638" y="605874"/>
                </a:cubicBezTo>
                <a:cubicBezTo>
                  <a:pt x="619125" y="657468"/>
                  <a:pt x="745331" y="724143"/>
                  <a:pt x="838200" y="758274"/>
                </a:cubicBezTo>
                <a:cubicBezTo>
                  <a:pt x="931069" y="792405"/>
                  <a:pt x="1016794" y="832886"/>
                  <a:pt x="1085850" y="810661"/>
                </a:cubicBezTo>
                <a:cubicBezTo>
                  <a:pt x="1154906" y="788436"/>
                  <a:pt x="1208882" y="709061"/>
                  <a:pt x="1252538" y="624924"/>
                </a:cubicBezTo>
                <a:cubicBezTo>
                  <a:pt x="1296194" y="540787"/>
                  <a:pt x="1312863" y="397911"/>
                  <a:pt x="1347788" y="305836"/>
                </a:cubicBezTo>
                <a:cubicBezTo>
                  <a:pt x="1382713" y="213761"/>
                  <a:pt x="1415257" y="122480"/>
                  <a:pt x="1462088" y="72474"/>
                </a:cubicBezTo>
                <a:cubicBezTo>
                  <a:pt x="1508919" y="22468"/>
                  <a:pt x="1512094" y="-14839"/>
                  <a:pt x="1628775" y="5799"/>
                </a:cubicBezTo>
                <a:cubicBezTo>
                  <a:pt x="1745456" y="26437"/>
                  <a:pt x="2073275" y="170105"/>
                  <a:pt x="2162175" y="196299"/>
                </a:cubicBezTo>
              </a:path>
            </a:pathLst>
          </a:cu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 rot="19083867">
            <a:off x="4659736" y="4067084"/>
            <a:ext cx="226207" cy="408492"/>
            <a:chOff x="1569720" y="4800600"/>
            <a:chExt cx="182880" cy="457200"/>
          </a:xfrm>
        </p:grpSpPr>
        <p:sp>
          <p:nvSpPr>
            <p:cNvPr id="136" name="Rectangle 135"/>
            <p:cNvSpPr/>
            <p:nvPr/>
          </p:nvSpPr>
          <p:spPr bwMode="auto">
            <a:xfrm>
              <a:off x="1569720" y="4953000"/>
              <a:ext cx="182880" cy="304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37" name="Isosceles Triangle 136"/>
            <p:cNvSpPr/>
            <p:nvPr/>
          </p:nvSpPr>
          <p:spPr bwMode="auto">
            <a:xfrm rot="10800000">
              <a:off x="1584325" y="4800600"/>
              <a:ext cx="152400" cy="1524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cxnSp>
        <p:nvCxnSpPr>
          <p:cNvPr id="138" name="Straight Connector 137"/>
          <p:cNvCxnSpPr>
            <a:stCxn id="137" idx="4"/>
            <a:endCxn id="113" idx="5"/>
          </p:cNvCxnSpPr>
          <p:nvPr/>
        </p:nvCxnSpPr>
        <p:spPr bwMode="auto">
          <a:xfrm flipH="1" flipV="1">
            <a:off x="3251693" y="3635188"/>
            <a:ext cx="1313952" cy="547718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stCxn id="137" idx="2"/>
          </p:cNvCxnSpPr>
          <p:nvPr/>
        </p:nvCxnSpPr>
        <p:spPr bwMode="auto">
          <a:xfrm flipH="1" flipV="1">
            <a:off x="4643203" y="3092263"/>
            <a:ext cx="62671" cy="964665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57" name="Group 156"/>
          <p:cNvGrpSpPr/>
          <p:nvPr/>
        </p:nvGrpSpPr>
        <p:grpSpPr>
          <a:xfrm rot="18202783">
            <a:off x="5690556" y="3544266"/>
            <a:ext cx="226207" cy="408492"/>
            <a:chOff x="1569720" y="4800600"/>
            <a:chExt cx="182880" cy="457200"/>
          </a:xfrm>
        </p:grpSpPr>
        <p:sp>
          <p:nvSpPr>
            <p:cNvPr id="158" name="Rectangle 157"/>
            <p:cNvSpPr/>
            <p:nvPr/>
          </p:nvSpPr>
          <p:spPr bwMode="auto">
            <a:xfrm>
              <a:off x="1569720" y="4953000"/>
              <a:ext cx="182880" cy="304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59" name="Isosceles Triangle 158"/>
            <p:cNvSpPr/>
            <p:nvPr/>
          </p:nvSpPr>
          <p:spPr bwMode="auto">
            <a:xfrm rot="10800000">
              <a:off x="1584325" y="4800600"/>
              <a:ext cx="152400" cy="1524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cxnSp>
        <p:nvCxnSpPr>
          <p:cNvPr id="160" name="Straight Connector 159"/>
          <p:cNvCxnSpPr>
            <a:stCxn id="159" idx="4"/>
            <a:endCxn id="156" idx="1"/>
          </p:cNvCxnSpPr>
          <p:nvPr/>
        </p:nvCxnSpPr>
        <p:spPr bwMode="auto">
          <a:xfrm flipH="1" flipV="1">
            <a:off x="3370217" y="3378926"/>
            <a:ext cx="2210600" cy="336574"/>
          </a:xfrm>
          <a:prstGeom prst="line">
            <a:avLst/>
          </a:prstGeom>
          <a:ln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>
            <a:stCxn id="159" idx="2"/>
          </p:cNvCxnSpPr>
          <p:nvPr/>
        </p:nvCxnSpPr>
        <p:spPr bwMode="auto">
          <a:xfrm flipH="1" flipV="1">
            <a:off x="4186731" y="1143000"/>
            <a:ext cx="1497799" cy="2415089"/>
          </a:xfrm>
          <a:prstGeom prst="line">
            <a:avLst/>
          </a:prstGeom>
          <a:ln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/>
          <p:cNvGrpSpPr/>
          <p:nvPr/>
        </p:nvGrpSpPr>
        <p:grpSpPr>
          <a:xfrm>
            <a:off x="2195753" y="5411671"/>
            <a:ext cx="226207" cy="408492"/>
            <a:chOff x="1569720" y="4800600"/>
            <a:chExt cx="182880" cy="457200"/>
          </a:xfrm>
        </p:grpSpPr>
        <p:sp>
          <p:nvSpPr>
            <p:cNvPr id="179" name="Rectangle 178"/>
            <p:cNvSpPr/>
            <p:nvPr/>
          </p:nvSpPr>
          <p:spPr bwMode="auto">
            <a:xfrm>
              <a:off x="1569720" y="4953000"/>
              <a:ext cx="182880" cy="304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80" name="Isosceles Triangle 179"/>
            <p:cNvSpPr/>
            <p:nvPr/>
          </p:nvSpPr>
          <p:spPr bwMode="auto">
            <a:xfrm rot="10800000">
              <a:off x="1584325" y="4800600"/>
              <a:ext cx="152400" cy="1524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cxnSp>
        <p:nvCxnSpPr>
          <p:cNvPr id="181" name="Straight Connector 180"/>
          <p:cNvCxnSpPr/>
          <p:nvPr/>
        </p:nvCxnSpPr>
        <p:spPr bwMode="auto">
          <a:xfrm flipH="1" flipV="1">
            <a:off x="1414426" y="4121492"/>
            <a:ext cx="799392" cy="1290179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 bwMode="auto">
          <a:xfrm flipV="1">
            <a:off x="2402324" y="3778063"/>
            <a:ext cx="1201794" cy="1633608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4" name="Freeform 183"/>
          <p:cNvSpPr/>
          <p:nvPr/>
        </p:nvSpPr>
        <p:spPr>
          <a:xfrm>
            <a:off x="201900" y="1043653"/>
            <a:ext cx="5855837" cy="4673997"/>
          </a:xfrm>
          <a:custGeom>
            <a:avLst/>
            <a:gdLst>
              <a:gd name="connsiteX0" fmla="*/ 5718840 w 5855837"/>
              <a:gd name="connsiteY0" fmla="*/ 2613947 h 4673997"/>
              <a:gd name="connsiteX1" fmla="*/ 5421660 w 5855837"/>
              <a:gd name="connsiteY1" fmla="*/ 526067 h 4673997"/>
              <a:gd name="connsiteX2" fmla="*/ 2106960 w 5855837"/>
              <a:gd name="connsiteY2" fmla="*/ 287 h 4673997"/>
              <a:gd name="connsiteX3" fmla="*/ 262920 w 5855837"/>
              <a:gd name="connsiteY3" fmla="*/ 564167 h 4673997"/>
              <a:gd name="connsiteX4" fmla="*/ 72420 w 5855837"/>
              <a:gd name="connsiteY4" fmla="*/ 2324387 h 4673997"/>
              <a:gd name="connsiteX5" fmla="*/ 842040 w 5855837"/>
              <a:gd name="connsiteY5" fmla="*/ 4297967 h 4673997"/>
              <a:gd name="connsiteX6" fmla="*/ 1992660 w 5855837"/>
              <a:gd name="connsiteY6" fmla="*/ 4671347 h 467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55837" h="4673997">
                <a:moveTo>
                  <a:pt x="5718840" y="2613947"/>
                </a:moveTo>
                <a:cubicBezTo>
                  <a:pt x="5871240" y="1787812"/>
                  <a:pt x="6023640" y="961677"/>
                  <a:pt x="5421660" y="526067"/>
                </a:cubicBezTo>
                <a:cubicBezTo>
                  <a:pt x="4819680" y="90457"/>
                  <a:pt x="2966750" y="-6063"/>
                  <a:pt x="2106960" y="287"/>
                </a:cubicBezTo>
                <a:cubicBezTo>
                  <a:pt x="1247170" y="6637"/>
                  <a:pt x="602010" y="176817"/>
                  <a:pt x="262920" y="564167"/>
                </a:cubicBezTo>
                <a:cubicBezTo>
                  <a:pt x="-76170" y="951517"/>
                  <a:pt x="-24100" y="1702087"/>
                  <a:pt x="72420" y="2324387"/>
                </a:cubicBezTo>
                <a:cubicBezTo>
                  <a:pt x="168940" y="2946687"/>
                  <a:pt x="522000" y="3906807"/>
                  <a:pt x="842040" y="4297967"/>
                </a:cubicBezTo>
                <a:cubicBezTo>
                  <a:pt x="1162080" y="4689127"/>
                  <a:pt x="1577370" y="4680237"/>
                  <a:pt x="1992660" y="4671347"/>
                </a:cubicBezTo>
              </a:path>
            </a:pathLst>
          </a:custGeom>
          <a:ln>
            <a:solidFill>
              <a:srgbClr val="0070C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15" name="Freeform 114"/>
          <p:cNvSpPr/>
          <p:nvPr/>
        </p:nvSpPr>
        <p:spPr bwMode="auto">
          <a:xfrm>
            <a:off x="1818181" y="2965450"/>
            <a:ext cx="2368550" cy="805422"/>
          </a:xfrm>
          <a:custGeom>
            <a:avLst/>
            <a:gdLst>
              <a:gd name="connsiteX0" fmla="*/ 0 w 2368550"/>
              <a:gd name="connsiteY0" fmla="*/ 449405 h 805422"/>
              <a:gd name="connsiteX1" fmla="*/ 107950 w 2368550"/>
              <a:gd name="connsiteY1" fmla="*/ 284305 h 805422"/>
              <a:gd name="connsiteX2" fmla="*/ 336550 w 2368550"/>
              <a:gd name="connsiteY2" fmla="*/ 354155 h 805422"/>
              <a:gd name="connsiteX3" fmla="*/ 609600 w 2368550"/>
              <a:gd name="connsiteY3" fmla="*/ 506555 h 805422"/>
              <a:gd name="connsiteX4" fmla="*/ 990600 w 2368550"/>
              <a:gd name="connsiteY4" fmla="*/ 728805 h 805422"/>
              <a:gd name="connsiteX5" fmla="*/ 1289050 w 2368550"/>
              <a:gd name="connsiteY5" fmla="*/ 798655 h 805422"/>
              <a:gd name="connsiteX6" fmla="*/ 1473200 w 2368550"/>
              <a:gd name="connsiteY6" fmla="*/ 582755 h 805422"/>
              <a:gd name="connsiteX7" fmla="*/ 1555750 w 2368550"/>
              <a:gd name="connsiteY7" fmla="*/ 284305 h 805422"/>
              <a:gd name="connsiteX8" fmla="*/ 1682750 w 2368550"/>
              <a:gd name="connsiteY8" fmla="*/ 36655 h 805422"/>
              <a:gd name="connsiteX9" fmla="*/ 1911350 w 2368550"/>
              <a:gd name="connsiteY9" fmla="*/ 17605 h 805422"/>
              <a:gd name="connsiteX10" fmla="*/ 2368550 w 2368550"/>
              <a:gd name="connsiteY10" fmla="*/ 195405 h 80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8550" h="805422">
                <a:moveTo>
                  <a:pt x="0" y="449405"/>
                </a:moveTo>
                <a:cubicBezTo>
                  <a:pt x="25929" y="374792"/>
                  <a:pt x="51858" y="300180"/>
                  <a:pt x="107950" y="284305"/>
                </a:cubicBezTo>
                <a:cubicBezTo>
                  <a:pt x="164042" y="268430"/>
                  <a:pt x="252942" y="317113"/>
                  <a:pt x="336550" y="354155"/>
                </a:cubicBezTo>
                <a:cubicBezTo>
                  <a:pt x="420158" y="391197"/>
                  <a:pt x="500592" y="444113"/>
                  <a:pt x="609600" y="506555"/>
                </a:cubicBezTo>
                <a:cubicBezTo>
                  <a:pt x="718608" y="568997"/>
                  <a:pt x="877358" y="680122"/>
                  <a:pt x="990600" y="728805"/>
                </a:cubicBezTo>
                <a:cubicBezTo>
                  <a:pt x="1103842" y="777488"/>
                  <a:pt x="1208617" y="822997"/>
                  <a:pt x="1289050" y="798655"/>
                </a:cubicBezTo>
                <a:cubicBezTo>
                  <a:pt x="1369483" y="774313"/>
                  <a:pt x="1428750" y="668480"/>
                  <a:pt x="1473200" y="582755"/>
                </a:cubicBezTo>
                <a:cubicBezTo>
                  <a:pt x="1517650" y="497030"/>
                  <a:pt x="1520825" y="375322"/>
                  <a:pt x="1555750" y="284305"/>
                </a:cubicBezTo>
                <a:cubicBezTo>
                  <a:pt x="1590675" y="193288"/>
                  <a:pt x="1623483" y="81105"/>
                  <a:pt x="1682750" y="36655"/>
                </a:cubicBezTo>
                <a:cubicBezTo>
                  <a:pt x="1742017" y="-7795"/>
                  <a:pt x="1797050" y="-8853"/>
                  <a:pt x="1911350" y="17605"/>
                </a:cubicBezTo>
                <a:cubicBezTo>
                  <a:pt x="2025650" y="44063"/>
                  <a:pt x="2197100" y="119734"/>
                  <a:pt x="2368550" y="195405"/>
                </a:cubicBezTo>
              </a:path>
            </a:pathLst>
          </a:cu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1824038" y="2390775"/>
            <a:ext cx="2924175" cy="1416643"/>
          </a:xfrm>
          <a:custGeom>
            <a:avLst/>
            <a:gdLst>
              <a:gd name="connsiteX0" fmla="*/ 0 w 2924175"/>
              <a:gd name="connsiteY0" fmla="*/ 1014413 h 1416643"/>
              <a:gd name="connsiteX1" fmla="*/ 100012 w 2924175"/>
              <a:gd name="connsiteY1" fmla="*/ 862013 h 1416643"/>
              <a:gd name="connsiteX2" fmla="*/ 538162 w 2924175"/>
              <a:gd name="connsiteY2" fmla="*/ 1066800 h 1416643"/>
              <a:gd name="connsiteX3" fmla="*/ 1243012 w 2924175"/>
              <a:gd name="connsiteY3" fmla="*/ 1404938 h 1416643"/>
              <a:gd name="connsiteX4" fmla="*/ 1709737 w 2924175"/>
              <a:gd name="connsiteY4" fmla="*/ 604838 h 1416643"/>
              <a:gd name="connsiteX5" fmla="*/ 2657475 w 2924175"/>
              <a:gd name="connsiteY5" fmla="*/ 847725 h 1416643"/>
              <a:gd name="connsiteX6" fmla="*/ 2867025 w 2924175"/>
              <a:gd name="connsiteY6" fmla="*/ 666750 h 1416643"/>
              <a:gd name="connsiteX7" fmla="*/ 2924175 w 2924175"/>
              <a:gd name="connsiteY7" fmla="*/ 0 h 141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4175" h="1416643">
                <a:moveTo>
                  <a:pt x="0" y="1014413"/>
                </a:moveTo>
                <a:cubicBezTo>
                  <a:pt x="5159" y="933847"/>
                  <a:pt x="10318" y="853282"/>
                  <a:pt x="100012" y="862013"/>
                </a:cubicBezTo>
                <a:cubicBezTo>
                  <a:pt x="189706" y="870744"/>
                  <a:pt x="538162" y="1066800"/>
                  <a:pt x="538162" y="1066800"/>
                </a:cubicBezTo>
                <a:cubicBezTo>
                  <a:pt x="728662" y="1157288"/>
                  <a:pt x="1047749" y="1481932"/>
                  <a:pt x="1243012" y="1404938"/>
                </a:cubicBezTo>
                <a:cubicBezTo>
                  <a:pt x="1438275" y="1327944"/>
                  <a:pt x="1473993" y="697707"/>
                  <a:pt x="1709737" y="604838"/>
                </a:cubicBezTo>
                <a:cubicBezTo>
                  <a:pt x="1945481" y="511969"/>
                  <a:pt x="2464594" y="837406"/>
                  <a:pt x="2657475" y="847725"/>
                </a:cubicBezTo>
                <a:cubicBezTo>
                  <a:pt x="2850356" y="858044"/>
                  <a:pt x="2822575" y="808037"/>
                  <a:pt x="2867025" y="666750"/>
                </a:cubicBezTo>
                <a:cubicBezTo>
                  <a:pt x="2911475" y="525463"/>
                  <a:pt x="2917825" y="262731"/>
                  <a:pt x="2924175" y="0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9" name="Freeform 168"/>
          <p:cNvSpPr/>
          <p:nvPr/>
        </p:nvSpPr>
        <p:spPr>
          <a:xfrm>
            <a:off x="1804988" y="2995038"/>
            <a:ext cx="2838724" cy="801633"/>
          </a:xfrm>
          <a:custGeom>
            <a:avLst/>
            <a:gdLst>
              <a:gd name="connsiteX0" fmla="*/ 0 w 2838724"/>
              <a:gd name="connsiteY0" fmla="*/ 424437 h 801633"/>
              <a:gd name="connsiteX1" fmla="*/ 147637 w 2838724"/>
              <a:gd name="connsiteY1" fmla="*/ 281562 h 801633"/>
              <a:gd name="connsiteX2" fmla="*/ 342900 w 2838724"/>
              <a:gd name="connsiteY2" fmla="*/ 338712 h 801633"/>
              <a:gd name="connsiteX3" fmla="*/ 1247775 w 2838724"/>
              <a:gd name="connsiteY3" fmla="*/ 800675 h 801633"/>
              <a:gd name="connsiteX4" fmla="*/ 1600200 w 2838724"/>
              <a:gd name="connsiteY4" fmla="*/ 200600 h 801633"/>
              <a:gd name="connsiteX5" fmla="*/ 1771650 w 2838724"/>
              <a:gd name="connsiteY5" fmla="*/ 575 h 801633"/>
              <a:gd name="connsiteX6" fmla="*/ 2686050 w 2838724"/>
              <a:gd name="connsiteY6" fmla="*/ 248225 h 801633"/>
              <a:gd name="connsiteX7" fmla="*/ 2828925 w 2838724"/>
              <a:gd name="connsiteY7" fmla="*/ 138687 h 80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724" h="801633">
                <a:moveTo>
                  <a:pt x="0" y="424437"/>
                </a:moveTo>
                <a:cubicBezTo>
                  <a:pt x="45243" y="360143"/>
                  <a:pt x="90487" y="295849"/>
                  <a:pt x="147637" y="281562"/>
                </a:cubicBezTo>
                <a:cubicBezTo>
                  <a:pt x="204787" y="267274"/>
                  <a:pt x="159544" y="252193"/>
                  <a:pt x="342900" y="338712"/>
                </a:cubicBezTo>
                <a:cubicBezTo>
                  <a:pt x="526256" y="425231"/>
                  <a:pt x="1038225" y="823694"/>
                  <a:pt x="1247775" y="800675"/>
                </a:cubicBezTo>
                <a:cubicBezTo>
                  <a:pt x="1457325" y="777656"/>
                  <a:pt x="1512888" y="333950"/>
                  <a:pt x="1600200" y="200600"/>
                </a:cubicBezTo>
                <a:cubicBezTo>
                  <a:pt x="1687513" y="67250"/>
                  <a:pt x="1590675" y="-7362"/>
                  <a:pt x="1771650" y="575"/>
                </a:cubicBezTo>
                <a:cubicBezTo>
                  <a:pt x="1952625" y="8512"/>
                  <a:pt x="2509838" y="225206"/>
                  <a:pt x="2686050" y="248225"/>
                </a:cubicBezTo>
                <a:cubicBezTo>
                  <a:pt x="2862262" y="271244"/>
                  <a:pt x="2845593" y="204965"/>
                  <a:pt x="2828925" y="138687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6" name="Freeform 185"/>
          <p:cNvSpPr/>
          <p:nvPr/>
        </p:nvSpPr>
        <p:spPr>
          <a:xfrm>
            <a:off x="324908" y="1458852"/>
            <a:ext cx="4422661" cy="3027911"/>
          </a:xfrm>
          <a:custGeom>
            <a:avLst/>
            <a:gdLst>
              <a:gd name="connsiteX0" fmla="*/ 1508655 w 4422661"/>
              <a:gd name="connsiteY0" fmla="*/ 1922523 h 3027911"/>
              <a:gd name="connsiteX1" fmla="*/ 1594380 w 4422661"/>
              <a:gd name="connsiteY1" fmla="*/ 1793936 h 3027911"/>
              <a:gd name="connsiteX2" fmla="*/ 2713567 w 4422661"/>
              <a:gd name="connsiteY2" fmla="*/ 2317811 h 3027911"/>
              <a:gd name="connsiteX3" fmla="*/ 3185055 w 4422661"/>
              <a:gd name="connsiteY3" fmla="*/ 1541523 h 3027911"/>
              <a:gd name="connsiteX4" fmla="*/ 3689880 w 4422661"/>
              <a:gd name="connsiteY4" fmla="*/ 1651061 h 3027911"/>
              <a:gd name="connsiteX5" fmla="*/ 4180417 w 4422661"/>
              <a:gd name="connsiteY5" fmla="*/ 1779648 h 3027911"/>
              <a:gd name="connsiteX6" fmla="*/ 4380442 w 4422661"/>
              <a:gd name="connsiteY6" fmla="*/ 1536761 h 3027911"/>
              <a:gd name="connsiteX7" fmla="*/ 4394730 w 4422661"/>
              <a:gd name="connsiteY7" fmla="*/ 865248 h 3027911"/>
              <a:gd name="connsiteX8" fmla="*/ 4066117 w 4422661"/>
              <a:gd name="connsiteY8" fmla="*/ 631886 h 3027911"/>
              <a:gd name="connsiteX9" fmla="*/ 3323167 w 4422661"/>
              <a:gd name="connsiteY9" fmla="*/ 579498 h 3027911"/>
              <a:gd name="connsiteX10" fmla="*/ 3142192 w 4422661"/>
              <a:gd name="connsiteY10" fmla="*/ 493773 h 3027911"/>
              <a:gd name="connsiteX11" fmla="*/ 2813580 w 4422661"/>
              <a:gd name="connsiteY11" fmla="*/ 193736 h 3027911"/>
              <a:gd name="connsiteX12" fmla="*/ 2294467 w 4422661"/>
              <a:gd name="connsiteY12" fmla="*/ 31811 h 3027911"/>
              <a:gd name="connsiteX13" fmla="*/ 1770592 w 4422661"/>
              <a:gd name="connsiteY13" fmla="*/ 12761 h 3027911"/>
              <a:gd name="connsiteX14" fmla="*/ 1265767 w 4422661"/>
              <a:gd name="connsiteY14" fmla="*/ 179448 h 3027911"/>
              <a:gd name="connsiteX15" fmla="*/ 722842 w 4422661"/>
              <a:gd name="connsiteY15" fmla="*/ 422336 h 3027911"/>
              <a:gd name="connsiteX16" fmla="*/ 122767 w 4422661"/>
              <a:gd name="connsiteY16" fmla="*/ 736661 h 3027911"/>
              <a:gd name="connsiteX17" fmla="*/ 3705 w 4422661"/>
              <a:gd name="connsiteY17" fmla="*/ 1165286 h 3027911"/>
              <a:gd name="connsiteX18" fmla="*/ 194205 w 4422661"/>
              <a:gd name="connsiteY18" fmla="*/ 1712973 h 3027911"/>
              <a:gd name="connsiteX19" fmla="*/ 413280 w 4422661"/>
              <a:gd name="connsiteY19" fmla="*/ 2270186 h 3027911"/>
              <a:gd name="connsiteX20" fmla="*/ 679980 w 4422661"/>
              <a:gd name="connsiteY20" fmla="*/ 2703573 h 3027911"/>
              <a:gd name="connsiteX21" fmla="*/ 880005 w 4422661"/>
              <a:gd name="connsiteY21" fmla="*/ 2851211 h 3027911"/>
              <a:gd name="connsiteX22" fmla="*/ 1208617 w 4422661"/>
              <a:gd name="connsiteY22" fmla="*/ 2536886 h 3027911"/>
              <a:gd name="connsiteX23" fmla="*/ 1446742 w 4422661"/>
              <a:gd name="connsiteY23" fmla="*/ 2598798 h 3027911"/>
              <a:gd name="connsiteX24" fmla="*/ 2284942 w 4422661"/>
              <a:gd name="connsiteY24" fmla="*/ 3017898 h 3027911"/>
              <a:gd name="connsiteX25" fmla="*/ 2542117 w 4422661"/>
              <a:gd name="connsiteY25" fmla="*/ 2855973 h 302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22661" h="3027911">
                <a:moveTo>
                  <a:pt x="1508655" y="1922523"/>
                </a:moveTo>
                <a:cubicBezTo>
                  <a:pt x="1451108" y="1825289"/>
                  <a:pt x="1393561" y="1728055"/>
                  <a:pt x="1594380" y="1793936"/>
                </a:cubicBezTo>
                <a:cubicBezTo>
                  <a:pt x="1795199" y="1859817"/>
                  <a:pt x="2448454" y="2359880"/>
                  <a:pt x="2713567" y="2317811"/>
                </a:cubicBezTo>
                <a:cubicBezTo>
                  <a:pt x="2978680" y="2275742"/>
                  <a:pt x="3022336" y="1652648"/>
                  <a:pt x="3185055" y="1541523"/>
                </a:cubicBezTo>
                <a:cubicBezTo>
                  <a:pt x="3347774" y="1430398"/>
                  <a:pt x="3523986" y="1611374"/>
                  <a:pt x="3689880" y="1651061"/>
                </a:cubicBezTo>
                <a:cubicBezTo>
                  <a:pt x="3855774" y="1690748"/>
                  <a:pt x="4065324" y="1798698"/>
                  <a:pt x="4180417" y="1779648"/>
                </a:cubicBezTo>
                <a:cubicBezTo>
                  <a:pt x="4295510" y="1760598"/>
                  <a:pt x="4344723" y="1689161"/>
                  <a:pt x="4380442" y="1536761"/>
                </a:cubicBezTo>
                <a:cubicBezTo>
                  <a:pt x="4416161" y="1384361"/>
                  <a:pt x="4447117" y="1016060"/>
                  <a:pt x="4394730" y="865248"/>
                </a:cubicBezTo>
                <a:cubicBezTo>
                  <a:pt x="4342343" y="714436"/>
                  <a:pt x="4244711" y="679511"/>
                  <a:pt x="4066117" y="631886"/>
                </a:cubicBezTo>
                <a:cubicBezTo>
                  <a:pt x="3887523" y="584261"/>
                  <a:pt x="3477154" y="602517"/>
                  <a:pt x="3323167" y="579498"/>
                </a:cubicBezTo>
                <a:cubicBezTo>
                  <a:pt x="3169180" y="556479"/>
                  <a:pt x="3227123" y="558067"/>
                  <a:pt x="3142192" y="493773"/>
                </a:cubicBezTo>
                <a:cubicBezTo>
                  <a:pt x="3057261" y="429479"/>
                  <a:pt x="2954867" y="270730"/>
                  <a:pt x="2813580" y="193736"/>
                </a:cubicBezTo>
                <a:cubicBezTo>
                  <a:pt x="2672293" y="116742"/>
                  <a:pt x="2468298" y="61973"/>
                  <a:pt x="2294467" y="31811"/>
                </a:cubicBezTo>
                <a:cubicBezTo>
                  <a:pt x="2120636" y="1649"/>
                  <a:pt x="1942042" y="-11845"/>
                  <a:pt x="1770592" y="12761"/>
                </a:cubicBezTo>
                <a:cubicBezTo>
                  <a:pt x="1599142" y="37367"/>
                  <a:pt x="1440392" y="111186"/>
                  <a:pt x="1265767" y="179448"/>
                </a:cubicBezTo>
                <a:cubicBezTo>
                  <a:pt x="1091142" y="247710"/>
                  <a:pt x="913342" y="329467"/>
                  <a:pt x="722842" y="422336"/>
                </a:cubicBezTo>
                <a:cubicBezTo>
                  <a:pt x="532342" y="515205"/>
                  <a:pt x="242623" y="612836"/>
                  <a:pt x="122767" y="736661"/>
                </a:cubicBezTo>
                <a:cubicBezTo>
                  <a:pt x="2911" y="860486"/>
                  <a:pt x="-8201" y="1002567"/>
                  <a:pt x="3705" y="1165286"/>
                </a:cubicBezTo>
                <a:cubicBezTo>
                  <a:pt x="15611" y="1328005"/>
                  <a:pt x="125942" y="1528823"/>
                  <a:pt x="194205" y="1712973"/>
                </a:cubicBezTo>
                <a:cubicBezTo>
                  <a:pt x="262467" y="1897123"/>
                  <a:pt x="332317" y="2105086"/>
                  <a:pt x="413280" y="2270186"/>
                </a:cubicBezTo>
                <a:cubicBezTo>
                  <a:pt x="494242" y="2435286"/>
                  <a:pt x="602193" y="2606736"/>
                  <a:pt x="679980" y="2703573"/>
                </a:cubicBezTo>
                <a:cubicBezTo>
                  <a:pt x="757767" y="2800410"/>
                  <a:pt x="791899" y="2878992"/>
                  <a:pt x="880005" y="2851211"/>
                </a:cubicBezTo>
                <a:cubicBezTo>
                  <a:pt x="968111" y="2823430"/>
                  <a:pt x="1114161" y="2578955"/>
                  <a:pt x="1208617" y="2536886"/>
                </a:cubicBezTo>
                <a:cubicBezTo>
                  <a:pt x="1303073" y="2494817"/>
                  <a:pt x="1267354" y="2518629"/>
                  <a:pt x="1446742" y="2598798"/>
                </a:cubicBezTo>
                <a:cubicBezTo>
                  <a:pt x="1626130" y="2678967"/>
                  <a:pt x="2102380" y="2975036"/>
                  <a:pt x="2284942" y="3017898"/>
                </a:cubicBezTo>
                <a:cubicBezTo>
                  <a:pt x="2467505" y="3060761"/>
                  <a:pt x="2504811" y="2958367"/>
                  <a:pt x="2542117" y="2855973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3" name="Freeform 182"/>
          <p:cNvSpPr/>
          <p:nvPr/>
        </p:nvSpPr>
        <p:spPr bwMode="auto">
          <a:xfrm>
            <a:off x="1418131" y="3684938"/>
            <a:ext cx="2195512" cy="794761"/>
          </a:xfrm>
          <a:custGeom>
            <a:avLst/>
            <a:gdLst>
              <a:gd name="connsiteX0" fmla="*/ 0 w 2195512"/>
              <a:gd name="connsiteY0" fmla="*/ 450312 h 794761"/>
              <a:gd name="connsiteX1" fmla="*/ 104775 w 2195512"/>
              <a:gd name="connsiteY1" fmla="*/ 312200 h 794761"/>
              <a:gd name="connsiteX2" fmla="*/ 300037 w 2195512"/>
              <a:gd name="connsiteY2" fmla="*/ 331250 h 794761"/>
              <a:gd name="connsiteX3" fmla="*/ 966787 w 2195512"/>
              <a:gd name="connsiteY3" fmla="*/ 702725 h 794761"/>
              <a:gd name="connsiteX4" fmla="*/ 1243012 w 2195512"/>
              <a:gd name="connsiteY4" fmla="*/ 793212 h 794761"/>
              <a:gd name="connsiteX5" fmla="*/ 1443037 w 2195512"/>
              <a:gd name="connsiteY5" fmla="*/ 655100 h 794761"/>
              <a:gd name="connsiteX6" fmla="*/ 1533525 w 2195512"/>
              <a:gd name="connsiteY6" fmla="*/ 350300 h 794761"/>
              <a:gd name="connsiteX7" fmla="*/ 1628775 w 2195512"/>
              <a:gd name="connsiteY7" fmla="*/ 135987 h 794761"/>
              <a:gd name="connsiteX8" fmla="*/ 1757362 w 2195512"/>
              <a:gd name="connsiteY8" fmla="*/ 7400 h 794761"/>
              <a:gd name="connsiteX9" fmla="*/ 1952625 w 2195512"/>
              <a:gd name="connsiteY9" fmla="*/ 26450 h 794761"/>
              <a:gd name="connsiteX10" fmla="*/ 2195512 w 2195512"/>
              <a:gd name="connsiteY10" fmla="*/ 116937 h 7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5512" h="794761">
                <a:moveTo>
                  <a:pt x="0" y="450312"/>
                </a:moveTo>
                <a:cubicBezTo>
                  <a:pt x="27384" y="391178"/>
                  <a:pt x="54769" y="332044"/>
                  <a:pt x="104775" y="312200"/>
                </a:cubicBezTo>
                <a:cubicBezTo>
                  <a:pt x="154781" y="292356"/>
                  <a:pt x="156368" y="266162"/>
                  <a:pt x="300037" y="331250"/>
                </a:cubicBezTo>
                <a:cubicBezTo>
                  <a:pt x="443706" y="396337"/>
                  <a:pt x="809625" y="625731"/>
                  <a:pt x="966787" y="702725"/>
                </a:cubicBezTo>
                <a:cubicBezTo>
                  <a:pt x="1123949" y="779719"/>
                  <a:pt x="1163637" y="801149"/>
                  <a:pt x="1243012" y="793212"/>
                </a:cubicBezTo>
                <a:cubicBezTo>
                  <a:pt x="1322387" y="785275"/>
                  <a:pt x="1394618" y="728919"/>
                  <a:pt x="1443037" y="655100"/>
                </a:cubicBezTo>
                <a:cubicBezTo>
                  <a:pt x="1491456" y="581281"/>
                  <a:pt x="1502569" y="436819"/>
                  <a:pt x="1533525" y="350300"/>
                </a:cubicBezTo>
                <a:cubicBezTo>
                  <a:pt x="1564481" y="263781"/>
                  <a:pt x="1591469" y="193137"/>
                  <a:pt x="1628775" y="135987"/>
                </a:cubicBezTo>
                <a:cubicBezTo>
                  <a:pt x="1666081" y="78837"/>
                  <a:pt x="1703387" y="25656"/>
                  <a:pt x="1757362" y="7400"/>
                </a:cubicBezTo>
                <a:cubicBezTo>
                  <a:pt x="1811337" y="-10856"/>
                  <a:pt x="1879600" y="8194"/>
                  <a:pt x="1952625" y="26450"/>
                </a:cubicBezTo>
                <a:cubicBezTo>
                  <a:pt x="2025650" y="44706"/>
                  <a:pt x="2195512" y="116937"/>
                  <a:pt x="2195512" y="116937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9" name="Freeform 188"/>
          <p:cNvSpPr/>
          <p:nvPr/>
        </p:nvSpPr>
        <p:spPr>
          <a:xfrm>
            <a:off x="525372" y="1498416"/>
            <a:ext cx="4206317" cy="2324341"/>
          </a:xfrm>
          <a:custGeom>
            <a:avLst/>
            <a:gdLst>
              <a:gd name="connsiteX0" fmla="*/ 1284378 w 4206317"/>
              <a:gd name="connsiteY0" fmla="*/ 1898834 h 2324341"/>
              <a:gd name="connsiteX1" fmla="*/ 1398678 w 4206317"/>
              <a:gd name="connsiteY1" fmla="*/ 1759134 h 2324341"/>
              <a:gd name="connsiteX2" fmla="*/ 1665378 w 4206317"/>
              <a:gd name="connsiteY2" fmla="*/ 1867084 h 2324341"/>
              <a:gd name="connsiteX3" fmla="*/ 2452778 w 4206317"/>
              <a:gd name="connsiteY3" fmla="*/ 2311584 h 2324341"/>
              <a:gd name="connsiteX4" fmla="*/ 2713128 w 4206317"/>
              <a:gd name="connsiteY4" fmla="*/ 2146484 h 2324341"/>
              <a:gd name="connsiteX5" fmla="*/ 2909978 w 4206317"/>
              <a:gd name="connsiteY5" fmla="*/ 1562284 h 2324341"/>
              <a:gd name="connsiteX6" fmla="*/ 3132228 w 4206317"/>
              <a:gd name="connsiteY6" fmla="*/ 1492434 h 2324341"/>
              <a:gd name="connsiteX7" fmla="*/ 3983128 w 4206317"/>
              <a:gd name="connsiteY7" fmla="*/ 1746434 h 2324341"/>
              <a:gd name="connsiteX8" fmla="*/ 4167278 w 4206317"/>
              <a:gd name="connsiteY8" fmla="*/ 1536884 h 2324341"/>
              <a:gd name="connsiteX9" fmla="*/ 4167278 w 4206317"/>
              <a:gd name="connsiteY9" fmla="*/ 768534 h 2324341"/>
              <a:gd name="connsiteX10" fmla="*/ 3748178 w 4206317"/>
              <a:gd name="connsiteY10" fmla="*/ 571684 h 2324341"/>
              <a:gd name="connsiteX11" fmla="*/ 3030628 w 4206317"/>
              <a:gd name="connsiteY11" fmla="*/ 514534 h 2324341"/>
              <a:gd name="connsiteX12" fmla="*/ 2681378 w 4206317"/>
              <a:gd name="connsiteY12" fmla="*/ 203384 h 2324341"/>
              <a:gd name="connsiteX13" fmla="*/ 1989228 w 4206317"/>
              <a:gd name="connsiteY13" fmla="*/ 184 h 2324341"/>
              <a:gd name="connsiteX14" fmla="*/ 1208178 w 4206317"/>
              <a:gd name="connsiteY14" fmla="*/ 177984 h 2324341"/>
              <a:gd name="connsiteX15" fmla="*/ 598578 w 4206317"/>
              <a:gd name="connsiteY15" fmla="*/ 679634 h 2324341"/>
              <a:gd name="connsiteX16" fmla="*/ 331878 w 4206317"/>
              <a:gd name="connsiteY16" fmla="*/ 889184 h 2324341"/>
              <a:gd name="connsiteX17" fmla="*/ 1678 w 4206317"/>
              <a:gd name="connsiteY17" fmla="*/ 1206684 h 2324341"/>
              <a:gd name="connsiteX18" fmla="*/ 223928 w 4206317"/>
              <a:gd name="connsiteY18" fmla="*/ 1651184 h 2324341"/>
              <a:gd name="connsiteX19" fmla="*/ 662078 w 4206317"/>
              <a:gd name="connsiteY19" fmla="*/ 2051234 h 2324341"/>
              <a:gd name="connsiteX20" fmla="*/ 1024028 w 4206317"/>
              <a:gd name="connsiteY20" fmla="*/ 2267134 h 2324341"/>
              <a:gd name="connsiteX21" fmla="*/ 1284378 w 4206317"/>
              <a:gd name="connsiteY21" fmla="*/ 1898834 h 232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06317" h="2324341">
                <a:moveTo>
                  <a:pt x="1284378" y="1898834"/>
                </a:moveTo>
                <a:cubicBezTo>
                  <a:pt x="1346820" y="1814167"/>
                  <a:pt x="1335178" y="1764426"/>
                  <a:pt x="1398678" y="1759134"/>
                </a:cubicBezTo>
                <a:cubicBezTo>
                  <a:pt x="1462178" y="1753842"/>
                  <a:pt x="1489695" y="1775009"/>
                  <a:pt x="1665378" y="1867084"/>
                </a:cubicBezTo>
                <a:cubicBezTo>
                  <a:pt x="1841061" y="1959159"/>
                  <a:pt x="2278153" y="2265017"/>
                  <a:pt x="2452778" y="2311584"/>
                </a:cubicBezTo>
                <a:cubicBezTo>
                  <a:pt x="2627403" y="2358151"/>
                  <a:pt x="2636928" y="2271367"/>
                  <a:pt x="2713128" y="2146484"/>
                </a:cubicBezTo>
                <a:cubicBezTo>
                  <a:pt x="2789328" y="2021601"/>
                  <a:pt x="2840128" y="1671292"/>
                  <a:pt x="2909978" y="1562284"/>
                </a:cubicBezTo>
                <a:cubicBezTo>
                  <a:pt x="2979828" y="1453276"/>
                  <a:pt x="2953370" y="1461742"/>
                  <a:pt x="3132228" y="1492434"/>
                </a:cubicBezTo>
                <a:cubicBezTo>
                  <a:pt x="3311086" y="1523126"/>
                  <a:pt x="3810620" y="1739026"/>
                  <a:pt x="3983128" y="1746434"/>
                </a:cubicBezTo>
                <a:cubicBezTo>
                  <a:pt x="4155636" y="1753842"/>
                  <a:pt x="4136586" y="1699867"/>
                  <a:pt x="4167278" y="1536884"/>
                </a:cubicBezTo>
                <a:cubicBezTo>
                  <a:pt x="4197970" y="1373901"/>
                  <a:pt x="4237128" y="929401"/>
                  <a:pt x="4167278" y="768534"/>
                </a:cubicBezTo>
                <a:cubicBezTo>
                  <a:pt x="4097428" y="607667"/>
                  <a:pt x="3937620" y="614017"/>
                  <a:pt x="3748178" y="571684"/>
                </a:cubicBezTo>
                <a:cubicBezTo>
                  <a:pt x="3558736" y="529351"/>
                  <a:pt x="3208428" y="575917"/>
                  <a:pt x="3030628" y="514534"/>
                </a:cubicBezTo>
                <a:cubicBezTo>
                  <a:pt x="2852828" y="453151"/>
                  <a:pt x="2854945" y="289109"/>
                  <a:pt x="2681378" y="203384"/>
                </a:cubicBezTo>
                <a:cubicBezTo>
                  <a:pt x="2507811" y="117659"/>
                  <a:pt x="2234761" y="4417"/>
                  <a:pt x="1989228" y="184"/>
                </a:cubicBezTo>
                <a:cubicBezTo>
                  <a:pt x="1743695" y="-4049"/>
                  <a:pt x="1439953" y="64742"/>
                  <a:pt x="1208178" y="177984"/>
                </a:cubicBezTo>
                <a:cubicBezTo>
                  <a:pt x="976403" y="291226"/>
                  <a:pt x="744628" y="561101"/>
                  <a:pt x="598578" y="679634"/>
                </a:cubicBezTo>
                <a:cubicBezTo>
                  <a:pt x="452528" y="798167"/>
                  <a:pt x="431361" y="801342"/>
                  <a:pt x="331878" y="889184"/>
                </a:cubicBezTo>
                <a:cubicBezTo>
                  <a:pt x="232395" y="977026"/>
                  <a:pt x="19670" y="1079684"/>
                  <a:pt x="1678" y="1206684"/>
                </a:cubicBezTo>
                <a:cubicBezTo>
                  <a:pt x="-16314" y="1333684"/>
                  <a:pt x="113861" y="1510426"/>
                  <a:pt x="223928" y="1651184"/>
                </a:cubicBezTo>
                <a:cubicBezTo>
                  <a:pt x="333995" y="1791942"/>
                  <a:pt x="528728" y="1948576"/>
                  <a:pt x="662078" y="2051234"/>
                </a:cubicBezTo>
                <a:cubicBezTo>
                  <a:pt x="795428" y="2153892"/>
                  <a:pt x="917136" y="2298884"/>
                  <a:pt x="1024028" y="2267134"/>
                </a:cubicBezTo>
                <a:cubicBezTo>
                  <a:pt x="1130920" y="2235384"/>
                  <a:pt x="1221936" y="1983501"/>
                  <a:pt x="1284378" y="1898834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0" name="Freeform 189"/>
          <p:cNvSpPr/>
          <p:nvPr/>
        </p:nvSpPr>
        <p:spPr>
          <a:xfrm>
            <a:off x="322360" y="1148659"/>
            <a:ext cx="5757800" cy="3842441"/>
          </a:xfrm>
          <a:custGeom>
            <a:avLst/>
            <a:gdLst>
              <a:gd name="connsiteX0" fmla="*/ 5602190 w 5757800"/>
              <a:gd name="connsiteY0" fmla="*/ 2521641 h 3842441"/>
              <a:gd name="connsiteX1" fmla="*/ 5703790 w 5757800"/>
              <a:gd name="connsiteY1" fmla="*/ 1092891 h 3842441"/>
              <a:gd name="connsiteX2" fmla="*/ 4859240 w 5757800"/>
              <a:gd name="connsiteY2" fmla="*/ 235641 h 3842441"/>
              <a:gd name="connsiteX3" fmla="*/ 2681190 w 5757800"/>
              <a:gd name="connsiteY3" fmla="*/ 13391 h 3842441"/>
              <a:gd name="connsiteX4" fmla="*/ 585690 w 5757800"/>
              <a:gd name="connsiteY4" fmla="*/ 534091 h 3842441"/>
              <a:gd name="connsiteX5" fmla="*/ 1490 w 5757800"/>
              <a:gd name="connsiteY5" fmla="*/ 1511991 h 3842441"/>
              <a:gd name="connsiteX6" fmla="*/ 445990 w 5757800"/>
              <a:gd name="connsiteY6" fmla="*/ 3023291 h 3842441"/>
              <a:gd name="connsiteX7" fmla="*/ 1284190 w 5757800"/>
              <a:gd name="connsiteY7" fmla="*/ 3715441 h 3842441"/>
              <a:gd name="connsiteX8" fmla="*/ 2274790 w 5757800"/>
              <a:gd name="connsiteY8" fmla="*/ 3842441 h 384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7800" h="3842441">
                <a:moveTo>
                  <a:pt x="5602190" y="2521641"/>
                </a:moveTo>
                <a:cubicBezTo>
                  <a:pt x="5714902" y="1997766"/>
                  <a:pt x="5827615" y="1473891"/>
                  <a:pt x="5703790" y="1092891"/>
                </a:cubicBezTo>
                <a:cubicBezTo>
                  <a:pt x="5579965" y="711891"/>
                  <a:pt x="5363007" y="415558"/>
                  <a:pt x="4859240" y="235641"/>
                </a:cubicBezTo>
                <a:cubicBezTo>
                  <a:pt x="4355473" y="55724"/>
                  <a:pt x="3393448" y="-36351"/>
                  <a:pt x="2681190" y="13391"/>
                </a:cubicBezTo>
                <a:cubicBezTo>
                  <a:pt x="1968932" y="63133"/>
                  <a:pt x="1032307" y="284324"/>
                  <a:pt x="585690" y="534091"/>
                </a:cubicBezTo>
                <a:cubicBezTo>
                  <a:pt x="139073" y="783858"/>
                  <a:pt x="24773" y="1097124"/>
                  <a:pt x="1490" y="1511991"/>
                </a:cubicBezTo>
                <a:cubicBezTo>
                  <a:pt x="-21793" y="1926858"/>
                  <a:pt x="232207" y="2656049"/>
                  <a:pt x="445990" y="3023291"/>
                </a:cubicBezTo>
                <a:cubicBezTo>
                  <a:pt x="659773" y="3390533"/>
                  <a:pt x="979390" y="3578916"/>
                  <a:pt x="1284190" y="3715441"/>
                </a:cubicBezTo>
                <a:cubicBezTo>
                  <a:pt x="1588990" y="3851966"/>
                  <a:pt x="2113923" y="3813866"/>
                  <a:pt x="2274790" y="3842441"/>
                </a:cubicBezTo>
              </a:path>
            </a:pathLst>
          </a:custGeom>
          <a:ln w="38100">
            <a:solidFill>
              <a:srgbClr val="0070C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6" grpId="1" animBg="1"/>
      <p:bldP spid="166" grpId="0" animBg="1"/>
      <p:bldP spid="166" grpId="1" animBg="1"/>
      <p:bldP spid="3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108" grpId="0"/>
      <p:bldP spid="108" grpId="1"/>
      <p:bldP spid="113" grpId="0" animBg="1"/>
      <p:bldP spid="113" grpId="1" animBg="1"/>
      <p:bldP spid="114" grpId="0" animBg="1"/>
      <p:bldP spid="114" grpId="1" animBg="1"/>
      <p:bldP spid="184" grpId="0" animBg="1"/>
      <p:bldP spid="184" grpId="1" animBg="1"/>
      <p:bldP spid="115" grpId="0" animBg="1"/>
      <p:bldP spid="115" grpId="1" animBg="1"/>
      <p:bldP spid="170" grpId="0" animBg="1"/>
      <p:bldP spid="170" grpId="1" animBg="1"/>
      <p:bldP spid="169" grpId="0" animBg="1"/>
      <p:bldP spid="169" grpId="1" animBg="1"/>
      <p:bldP spid="186" grpId="0" animBg="1"/>
      <p:bldP spid="186" grpId="1" animBg="1"/>
      <p:bldP spid="183" grpId="0" animBg="1"/>
      <p:bldP spid="183" grpId="1" animBg="1"/>
      <p:bldP spid="189" grpId="0" animBg="1"/>
      <p:bldP spid="19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Cumulative Errors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514600"/>
            <a:ext cx="74676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48933" y="2319867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 Low Geometry					  High Geometry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476250" y="1480066"/>
            <a:ext cx="609600" cy="609600"/>
            <a:chOff x="476250" y="1480066"/>
            <a:chExt cx="609600" cy="609600"/>
          </a:xfrm>
        </p:grpSpPr>
        <p:sp>
          <p:nvSpPr>
            <p:cNvPr id="38" name="Oval 37"/>
            <p:cNvSpPr/>
            <p:nvPr/>
          </p:nvSpPr>
          <p:spPr bwMode="auto">
            <a:xfrm>
              <a:off x="476250" y="1480066"/>
              <a:ext cx="609600" cy="6096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1035050" y="1622426"/>
              <a:ext cx="30956" cy="5000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Iterative Closest Point (ICP)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66800" y="1428750"/>
            <a:ext cx="2819400" cy="685800"/>
            <a:chOff x="1066800" y="1143000"/>
            <a:chExt cx="2819400" cy="685800"/>
          </a:xfrm>
        </p:grpSpPr>
        <p:sp>
          <p:nvSpPr>
            <p:cNvPr id="2" name="Rectangle 1"/>
            <p:cNvSpPr/>
            <p:nvPr/>
          </p:nvSpPr>
          <p:spPr bwMode="auto">
            <a:xfrm>
              <a:off x="1066800" y="114300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76375" y="129540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Correspondence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66800" y="2270760"/>
            <a:ext cx="2819400" cy="685800"/>
            <a:chOff x="1066800" y="1985010"/>
            <a:chExt cx="2819400" cy="685800"/>
          </a:xfrm>
        </p:grpSpPr>
        <p:sp>
          <p:nvSpPr>
            <p:cNvPr id="6" name="Rectangle 5"/>
            <p:cNvSpPr/>
            <p:nvPr/>
          </p:nvSpPr>
          <p:spPr bwMode="auto">
            <a:xfrm>
              <a:off x="1066800" y="198501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5900" y="213741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Weighting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66800" y="3112770"/>
            <a:ext cx="2819400" cy="685800"/>
            <a:chOff x="1066800" y="2827020"/>
            <a:chExt cx="2819400" cy="685800"/>
          </a:xfrm>
        </p:grpSpPr>
        <p:sp>
          <p:nvSpPr>
            <p:cNvPr id="7" name="Rectangle 6"/>
            <p:cNvSpPr/>
            <p:nvPr/>
          </p:nvSpPr>
          <p:spPr bwMode="auto">
            <a:xfrm>
              <a:off x="1066800" y="282702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85900" y="297942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Rejection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66800" y="3954780"/>
            <a:ext cx="2819400" cy="685800"/>
            <a:chOff x="1066800" y="3669030"/>
            <a:chExt cx="2819400" cy="685800"/>
          </a:xfrm>
        </p:grpSpPr>
        <p:sp>
          <p:nvSpPr>
            <p:cNvPr id="8" name="Rectangle 7"/>
            <p:cNvSpPr/>
            <p:nvPr/>
          </p:nvSpPr>
          <p:spPr bwMode="auto">
            <a:xfrm>
              <a:off x="1066800" y="366903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6375" y="382143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Error Metric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66800" y="4796790"/>
            <a:ext cx="2819400" cy="685800"/>
            <a:chOff x="1066800" y="4511040"/>
            <a:chExt cx="2819400" cy="685800"/>
          </a:xfrm>
        </p:grpSpPr>
        <p:sp>
          <p:nvSpPr>
            <p:cNvPr id="9" name="Rectangle 8"/>
            <p:cNvSpPr/>
            <p:nvPr/>
          </p:nvSpPr>
          <p:spPr bwMode="auto">
            <a:xfrm>
              <a:off x="1066800" y="451104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85900" y="466344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Minimize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66800" y="5638800"/>
            <a:ext cx="2819400" cy="685800"/>
            <a:chOff x="1066800" y="5353050"/>
            <a:chExt cx="2819400" cy="6858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1066800" y="5353050"/>
              <a:ext cx="2819400" cy="685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85900" y="5505450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Update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2" name="Elbow Connector 21"/>
          <p:cNvCxnSpPr>
            <a:stCxn id="10" idx="3"/>
            <a:endCxn id="2" idx="3"/>
          </p:cNvCxnSpPr>
          <p:nvPr/>
        </p:nvCxnSpPr>
        <p:spPr bwMode="auto">
          <a:xfrm flipV="1">
            <a:off x="3886200" y="1771650"/>
            <a:ext cx="12700" cy="4210050"/>
          </a:xfrm>
          <a:prstGeom prst="bentConnector3">
            <a:avLst>
              <a:gd name="adj1" fmla="val 4200000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1073150" y="3954780"/>
            <a:ext cx="2819400" cy="685800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0225" y="1651636"/>
            <a:ext cx="590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LKDA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58" name="Elbow Connector 57"/>
          <p:cNvCxnSpPr>
            <a:stCxn id="10" idx="1"/>
            <a:endCxn id="6" idx="1"/>
          </p:cNvCxnSpPr>
          <p:nvPr/>
        </p:nvCxnSpPr>
        <p:spPr bwMode="auto">
          <a:xfrm rot="10800000">
            <a:off x="1066800" y="2613660"/>
            <a:ext cx="12700" cy="3368040"/>
          </a:xfrm>
          <a:prstGeom prst="bentConnector3">
            <a:avLst>
              <a:gd name="adj1" fmla="val 3650000"/>
            </a:avLst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 bwMode="auto">
          <a:xfrm>
            <a:off x="1073150" y="4803656"/>
            <a:ext cx="2819400" cy="685800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62599" y="3051033"/>
                <a:ext cx="2357609" cy="1431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0" dirty="0" smtClean="0">
                  <a:solidFill>
                    <a:schemeClr val="tx1"/>
                  </a:solidFill>
                </a:endParaRPr>
              </a:p>
              <a:p>
                <a:endParaRPr lang="en-US" b="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…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599" y="3051033"/>
                <a:ext cx="2357609" cy="143109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435600" y="261789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k</a:t>
            </a:r>
            <a:r>
              <a:rPr lang="en-US" dirty="0" smtClean="0">
                <a:solidFill>
                  <a:schemeClr val="tx1"/>
                </a:solidFill>
              </a:rPr>
              <a:t> = Number of iterations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2.22222E-6 0.2453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7" grpId="0" animBg="1"/>
      <p:bldP spid="5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96547"/>
            <a:ext cx="8915400" cy="325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Outside Bounds of TSDF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73303"/>
            <a:ext cx="3352800" cy="215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31393"/>
            <a:ext cx="339319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464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6700" y="464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LKDA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6900" y="2565399"/>
            <a:ext cx="88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Frame #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1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Outside Bounds of TSDF</a:t>
            </a:r>
          </a:p>
        </p:txBody>
      </p:sp>
      <p:pic>
        <p:nvPicPr>
          <p:cNvPr id="3" name="output20001_009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630" y="1287450"/>
            <a:ext cx="7214340" cy="5410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3505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3505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LKDA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3370"/>
            <a:ext cx="8890000" cy="320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Flat Wall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19600"/>
            <a:ext cx="2751430" cy="217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28115"/>
            <a:ext cx="295744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464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6700" y="464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LKDA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6900" y="2565399"/>
            <a:ext cx="88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Frame #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252776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Flat Wall</a:t>
            </a:r>
          </a:p>
        </p:txBody>
      </p:sp>
      <p:pic>
        <p:nvPicPr>
          <p:cNvPr id="2" name="output30001_029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127216"/>
            <a:ext cx="7467600" cy="5600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3593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3593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LKDA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</p:txBody>
      </p:sp>
      <p:pic>
        <p:nvPicPr>
          <p:cNvPr id="2" name="Lab0001_109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02870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0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Camera Tracking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38866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83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64"/>
          <p:cNvSpPr/>
          <p:nvPr/>
        </p:nvSpPr>
        <p:spPr bwMode="auto">
          <a:xfrm rot="1681729">
            <a:off x="6601450" y="4127170"/>
            <a:ext cx="1869189" cy="996211"/>
          </a:xfrm>
          <a:custGeom>
            <a:avLst/>
            <a:gdLst>
              <a:gd name="connsiteX0" fmla="*/ 511302 w 4253764"/>
              <a:gd name="connsiteY0" fmla="*/ 756962 h 2267104"/>
              <a:gd name="connsiteX1" fmla="*/ 1391835 w 4253764"/>
              <a:gd name="connsiteY1" fmla="*/ 88096 h 2267104"/>
              <a:gd name="connsiteX2" fmla="*/ 2433235 w 4253764"/>
              <a:gd name="connsiteY2" fmla="*/ 54229 h 2267104"/>
              <a:gd name="connsiteX3" fmla="*/ 3068235 w 4253764"/>
              <a:gd name="connsiteY3" fmla="*/ 519896 h 2267104"/>
              <a:gd name="connsiteX4" fmla="*/ 3965702 w 4253764"/>
              <a:gd name="connsiteY4" fmla="*/ 621496 h 2267104"/>
              <a:gd name="connsiteX5" fmla="*/ 4253568 w 4253764"/>
              <a:gd name="connsiteY5" fmla="*/ 1019429 h 2267104"/>
              <a:gd name="connsiteX6" fmla="*/ 3991102 w 4253764"/>
              <a:gd name="connsiteY6" fmla="*/ 1722162 h 2267104"/>
              <a:gd name="connsiteX7" fmla="*/ 3034368 w 4253764"/>
              <a:gd name="connsiteY7" fmla="*/ 1493562 h 2267104"/>
              <a:gd name="connsiteX8" fmla="*/ 2568702 w 4253764"/>
              <a:gd name="connsiteY8" fmla="*/ 2264029 h 2267104"/>
              <a:gd name="connsiteX9" fmla="*/ 1468035 w 4253764"/>
              <a:gd name="connsiteY9" fmla="*/ 1781429 h 2267104"/>
              <a:gd name="connsiteX10" fmla="*/ 1002368 w 4253764"/>
              <a:gd name="connsiteY10" fmla="*/ 2255562 h 2267104"/>
              <a:gd name="connsiteX11" fmla="*/ 11768 w 4253764"/>
              <a:gd name="connsiteY11" fmla="*/ 1324229 h 2267104"/>
              <a:gd name="connsiteX12" fmla="*/ 511302 w 4253764"/>
              <a:gd name="connsiteY12" fmla="*/ 756962 h 226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3764" h="2267104">
                <a:moveTo>
                  <a:pt x="511302" y="756962"/>
                </a:moveTo>
                <a:cubicBezTo>
                  <a:pt x="741313" y="550940"/>
                  <a:pt x="1071513" y="205218"/>
                  <a:pt x="1391835" y="88096"/>
                </a:cubicBezTo>
                <a:cubicBezTo>
                  <a:pt x="1712157" y="-29026"/>
                  <a:pt x="2153835" y="-17738"/>
                  <a:pt x="2433235" y="54229"/>
                </a:cubicBezTo>
                <a:cubicBezTo>
                  <a:pt x="2712635" y="126196"/>
                  <a:pt x="2812824" y="425352"/>
                  <a:pt x="3068235" y="519896"/>
                </a:cubicBezTo>
                <a:cubicBezTo>
                  <a:pt x="3323646" y="614440"/>
                  <a:pt x="3768147" y="538240"/>
                  <a:pt x="3965702" y="621496"/>
                </a:cubicBezTo>
                <a:cubicBezTo>
                  <a:pt x="4163258" y="704751"/>
                  <a:pt x="4249335" y="835985"/>
                  <a:pt x="4253568" y="1019429"/>
                </a:cubicBezTo>
                <a:cubicBezTo>
                  <a:pt x="4257801" y="1202873"/>
                  <a:pt x="4194302" y="1643140"/>
                  <a:pt x="3991102" y="1722162"/>
                </a:cubicBezTo>
                <a:cubicBezTo>
                  <a:pt x="3787902" y="1801184"/>
                  <a:pt x="3271435" y="1403251"/>
                  <a:pt x="3034368" y="1493562"/>
                </a:cubicBezTo>
                <a:cubicBezTo>
                  <a:pt x="2797301" y="1583873"/>
                  <a:pt x="2829757" y="2216051"/>
                  <a:pt x="2568702" y="2264029"/>
                </a:cubicBezTo>
                <a:cubicBezTo>
                  <a:pt x="2307647" y="2312007"/>
                  <a:pt x="1729091" y="1782840"/>
                  <a:pt x="1468035" y="1781429"/>
                </a:cubicBezTo>
                <a:cubicBezTo>
                  <a:pt x="1206979" y="1780018"/>
                  <a:pt x="1245079" y="2331762"/>
                  <a:pt x="1002368" y="2255562"/>
                </a:cubicBezTo>
                <a:cubicBezTo>
                  <a:pt x="759657" y="2179362"/>
                  <a:pt x="92201" y="1575407"/>
                  <a:pt x="11768" y="1324229"/>
                </a:cubicBezTo>
                <a:cubicBezTo>
                  <a:pt x="-68665" y="1073051"/>
                  <a:pt x="281291" y="962984"/>
                  <a:pt x="511302" y="756962"/>
                </a:cubicBez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304800" y="392113"/>
            <a:ext cx="868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Kinect Fusion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3277" y="1676400"/>
            <a:ext cx="79411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Limitations</a:t>
            </a:r>
          </a:p>
          <a:p>
            <a:pPr marL="1028700" lvl="1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Environment </a:t>
            </a:r>
            <a:r>
              <a:rPr lang="en-US" b="1" dirty="0">
                <a:solidFill>
                  <a:schemeClr val="tx1"/>
                </a:solidFill>
              </a:rPr>
              <a:t>Size</a:t>
            </a:r>
          </a:p>
          <a:p>
            <a:pPr marL="1428750" lvl="2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Reconstruction is bounded to a TSDF volume</a:t>
            </a:r>
          </a:p>
          <a:p>
            <a:pPr marL="1428750" lvl="2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TSDF memory consumption exponentially </a:t>
            </a:r>
            <a:r>
              <a:rPr lang="en-US" dirty="0" smtClean="0">
                <a:solidFill>
                  <a:schemeClr val="tx1"/>
                </a:solidFill>
              </a:rPr>
              <a:t>increases with size and resolution</a:t>
            </a:r>
            <a:endParaRPr lang="en-US" b="1" u="sng" dirty="0" smtClean="0">
              <a:solidFill>
                <a:schemeClr val="tx1"/>
              </a:solidFill>
            </a:endParaRPr>
          </a:p>
          <a:p>
            <a:pPr marL="1028700" lvl="1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Camera Tracking</a:t>
            </a:r>
          </a:p>
          <a:p>
            <a:pPr marL="1428750" lvl="2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Only uses depth, fails when little geometry is present</a:t>
            </a:r>
          </a:p>
          <a:p>
            <a:pPr marL="1428750" lvl="2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Cannot maintain tracking with sparse depth information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	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43153" y="4353520"/>
            <a:ext cx="2819400" cy="2362200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 rot="21598783">
            <a:off x="2130669" y="6111637"/>
            <a:ext cx="226207" cy="408492"/>
            <a:chOff x="1569720" y="4800600"/>
            <a:chExt cx="182880" cy="457200"/>
          </a:xfrm>
        </p:grpSpPr>
        <p:sp>
          <p:nvSpPr>
            <p:cNvPr id="50" name="Rectangle 49"/>
            <p:cNvSpPr/>
            <p:nvPr/>
          </p:nvSpPr>
          <p:spPr bwMode="auto">
            <a:xfrm>
              <a:off x="1569720" y="4953000"/>
              <a:ext cx="182880" cy="304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51" name="Isosceles Triangle 50"/>
            <p:cNvSpPr/>
            <p:nvPr/>
          </p:nvSpPr>
          <p:spPr bwMode="auto">
            <a:xfrm rot="10800000">
              <a:off x="1584325" y="4800600"/>
              <a:ext cx="152400" cy="1524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sp>
        <p:nvSpPr>
          <p:cNvPr id="60" name="Freeform 59"/>
          <p:cNvSpPr/>
          <p:nvPr/>
        </p:nvSpPr>
        <p:spPr bwMode="auto">
          <a:xfrm>
            <a:off x="1402622" y="4663797"/>
            <a:ext cx="1869189" cy="996211"/>
          </a:xfrm>
          <a:custGeom>
            <a:avLst/>
            <a:gdLst>
              <a:gd name="connsiteX0" fmla="*/ 511302 w 4253764"/>
              <a:gd name="connsiteY0" fmla="*/ 756962 h 2267104"/>
              <a:gd name="connsiteX1" fmla="*/ 1391835 w 4253764"/>
              <a:gd name="connsiteY1" fmla="*/ 88096 h 2267104"/>
              <a:gd name="connsiteX2" fmla="*/ 2433235 w 4253764"/>
              <a:gd name="connsiteY2" fmla="*/ 54229 h 2267104"/>
              <a:gd name="connsiteX3" fmla="*/ 3068235 w 4253764"/>
              <a:gd name="connsiteY3" fmla="*/ 519896 h 2267104"/>
              <a:gd name="connsiteX4" fmla="*/ 3965702 w 4253764"/>
              <a:gd name="connsiteY4" fmla="*/ 621496 h 2267104"/>
              <a:gd name="connsiteX5" fmla="*/ 4253568 w 4253764"/>
              <a:gd name="connsiteY5" fmla="*/ 1019429 h 2267104"/>
              <a:gd name="connsiteX6" fmla="*/ 3991102 w 4253764"/>
              <a:gd name="connsiteY6" fmla="*/ 1722162 h 2267104"/>
              <a:gd name="connsiteX7" fmla="*/ 3034368 w 4253764"/>
              <a:gd name="connsiteY7" fmla="*/ 1493562 h 2267104"/>
              <a:gd name="connsiteX8" fmla="*/ 2568702 w 4253764"/>
              <a:gd name="connsiteY8" fmla="*/ 2264029 h 2267104"/>
              <a:gd name="connsiteX9" fmla="*/ 1468035 w 4253764"/>
              <a:gd name="connsiteY9" fmla="*/ 1781429 h 2267104"/>
              <a:gd name="connsiteX10" fmla="*/ 1002368 w 4253764"/>
              <a:gd name="connsiteY10" fmla="*/ 2255562 h 2267104"/>
              <a:gd name="connsiteX11" fmla="*/ 11768 w 4253764"/>
              <a:gd name="connsiteY11" fmla="*/ 1324229 h 2267104"/>
              <a:gd name="connsiteX12" fmla="*/ 511302 w 4253764"/>
              <a:gd name="connsiteY12" fmla="*/ 756962 h 226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3764" h="2267104">
                <a:moveTo>
                  <a:pt x="511302" y="756962"/>
                </a:moveTo>
                <a:cubicBezTo>
                  <a:pt x="741313" y="550940"/>
                  <a:pt x="1071513" y="205218"/>
                  <a:pt x="1391835" y="88096"/>
                </a:cubicBezTo>
                <a:cubicBezTo>
                  <a:pt x="1712157" y="-29026"/>
                  <a:pt x="2153835" y="-17738"/>
                  <a:pt x="2433235" y="54229"/>
                </a:cubicBezTo>
                <a:cubicBezTo>
                  <a:pt x="2712635" y="126196"/>
                  <a:pt x="2812824" y="425352"/>
                  <a:pt x="3068235" y="519896"/>
                </a:cubicBezTo>
                <a:cubicBezTo>
                  <a:pt x="3323646" y="614440"/>
                  <a:pt x="3768147" y="538240"/>
                  <a:pt x="3965702" y="621496"/>
                </a:cubicBezTo>
                <a:cubicBezTo>
                  <a:pt x="4163258" y="704751"/>
                  <a:pt x="4249335" y="835985"/>
                  <a:pt x="4253568" y="1019429"/>
                </a:cubicBezTo>
                <a:cubicBezTo>
                  <a:pt x="4257801" y="1202873"/>
                  <a:pt x="4194302" y="1643140"/>
                  <a:pt x="3991102" y="1722162"/>
                </a:cubicBezTo>
                <a:cubicBezTo>
                  <a:pt x="3787902" y="1801184"/>
                  <a:pt x="3271435" y="1403251"/>
                  <a:pt x="3034368" y="1493562"/>
                </a:cubicBezTo>
                <a:cubicBezTo>
                  <a:pt x="2797301" y="1583873"/>
                  <a:pt x="2829757" y="2216051"/>
                  <a:pt x="2568702" y="2264029"/>
                </a:cubicBezTo>
                <a:cubicBezTo>
                  <a:pt x="2307647" y="2312007"/>
                  <a:pt x="1729091" y="1782840"/>
                  <a:pt x="1468035" y="1781429"/>
                </a:cubicBezTo>
                <a:cubicBezTo>
                  <a:pt x="1206979" y="1780018"/>
                  <a:pt x="1245079" y="2331762"/>
                  <a:pt x="1002368" y="2255562"/>
                </a:cubicBezTo>
                <a:cubicBezTo>
                  <a:pt x="759657" y="2179362"/>
                  <a:pt x="92201" y="1575407"/>
                  <a:pt x="11768" y="1324229"/>
                </a:cubicBezTo>
                <a:cubicBezTo>
                  <a:pt x="-68665" y="1073051"/>
                  <a:pt x="281291" y="962984"/>
                  <a:pt x="511302" y="756962"/>
                </a:cubicBez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160" y="40313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TSDF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004613" y="4323040"/>
            <a:ext cx="2819400" cy="2362200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 rot="2918434">
            <a:off x="7370242" y="5493864"/>
            <a:ext cx="226207" cy="408492"/>
            <a:chOff x="1569720" y="4800600"/>
            <a:chExt cx="182880" cy="457200"/>
          </a:xfrm>
        </p:grpSpPr>
        <p:sp>
          <p:nvSpPr>
            <p:cNvPr id="63" name="Rectangle 62"/>
            <p:cNvSpPr/>
            <p:nvPr/>
          </p:nvSpPr>
          <p:spPr bwMode="auto">
            <a:xfrm>
              <a:off x="1569720" y="4953000"/>
              <a:ext cx="182880" cy="304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64" name="Isosceles Triangle 63"/>
            <p:cNvSpPr/>
            <p:nvPr/>
          </p:nvSpPr>
          <p:spPr bwMode="auto">
            <a:xfrm rot="10800000">
              <a:off x="1584325" y="4800600"/>
              <a:ext cx="152400" cy="1524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960620" y="400085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TSDF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64" idx="0"/>
          </p:cNvCxnSpPr>
          <p:nvPr/>
        </p:nvCxnSpPr>
        <p:spPr bwMode="auto">
          <a:xfrm flipV="1">
            <a:off x="7533927" y="5003800"/>
            <a:ext cx="159098" cy="648733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4" idx="0"/>
            <a:endCxn id="65" idx="7"/>
          </p:cNvCxnSpPr>
          <p:nvPr/>
        </p:nvCxnSpPr>
        <p:spPr bwMode="auto">
          <a:xfrm flipV="1">
            <a:off x="7533927" y="4949825"/>
            <a:ext cx="244823" cy="70270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4" idx="0"/>
          </p:cNvCxnSpPr>
          <p:nvPr/>
        </p:nvCxnSpPr>
        <p:spPr bwMode="auto">
          <a:xfrm flipV="1">
            <a:off x="7533927" y="5045075"/>
            <a:ext cx="267048" cy="60745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4" idx="0"/>
          </p:cNvCxnSpPr>
          <p:nvPr/>
        </p:nvCxnSpPr>
        <p:spPr bwMode="auto">
          <a:xfrm flipV="1">
            <a:off x="7533927" y="5203825"/>
            <a:ext cx="270223" cy="44870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3" idx="0"/>
          </p:cNvCxnSpPr>
          <p:nvPr/>
        </p:nvCxnSpPr>
        <p:spPr bwMode="auto">
          <a:xfrm flipV="1">
            <a:off x="7534447" y="5337175"/>
            <a:ext cx="269703" cy="31594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4" idx="0"/>
            <a:endCxn id="61" idx="3"/>
          </p:cNvCxnSpPr>
          <p:nvPr/>
        </p:nvCxnSpPr>
        <p:spPr bwMode="auto">
          <a:xfrm flipV="1">
            <a:off x="7533927" y="5483225"/>
            <a:ext cx="279748" cy="16930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4" idx="0"/>
            <a:endCxn id="61" idx="3"/>
          </p:cNvCxnSpPr>
          <p:nvPr/>
        </p:nvCxnSpPr>
        <p:spPr bwMode="auto">
          <a:xfrm flipV="1">
            <a:off x="7533927" y="5616575"/>
            <a:ext cx="289273" cy="3595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20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TSDF vs. Occupancy Grid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57497" y="221633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71007" y="221633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284517" y="221633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98027" y="221633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911537" y="221633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25047" y="221633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38557" y="221633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2067" y="221633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165577" y="221633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479087" y="221633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57497" y="252984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971007" y="252984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284517" y="252984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598027" y="252984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911537" y="252984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225047" y="252984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538557" y="252984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852067" y="252984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165577" y="252984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479087" y="252984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57497" y="284335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971007" y="284335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284517" y="284335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598027" y="284335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911537" y="284335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225047" y="284335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538557" y="284335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852067" y="284335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165577" y="284335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3479087" y="284335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57497" y="315686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971007" y="315686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1284517" y="315686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1598027" y="315686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1911537" y="315686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225047" y="315686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2538557" y="315686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852067" y="315686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165577" y="315686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479087" y="315686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57497" y="347037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971007" y="347037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284517" y="347037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1598027" y="347037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1911537" y="347037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2225047" y="347037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2538557" y="347037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2852067" y="347037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165577" y="347037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3479087" y="347037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657497" y="378388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971007" y="378388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1284517" y="378388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1598027" y="378388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1911537" y="378388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2225047" y="378388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538557" y="378388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852067" y="378388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3165577" y="378388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3479087" y="378388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657497" y="409739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971007" y="409739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1284517" y="409739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1598027" y="409739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1911537" y="409739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2225047" y="409739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2538557" y="409739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852067" y="409739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3165577" y="409739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3479087" y="409739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657497" y="441090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971007" y="441090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1284517" y="441090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1598027" y="441090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1911537" y="441090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2225047" y="441090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2538557" y="441090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2852067" y="441090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3165577" y="441090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3479087" y="441090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657497" y="472441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971007" y="472441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1284517" y="472441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1598027" y="472441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1911537" y="472441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2225047" y="472441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4" name="Rectangle 133"/>
          <p:cNvSpPr/>
          <p:nvPr/>
        </p:nvSpPr>
        <p:spPr bwMode="auto">
          <a:xfrm>
            <a:off x="2538557" y="472441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5" name="Rectangle 134"/>
          <p:cNvSpPr/>
          <p:nvPr/>
        </p:nvSpPr>
        <p:spPr bwMode="auto">
          <a:xfrm>
            <a:off x="2852067" y="472441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6" name="Rectangle 135"/>
          <p:cNvSpPr/>
          <p:nvPr/>
        </p:nvSpPr>
        <p:spPr bwMode="auto">
          <a:xfrm>
            <a:off x="3165577" y="472441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7" name="Rectangle 136"/>
          <p:cNvSpPr/>
          <p:nvPr/>
        </p:nvSpPr>
        <p:spPr bwMode="auto">
          <a:xfrm>
            <a:off x="3479087" y="472441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8" name="Rectangle 137"/>
          <p:cNvSpPr/>
          <p:nvPr/>
        </p:nvSpPr>
        <p:spPr bwMode="auto">
          <a:xfrm>
            <a:off x="657497" y="503792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9" name="Rectangle 138"/>
          <p:cNvSpPr/>
          <p:nvPr/>
        </p:nvSpPr>
        <p:spPr bwMode="auto">
          <a:xfrm>
            <a:off x="971007" y="503792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0" name="Rectangle 139"/>
          <p:cNvSpPr/>
          <p:nvPr/>
        </p:nvSpPr>
        <p:spPr bwMode="auto">
          <a:xfrm>
            <a:off x="1284517" y="503792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1" name="Rectangle 140"/>
          <p:cNvSpPr/>
          <p:nvPr/>
        </p:nvSpPr>
        <p:spPr bwMode="auto">
          <a:xfrm>
            <a:off x="1598027" y="503792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2" name="Rectangle 141"/>
          <p:cNvSpPr/>
          <p:nvPr/>
        </p:nvSpPr>
        <p:spPr bwMode="auto">
          <a:xfrm>
            <a:off x="1911537" y="503792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3" name="Rectangle 142"/>
          <p:cNvSpPr/>
          <p:nvPr/>
        </p:nvSpPr>
        <p:spPr bwMode="auto">
          <a:xfrm>
            <a:off x="2225047" y="503792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4" name="Rectangle 143"/>
          <p:cNvSpPr/>
          <p:nvPr/>
        </p:nvSpPr>
        <p:spPr bwMode="auto">
          <a:xfrm>
            <a:off x="2538557" y="503792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5" name="Rectangle 144"/>
          <p:cNvSpPr/>
          <p:nvPr/>
        </p:nvSpPr>
        <p:spPr bwMode="auto">
          <a:xfrm>
            <a:off x="2852067" y="503792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6" name="Rectangle 145"/>
          <p:cNvSpPr/>
          <p:nvPr/>
        </p:nvSpPr>
        <p:spPr bwMode="auto">
          <a:xfrm>
            <a:off x="3165577" y="503792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7" name="Rectangle 146"/>
          <p:cNvSpPr/>
          <p:nvPr/>
        </p:nvSpPr>
        <p:spPr bwMode="auto">
          <a:xfrm>
            <a:off x="3479087" y="5037924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5212059" y="221197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9" name="Rectangle 148"/>
          <p:cNvSpPr/>
          <p:nvPr/>
        </p:nvSpPr>
        <p:spPr bwMode="auto">
          <a:xfrm>
            <a:off x="5525569" y="221197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0" name="Rectangle 149"/>
          <p:cNvSpPr/>
          <p:nvPr/>
        </p:nvSpPr>
        <p:spPr bwMode="auto">
          <a:xfrm>
            <a:off x="5839079" y="221197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1" name="Rectangle 150"/>
          <p:cNvSpPr/>
          <p:nvPr/>
        </p:nvSpPr>
        <p:spPr bwMode="auto">
          <a:xfrm>
            <a:off x="6152589" y="221197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2" name="Rectangle 151"/>
          <p:cNvSpPr/>
          <p:nvPr/>
        </p:nvSpPr>
        <p:spPr bwMode="auto">
          <a:xfrm>
            <a:off x="6466099" y="221197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6779609" y="221197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4" name="Rectangle 153"/>
          <p:cNvSpPr/>
          <p:nvPr/>
        </p:nvSpPr>
        <p:spPr bwMode="auto">
          <a:xfrm>
            <a:off x="7093119" y="221197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5" name="Rectangle 154"/>
          <p:cNvSpPr/>
          <p:nvPr/>
        </p:nvSpPr>
        <p:spPr bwMode="auto">
          <a:xfrm>
            <a:off x="7406629" y="221197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6" name="Rectangle 155"/>
          <p:cNvSpPr/>
          <p:nvPr/>
        </p:nvSpPr>
        <p:spPr bwMode="auto">
          <a:xfrm>
            <a:off x="7720139" y="221197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7" name="Rectangle 156"/>
          <p:cNvSpPr/>
          <p:nvPr/>
        </p:nvSpPr>
        <p:spPr bwMode="auto">
          <a:xfrm>
            <a:off x="8033649" y="221197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212059" y="252548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9" name="Rectangle 158"/>
          <p:cNvSpPr/>
          <p:nvPr/>
        </p:nvSpPr>
        <p:spPr bwMode="auto">
          <a:xfrm>
            <a:off x="5525569" y="252548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5839079" y="252548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1" name="Rectangle 160"/>
          <p:cNvSpPr/>
          <p:nvPr/>
        </p:nvSpPr>
        <p:spPr bwMode="auto">
          <a:xfrm>
            <a:off x="6152589" y="252548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2" name="Rectangle 161"/>
          <p:cNvSpPr/>
          <p:nvPr/>
        </p:nvSpPr>
        <p:spPr bwMode="auto">
          <a:xfrm>
            <a:off x="6466099" y="252548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3" name="Rectangle 162"/>
          <p:cNvSpPr/>
          <p:nvPr/>
        </p:nvSpPr>
        <p:spPr bwMode="auto">
          <a:xfrm>
            <a:off x="6779609" y="252548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4" name="Rectangle 163"/>
          <p:cNvSpPr/>
          <p:nvPr/>
        </p:nvSpPr>
        <p:spPr bwMode="auto">
          <a:xfrm>
            <a:off x="7093119" y="252548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7406629" y="252548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6" name="Rectangle 165"/>
          <p:cNvSpPr/>
          <p:nvPr/>
        </p:nvSpPr>
        <p:spPr bwMode="auto">
          <a:xfrm>
            <a:off x="7720139" y="252548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7" name="Rectangle 166"/>
          <p:cNvSpPr/>
          <p:nvPr/>
        </p:nvSpPr>
        <p:spPr bwMode="auto">
          <a:xfrm>
            <a:off x="8033649" y="252548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8" name="Rectangle 167"/>
          <p:cNvSpPr/>
          <p:nvPr/>
        </p:nvSpPr>
        <p:spPr bwMode="auto">
          <a:xfrm>
            <a:off x="5212059" y="283899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9" name="Rectangle 168"/>
          <p:cNvSpPr/>
          <p:nvPr/>
        </p:nvSpPr>
        <p:spPr bwMode="auto">
          <a:xfrm>
            <a:off x="5525569" y="283899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0" name="Rectangle 169"/>
          <p:cNvSpPr/>
          <p:nvPr/>
        </p:nvSpPr>
        <p:spPr bwMode="auto">
          <a:xfrm>
            <a:off x="5839079" y="283899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1" name="Rectangle 170"/>
          <p:cNvSpPr/>
          <p:nvPr/>
        </p:nvSpPr>
        <p:spPr bwMode="auto">
          <a:xfrm>
            <a:off x="6152589" y="283899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6466099" y="283899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3" name="Rectangle 172"/>
          <p:cNvSpPr/>
          <p:nvPr/>
        </p:nvSpPr>
        <p:spPr bwMode="auto">
          <a:xfrm>
            <a:off x="6779609" y="283899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4" name="Rectangle 173"/>
          <p:cNvSpPr/>
          <p:nvPr/>
        </p:nvSpPr>
        <p:spPr bwMode="auto">
          <a:xfrm>
            <a:off x="7093119" y="283899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7406629" y="283899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6" name="Rectangle 175"/>
          <p:cNvSpPr/>
          <p:nvPr/>
        </p:nvSpPr>
        <p:spPr bwMode="auto">
          <a:xfrm>
            <a:off x="7720139" y="283899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7" name="Rectangle 176"/>
          <p:cNvSpPr/>
          <p:nvPr/>
        </p:nvSpPr>
        <p:spPr bwMode="auto">
          <a:xfrm>
            <a:off x="8033649" y="283899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8" name="Rectangle 177"/>
          <p:cNvSpPr/>
          <p:nvPr/>
        </p:nvSpPr>
        <p:spPr bwMode="auto">
          <a:xfrm>
            <a:off x="5212059" y="315250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5525569" y="315250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5839079" y="315250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1" name="Rectangle 180"/>
          <p:cNvSpPr/>
          <p:nvPr/>
        </p:nvSpPr>
        <p:spPr bwMode="auto">
          <a:xfrm>
            <a:off x="6152589" y="315250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2" name="Rectangle 181"/>
          <p:cNvSpPr/>
          <p:nvPr/>
        </p:nvSpPr>
        <p:spPr bwMode="auto">
          <a:xfrm>
            <a:off x="6466099" y="315250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3" name="Rectangle 182"/>
          <p:cNvSpPr/>
          <p:nvPr/>
        </p:nvSpPr>
        <p:spPr bwMode="auto">
          <a:xfrm>
            <a:off x="6779609" y="315250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4" name="Rectangle 183"/>
          <p:cNvSpPr/>
          <p:nvPr/>
        </p:nvSpPr>
        <p:spPr bwMode="auto">
          <a:xfrm>
            <a:off x="7093119" y="315250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5" name="Rectangle 184"/>
          <p:cNvSpPr/>
          <p:nvPr/>
        </p:nvSpPr>
        <p:spPr bwMode="auto">
          <a:xfrm>
            <a:off x="7406629" y="315250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6" name="Rectangle 185"/>
          <p:cNvSpPr/>
          <p:nvPr/>
        </p:nvSpPr>
        <p:spPr bwMode="auto">
          <a:xfrm>
            <a:off x="7720139" y="315250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7" name="Rectangle 186"/>
          <p:cNvSpPr/>
          <p:nvPr/>
        </p:nvSpPr>
        <p:spPr bwMode="auto">
          <a:xfrm>
            <a:off x="8033649" y="315250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8" name="Rectangle 187"/>
          <p:cNvSpPr/>
          <p:nvPr/>
        </p:nvSpPr>
        <p:spPr bwMode="auto">
          <a:xfrm>
            <a:off x="5212059" y="346601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9" name="Rectangle 188"/>
          <p:cNvSpPr/>
          <p:nvPr/>
        </p:nvSpPr>
        <p:spPr bwMode="auto">
          <a:xfrm>
            <a:off x="5525569" y="346601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0" name="Rectangle 189"/>
          <p:cNvSpPr/>
          <p:nvPr/>
        </p:nvSpPr>
        <p:spPr bwMode="auto">
          <a:xfrm>
            <a:off x="5839079" y="346601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6152589" y="346601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6466099" y="346601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3" name="Rectangle 192"/>
          <p:cNvSpPr/>
          <p:nvPr/>
        </p:nvSpPr>
        <p:spPr bwMode="auto">
          <a:xfrm>
            <a:off x="6779609" y="346601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4" name="Rectangle 193"/>
          <p:cNvSpPr/>
          <p:nvPr/>
        </p:nvSpPr>
        <p:spPr bwMode="auto">
          <a:xfrm>
            <a:off x="7093119" y="346601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5" name="Rectangle 194"/>
          <p:cNvSpPr/>
          <p:nvPr/>
        </p:nvSpPr>
        <p:spPr bwMode="auto">
          <a:xfrm>
            <a:off x="7406629" y="346601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6" name="Rectangle 195"/>
          <p:cNvSpPr/>
          <p:nvPr/>
        </p:nvSpPr>
        <p:spPr bwMode="auto">
          <a:xfrm>
            <a:off x="7720139" y="346601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7" name="Rectangle 196"/>
          <p:cNvSpPr/>
          <p:nvPr/>
        </p:nvSpPr>
        <p:spPr bwMode="auto">
          <a:xfrm>
            <a:off x="8033649" y="346601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8" name="Rectangle 197"/>
          <p:cNvSpPr/>
          <p:nvPr/>
        </p:nvSpPr>
        <p:spPr bwMode="auto">
          <a:xfrm>
            <a:off x="5212059" y="377952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9" name="Rectangle 198"/>
          <p:cNvSpPr/>
          <p:nvPr/>
        </p:nvSpPr>
        <p:spPr bwMode="auto">
          <a:xfrm>
            <a:off x="5525569" y="377952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0" name="Rectangle 199"/>
          <p:cNvSpPr/>
          <p:nvPr/>
        </p:nvSpPr>
        <p:spPr bwMode="auto">
          <a:xfrm>
            <a:off x="5839079" y="377952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6152589" y="377952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2" name="Rectangle 201"/>
          <p:cNvSpPr/>
          <p:nvPr/>
        </p:nvSpPr>
        <p:spPr bwMode="auto">
          <a:xfrm>
            <a:off x="6466099" y="377952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6779609" y="377952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4" name="Rectangle 203"/>
          <p:cNvSpPr/>
          <p:nvPr/>
        </p:nvSpPr>
        <p:spPr bwMode="auto">
          <a:xfrm>
            <a:off x="7093119" y="377952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5" name="Rectangle 204"/>
          <p:cNvSpPr/>
          <p:nvPr/>
        </p:nvSpPr>
        <p:spPr bwMode="auto">
          <a:xfrm>
            <a:off x="7406629" y="377952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6" name="Rectangle 205"/>
          <p:cNvSpPr/>
          <p:nvPr/>
        </p:nvSpPr>
        <p:spPr bwMode="auto">
          <a:xfrm>
            <a:off x="7720139" y="377952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7" name="Rectangle 206"/>
          <p:cNvSpPr/>
          <p:nvPr/>
        </p:nvSpPr>
        <p:spPr bwMode="auto">
          <a:xfrm>
            <a:off x="8033649" y="377952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8" name="Rectangle 207"/>
          <p:cNvSpPr/>
          <p:nvPr/>
        </p:nvSpPr>
        <p:spPr bwMode="auto">
          <a:xfrm>
            <a:off x="5212059" y="409303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525569" y="409303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0" name="Rectangle 209"/>
          <p:cNvSpPr/>
          <p:nvPr/>
        </p:nvSpPr>
        <p:spPr bwMode="auto">
          <a:xfrm>
            <a:off x="5839079" y="409303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1" name="Rectangle 210"/>
          <p:cNvSpPr/>
          <p:nvPr/>
        </p:nvSpPr>
        <p:spPr bwMode="auto">
          <a:xfrm>
            <a:off x="6152589" y="409303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2" name="Rectangle 211"/>
          <p:cNvSpPr/>
          <p:nvPr/>
        </p:nvSpPr>
        <p:spPr bwMode="auto">
          <a:xfrm>
            <a:off x="6466099" y="409303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3" name="Rectangle 212"/>
          <p:cNvSpPr/>
          <p:nvPr/>
        </p:nvSpPr>
        <p:spPr bwMode="auto">
          <a:xfrm>
            <a:off x="6779609" y="409303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4" name="Rectangle 213"/>
          <p:cNvSpPr/>
          <p:nvPr/>
        </p:nvSpPr>
        <p:spPr bwMode="auto">
          <a:xfrm>
            <a:off x="7093119" y="409303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5" name="Rectangle 214"/>
          <p:cNvSpPr/>
          <p:nvPr/>
        </p:nvSpPr>
        <p:spPr bwMode="auto">
          <a:xfrm>
            <a:off x="7406629" y="409303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6" name="Rectangle 215"/>
          <p:cNvSpPr/>
          <p:nvPr/>
        </p:nvSpPr>
        <p:spPr bwMode="auto">
          <a:xfrm>
            <a:off x="7720139" y="409303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7" name="Rectangle 216"/>
          <p:cNvSpPr/>
          <p:nvPr/>
        </p:nvSpPr>
        <p:spPr bwMode="auto">
          <a:xfrm>
            <a:off x="8033649" y="409303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8" name="Rectangle 217"/>
          <p:cNvSpPr/>
          <p:nvPr/>
        </p:nvSpPr>
        <p:spPr bwMode="auto">
          <a:xfrm>
            <a:off x="5212059" y="440654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5525569" y="440654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5839079" y="440654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1" name="Rectangle 220"/>
          <p:cNvSpPr/>
          <p:nvPr/>
        </p:nvSpPr>
        <p:spPr bwMode="auto">
          <a:xfrm>
            <a:off x="6152589" y="440654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2" name="Rectangle 221"/>
          <p:cNvSpPr/>
          <p:nvPr/>
        </p:nvSpPr>
        <p:spPr bwMode="auto">
          <a:xfrm>
            <a:off x="6466099" y="440654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3" name="Rectangle 222"/>
          <p:cNvSpPr/>
          <p:nvPr/>
        </p:nvSpPr>
        <p:spPr bwMode="auto">
          <a:xfrm>
            <a:off x="6779609" y="440654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4" name="Rectangle 223"/>
          <p:cNvSpPr/>
          <p:nvPr/>
        </p:nvSpPr>
        <p:spPr bwMode="auto">
          <a:xfrm>
            <a:off x="7093119" y="440654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5" name="Rectangle 224"/>
          <p:cNvSpPr/>
          <p:nvPr/>
        </p:nvSpPr>
        <p:spPr bwMode="auto">
          <a:xfrm>
            <a:off x="7406629" y="440654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6" name="Rectangle 225"/>
          <p:cNvSpPr/>
          <p:nvPr/>
        </p:nvSpPr>
        <p:spPr bwMode="auto">
          <a:xfrm>
            <a:off x="7720139" y="440654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7" name="Rectangle 226"/>
          <p:cNvSpPr/>
          <p:nvPr/>
        </p:nvSpPr>
        <p:spPr bwMode="auto">
          <a:xfrm>
            <a:off x="8033649" y="440654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8" name="Rectangle 227"/>
          <p:cNvSpPr/>
          <p:nvPr/>
        </p:nvSpPr>
        <p:spPr bwMode="auto">
          <a:xfrm>
            <a:off x="5212059" y="472005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9" name="Rectangle 228"/>
          <p:cNvSpPr/>
          <p:nvPr/>
        </p:nvSpPr>
        <p:spPr bwMode="auto">
          <a:xfrm>
            <a:off x="5525569" y="472005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0" name="Rectangle 229"/>
          <p:cNvSpPr/>
          <p:nvPr/>
        </p:nvSpPr>
        <p:spPr bwMode="auto">
          <a:xfrm>
            <a:off x="5839079" y="472005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1" name="Rectangle 230"/>
          <p:cNvSpPr/>
          <p:nvPr/>
        </p:nvSpPr>
        <p:spPr bwMode="auto">
          <a:xfrm>
            <a:off x="6152589" y="472005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2" name="Rectangle 231"/>
          <p:cNvSpPr/>
          <p:nvPr/>
        </p:nvSpPr>
        <p:spPr bwMode="auto">
          <a:xfrm>
            <a:off x="6466099" y="472005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3" name="Rectangle 232"/>
          <p:cNvSpPr/>
          <p:nvPr/>
        </p:nvSpPr>
        <p:spPr bwMode="auto">
          <a:xfrm>
            <a:off x="6779609" y="472005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4" name="Rectangle 233"/>
          <p:cNvSpPr/>
          <p:nvPr/>
        </p:nvSpPr>
        <p:spPr bwMode="auto">
          <a:xfrm>
            <a:off x="7093119" y="472005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5" name="Rectangle 234"/>
          <p:cNvSpPr/>
          <p:nvPr/>
        </p:nvSpPr>
        <p:spPr bwMode="auto">
          <a:xfrm>
            <a:off x="7406629" y="472005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6" name="Rectangle 235"/>
          <p:cNvSpPr/>
          <p:nvPr/>
        </p:nvSpPr>
        <p:spPr bwMode="auto">
          <a:xfrm>
            <a:off x="7720139" y="472005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7" name="Rectangle 236"/>
          <p:cNvSpPr/>
          <p:nvPr/>
        </p:nvSpPr>
        <p:spPr bwMode="auto">
          <a:xfrm>
            <a:off x="8033649" y="472005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8" name="Rectangle 237"/>
          <p:cNvSpPr/>
          <p:nvPr/>
        </p:nvSpPr>
        <p:spPr bwMode="auto">
          <a:xfrm>
            <a:off x="5212059" y="503356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9" name="Rectangle 238"/>
          <p:cNvSpPr/>
          <p:nvPr/>
        </p:nvSpPr>
        <p:spPr bwMode="auto">
          <a:xfrm>
            <a:off x="5525569" y="503356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0" name="Rectangle 239"/>
          <p:cNvSpPr/>
          <p:nvPr/>
        </p:nvSpPr>
        <p:spPr bwMode="auto">
          <a:xfrm>
            <a:off x="5839079" y="503356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1" name="Rectangle 240"/>
          <p:cNvSpPr/>
          <p:nvPr/>
        </p:nvSpPr>
        <p:spPr bwMode="auto">
          <a:xfrm>
            <a:off x="6152589" y="503356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2" name="Rectangle 241"/>
          <p:cNvSpPr/>
          <p:nvPr/>
        </p:nvSpPr>
        <p:spPr bwMode="auto">
          <a:xfrm>
            <a:off x="6466099" y="503356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3" name="Rectangle 242"/>
          <p:cNvSpPr/>
          <p:nvPr/>
        </p:nvSpPr>
        <p:spPr bwMode="auto">
          <a:xfrm>
            <a:off x="6779609" y="503356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4" name="Rectangle 243"/>
          <p:cNvSpPr/>
          <p:nvPr/>
        </p:nvSpPr>
        <p:spPr bwMode="auto">
          <a:xfrm>
            <a:off x="7093119" y="503356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5" name="Rectangle 244"/>
          <p:cNvSpPr/>
          <p:nvPr/>
        </p:nvSpPr>
        <p:spPr bwMode="auto">
          <a:xfrm>
            <a:off x="7406629" y="503356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6" name="Rectangle 245"/>
          <p:cNvSpPr/>
          <p:nvPr/>
        </p:nvSpPr>
        <p:spPr bwMode="auto">
          <a:xfrm>
            <a:off x="7720139" y="503356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7" name="Rectangle 246"/>
          <p:cNvSpPr/>
          <p:nvPr/>
        </p:nvSpPr>
        <p:spPr bwMode="auto">
          <a:xfrm>
            <a:off x="8033649" y="5033569"/>
            <a:ext cx="313510" cy="3135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391185" y="2638723"/>
            <a:ext cx="2037815" cy="20378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9" name="Oval 248"/>
          <p:cNvSpPr/>
          <p:nvPr/>
        </p:nvSpPr>
        <p:spPr bwMode="auto">
          <a:xfrm>
            <a:off x="5926182" y="2608217"/>
            <a:ext cx="2037815" cy="20378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497" y="1836116"/>
            <a:ext cx="177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TSDF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5212058" y="1849964"/>
            <a:ext cx="210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Occupancy Grid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9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Why?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468566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Robotics: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Navigation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Object Manipulation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064000" cy="157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89500" y="3367385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Augmented Reality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Compositing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10184"/>
            <a:ext cx="2492723" cy="16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static.ddmcdn.com/gif/3d-ultrasound-baby-womb-6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695825"/>
            <a:ext cx="2959100" cy="19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5800" y="53340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Medical: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Aid In Surgery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Monitor Prenatal Development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TSDF vs. Occupancy Grid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57497" y="221633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71007" y="221633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284517" y="221633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98027" y="221633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911537" y="221633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25047" y="221633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38557" y="221633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2067" y="221633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165577" y="221633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479087" y="221633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57497" y="252984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971007" y="252984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284517" y="252984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598027" y="252984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911537" y="252984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225047" y="252984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538557" y="252984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852067" y="252984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165577" y="252984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479087" y="252984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57497" y="284335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971007" y="284335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284517" y="284335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598027" y="284335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911537" y="284335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225047" y="284335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538557" y="284335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852067" y="284335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165577" y="284335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3479087" y="284335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57497" y="315686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971007" y="315686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1284517" y="315686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1598027" y="315686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1911537" y="315686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225047" y="315686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2538557" y="315686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852067" y="315686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165577" y="315686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479087" y="315686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57497" y="347037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971007" y="347037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284517" y="347037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1598027" y="347037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1911537" y="347037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2225047" y="347037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2538557" y="347037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2852067" y="347037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165577" y="347037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3479087" y="347037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657497" y="378388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971007" y="378388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1284517" y="378388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1598027" y="378388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1911537" y="378388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2225047" y="378388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538557" y="378388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852067" y="378388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3165577" y="378388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3479087" y="378388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657497" y="409739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971007" y="409739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1284517" y="409739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1598027" y="409739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1911537" y="409739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2225047" y="409739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2538557" y="409739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852067" y="409739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3165577" y="409739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3479087" y="409739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657497" y="441090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971007" y="441090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1284517" y="441090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1598027" y="441090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1911537" y="441090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2225047" y="441090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2538557" y="441090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2852067" y="4410904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3165577" y="441090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3479087" y="441090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657497" y="472441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971007" y="472441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1284517" y="472441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1598027" y="472441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1911537" y="472441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2225047" y="472441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4" name="Rectangle 133"/>
          <p:cNvSpPr/>
          <p:nvPr/>
        </p:nvSpPr>
        <p:spPr bwMode="auto">
          <a:xfrm>
            <a:off x="2538557" y="472441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5" name="Rectangle 134"/>
          <p:cNvSpPr/>
          <p:nvPr/>
        </p:nvSpPr>
        <p:spPr bwMode="auto">
          <a:xfrm>
            <a:off x="2852067" y="472441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6" name="Rectangle 135"/>
          <p:cNvSpPr/>
          <p:nvPr/>
        </p:nvSpPr>
        <p:spPr bwMode="auto">
          <a:xfrm>
            <a:off x="3165577" y="472441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7" name="Rectangle 136"/>
          <p:cNvSpPr/>
          <p:nvPr/>
        </p:nvSpPr>
        <p:spPr bwMode="auto">
          <a:xfrm>
            <a:off x="3479087" y="472441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8" name="Rectangle 137"/>
          <p:cNvSpPr/>
          <p:nvPr/>
        </p:nvSpPr>
        <p:spPr bwMode="auto">
          <a:xfrm>
            <a:off x="657497" y="503792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9" name="Rectangle 138"/>
          <p:cNvSpPr/>
          <p:nvPr/>
        </p:nvSpPr>
        <p:spPr bwMode="auto">
          <a:xfrm>
            <a:off x="971007" y="503792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0" name="Rectangle 139"/>
          <p:cNvSpPr/>
          <p:nvPr/>
        </p:nvSpPr>
        <p:spPr bwMode="auto">
          <a:xfrm>
            <a:off x="1284517" y="503792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1" name="Rectangle 140"/>
          <p:cNvSpPr/>
          <p:nvPr/>
        </p:nvSpPr>
        <p:spPr bwMode="auto">
          <a:xfrm>
            <a:off x="1598027" y="503792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2" name="Rectangle 141"/>
          <p:cNvSpPr/>
          <p:nvPr/>
        </p:nvSpPr>
        <p:spPr bwMode="auto">
          <a:xfrm>
            <a:off x="1911537" y="503792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3" name="Rectangle 142"/>
          <p:cNvSpPr/>
          <p:nvPr/>
        </p:nvSpPr>
        <p:spPr bwMode="auto">
          <a:xfrm>
            <a:off x="2225047" y="503792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4" name="Rectangle 143"/>
          <p:cNvSpPr/>
          <p:nvPr/>
        </p:nvSpPr>
        <p:spPr bwMode="auto">
          <a:xfrm>
            <a:off x="2538557" y="503792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5" name="Rectangle 144"/>
          <p:cNvSpPr/>
          <p:nvPr/>
        </p:nvSpPr>
        <p:spPr bwMode="auto">
          <a:xfrm>
            <a:off x="2852067" y="503792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6" name="Rectangle 145"/>
          <p:cNvSpPr/>
          <p:nvPr/>
        </p:nvSpPr>
        <p:spPr bwMode="auto">
          <a:xfrm>
            <a:off x="3165577" y="503792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7" name="Rectangle 146"/>
          <p:cNvSpPr/>
          <p:nvPr/>
        </p:nvSpPr>
        <p:spPr bwMode="auto">
          <a:xfrm>
            <a:off x="3479087" y="5037924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5212059" y="221197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9" name="Rectangle 148"/>
          <p:cNvSpPr/>
          <p:nvPr/>
        </p:nvSpPr>
        <p:spPr bwMode="auto">
          <a:xfrm>
            <a:off x="5525569" y="221197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0" name="Rectangle 149"/>
          <p:cNvSpPr/>
          <p:nvPr/>
        </p:nvSpPr>
        <p:spPr bwMode="auto">
          <a:xfrm>
            <a:off x="5839079" y="221197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1" name="Rectangle 150"/>
          <p:cNvSpPr/>
          <p:nvPr/>
        </p:nvSpPr>
        <p:spPr bwMode="auto">
          <a:xfrm>
            <a:off x="6152589" y="221197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2" name="Rectangle 151"/>
          <p:cNvSpPr/>
          <p:nvPr/>
        </p:nvSpPr>
        <p:spPr bwMode="auto">
          <a:xfrm>
            <a:off x="6466099" y="221197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6779609" y="221197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4" name="Rectangle 153"/>
          <p:cNvSpPr/>
          <p:nvPr/>
        </p:nvSpPr>
        <p:spPr bwMode="auto">
          <a:xfrm>
            <a:off x="7093119" y="221197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5" name="Rectangle 154"/>
          <p:cNvSpPr/>
          <p:nvPr/>
        </p:nvSpPr>
        <p:spPr bwMode="auto">
          <a:xfrm>
            <a:off x="7406629" y="221197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6" name="Rectangle 155"/>
          <p:cNvSpPr/>
          <p:nvPr/>
        </p:nvSpPr>
        <p:spPr bwMode="auto">
          <a:xfrm>
            <a:off x="7720139" y="221197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7" name="Rectangle 156"/>
          <p:cNvSpPr/>
          <p:nvPr/>
        </p:nvSpPr>
        <p:spPr bwMode="auto">
          <a:xfrm>
            <a:off x="8033649" y="221197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212059" y="252548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9" name="Rectangle 158"/>
          <p:cNvSpPr/>
          <p:nvPr/>
        </p:nvSpPr>
        <p:spPr bwMode="auto">
          <a:xfrm>
            <a:off x="5525569" y="252548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5839079" y="252548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1" name="Rectangle 160"/>
          <p:cNvSpPr/>
          <p:nvPr/>
        </p:nvSpPr>
        <p:spPr bwMode="auto">
          <a:xfrm>
            <a:off x="6152589" y="252548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2" name="Rectangle 161"/>
          <p:cNvSpPr/>
          <p:nvPr/>
        </p:nvSpPr>
        <p:spPr bwMode="auto">
          <a:xfrm>
            <a:off x="6466099" y="252548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3" name="Rectangle 162"/>
          <p:cNvSpPr/>
          <p:nvPr/>
        </p:nvSpPr>
        <p:spPr bwMode="auto">
          <a:xfrm>
            <a:off x="6779609" y="252548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4" name="Rectangle 163"/>
          <p:cNvSpPr/>
          <p:nvPr/>
        </p:nvSpPr>
        <p:spPr bwMode="auto">
          <a:xfrm>
            <a:off x="7093119" y="252548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7406629" y="252548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6" name="Rectangle 165"/>
          <p:cNvSpPr/>
          <p:nvPr/>
        </p:nvSpPr>
        <p:spPr bwMode="auto">
          <a:xfrm>
            <a:off x="7720139" y="252548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7" name="Rectangle 166"/>
          <p:cNvSpPr/>
          <p:nvPr/>
        </p:nvSpPr>
        <p:spPr bwMode="auto">
          <a:xfrm>
            <a:off x="8033649" y="252548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8" name="Rectangle 167"/>
          <p:cNvSpPr/>
          <p:nvPr/>
        </p:nvSpPr>
        <p:spPr bwMode="auto">
          <a:xfrm>
            <a:off x="5212059" y="283899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9" name="Rectangle 168"/>
          <p:cNvSpPr/>
          <p:nvPr/>
        </p:nvSpPr>
        <p:spPr bwMode="auto">
          <a:xfrm>
            <a:off x="5525569" y="283899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0" name="Rectangle 169"/>
          <p:cNvSpPr/>
          <p:nvPr/>
        </p:nvSpPr>
        <p:spPr bwMode="auto">
          <a:xfrm>
            <a:off x="5839079" y="283899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1" name="Rectangle 170"/>
          <p:cNvSpPr/>
          <p:nvPr/>
        </p:nvSpPr>
        <p:spPr bwMode="auto">
          <a:xfrm>
            <a:off x="6152589" y="283899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6466099" y="283899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3" name="Rectangle 172"/>
          <p:cNvSpPr/>
          <p:nvPr/>
        </p:nvSpPr>
        <p:spPr bwMode="auto">
          <a:xfrm>
            <a:off x="6779609" y="283899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4" name="Rectangle 173"/>
          <p:cNvSpPr/>
          <p:nvPr/>
        </p:nvSpPr>
        <p:spPr bwMode="auto">
          <a:xfrm>
            <a:off x="7093119" y="283899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7406629" y="283899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6" name="Rectangle 175"/>
          <p:cNvSpPr/>
          <p:nvPr/>
        </p:nvSpPr>
        <p:spPr bwMode="auto">
          <a:xfrm>
            <a:off x="7720139" y="283899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7" name="Rectangle 176"/>
          <p:cNvSpPr/>
          <p:nvPr/>
        </p:nvSpPr>
        <p:spPr bwMode="auto">
          <a:xfrm>
            <a:off x="8033649" y="283899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8" name="Rectangle 177"/>
          <p:cNvSpPr/>
          <p:nvPr/>
        </p:nvSpPr>
        <p:spPr bwMode="auto">
          <a:xfrm>
            <a:off x="5212059" y="315250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5525569" y="315250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5839079" y="315250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1" name="Rectangle 180"/>
          <p:cNvSpPr/>
          <p:nvPr/>
        </p:nvSpPr>
        <p:spPr bwMode="auto">
          <a:xfrm>
            <a:off x="6152589" y="315250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2" name="Rectangle 181"/>
          <p:cNvSpPr/>
          <p:nvPr/>
        </p:nvSpPr>
        <p:spPr bwMode="auto">
          <a:xfrm>
            <a:off x="6466099" y="315250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3" name="Rectangle 182"/>
          <p:cNvSpPr/>
          <p:nvPr/>
        </p:nvSpPr>
        <p:spPr bwMode="auto">
          <a:xfrm>
            <a:off x="6779609" y="315250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4" name="Rectangle 183"/>
          <p:cNvSpPr/>
          <p:nvPr/>
        </p:nvSpPr>
        <p:spPr bwMode="auto">
          <a:xfrm>
            <a:off x="7093119" y="315250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5" name="Rectangle 184"/>
          <p:cNvSpPr/>
          <p:nvPr/>
        </p:nvSpPr>
        <p:spPr bwMode="auto">
          <a:xfrm>
            <a:off x="7406629" y="315250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6" name="Rectangle 185"/>
          <p:cNvSpPr/>
          <p:nvPr/>
        </p:nvSpPr>
        <p:spPr bwMode="auto">
          <a:xfrm>
            <a:off x="7720139" y="315250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7" name="Rectangle 186"/>
          <p:cNvSpPr/>
          <p:nvPr/>
        </p:nvSpPr>
        <p:spPr bwMode="auto">
          <a:xfrm>
            <a:off x="8033649" y="315250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8" name="Rectangle 187"/>
          <p:cNvSpPr/>
          <p:nvPr/>
        </p:nvSpPr>
        <p:spPr bwMode="auto">
          <a:xfrm>
            <a:off x="5212059" y="346601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9" name="Rectangle 188"/>
          <p:cNvSpPr/>
          <p:nvPr/>
        </p:nvSpPr>
        <p:spPr bwMode="auto">
          <a:xfrm>
            <a:off x="5525569" y="346601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0" name="Rectangle 189"/>
          <p:cNvSpPr/>
          <p:nvPr/>
        </p:nvSpPr>
        <p:spPr bwMode="auto">
          <a:xfrm>
            <a:off x="5839079" y="346601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6152589" y="346601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6466099" y="346601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3" name="Rectangle 192"/>
          <p:cNvSpPr/>
          <p:nvPr/>
        </p:nvSpPr>
        <p:spPr bwMode="auto">
          <a:xfrm>
            <a:off x="6779609" y="346601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4" name="Rectangle 193"/>
          <p:cNvSpPr/>
          <p:nvPr/>
        </p:nvSpPr>
        <p:spPr bwMode="auto">
          <a:xfrm>
            <a:off x="7093119" y="346601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5" name="Rectangle 194"/>
          <p:cNvSpPr/>
          <p:nvPr/>
        </p:nvSpPr>
        <p:spPr bwMode="auto">
          <a:xfrm>
            <a:off x="7406629" y="346601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6" name="Rectangle 195"/>
          <p:cNvSpPr/>
          <p:nvPr/>
        </p:nvSpPr>
        <p:spPr bwMode="auto">
          <a:xfrm>
            <a:off x="7720139" y="346601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7" name="Rectangle 196"/>
          <p:cNvSpPr/>
          <p:nvPr/>
        </p:nvSpPr>
        <p:spPr bwMode="auto">
          <a:xfrm>
            <a:off x="8033649" y="346601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8" name="Rectangle 197"/>
          <p:cNvSpPr/>
          <p:nvPr/>
        </p:nvSpPr>
        <p:spPr bwMode="auto">
          <a:xfrm>
            <a:off x="5212059" y="377952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9" name="Rectangle 198"/>
          <p:cNvSpPr/>
          <p:nvPr/>
        </p:nvSpPr>
        <p:spPr bwMode="auto">
          <a:xfrm>
            <a:off x="5525569" y="377952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0" name="Rectangle 199"/>
          <p:cNvSpPr/>
          <p:nvPr/>
        </p:nvSpPr>
        <p:spPr bwMode="auto">
          <a:xfrm>
            <a:off x="5839079" y="377952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6152589" y="377952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2" name="Rectangle 201"/>
          <p:cNvSpPr/>
          <p:nvPr/>
        </p:nvSpPr>
        <p:spPr bwMode="auto">
          <a:xfrm>
            <a:off x="6466099" y="377952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6779609" y="377952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4" name="Rectangle 203"/>
          <p:cNvSpPr/>
          <p:nvPr/>
        </p:nvSpPr>
        <p:spPr bwMode="auto">
          <a:xfrm>
            <a:off x="7093119" y="377952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5" name="Rectangle 204"/>
          <p:cNvSpPr/>
          <p:nvPr/>
        </p:nvSpPr>
        <p:spPr bwMode="auto">
          <a:xfrm>
            <a:off x="7406629" y="377952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6" name="Rectangle 205"/>
          <p:cNvSpPr/>
          <p:nvPr/>
        </p:nvSpPr>
        <p:spPr bwMode="auto">
          <a:xfrm>
            <a:off x="7720139" y="377952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7" name="Rectangle 206"/>
          <p:cNvSpPr/>
          <p:nvPr/>
        </p:nvSpPr>
        <p:spPr bwMode="auto">
          <a:xfrm>
            <a:off x="8033649" y="377952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8" name="Rectangle 207"/>
          <p:cNvSpPr/>
          <p:nvPr/>
        </p:nvSpPr>
        <p:spPr bwMode="auto">
          <a:xfrm>
            <a:off x="5212059" y="409303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525569" y="409303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0" name="Rectangle 209"/>
          <p:cNvSpPr/>
          <p:nvPr/>
        </p:nvSpPr>
        <p:spPr bwMode="auto">
          <a:xfrm>
            <a:off x="5839079" y="409303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1" name="Rectangle 210"/>
          <p:cNvSpPr/>
          <p:nvPr/>
        </p:nvSpPr>
        <p:spPr bwMode="auto">
          <a:xfrm>
            <a:off x="6152589" y="409303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2" name="Rectangle 211"/>
          <p:cNvSpPr/>
          <p:nvPr/>
        </p:nvSpPr>
        <p:spPr bwMode="auto">
          <a:xfrm>
            <a:off x="6466099" y="409303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3" name="Rectangle 212"/>
          <p:cNvSpPr/>
          <p:nvPr/>
        </p:nvSpPr>
        <p:spPr bwMode="auto">
          <a:xfrm>
            <a:off x="6779609" y="409303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4" name="Rectangle 213"/>
          <p:cNvSpPr/>
          <p:nvPr/>
        </p:nvSpPr>
        <p:spPr bwMode="auto">
          <a:xfrm>
            <a:off x="7093119" y="409303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5" name="Rectangle 214"/>
          <p:cNvSpPr/>
          <p:nvPr/>
        </p:nvSpPr>
        <p:spPr bwMode="auto">
          <a:xfrm>
            <a:off x="7406629" y="409303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6" name="Rectangle 215"/>
          <p:cNvSpPr/>
          <p:nvPr/>
        </p:nvSpPr>
        <p:spPr bwMode="auto">
          <a:xfrm>
            <a:off x="7720139" y="409303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7" name="Rectangle 216"/>
          <p:cNvSpPr/>
          <p:nvPr/>
        </p:nvSpPr>
        <p:spPr bwMode="auto">
          <a:xfrm>
            <a:off x="8033649" y="409303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8" name="Rectangle 217"/>
          <p:cNvSpPr/>
          <p:nvPr/>
        </p:nvSpPr>
        <p:spPr bwMode="auto">
          <a:xfrm>
            <a:off x="5212059" y="440654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5525569" y="440654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5839079" y="440654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1" name="Rectangle 220"/>
          <p:cNvSpPr/>
          <p:nvPr/>
        </p:nvSpPr>
        <p:spPr bwMode="auto">
          <a:xfrm>
            <a:off x="6152589" y="440654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2" name="Rectangle 221"/>
          <p:cNvSpPr/>
          <p:nvPr/>
        </p:nvSpPr>
        <p:spPr bwMode="auto">
          <a:xfrm>
            <a:off x="6466099" y="440654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3" name="Rectangle 222"/>
          <p:cNvSpPr/>
          <p:nvPr/>
        </p:nvSpPr>
        <p:spPr bwMode="auto">
          <a:xfrm>
            <a:off x="6779609" y="440654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4" name="Rectangle 223"/>
          <p:cNvSpPr/>
          <p:nvPr/>
        </p:nvSpPr>
        <p:spPr bwMode="auto">
          <a:xfrm>
            <a:off x="7093119" y="440654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5" name="Rectangle 224"/>
          <p:cNvSpPr/>
          <p:nvPr/>
        </p:nvSpPr>
        <p:spPr bwMode="auto">
          <a:xfrm>
            <a:off x="7406629" y="4406549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6" name="Rectangle 225"/>
          <p:cNvSpPr/>
          <p:nvPr/>
        </p:nvSpPr>
        <p:spPr bwMode="auto">
          <a:xfrm>
            <a:off x="7720139" y="440654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7" name="Rectangle 226"/>
          <p:cNvSpPr/>
          <p:nvPr/>
        </p:nvSpPr>
        <p:spPr bwMode="auto">
          <a:xfrm>
            <a:off x="8033649" y="440654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8" name="Rectangle 227"/>
          <p:cNvSpPr/>
          <p:nvPr/>
        </p:nvSpPr>
        <p:spPr bwMode="auto">
          <a:xfrm>
            <a:off x="5212059" y="472005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9" name="Rectangle 228"/>
          <p:cNvSpPr/>
          <p:nvPr/>
        </p:nvSpPr>
        <p:spPr bwMode="auto">
          <a:xfrm>
            <a:off x="5525569" y="472005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0" name="Rectangle 229"/>
          <p:cNvSpPr/>
          <p:nvPr/>
        </p:nvSpPr>
        <p:spPr bwMode="auto">
          <a:xfrm>
            <a:off x="5839079" y="472005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1" name="Rectangle 230"/>
          <p:cNvSpPr/>
          <p:nvPr/>
        </p:nvSpPr>
        <p:spPr bwMode="auto">
          <a:xfrm>
            <a:off x="6152589" y="472005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2" name="Rectangle 231"/>
          <p:cNvSpPr/>
          <p:nvPr/>
        </p:nvSpPr>
        <p:spPr bwMode="auto">
          <a:xfrm>
            <a:off x="6466099" y="472005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3" name="Rectangle 232"/>
          <p:cNvSpPr/>
          <p:nvPr/>
        </p:nvSpPr>
        <p:spPr bwMode="auto">
          <a:xfrm>
            <a:off x="6779609" y="472005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4" name="Rectangle 233"/>
          <p:cNvSpPr/>
          <p:nvPr/>
        </p:nvSpPr>
        <p:spPr bwMode="auto">
          <a:xfrm>
            <a:off x="7093119" y="472005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5" name="Rectangle 234"/>
          <p:cNvSpPr/>
          <p:nvPr/>
        </p:nvSpPr>
        <p:spPr bwMode="auto">
          <a:xfrm>
            <a:off x="7406629" y="472005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6" name="Rectangle 235"/>
          <p:cNvSpPr/>
          <p:nvPr/>
        </p:nvSpPr>
        <p:spPr bwMode="auto">
          <a:xfrm>
            <a:off x="7720139" y="472005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7" name="Rectangle 236"/>
          <p:cNvSpPr/>
          <p:nvPr/>
        </p:nvSpPr>
        <p:spPr bwMode="auto">
          <a:xfrm>
            <a:off x="8033649" y="472005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8" name="Rectangle 237"/>
          <p:cNvSpPr/>
          <p:nvPr/>
        </p:nvSpPr>
        <p:spPr bwMode="auto">
          <a:xfrm>
            <a:off x="5212059" y="503356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9" name="Rectangle 238"/>
          <p:cNvSpPr/>
          <p:nvPr/>
        </p:nvSpPr>
        <p:spPr bwMode="auto">
          <a:xfrm>
            <a:off x="5525569" y="503356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0" name="Rectangle 239"/>
          <p:cNvSpPr/>
          <p:nvPr/>
        </p:nvSpPr>
        <p:spPr bwMode="auto">
          <a:xfrm>
            <a:off x="5839079" y="503356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1" name="Rectangle 240"/>
          <p:cNvSpPr/>
          <p:nvPr/>
        </p:nvSpPr>
        <p:spPr bwMode="auto">
          <a:xfrm>
            <a:off x="6152589" y="503356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2" name="Rectangle 241"/>
          <p:cNvSpPr/>
          <p:nvPr/>
        </p:nvSpPr>
        <p:spPr bwMode="auto">
          <a:xfrm>
            <a:off x="6466099" y="503356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3" name="Rectangle 242"/>
          <p:cNvSpPr/>
          <p:nvPr/>
        </p:nvSpPr>
        <p:spPr bwMode="auto">
          <a:xfrm>
            <a:off x="6779609" y="503356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4" name="Rectangle 243"/>
          <p:cNvSpPr/>
          <p:nvPr/>
        </p:nvSpPr>
        <p:spPr bwMode="auto">
          <a:xfrm>
            <a:off x="7093119" y="503356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5" name="Rectangle 244"/>
          <p:cNvSpPr/>
          <p:nvPr/>
        </p:nvSpPr>
        <p:spPr bwMode="auto">
          <a:xfrm>
            <a:off x="7406629" y="503356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6" name="Rectangle 245"/>
          <p:cNvSpPr/>
          <p:nvPr/>
        </p:nvSpPr>
        <p:spPr bwMode="auto">
          <a:xfrm>
            <a:off x="7720139" y="503356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7" name="Rectangle 246"/>
          <p:cNvSpPr/>
          <p:nvPr/>
        </p:nvSpPr>
        <p:spPr bwMode="auto">
          <a:xfrm>
            <a:off x="8033649" y="5033569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391185" y="2638723"/>
            <a:ext cx="2037815" cy="20378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9" name="Oval 248"/>
          <p:cNvSpPr/>
          <p:nvPr/>
        </p:nvSpPr>
        <p:spPr bwMode="auto">
          <a:xfrm>
            <a:off x="5943600" y="2647422"/>
            <a:ext cx="2037815" cy="20378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496" y="1836116"/>
            <a:ext cx="297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TSDF (4 Bytes per cell)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5212058" y="1849964"/>
            <a:ext cx="355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Occupancy Grid (1 byte per cell)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8" name="Rectangle 247"/>
          <p:cNvSpPr/>
          <p:nvPr/>
        </p:nvSpPr>
        <p:spPr bwMode="auto">
          <a:xfrm>
            <a:off x="853440" y="5638800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50" name="Rectangle 249"/>
          <p:cNvSpPr/>
          <p:nvPr/>
        </p:nvSpPr>
        <p:spPr bwMode="auto">
          <a:xfrm>
            <a:off x="853440" y="6096000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52" name="Rectangle 251"/>
          <p:cNvSpPr/>
          <p:nvPr/>
        </p:nvSpPr>
        <p:spPr bwMode="auto">
          <a:xfrm>
            <a:off x="5473319" y="5638800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53" name="Rectangle 252"/>
          <p:cNvSpPr/>
          <p:nvPr/>
        </p:nvSpPr>
        <p:spPr bwMode="auto">
          <a:xfrm>
            <a:off x="5473319" y="6096000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5003" y="5610889"/>
            <a:ext cx="141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Negative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1315003" y="6066304"/>
            <a:ext cx="141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Positive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5902222" y="5610889"/>
            <a:ext cx="16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Occupied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5902222" y="6068089"/>
            <a:ext cx="16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Free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533400" y="3622774"/>
            <a:ext cx="3505200" cy="4355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 bwMode="auto">
          <a:xfrm flipV="1">
            <a:off x="5027009" y="3618419"/>
            <a:ext cx="3505200" cy="4355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1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TSDF vs. Occupancy Grid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57497" y="156079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71007" y="156079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284517" y="156079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98027" y="156079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911537" y="156079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25047" y="156079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38557" y="156079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2067" y="156079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165577" y="156079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479087" y="156079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57497" y="187430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971007" y="187430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284517" y="187430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598027" y="187430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911537" y="187430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225047" y="187430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538557" y="187430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852067" y="187430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165577" y="187430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479087" y="187430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57497" y="218781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971007" y="218781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284517" y="218781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598027" y="218781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911537" y="218781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225047" y="218781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538557" y="218781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852067" y="218781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165577" y="218781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3479087" y="218781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57497" y="250132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971007" y="250132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1284517" y="250132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1598027" y="250132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1911537" y="250132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225047" y="250132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2538557" y="250132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852067" y="250132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165577" y="250132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479087" y="250132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57497" y="281483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971007" y="281483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284517" y="281483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1598027" y="281483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1911537" y="281483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2225047" y="281483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2538557" y="281483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2852067" y="281483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165577" y="281483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3479087" y="281483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657497" y="312834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971007" y="312834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1284517" y="312834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1598027" y="312834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1911537" y="312834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2225047" y="312834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538557" y="312834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852067" y="312834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3165577" y="312834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3479087" y="312834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657497" y="344185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971007" y="344185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1284517" y="344185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1598027" y="344185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1911537" y="344185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2225047" y="344185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2538557" y="344185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852067" y="344185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3165577" y="344185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3479087" y="344185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657497" y="375536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971007" y="375536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1284517" y="375536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1598027" y="375536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1911537" y="375536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2225047" y="375536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2538557" y="375536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2852067" y="3755368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3165577" y="375536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3479087" y="375536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657497" y="406887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971007" y="406887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1284517" y="406887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1598027" y="406887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1911537" y="406887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2225047" y="406887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4" name="Rectangle 133"/>
          <p:cNvSpPr/>
          <p:nvPr/>
        </p:nvSpPr>
        <p:spPr bwMode="auto">
          <a:xfrm>
            <a:off x="2538557" y="406887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5" name="Rectangle 134"/>
          <p:cNvSpPr/>
          <p:nvPr/>
        </p:nvSpPr>
        <p:spPr bwMode="auto">
          <a:xfrm>
            <a:off x="2852067" y="406887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6" name="Rectangle 135"/>
          <p:cNvSpPr/>
          <p:nvPr/>
        </p:nvSpPr>
        <p:spPr bwMode="auto">
          <a:xfrm>
            <a:off x="3165577" y="406887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7" name="Rectangle 136"/>
          <p:cNvSpPr/>
          <p:nvPr/>
        </p:nvSpPr>
        <p:spPr bwMode="auto">
          <a:xfrm>
            <a:off x="3479087" y="406887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8" name="Rectangle 137"/>
          <p:cNvSpPr/>
          <p:nvPr/>
        </p:nvSpPr>
        <p:spPr bwMode="auto">
          <a:xfrm>
            <a:off x="657497" y="438238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39" name="Rectangle 138"/>
          <p:cNvSpPr/>
          <p:nvPr/>
        </p:nvSpPr>
        <p:spPr bwMode="auto">
          <a:xfrm>
            <a:off x="971007" y="438238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0" name="Rectangle 139"/>
          <p:cNvSpPr/>
          <p:nvPr/>
        </p:nvSpPr>
        <p:spPr bwMode="auto">
          <a:xfrm>
            <a:off x="1284517" y="438238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1" name="Rectangle 140"/>
          <p:cNvSpPr/>
          <p:nvPr/>
        </p:nvSpPr>
        <p:spPr bwMode="auto">
          <a:xfrm>
            <a:off x="1598027" y="438238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2" name="Rectangle 141"/>
          <p:cNvSpPr/>
          <p:nvPr/>
        </p:nvSpPr>
        <p:spPr bwMode="auto">
          <a:xfrm>
            <a:off x="1911537" y="438238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3" name="Rectangle 142"/>
          <p:cNvSpPr/>
          <p:nvPr/>
        </p:nvSpPr>
        <p:spPr bwMode="auto">
          <a:xfrm>
            <a:off x="2225047" y="438238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4" name="Rectangle 143"/>
          <p:cNvSpPr/>
          <p:nvPr/>
        </p:nvSpPr>
        <p:spPr bwMode="auto">
          <a:xfrm>
            <a:off x="2538557" y="438238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5" name="Rectangle 144"/>
          <p:cNvSpPr/>
          <p:nvPr/>
        </p:nvSpPr>
        <p:spPr bwMode="auto">
          <a:xfrm>
            <a:off x="2852067" y="438238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6" name="Rectangle 145"/>
          <p:cNvSpPr/>
          <p:nvPr/>
        </p:nvSpPr>
        <p:spPr bwMode="auto">
          <a:xfrm>
            <a:off x="3165577" y="438238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7" name="Rectangle 146"/>
          <p:cNvSpPr/>
          <p:nvPr/>
        </p:nvSpPr>
        <p:spPr bwMode="auto">
          <a:xfrm>
            <a:off x="3479087" y="4382388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5212059" y="155644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9" name="Rectangle 148"/>
          <p:cNvSpPr/>
          <p:nvPr/>
        </p:nvSpPr>
        <p:spPr bwMode="auto">
          <a:xfrm>
            <a:off x="5525569" y="155644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0" name="Rectangle 149"/>
          <p:cNvSpPr/>
          <p:nvPr/>
        </p:nvSpPr>
        <p:spPr bwMode="auto">
          <a:xfrm>
            <a:off x="5839079" y="155644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1" name="Rectangle 150"/>
          <p:cNvSpPr/>
          <p:nvPr/>
        </p:nvSpPr>
        <p:spPr bwMode="auto">
          <a:xfrm>
            <a:off x="6152589" y="155644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2" name="Rectangle 151"/>
          <p:cNvSpPr/>
          <p:nvPr/>
        </p:nvSpPr>
        <p:spPr bwMode="auto">
          <a:xfrm>
            <a:off x="6466099" y="155644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6779609" y="155644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4" name="Rectangle 153"/>
          <p:cNvSpPr/>
          <p:nvPr/>
        </p:nvSpPr>
        <p:spPr bwMode="auto">
          <a:xfrm>
            <a:off x="7093119" y="155644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5" name="Rectangle 154"/>
          <p:cNvSpPr/>
          <p:nvPr/>
        </p:nvSpPr>
        <p:spPr bwMode="auto">
          <a:xfrm>
            <a:off x="7406629" y="155644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6" name="Rectangle 155"/>
          <p:cNvSpPr/>
          <p:nvPr/>
        </p:nvSpPr>
        <p:spPr bwMode="auto">
          <a:xfrm>
            <a:off x="7720139" y="155644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7" name="Rectangle 156"/>
          <p:cNvSpPr/>
          <p:nvPr/>
        </p:nvSpPr>
        <p:spPr bwMode="auto">
          <a:xfrm>
            <a:off x="8033649" y="155644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212059" y="186995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9" name="Rectangle 158"/>
          <p:cNvSpPr/>
          <p:nvPr/>
        </p:nvSpPr>
        <p:spPr bwMode="auto">
          <a:xfrm>
            <a:off x="5525569" y="186995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5839079" y="186995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1" name="Rectangle 160"/>
          <p:cNvSpPr/>
          <p:nvPr/>
        </p:nvSpPr>
        <p:spPr bwMode="auto">
          <a:xfrm>
            <a:off x="6152589" y="186995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2" name="Rectangle 161"/>
          <p:cNvSpPr/>
          <p:nvPr/>
        </p:nvSpPr>
        <p:spPr bwMode="auto">
          <a:xfrm>
            <a:off x="6466099" y="186995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3" name="Rectangle 162"/>
          <p:cNvSpPr/>
          <p:nvPr/>
        </p:nvSpPr>
        <p:spPr bwMode="auto">
          <a:xfrm>
            <a:off x="6779609" y="186995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4" name="Rectangle 163"/>
          <p:cNvSpPr/>
          <p:nvPr/>
        </p:nvSpPr>
        <p:spPr bwMode="auto">
          <a:xfrm>
            <a:off x="7093119" y="186995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7406629" y="186995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6" name="Rectangle 165"/>
          <p:cNvSpPr/>
          <p:nvPr/>
        </p:nvSpPr>
        <p:spPr bwMode="auto">
          <a:xfrm>
            <a:off x="7720139" y="186995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7" name="Rectangle 166"/>
          <p:cNvSpPr/>
          <p:nvPr/>
        </p:nvSpPr>
        <p:spPr bwMode="auto">
          <a:xfrm>
            <a:off x="8033649" y="186995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8" name="Rectangle 167"/>
          <p:cNvSpPr/>
          <p:nvPr/>
        </p:nvSpPr>
        <p:spPr bwMode="auto">
          <a:xfrm>
            <a:off x="5212059" y="218346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69" name="Rectangle 168"/>
          <p:cNvSpPr/>
          <p:nvPr/>
        </p:nvSpPr>
        <p:spPr bwMode="auto">
          <a:xfrm>
            <a:off x="5525569" y="218346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0" name="Rectangle 169"/>
          <p:cNvSpPr/>
          <p:nvPr/>
        </p:nvSpPr>
        <p:spPr bwMode="auto">
          <a:xfrm>
            <a:off x="5839079" y="218346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1" name="Rectangle 170"/>
          <p:cNvSpPr/>
          <p:nvPr/>
        </p:nvSpPr>
        <p:spPr bwMode="auto">
          <a:xfrm>
            <a:off x="6152589" y="218346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6466099" y="218346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3" name="Rectangle 172"/>
          <p:cNvSpPr/>
          <p:nvPr/>
        </p:nvSpPr>
        <p:spPr bwMode="auto">
          <a:xfrm>
            <a:off x="6779609" y="218346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4" name="Rectangle 173"/>
          <p:cNvSpPr/>
          <p:nvPr/>
        </p:nvSpPr>
        <p:spPr bwMode="auto">
          <a:xfrm>
            <a:off x="7093119" y="218346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7406629" y="218346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6" name="Rectangle 175"/>
          <p:cNvSpPr/>
          <p:nvPr/>
        </p:nvSpPr>
        <p:spPr bwMode="auto">
          <a:xfrm>
            <a:off x="7720139" y="218346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7" name="Rectangle 176"/>
          <p:cNvSpPr/>
          <p:nvPr/>
        </p:nvSpPr>
        <p:spPr bwMode="auto">
          <a:xfrm>
            <a:off x="8033649" y="218346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8" name="Rectangle 177"/>
          <p:cNvSpPr/>
          <p:nvPr/>
        </p:nvSpPr>
        <p:spPr bwMode="auto">
          <a:xfrm>
            <a:off x="5212059" y="249697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5525569" y="249697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5839079" y="249697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1" name="Rectangle 180"/>
          <p:cNvSpPr/>
          <p:nvPr/>
        </p:nvSpPr>
        <p:spPr bwMode="auto">
          <a:xfrm>
            <a:off x="6152589" y="249697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2" name="Rectangle 181"/>
          <p:cNvSpPr/>
          <p:nvPr/>
        </p:nvSpPr>
        <p:spPr bwMode="auto">
          <a:xfrm>
            <a:off x="6466099" y="249697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3" name="Rectangle 182"/>
          <p:cNvSpPr/>
          <p:nvPr/>
        </p:nvSpPr>
        <p:spPr bwMode="auto">
          <a:xfrm>
            <a:off x="6779609" y="249697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4" name="Rectangle 183"/>
          <p:cNvSpPr/>
          <p:nvPr/>
        </p:nvSpPr>
        <p:spPr bwMode="auto">
          <a:xfrm>
            <a:off x="7093119" y="249697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5" name="Rectangle 184"/>
          <p:cNvSpPr/>
          <p:nvPr/>
        </p:nvSpPr>
        <p:spPr bwMode="auto">
          <a:xfrm>
            <a:off x="7406629" y="249697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6" name="Rectangle 185"/>
          <p:cNvSpPr/>
          <p:nvPr/>
        </p:nvSpPr>
        <p:spPr bwMode="auto">
          <a:xfrm>
            <a:off x="7720139" y="249697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7" name="Rectangle 186"/>
          <p:cNvSpPr/>
          <p:nvPr/>
        </p:nvSpPr>
        <p:spPr bwMode="auto">
          <a:xfrm>
            <a:off x="8033649" y="249697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8" name="Rectangle 187"/>
          <p:cNvSpPr/>
          <p:nvPr/>
        </p:nvSpPr>
        <p:spPr bwMode="auto">
          <a:xfrm>
            <a:off x="5212059" y="281048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9" name="Rectangle 188"/>
          <p:cNvSpPr/>
          <p:nvPr/>
        </p:nvSpPr>
        <p:spPr bwMode="auto">
          <a:xfrm>
            <a:off x="5525569" y="281048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0" name="Rectangle 189"/>
          <p:cNvSpPr/>
          <p:nvPr/>
        </p:nvSpPr>
        <p:spPr bwMode="auto">
          <a:xfrm>
            <a:off x="5839079" y="281048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6152589" y="281048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6466099" y="281048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3" name="Rectangle 192"/>
          <p:cNvSpPr/>
          <p:nvPr/>
        </p:nvSpPr>
        <p:spPr bwMode="auto">
          <a:xfrm>
            <a:off x="6779609" y="281048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4" name="Rectangle 193"/>
          <p:cNvSpPr/>
          <p:nvPr/>
        </p:nvSpPr>
        <p:spPr bwMode="auto">
          <a:xfrm>
            <a:off x="7093119" y="281048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5" name="Rectangle 194"/>
          <p:cNvSpPr/>
          <p:nvPr/>
        </p:nvSpPr>
        <p:spPr bwMode="auto">
          <a:xfrm>
            <a:off x="7406629" y="281048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6" name="Rectangle 195"/>
          <p:cNvSpPr/>
          <p:nvPr/>
        </p:nvSpPr>
        <p:spPr bwMode="auto">
          <a:xfrm>
            <a:off x="7720139" y="281048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7" name="Rectangle 196"/>
          <p:cNvSpPr/>
          <p:nvPr/>
        </p:nvSpPr>
        <p:spPr bwMode="auto">
          <a:xfrm>
            <a:off x="8033649" y="281048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8" name="Rectangle 197"/>
          <p:cNvSpPr/>
          <p:nvPr/>
        </p:nvSpPr>
        <p:spPr bwMode="auto">
          <a:xfrm>
            <a:off x="5212059" y="312399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9" name="Rectangle 198"/>
          <p:cNvSpPr/>
          <p:nvPr/>
        </p:nvSpPr>
        <p:spPr bwMode="auto">
          <a:xfrm>
            <a:off x="5525569" y="312399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0" name="Rectangle 199"/>
          <p:cNvSpPr/>
          <p:nvPr/>
        </p:nvSpPr>
        <p:spPr bwMode="auto">
          <a:xfrm>
            <a:off x="5839079" y="312399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6152589" y="312399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2" name="Rectangle 201"/>
          <p:cNvSpPr/>
          <p:nvPr/>
        </p:nvSpPr>
        <p:spPr bwMode="auto">
          <a:xfrm>
            <a:off x="6466099" y="312399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6779609" y="312399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4" name="Rectangle 203"/>
          <p:cNvSpPr/>
          <p:nvPr/>
        </p:nvSpPr>
        <p:spPr bwMode="auto">
          <a:xfrm>
            <a:off x="7093119" y="312399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5" name="Rectangle 204"/>
          <p:cNvSpPr/>
          <p:nvPr/>
        </p:nvSpPr>
        <p:spPr bwMode="auto">
          <a:xfrm>
            <a:off x="7406629" y="312399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6" name="Rectangle 205"/>
          <p:cNvSpPr/>
          <p:nvPr/>
        </p:nvSpPr>
        <p:spPr bwMode="auto">
          <a:xfrm>
            <a:off x="7720139" y="312399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7" name="Rectangle 206"/>
          <p:cNvSpPr/>
          <p:nvPr/>
        </p:nvSpPr>
        <p:spPr bwMode="auto">
          <a:xfrm>
            <a:off x="8033649" y="312399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8" name="Rectangle 207"/>
          <p:cNvSpPr/>
          <p:nvPr/>
        </p:nvSpPr>
        <p:spPr bwMode="auto">
          <a:xfrm>
            <a:off x="5212059" y="343750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525569" y="343750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0" name="Rectangle 209"/>
          <p:cNvSpPr/>
          <p:nvPr/>
        </p:nvSpPr>
        <p:spPr bwMode="auto">
          <a:xfrm>
            <a:off x="5839079" y="343750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1" name="Rectangle 210"/>
          <p:cNvSpPr/>
          <p:nvPr/>
        </p:nvSpPr>
        <p:spPr bwMode="auto">
          <a:xfrm>
            <a:off x="6152589" y="343750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2" name="Rectangle 211"/>
          <p:cNvSpPr/>
          <p:nvPr/>
        </p:nvSpPr>
        <p:spPr bwMode="auto">
          <a:xfrm>
            <a:off x="6466099" y="343750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3" name="Rectangle 212"/>
          <p:cNvSpPr/>
          <p:nvPr/>
        </p:nvSpPr>
        <p:spPr bwMode="auto">
          <a:xfrm>
            <a:off x="6779609" y="343750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4" name="Rectangle 213"/>
          <p:cNvSpPr/>
          <p:nvPr/>
        </p:nvSpPr>
        <p:spPr bwMode="auto">
          <a:xfrm>
            <a:off x="7093119" y="343750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5" name="Rectangle 214"/>
          <p:cNvSpPr/>
          <p:nvPr/>
        </p:nvSpPr>
        <p:spPr bwMode="auto">
          <a:xfrm>
            <a:off x="7406629" y="343750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6" name="Rectangle 215"/>
          <p:cNvSpPr/>
          <p:nvPr/>
        </p:nvSpPr>
        <p:spPr bwMode="auto">
          <a:xfrm>
            <a:off x="7720139" y="343750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7" name="Rectangle 216"/>
          <p:cNvSpPr/>
          <p:nvPr/>
        </p:nvSpPr>
        <p:spPr bwMode="auto">
          <a:xfrm>
            <a:off x="8033649" y="343750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8" name="Rectangle 217"/>
          <p:cNvSpPr/>
          <p:nvPr/>
        </p:nvSpPr>
        <p:spPr bwMode="auto">
          <a:xfrm>
            <a:off x="5212059" y="375101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5525569" y="375101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5839079" y="375101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1" name="Rectangle 220"/>
          <p:cNvSpPr/>
          <p:nvPr/>
        </p:nvSpPr>
        <p:spPr bwMode="auto">
          <a:xfrm>
            <a:off x="6152589" y="375101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2" name="Rectangle 221"/>
          <p:cNvSpPr/>
          <p:nvPr/>
        </p:nvSpPr>
        <p:spPr bwMode="auto">
          <a:xfrm>
            <a:off x="6466099" y="375101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3" name="Rectangle 222"/>
          <p:cNvSpPr/>
          <p:nvPr/>
        </p:nvSpPr>
        <p:spPr bwMode="auto">
          <a:xfrm>
            <a:off x="6779609" y="375101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4" name="Rectangle 223"/>
          <p:cNvSpPr/>
          <p:nvPr/>
        </p:nvSpPr>
        <p:spPr bwMode="auto">
          <a:xfrm>
            <a:off x="7093119" y="375101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5" name="Rectangle 224"/>
          <p:cNvSpPr/>
          <p:nvPr/>
        </p:nvSpPr>
        <p:spPr bwMode="auto">
          <a:xfrm>
            <a:off x="7406629" y="3751013"/>
            <a:ext cx="313510" cy="3135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6" name="Rectangle 225"/>
          <p:cNvSpPr/>
          <p:nvPr/>
        </p:nvSpPr>
        <p:spPr bwMode="auto">
          <a:xfrm>
            <a:off x="7720139" y="375101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7" name="Rectangle 226"/>
          <p:cNvSpPr/>
          <p:nvPr/>
        </p:nvSpPr>
        <p:spPr bwMode="auto">
          <a:xfrm>
            <a:off x="8033649" y="375101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8" name="Rectangle 227"/>
          <p:cNvSpPr/>
          <p:nvPr/>
        </p:nvSpPr>
        <p:spPr bwMode="auto">
          <a:xfrm>
            <a:off x="5212059" y="406452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9" name="Rectangle 228"/>
          <p:cNvSpPr/>
          <p:nvPr/>
        </p:nvSpPr>
        <p:spPr bwMode="auto">
          <a:xfrm>
            <a:off x="5525569" y="406452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0" name="Rectangle 229"/>
          <p:cNvSpPr/>
          <p:nvPr/>
        </p:nvSpPr>
        <p:spPr bwMode="auto">
          <a:xfrm>
            <a:off x="5839079" y="406452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1" name="Rectangle 230"/>
          <p:cNvSpPr/>
          <p:nvPr/>
        </p:nvSpPr>
        <p:spPr bwMode="auto">
          <a:xfrm>
            <a:off x="6152589" y="406452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2" name="Rectangle 231"/>
          <p:cNvSpPr/>
          <p:nvPr/>
        </p:nvSpPr>
        <p:spPr bwMode="auto">
          <a:xfrm>
            <a:off x="6466099" y="406452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3" name="Rectangle 232"/>
          <p:cNvSpPr/>
          <p:nvPr/>
        </p:nvSpPr>
        <p:spPr bwMode="auto">
          <a:xfrm>
            <a:off x="6779609" y="406452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4" name="Rectangle 233"/>
          <p:cNvSpPr/>
          <p:nvPr/>
        </p:nvSpPr>
        <p:spPr bwMode="auto">
          <a:xfrm>
            <a:off x="7093119" y="406452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5" name="Rectangle 234"/>
          <p:cNvSpPr/>
          <p:nvPr/>
        </p:nvSpPr>
        <p:spPr bwMode="auto">
          <a:xfrm>
            <a:off x="7406629" y="406452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6" name="Rectangle 235"/>
          <p:cNvSpPr/>
          <p:nvPr/>
        </p:nvSpPr>
        <p:spPr bwMode="auto">
          <a:xfrm>
            <a:off x="7720139" y="406452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7" name="Rectangle 236"/>
          <p:cNvSpPr/>
          <p:nvPr/>
        </p:nvSpPr>
        <p:spPr bwMode="auto">
          <a:xfrm>
            <a:off x="8033649" y="406452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8" name="Rectangle 237"/>
          <p:cNvSpPr/>
          <p:nvPr/>
        </p:nvSpPr>
        <p:spPr bwMode="auto">
          <a:xfrm>
            <a:off x="5212059" y="437803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39" name="Rectangle 238"/>
          <p:cNvSpPr/>
          <p:nvPr/>
        </p:nvSpPr>
        <p:spPr bwMode="auto">
          <a:xfrm>
            <a:off x="5525569" y="437803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0" name="Rectangle 239"/>
          <p:cNvSpPr/>
          <p:nvPr/>
        </p:nvSpPr>
        <p:spPr bwMode="auto">
          <a:xfrm>
            <a:off x="5839079" y="437803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1" name="Rectangle 240"/>
          <p:cNvSpPr/>
          <p:nvPr/>
        </p:nvSpPr>
        <p:spPr bwMode="auto">
          <a:xfrm>
            <a:off x="6152589" y="437803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2" name="Rectangle 241"/>
          <p:cNvSpPr/>
          <p:nvPr/>
        </p:nvSpPr>
        <p:spPr bwMode="auto">
          <a:xfrm>
            <a:off x="6466099" y="437803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3" name="Rectangle 242"/>
          <p:cNvSpPr/>
          <p:nvPr/>
        </p:nvSpPr>
        <p:spPr bwMode="auto">
          <a:xfrm>
            <a:off x="6779609" y="437803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4" name="Rectangle 243"/>
          <p:cNvSpPr/>
          <p:nvPr/>
        </p:nvSpPr>
        <p:spPr bwMode="auto">
          <a:xfrm>
            <a:off x="7093119" y="437803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5" name="Rectangle 244"/>
          <p:cNvSpPr/>
          <p:nvPr/>
        </p:nvSpPr>
        <p:spPr bwMode="auto">
          <a:xfrm>
            <a:off x="7406629" y="437803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6" name="Rectangle 245"/>
          <p:cNvSpPr/>
          <p:nvPr/>
        </p:nvSpPr>
        <p:spPr bwMode="auto">
          <a:xfrm>
            <a:off x="7720139" y="437803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7" name="Rectangle 246"/>
          <p:cNvSpPr/>
          <p:nvPr/>
        </p:nvSpPr>
        <p:spPr bwMode="auto">
          <a:xfrm>
            <a:off x="8033649" y="4378033"/>
            <a:ext cx="313510" cy="31351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391185" y="1983187"/>
            <a:ext cx="2037815" cy="20378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49" name="Oval 248"/>
          <p:cNvSpPr/>
          <p:nvPr/>
        </p:nvSpPr>
        <p:spPr bwMode="auto">
          <a:xfrm>
            <a:off x="5943600" y="1991886"/>
            <a:ext cx="2037815" cy="20378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497" y="1180580"/>
            <a:ext cx="177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TSDF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5212058" y="1194428"/>
            <a:ext cx="210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Occupancy Grid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533400" y="2967238"/>
            <a:ext cx="3505200" cy="4355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 bwMode="auto">
          <a:xfrm flipV="1">
            <a:off x="5027009" y="2962883"/>
            <a:ext cx="3505200" cy="4355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8" name="Straight Arrow Connector 257"/>
          <p:cNvCxnSpPr/>
          <p:nvPr/>
        </p:nvCxnSpPr>
        <p:spPr bwMode="auto">
          <a:xfrm flipV="1">
            <a:off x="478797" y="5823495"/>
            <a:ext cx="3505200" cy="4355"/>
          </a:xfrm>
          <a:prstGeom prst="straightConnector1">
            <a:avLst/>
          </a:prstGeom>
          <a:ln w="6350">
            <a:solidFill>
              <a:schemeClr val="accent4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 bwMode="auto">
          <a:xfrm>
            <a:off x="642091" y="6446161"/>
            <a:ext cx="335266" cy="435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4" name="Straight Connector 283"/>
          <p:cNvCxnSpPr/>
          <p:nvPr/>
        </p:nvCxnSpPr>
        <p:spPr bwMode="auto">
          <a:xfrm flipV="1">
            <a:off x="977357" y="6137005"/>
            <a:ext cx="0" cy="309157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6" name="Straight Connector 285"/>
          <p:cNvCxnSpPr/>
          <p:nvPr/>
        </p:nvCxnSpPr>
        <p:spPr bwMode="auto">
          <a:xfrm>
            <a:off x="977357" y="6137005"/>
            <a:ext cx="31351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00" name="Straight Connector 25599"/>
          <p:cNvCxnSpPr/>
          <p:nvPr/>
        </p:nvCxnSpPr>
        <p:spPr bwMode="auto">
          <a:xfrm flipV="1">
            <a:off x="1290867" y="5880100"/>
            <a:ext cx="0" cy="25690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04" name="Straight Connector 25603"/>
          <p:cNvCxnSpPr/>
          <p:nvPr/>
        </p:nvCxnSpPr>
        <p:spPr bwMode="auto">
          <a:xfrm>
            <a:off x="1290867" y="5880100"/>
            <a:ext cx="313513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06" name="Straight Connector 25605"/>
          <p:cNvCxnSpPr/>
          <p:nvPr/>
        </p:nvCxnSpPr>
        <p:spPr bwMode="auto">
          <a:xfrm flipV="1">
            <a:off x="1604377" y="5666740"/>
            <a:ext cx="3" cy="21336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08" name="Straight Connector 25607"/>
          <p:cNvCxnSpPr/>
          <p:nvPr/>
        </p:nvCxnSpPr>
        <p:spPr bwMode="auto">
          <a:xfrm>
            <a:off x="1604380" y="5666740"/>
            <a:ext cx="313504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10" name="Straight Connector 25609"/>
          <p:cNvCxnSpPr/>
          <p:nvPr/>
        </p:nvCxnSpPr>
        <p:spPr bwMode="auto">
          <a:xfrm flipV="1">
            <a:off x="1917887" y="5344522"/>
            <a:ext cx="0" cy="322218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12" name="Straight Connector 25611"/>
          <p:cNvCxnSpPr/>
          <p:nvPr/>
        </p:nvCxnSpPr>
        <p:spPr bwMode="auto">
          <a:xfrm>
            <a:off x="1917887" y="5344522"/>
            <a:ext cx="31351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14" name="Straight Connector 25613"/>
          <p:cNvCxnSpPr/>
          <p:nvPr/>
        </p:nvCxnSpPr>
        <p:spPr bwMode="auto">
          <a:xfrm flipV="1">
            <a:off x="2231397" y="5031011"/>
            <a:ext cx="0" cy="313511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16" name="Straight Connector 25615"/>
          <p:cNvCxnSpPr/>
          <p:nvPr/>
        </p:nvCxnSpPr>
        <p:spPr bwMode="auto">
          <a:xfrm>
            <a:off x="2231397" y="5031011"/>
            <a:ext cx="31351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20" name="Straight Connector 25619"/>
          <p:cNvCxnSpPr/>
          <p:nvPr/>
        </p:nvCxnSpPr>
        <p:spPr bwMode="auto">
          <a:xfrm>
            <a:off x="2544907" y="5187766"/>
            <a:ext cx="31351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24" name="Straight Connector 25623"/>
          <p:cNvCxnSpPr/>
          <p:nvPr/>
        </p:nvCxnSpPr>
        <p:spPr bwMode="auto">
          <a:xfrm>
            <a:off x="2857339" y="5444571"/>
            <a:ext cx="31351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28" name="Straight Connector 25627"/>
          <p:cNvCxnSpPr/>
          <p:nvPr/>
        </p:nvCxnSpPr>
        <p:spPr bwMode="auto">
          <a:xfrm>
            <a:off x="3171927" y="5444571"/>
            <a:ext cx="0" cy="222169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30" name="Straight Connector 25629"/>
          <p:cNvCxnSpPr/>
          <p:nvPr/>
        </p:nvCxnSpPr>
        <p:spPr bwMode="auto">
          <a:xfrm>
            <a:off x="3171927" y="5666740"/>
            <a:ext cx="31351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485437" y="5666740"/>
            <a:ext cx="0" cy="21336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3485437" y="5880100"/>
            <a:ext cx="31351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 flipV="1">
            <a:off x="2858417" y="5187766"/>
            <a:ext cx="0" cy="25680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32" name="Straight Connector 25631"/>
          <p:cNvCxnSpPr/>
          <p:nvPr/>
        </p:nvCxnSpPr>
        <p:spPr bwMode="auto">
          <a:xfrm flipV="1">
            <a:off x="2544907" y="5031011"/>
            <a:ext cx="0" cy="15675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633" name="TextBox 25632"/>
          <p:cNvSpPr txBox="1"/>
          <p:nvPr/>
        </p:nvSpPr>
        <p:spPr>
          <a:xfrm>
            <a:off x="196850" y="563142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0" name="Straight Arrow Connector 289"/>
          <p:cNvCxnSpPr/>
          <p:nvPr/>
        </p:nvCxnSpPr>
        <p:spPr bwMode="auto">
          <a:xfrm flipV="1">
            <a:off x="5031747" y="5823495"/>
            <a:ext cx="3505200" cy="4355"/>
          </a:xfrm>
          <a:prstGeom prst="straightConnector1">
            <a:avLst/>
          </a:prstGeom>
          <a:ln w="6350">
            <a:solidFill>
              <a:schemeClr val="accent4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 bwMode="auto">
          <a:xfrm flipV="1">
            <a:off x="5867400" y="5555655"/>
            <a:ext cx="0" cy="272196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0" name="TextBox 309"/>
          <p:cNvSpPr txBox="1"/>
          <p:nvPr/>
        </p:nvSpPr>
        <p:spPr>
          <a:xfrm>
            <a:off x="4756150" y="562507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639" name="Straight Connector 25638"/>
          <p:cNvCxnSpPr/>
          <p:nvPr/>
        </p:nvCxnSpPr>
        <p:spPr bwMode="auto">
          <a:xfrm>
            <a:off x="5867400" y="5555655"/>
            <a:ext cx="285189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59" name="Straight Connector 25658"/>
          <p:cNvCxnSpPr/>
          <p:nvPr/>
        </p:nvCxnSpPr>
        <p:spPr bwMode="auto">
          <a:xfrm>
            <a:off x="6152589" y="5555655"/>
            <a:ext cx="0" cy="272196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V="1">
            <a:off x="7771865" y="5555655"/>
            <a:ext cx="0" cy="272196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/>
          <p:cNvCxnSpPr/>
          <p:nvPr/>
        </p:nvCxnSpPr>
        <p:spPr bwMode="auto">
          <a:xfrm>
            <a:off x="7771865" y="5555655"/>
            <a:ext cx="285189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/>
          <p:cNvCxnSpPr/>
          <p:nvPr/>
        </p:nvCxnSpPr>
        <p:spPr bwMode="auto">
          <a:xfrm>
            <a:off x="8057054" y="5555655"/>
            <a:ext cx="0" cy="272196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61" name="Straight Connector 25660"/>
          <p:cNvCxnSpPr/>
          <p:nvPr/>
        </p:nvCxnSpPr>
        <p:spPr bwMode="auto">
          <a:xfrm>
            <a:off x="6152589" y="5823495"/>
            <a:ext cx="1619276" cy="4356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63" name="Straight Connector 25662"/>
          <p:cNvCxnSpPr/>
          <p:nvPr/>
        </p:nvCxnSpPr>
        <p:spPr bwMode="auto">
          <a:xfrm flipH="1">
            <a:off x="5212059" y="5827851"/>
            <a:ext cx="655341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9" name="Straight Connector 288"/>
          <p:cNvCxnSpPr/>
          <p:nvPr/>
        </p:nvCxnSpPr>
        <p:spPr bwMode="auto">
          <a:xfrm>
            <a:off x="8057054" y="5823495"/>
            <a:ext cx="40114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1" name="Freeform 310"/>
          <p:cNvSpPr/>
          <p:nvPr/>
        </p:nvSpPr>
        <p:spPr>
          <a:xfrm>
            <a:off x="660400" y="5031420"/>
            <a:ext cx="3251200" cy="1413830"/>
          </a:xfrm>
          <a:custGeom>
            <a:avLst/>
            <a:gdLst>
              <a:gd name="connsiteX0" fmla="*/ 0 w 3251200"/>
              <a:gd name="connsiteY0" fmla="*/ 1413830 h 1413830"/>
              <a:gd name="connsiteX1" fmla="*/ 323850 w 3251200"/>
              <a:gd name="connsiteY1" fmla="*/ 1102680 h 1413830"/>
              <a:gd name="connsiteX2" fmla="*/ 628650 w 3251200"/>
              <a:gd name="connsiteY2" fmla="*/ 855030 h 1413830"/>
              <a:gd name="connsiteX3" fmla="*/ 946150 w 3251200"/>
              <a:gd name="connsiteY3" fmla="*/ 632780 h 1413830"/>
              <a:gd name="connsiteX4" fmla="*/ 1257300 w 3251200"/>
              <a:gd name="connsiteY4" fmla="*/ 327980 h 1413830"/>
              <a:gd name="connsiteX5" fmla="*/ 1574800 w 3251200"/>
              <a:gd name="connsiteY5" fmla="*/ 4130 h 1413830"/>
              <a:gd name="connsiteX6" fmla="*/ 1892300 w 3251200"/>
              <a:gd name="connsiteY6" fmla="*/ 162880 h 1413830"/>
              <a:gd name="connsiteX7" fmla="*/ 2209800 w 3251200"/>
              <a:gd name="connsiteY7" fmla="*/ 423230 h 1413830"/>
              <a:gd name="connsiteX8" fmla="*/ 2514600 w 3251200"/>
              <a:gd name="connsiteY8" fmla="*/ 632780 h 1413830"/>
              <a:gd name="connsiteX9" fmla="*/ 2825750 w 3251200"/>
              <a:gd name="connsiteY9" fmla="*/ 861380 h 1413830"/>
              <a:gd name="connsiteX10" fmla="*/ 3251200 w 3251200"/>
              <a:gd name="connsiteY10" fmla="*/ 1045530 h 141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51200" h="1413830">
                <a:moveTo>
                  <a:pt x="0" y="1413830"/>
                </a:moveTo>
                <a:cubicBezTo>
                  <a:pt x="109537" y="1304821"/>
                  <a:pt x="219075" y="1195813"/>
                  <a:pt x="323850" y="1102680"/>
                </a:cubicBezTo>
                <a:cubicBezTo>
                  <a:pt x="428625" y="1009547"/>
                  <a:pt x="524933" y="933347"/>
                  <a:pt x="628650" y="855030"/>
                </a:cubicBezTo>
                <a:cubicBezTo>
                  <a:pt x="732367" y="776713"/>
                  <a:pt x="841375" y="720622"/>
                  <a:pt x="946150" y="632780"/>
                </a:cubicBezTo>
                <a:cubicBezTo>
                  <a:pt x="1050925" y="544938"/>
                  <a:pt x="1152525" y="432755"/>
                  <a:pt x="1257300" y="327980"/>
                </a:cubicBezTo>
                <a:cubicBezTo>
                  <a:pt x="1362075" y="223205"/>
                  <a:pt x="1468967" y="31647"/>
                  <a:pt x="1574800" y="4130"/>
                </a:cubicBezTo>
                <a:cubicBezTo>
                  <a:pt x="1680633" y="-23387"/>
                  <a:pt x="1786467" y="93030"/>
                  <a:pt x="1892300" y="162880"/>
                </a:cubicBezTo>
                <a:cubicBezTo>
                  <a:pt x="1998133" y="232730"/>
                  <a:pt x="2106083" y="344913"/>
                  <a:pt x="2209800" y="423230"/>
                </a:cubicBezTo>
                <a:cubicBezTo>
                  <a:pt x="2313517" y="501547"/>
                  <a:pt x="2411942" y="559755"/>
                  <a:pt x="2514600" y="632780"/>
                </a:cubicBezTo>
                <a:cubicBezTo>
                  <a:pt x="2617258" y="705805"/>
                  <a:pt x="2702983" y="792588"/>
                  <a:pt x="2825750" y="861380"/>
                </a:cubicBezTo>
                <a:cubicBezTo>
                  <a:pt x="2948517" y="930172"/>
                  <a:pt x="3177117" y="1014838"/>
                  <a:pt x="3251200" y="1045530"/>
                </a:cubicBezTo>
              </a:path>
            </a:pathLst>
          </a:custGeom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TSDF vs. Occupancy Grid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43" y="1038445"/>
            <a:ext cx="6146800" cy="548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7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TSDF vs. Occupancy Grid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462606"/>
              </p:ext>
            </p:extLst>
          </p:nvPr>
        </p:nvGraphicFramePr>
        <p:xfrm>
          <a:off x="914400" y="1295400"/>
          <a:ext cx="7391400" cy="4704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3800"/>
                <a:gridCol w="2463800"/>
                <a:gridCol w="2463800"/>
              </a:tblGrid>
              <a:tr h="4825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TSDF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Occ. Grid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Memory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Typically 4</a:t>
                      </a:r>
                      <a:r>
                        <a:rPr lang="en-US" baseline="0" dirty="0" smtClean="0"/>
                        <a:t> bytes per cell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Typically</a:t>
                      </a:r>
                      <a:r>
                        <a:rPr lang="en-US" baseline="0" dirty="0" smtClean="0"/>
                        <a:t> 1 byte per cell</a:t>
                      </a:r>
                    </a:p>
                    <a:p>
                      <a:pPr algn="ctr"/>
                      <a:r>
                        <a:rPr lang="en-US" baseline="0" dirty="0" smtClean="0"/>
                        <a:t>(Can use 1 bit)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08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Continuous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Each 3D</a:t>
                      </a:r>
                      <a:r>
                        <a:rPr lang="en-US" baseline="0" dirty="0" smtClean="0"/>
                        <a:t> point can be interpolated to obtain distance to nearest surface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Each 3D point is classified</a:t>
                      </a:r>
                      <a:r>
                        <a:rPr lang="en-US" sz="1600" baseline="0" dirty="0" smtClean="0"/>
                        <a:t> as occupied or unoccupied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Noisy</a:t>
                      </a:r>
                      <a:r>
                        <a:rPr lang="en-US" b="1" baseline="0" dirty="0" smtClean="0"/>
                        <a:t> Data</a:t>
                      </a:r>
                      <a:endParaRPr lang="en-US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Update</a:t>
                      </a:r>
                      <a:r>
                        <a:rPr lang="en-US" baseline="0" dirty="0" smtClean="0"/>
                        <a:t> step </a:t>
                      </a:r>
                      <a:r>
                        <a:rPr lang="en-US" baseline="0" dirty="0" err="1" smtClean="0"/>
                        <a:t>smooths</a:t>
                      </a:r>
                      <a:r>
                        <a:rPr lang="en-US" baseline="0" dirty="0" smtClean="0"/>
                        <a:t> surface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Techniques do exist to smooth surface, take a long time (MCMC).  Memory</a:t>
                      </a:r>
                      <a:r>
                        <a:rPr lang="en-US" sz="1800" baseline="0" dirty="0" smtClean="0"/>
                        <a:t> goes up to 4 bytes per cell</a:t>
                      </a:r>
                      <a:endParaRPr lang="en-US" sz="1800" dirty="0" smtClean="0"/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56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Updating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More</a:t>
                      </a:r>
                      <a:r>
                        <a:rPr lang="en-US" baseline="0" dirty="0" smtClean="0"/>
                        <a:t> complex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Simple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739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TSDF vs. Occupancy Grid</a:t>
            </a:r>
          </a:p>
        </p:txBody>
      </p:sp>
      <p:pic>
        <p:nvPicPr>
          <p:cNvPr id="4098" name="Picture 2" descr="F:\research\user\bpeasle\doc\Thesis\Figures\fr1_desk1_reconstru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143000"/>
            <a:ext cx="7556500" cy="54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2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TSDF vs. Occupancy Grid</a:t>
            </a:r>
          </a:p>
        </p:txBody>
      </p:sp>
      <p:pic>
        <p:nvPicPr>
          <p:cNvPr id="5122" name="Picture 2" descr="F:\research\user\bpeasle\doc\Thesis\Figures\teddyReconstru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78" y="1219200"/>
            <a:ext cx="5933044" cy="54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research\user\bpeasle\doc\Thesis\Figures\slam2TSD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463896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research\user\bpeasle\doc\Thesis\Figures\slam2O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43878"/>
            <a:ext cx="4610100" cy="35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TSDF vs. Occupancy Grid</a:t>
            </a:r>
          </a:p>
        </p:txBody>
      </p:sp>
    </p:spTree>
    <p:extLst>
      <p:ext uri="{BB962C8B-B14F-4D97-AF65-F5344CB8AC3E}">
        <p14:creationId xmlns:p14="http://schemas.microsoft.com/office/powerpoint/2010/main" val="18348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556953" y="2438400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Sensor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Reading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913845" y="2438400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Camera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Tracking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270049" y="2438400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Integration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913845" y="3206710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Model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484924" y="3782942"/>
            <a:ext cx="1056427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0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Loop Closure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0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Detection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270049" y="3782942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Loop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Closing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11" name="Straight Arrow Connector 10"/>
          <p:cNvCxnSpPr>
            <a:endCxn id="6" idx="1"/>
          </p:cNvCxnSpPr>
          <p:nvPr/>
        </p:nvCxnSpPr>
        <p:spPr bwMode="auto">
          <a:xfrm>
            <a:off x="3469322" y="2678497"/>
            <a:ext cx="44452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  <a:endCxn id="7" idx="1"/>
          </p:cNvCxnSpPr>
          <p:nvPr/>
        </p:nvCxnSpPr>
        <p:spPr bwMode="auto">
          <a:xfrm>
            <a:off x="4826213" y="2678497"/>
            <a:ext cx="443836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  <a:endCxn id="6" idx="2"/>
          </p:cNvCxnSpPr>
          <p:nvPr/>
        </p:nvCxnSpPr>
        <p:spPr bwMode="auto">
          <a:xfrm flipV="1">
            <a:off x="4370029" y="2918594"/>
            <a:ext cx="0" cy="2881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9" idx="0"/>
          </p:cNvCxnSpPr>
          <p:nvPr/>
        </p:nvCxnSpPr>
        <p:spPr bwMode="auto">
          <a:xfrm>
            <a:off x="3013137" y="2918594"/>
            <a:ext cx="0" cy="86434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5" idx="0"/>
            <a:endCxn id="7" idx="0"/>
          </p:cNvCxnSpPr>
          <p:nvPr/>
        </p:nvCxnSpPr>
        <p:spPr bwMode="auto">
          <a:xfrm rot="5400000" flipH="1" flipV="1">
            <a:off x="4369685" y="1081852"/>
            <a:ext cx="8003" cy="2713096"/>
          </a:xfrm>
          <a:prstGeom prst="bentConnector3">
            <a:avLst>
              <a:gd name="adj1" fmla="val 324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8" idx="3"/>
            <a:endCxn id="7" idx="2"/>
          </p:cNvCxnSpPr>
          <p:nvPr/>
        </p:nvCxnSpPr>
        <p:spPr bwMode="auto">
          <a:xfrm flipV="1">
            <a:off x="4826213" y="2918594"/>
            <a:ext cx="900020" cy="528213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0" idx="3"/>
            <a:endCxn id="7" idx="3"/>
          </p:cNvCxnSpPr>
          <p:nvPr/>
        </p:nvCxnSpPr>
        <p:spPr bwMode="auto">
          <a:xfrm flipV="1">
            <a:off x="6182418" y="2678497"/>
            <a:ext cx="8003" cy="1344543"/>
          </a:xfrm>
          <a:prstGeom prst="bentConnector3">
            <a:avLst>
              <a:gd name="adj1" fmla="val 2348575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9" idx="2"/>
            <a:endCxn id="10" idx="2"/>
          </p:cNvCxnSpPr>
          <p:nvPr/>
        </p:nvCxnSpPr>
        <p:spPr bwMode="auto">
          <a:xfrm rot="16200000" flipH="1">
            <a:off x="4369685" y="2906588"/>
            <a:ext cx="8003" cy="2713096"/>
          </a:xfrm>
          <a:prstGeom prst="bentConnector3">
            <a:avLst>
              <a:gd name="adj1" fmla="val 241714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8" idx="2"/>
            <a:endCxn id="10" idx="1"/>
          </p:cNvCxnSpPr>
          <p:nvPr/>
        </p:nvCxnSpPr>
        <p:spPr bwMode="auto">
          <a:xfrm rot="16200000" flipH="1">
            <a:off x="4651971" y="3404961"/>
            <a:ext cx="336136" cy="900020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8" idx="1"/>
            <a:endCxn id="9" idx="3"/>
          </p:cNvCxnSpPr>
          <p:nvPr/>
        </p:nvCxnSpPr>
        <p:spPr bwMode="auto">
          <a:xfrm rot="10800000" flipV="1">
            <a:off x="3541351" y="3446807"/>
            <a:ext cx="372494" cy="576233"/>
          </a:xfrm>
          <a:prstGeom prst="bentConnector3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0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 flipH="1" flipV="1">
            <a:off x="1038885" y="2869949"/>
            <a:ext cx="393826" cy="2752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038885" y="2376312"/>
            <a:ext cx="1201847" cy="4936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47522" y="2376311"/>
            <a:ext cx="244444" cy="12179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498755" y="3277355"/>
            <a:ext cx="719751" cy="3168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218506" y="3277356"/>
            <a:ext cx="420986" cy="13127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91965" y="4590108"/>
            <a:ext cx="1147527" cy="13942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40500" y="1868930"/>
            <a:ext cx="257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Estimated Trajectory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432710" y="5622204"/>
            <a:ext cx="1066045" cy="36213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10795" y="4570457"/>
            <a:ext cx="134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Same Point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37" idx="2"/>
          </p:cNvCxnSpPr>
          <p:nvPr/>
        </p:nvCxnSpPr>
        <p:spPr>
          <a:xfrm flipH="1">
            <a:off x="1432711" y="5216788"/>
            <a:ext cx="752002" cy="40541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7" idx="2"/>
          </p:cNvCxnSpPr>
          <p:nvPr/>
        </p:nvCxnSpPr>
        <p:spPr>
          <a:xfrm>
            <a:off x="2184713" y="5216788"/>
            <a:ext cx="307252" cy="76755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846275" y="2713665"/>
            <a:ext cx="6791" cy="2752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846274" y="2713666"/>
            <a:ext cx="124258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088863" y="2713666"/>
            <a:ext cx="3394" cy="1215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7088863" y="3929205"/>
            <a:ext cx="746912" cy="15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835774" y="3929205"/>
            <a:ext cx="0" cy="15367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5846275" y="5465920"/>
            <a:ext cx="1989500" cy="28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012949" y="3929204"/>
            <a:ext cx="1561723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068965" y="3543047"/>
            <a:ext cx="13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Close Loop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</p:txBody>
      </p:sp>
    </p:spTree>
    <p:extLst>
      <p:ext uri="{BB962C8B-B14F-4D97-AF65-F5344CB8AC3E}">
        <p14:creationId xmlns:p14="http://schemas.microsoft.com/office/powerpoint/2010/main" val="339353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Graph Optimization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847725" y="3829050"/>
            <a:ext cx="628650" cy="62865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571625" y="1619250"/>
            <a:ext cx="628650" cy="62865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035289" y="2838450"/>
            <a:ext cx="628650" cy="62865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4086225" y="1619250"/>
            <a:ext cx="628650" cy="62865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4" name="Straight Connector 3"/>
          <p:cNvCxnSpPr>
            <a:stCxn id="2" idx="0"/>
            <a:endCxn id="25" idx="3"/>
          </p:cNvCxnSpPr>
          <p:nvPr/>
        </p:nvCxnSpPr>
        <p:spPr bwMode="auto">
          <a:xfrm flipV="1">
            <a:off x="1162050" y="2155836"/>
            <a:ext cx="501639" cy="167321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>
            <a:endCxn id="28" idx="2"/>
          </p:cNvCxnSpPr>
          <p:nvPr/>
        </p:nvCxnSpPr>
        <p:spPr bwMode="auto">
          <a:xfrm>
            <a:off x="2200275" y="1933575"/>
            <a:ext cx="188595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>
            <a:stCxn id="25" idx="5"/>
            <a:endCxn id="27" idx="1"/>
          </p:cNvCxnSpPr>
          <p:nvPr/>
        </p:nvCxnSpPr>
        <p:spPr bwMode="auto">
          <a:xfrm>
            <a:off x="2108211" y="2155836"/>
            <a:ext cx="1019142" cy="77467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>
            <a:stCxn id="27" idx="7"/>
            <a:endCxn id="28" idx="4"/>
          </p:cNvCxnSpPr>
          <p:nvPr/>
        </p:nvCxnSpPr>
        <p:spPr bwMode="auto">
          <a:xfrm flipV="1">
            <a:off x="3571875" y="2247900"/>
            <a:ext cx="828675" cy="68261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Oval 37"/>
          <p:cNvSpPr/>
          <p:nvPr/>
        </p:nvSpPr>
        <p:spPr bwMode="auto">
          <a:xfrm>
            <a:off x="4848225" y="3838575"/>
            <a:ext cx="628650" cy="62865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14" name="Straight Connector 13"/>
          <p:cNvCxnSpPr>
            <a:stCxn id="27" idx="5"/>
            <a:endCxn id="38" idx="2"/>
          </p:cNvCxnSpPr>
          <p:nvPr/>
        </p:nvCxnSpPr>
        <p:spPr bwMode="auto">
          <a:xfrm>
            <a:off x="3571875" y="3375036"/>
            <a:ext cx="1276350" cy="77786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2" idx="6"/>
            <a:endCxn id="38" idx="2"/>
          </p:cNvCxnSpPr>
          <p:nvPr/>
        </p:nvCxnSpPr>
        <p:spPr bwMode="auto">
          <a:xfrm>
            <a:off x="1476375" y="4143375"/>
            <a:ext cx="3371850" cy="9525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42875" y="952004"/>
            <a:ext cx="86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53025" y="2581275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Measurement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(typically relative)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endCxn id="25" idx="1"/>
          </p:cNvCxnSpPr>
          <p:nvPr/>
        </p:nvCxnSpPr>
        <p:spPr bwMode="auto">
          <a:xfrm>
            <a:off x="847725" y="1249918"/>
            <a:ext cx="815964" cy="46139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 flipV="1">
            <a:off x="4010025" y="2571750"/>
            <a:ext cx="1143000" cy="3406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14793" y="3798412"/>
                <a:ext cx="5078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93" y="3798412"/>
                <a:ext cx="507831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698177" y="1295950"/>
                <a:ext cx="502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177" y="1295950"/>
                <a:ext cx="50251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3108303" y="2465382"/>
                <a:ext cx="497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303" y="2465382"/>
                <a:ext cx="497187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4457700" y="1298093"/>
                <a:ext cx="497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00" y="1298093"/>
                <a:ext cx="49718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4971608" y="3467100"/>
                <a:ext cx="497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608" y="3467100"/>
                <a:ext cx="497187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427001" y="2807777"/>
                <a:ext cx="605870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001" y="2807777"/>
                <a:ext cx="605870" cy="381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2864174" y="1520556"/>
                <a:ext cx="596252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174" y="1520556"/>
                <a:ext cx="596252" cy="38151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439037" y="2144203"/>
                <a:ext cx="596252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037" y="2144203"/>
                <a:ext cx="596252" cy="381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4053174" y="3276342"/>
                <a:ext cx="605870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174" y="3276342"/>
                <a:ext cx="605870" cy="38151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2737163" y="4167744"/>
                <a:ext cx="605870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163" y="4167744"/>
                <a:ext cx="605870" cy="38151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918524" y="4606926"/>
                <a:ext cx="2457211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524" y="4606926"/>
                <a:ext cx="2457211" cy="381515"/>
              </a:xfrm>
              <a:prstGeom prst="rect">
                <a:avLst/>
              </a:prstGeom>
              <a:blipFill rotWithShape="1">
                <a:blip r:embed="rId12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2067095" y="5915025"/>
                <a:ext cx="3009285" cy="794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𝜖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𝑎𝑏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l-GR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𝑎𝑏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095" y="5915025"/>
                <a:ext cx="3009285" cy="7943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3549639" y="2199760"/>
                <a:ext cx="605870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39" y="2199760"/>
                <a:ext cx="605870" cy="38151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/>
          <p:cNvSpPr txBox="1"/>
          <p:nvPr/>
        </p:nvSpPr>
        <p:spPr>
          <a:xfrm>
            <a:off x="1828800" y="511629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Actual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Observation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776441" y="512718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Predicted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Observation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 bwMode="auto">
          <a:xfrm flipV="1">
            <a:off x="2696212" y="4988441"/>
            <a:ext cx="298126" cy="31698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 flipH="1" flipV="1">
            <a:off x="3733801" y="4988443"/>
            <a:ext cx="323849" cy="21220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6153150" y="6127519"/>
            <a:ext cx="223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Minimize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6" name="Straight Arrow Connector 85"/>
          <p:cNvCxnSpPr>
            <a:stCxn id="84" idx="1"/>
            <a:endCxn id="68" idx="3"/>
          </p:cNvCxnSpPr>
          <p:nvPr/>
        </p:nvCxnSpPr>
        <p:spPr bwMode="auto">
          <a:xfrm flipH="1">
            <a:off x="5076380" y="6312185"/>
            <a:ext cx="107677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272337" y="2268533"/>
                <a:ext cx="1090298" cy="1428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337" y="2268533"/>
                <a:ext cx="1090298" cy="1428468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26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9" grpId="0"/>
      <p:bldP spid="67" grpId="0"/>
      <p:bldP spid="68" grpId="0"/>
      <p:bldP spid="73" grpId="0"/>
      <p:bldP spid="74" grpId="0"/>
      <p:bldP spid="84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Simple 3D Mapping System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524000"/>
            <a:ext cx="74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tx1"/>
                </a:solidFill>
              </a:rPr>
              <a:t>Manhattan Constraint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All walls are parallel or perpendicular: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Mapping to Model</a:t>
            </a:r>
          </a:p>
          <a:p>
            <a:pPr marL="120015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Reduce Drift</a:t>
            </a:r>
          </a:p>
          <a:p>
            <a:pPr marL="120015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Obviate Loop Closures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Examine Multi-Resolution Hierarchical Representations</a:t>
            </a:r>
          </a:p>
          <a:p>
            <a:pPr marL="120015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Memory efficient</a:t>
            </a:r>
          </a:p>
          <a:p>
            <a:pPr marL="1200150" lvl="1" indent="-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Allows for large scale reconstructions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2743200" y="4663248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Sensor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Reading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4100092" y="4663248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Camera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Tracking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456296" y="4663248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Integration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100092" y="5431558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Model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2671171" y="6007790"/>
            <a:ext cx="1056427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0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Loop Closure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0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Detection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5456296" y="6007790"/>
            <a:ext cx="912369" cy="4801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rPr>
              <a:t>Loop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 Unicode MS" charset="0"/>
              </a:rPr>
              <a:t>Closing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42" name="Straight Arrow Connector 41"/>
          <p:cNvCxnSpPr>
            <a:endCxn id="21" idx="1"/>
          </p:cNvCxnSpPr>
          <p:nvPr/>
        </p:nvCxnSpPr>
        <p:spPr bwMode="auto">
          <a:xfrm>
            <a:off x="3655569" y="4903345"/>
            <a:ext cx="44452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1" idx="3"/>
            <a:endCxn id="22" idx="1"/>
          </p:cNvCxnSpPr>
          <p:nvPr/>
        </p:nvCxnSpPr>
        <p:spPr bwMode="auto">
          <a:xfrm>
            <a:off x="5012460" y="4903345"/>
            <a:ext cx="443836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3" idx="0"/>
            <a:endCxn id="21" idx="2"/>
          </p:cNvCxnSpPr>
          <p:nvPr/>
        </p:nvCxnSpPr>
        <p:spPr bwMode="auto">
          <a:xfrm flipV="1">
            <a:off x="4556276" y="5143442"/>
            <a:ext cx="0" cy="2881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0" idx="2"/>
            <a:endCxn id="35" idx="0"/>
          </p:cNvCxnSpPr>
          <p:nvPr/>
        </p:nvCxnSpPr>
        <p:spPr bwMode="auto">
          <a:xfrm>
            <a:off x="3199384" y="5143442"/>
            <a:ext cx="0" cy="86434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20" idx="0"/>
            <a:endCxn id="22" idx="0"/>
          </p:cNvCxnSpPr>
          <p:nvPr/>
        </p:nvCxnSpPr>
        <p:spPr bwMode="auto">
          <a:xfrm rot="5400000" flipH="1" flipV="1">
            <a:off x="4555932" y="3306700"/>
            <a:ext cx="8003" cy="2713096"/>
          </a:xfrm>
          <a:prstGeom prst="bentConnector3">
            <a:avLst>
              <a:gd name="adj1" fmla="val 324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23" idx="3"/>
            <a:endCxn id="22" idx="2"/>
          </p:cNvCxnSpPr>
          <p:nvPr/>
        </p:nvCxnSpPr>
        <p:spPr bwMode="auto">
          <a:xfrm flipV="1">
            <a:off x="5012460" y="5143442"/>
            <a:ext cx="900020" cy="528213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41" idx="3"/>
            <a:endCxn id="22" idx="3"/>
          </p:cNvCxnSpPr>
          <p:nvPr/>
        </p:nvCxnSpPr>
        <p:spPr bwMode="auto">
          <a:xfrm flipV="1">
            <a:off x="6368665" y="4903345"/>
            <a:ext cx="8003" cy="1344543"/>
          </a:xfrm>
          <a:prstGeom prst="bentConnector3">
            <a:avLst>
              <a:gd name="adj1" fmla="val 2348575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35" idx="2"/>
            <a:endCxn id="41" idx="2"/>
          </p:cNvCxnSpPr>
          <p:nvPr/>
        </p:nvCxnSpPr>
        <p:spPr bwMode="auto">
          <a:xfrm rot="16200000" flipH="1">
            <a:off x="4555932" y="5131436"/>
            <a:ext cx="8003" cy="2713096"/>
          </a:xfrm>
          <a:prstGeom prst="bentConnector3">
            <a:avLst>
              <a:gd name="adj1" fmla="val 241714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23" idx="2"/>
            <a:endCxn id="41" idx="1"/>
          </p:cNvCxnSpPr>
          <p:nvPr/>
        </p:nvCxnSpPr>
        <p:spPr bwMode="auto">
          <a:xfrm rot="16200000" flipH="1">
            <a:off x="4838218" y="5629809"/>
            <a:ext cx="336136" cy="900020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23" idx="1"/>
            <a:endCxn id="35" idx="3"/>
          </p:cNvCxnSpPr>
          <p:nvPr/>
        </p:nvCxnSpPr>
        <p:spPr bwMode="auto">
          <a:xfrm rot="10800000" flipV="1">
            <a:off x="3727598" y="5671655"/>
            <a:ext cx="372494" cy="576233"/>
          </a:xfrm>
          <a:prstGeom prst="bentConnector3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 bwMode="auto">
          <a:xfrm>
            <a:off x="2671171" y="4546974"/>
            <a:ext cx="2431871" cy="146081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5379080" y="4627233"/>
            <a:ext cx="1066800" cy="55222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1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3" grpId="0" animBg="1"/>
      <p:bldP spid="3" grpId="1" animBg="1"/>
      <p:bldP spid="5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Minimize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2991157" y="1447800"/>
                <a:ext cx="3009285" cy="794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𝜖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𝑎𝑏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l-GR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𝑎𝑏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157" y="1447800"/>
                <a:ext cx="3009285" cy="7943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096000" y="163246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Nonlinear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Solved Incrementally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969100" y="3352800"/>
                <a:ext cx="30534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Ω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𝐽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Δ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chemeClr val="tx1"/>
                          </a:solidFill>
                          <a:latin typeface="Cambria Math"/>
                        </a:rPr>
                        <m:t>Ω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100" y="3352800"/>
                <a:ext cx="3053400" cy="369332"/>
              </a:xfrm>
              <a:prstGeom prst="rect">
                <a:avLst/>
              </a:prstGeom>
              <a:blipFill rotWithShape="1">
                <a:blip r:embed="rId3"/>
                <a:stretch>
                  <a:fillRect r="-818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>
            <a:stCxn id="68" idx="2"/>
            <a:endCxn id="41" idx="0"/>
          </p:cNvCxnSpPr>
          <p:nvPr/>
        </p:nvCxnSpPr>
        <p:spPr bwMode="auto">
          <a:xfrm>
            <a:off x="4495800" y="2242120"/>
            <a:ext cx="0" cy="111068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724400" y="261279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“A little bit of math shows…”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425827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Jacobian of the error (negative of residual)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w.r.t. the state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57600" y="4258270"/>
            <a:ext cx="177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Increment to the state space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2133600" y="3581400"/>
            <a:ext cx="914400" cy="67687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48" idx="0"/>
          </p:cNvCxnSpPr>
          <p:nvPr/>
        </p:nvCxnSpPr>
        <p:spPr bwMode="auto">
          <a:xfrm flipH="1" flipV="1">
            <a:off x="4410075" y="3638550"/>
            <a:ext cx="133351" cy="61972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5962650" y="4267795"/>
            <a:ext cx="203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Residuals stacked vertically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 flipV="1">
            <a:off x="5676900" y="3714750"/>
            <a:ext cx="704850" cy="54352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2390775" y="5601295"/>
            <a:ext cx="177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Linearized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State Space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>
            <a:stCxn id="70" idx="0"/>
          </p:cNvCxnSpPr>
          <p:nvPr/>
        </p:nvCxnSpPr>
        <p:spPr bwMode="auto">
          <a:xfrm flipV="1">
            <a:off x="3276601" y="3638550"/>
            <a:ext cx="190499" cy="196274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5467351" y="5776436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K = </a:t>
            </a:r>
            <a:r>
              <a:rPr lang="en-US" dirty="0" smtClean="0">
                <a:solidFill>
                  <a:schemeClr val="tx1"/>
                </a:solidFill>
              </a:rPr>
              <a:t>Variances concatenated horizontally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5505450" y="5433536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450" y="5433536"/>
                <a:ext cx="710451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/>
          <p:cNvCxnSpPr>
            <a:stCxn id="72" idx="0"/>
          </p:cNvCxnSpPr>
          <p:nvPr/>
        </p:nvCxnSpPr>
        <p:spPr bwMode="auto">
          <a:xfrm flipH="1" flipV="1">
            <a:off x="5391150" y="3648075"/>
            <a:ext cx="469526" cy="178546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571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3" grpId="0"/>
      <p:bldP spid="17" grpId="0"/>
      <p:bldP spid="48" grpId="0"/>
      <p:bldP spid="55" grpId="0"/>
      <p:bldP spid="70" grpId="0"/>
      <p:bldP spid="36" grpId="0"/>
      <p:bldP spid="7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Iterative Techniques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589590"/>
              </p:ext>
            </p:extLst>
          </p:nvPr>
        </p:nvGraphicFramePr>
        <p:xfrm>
          <a:off x="292552" y="1600200"/>
          <a:ext cx="8406495" cy="47391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00200"/>
                <a:gridCol w="1138644"/>
                <a:gridCol w="1769422"/>
                <a:gridCol w="1769422"/>
                <a:gridCol w="1328807"/>
              </a:tblGrid>
              <a:tr h="679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Easily Trapped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</a:t>
                      </a:r>
                      <a:r>
                        <a:rPr lang="en-US" baseline="0" dirty="0" smtClean="0"/>
                        <a:t> Convergence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Expensive</a:t>
                      </a:r>
                      <a:endParaRPr lang="en-US" dirty="0"/>
                    </a:p>
                  </a:txBody>
                  <a:tcPr/>
                </a:tc>
              </a:tr>
              <a:tr h="591987">
                <a:tc>
                  <a:txBody>
                    <a:bodyPr/>
                    <a:lstStyle/>
                    <a:p>
                      <a:r>
                        <a:rPr lang="en-US" dirty="0" smtClean="0"/>
                        <a:t>Newton-</a:t>
                      </a:r>
                      <a:r>
                        <a:rPr lang="en-US" dirty="0" err="1" smtClean="0"/>
                        <a:t>Rapshon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591987">
                <a:tc>
                  <a:txBody>
                    <a:bodyPr/>
                    <a:lstStyle/>
                    <a:p>
                      <a:r>
                        <a:rPr lang="en-US" dirty="0" smtClean="0"/>
                        <a:t>Gradient Descent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845695">
                <a:tc>
                  <a:txBody>
                    <a:bodyPr/>
                    <a:lstStyle/>
                    <a:p>
                      <a:r>
                        <a:rPr lang="en-US" dirty="0" smtClean="0"/>
                        <a:t>Conjugate Gradient Descent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591987">
                <a:tc>
                  <a:txBody>
                    <a:bodyPr/>
                    <a:lstStyle/>
                    <a:p>
                      <a:r>
                        <a:rPr lang="en-US" dirty="0" smtClean="0"/>
                        <a:t>Simplex Methods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591987">
                <a:tc>
                  <a:txBody>
                    <a:bodyPr/>
                    <a:lstStyle/>
                    <a:p>
                      <a:r>
                        <a:rPr lang="en-US" dirty="0" smtClean="0"/>
                        <a:t>Gauss-Seidel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If</a:t>
                      </a:r>
                      <a:r>
                        <a:rPr lang="en-US" baseline="0" dirty="0" smtClean="0"/>
                        <a:t> near 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845695">
                <a:tc>
                  <a:txBody>
                    <a:bodyPr/>
                    <a:lstStyle/>
                    <a:p>
                      <a:r>
                        <a:rPr lang="en-US" dirty="0" smtClean="0"/>
                        <a:t>Stochastic Gradient Descent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6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State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325" y="15621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Global State Space (x, y, </a:t>
            </a:r>
            <a:r>
              <a:rPr lang="el-GR" dirty="0" smtClean="0">
                <a:solidFill>
                  <a:schemeClr val="tx1"/>
                </a:solidFill>
              </a:rPr>
              <a:t>θ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Isosceles Triangle 3"/>
          <p:cNvSpPr/>
          <p:nvPr/>
        </p:nvSpPr>
        <p:spPr bwMode="auto">
          <a:xfrm rot="5400000">
            <a:off x="1404982" y="3206721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66775" y="2238375"/>
                <a:ext cx="1103507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75" y="2238375"/>
                <a:ext cx="1103507" cy="82490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91667" y="2238375"/>
                <a:ext cx="1108830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667" y="2238375"/>
                <a:ext cx="1108830" cy="82490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Isosceles Triangle 13"/>
          <p:cNvSpPr/>
          <p:nvPr/>
        </p:nvSpPr>
        <p:spPr bwMode="auto">
          <a:xfrm rot="5400000">
            <a:off x="3214734" y="3206721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05300" y="2245666"/>
                <a:ext cx="1108829" cy="823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300" y="2245666"/>
                <a:ext cx="1108829" cy="82388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026278" y="2245666"/>
                <a:ext cx="1108829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78" y="2245666"/>
                <a:ext cx="1108829" cy="82490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Isosceles Triangle 18"/>
          <p:cNvSpPr/>
          <p:nvPr/>
        </p:nvSpPr>
        <p:spPr bwMode="auto">
          <a:xfrm rot="5400000">
            <a:off x="4910137" y="3206722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" name="Isosceles Triangle 20"/>
          <p:cNvSpPr/>
          <p:nvPr/>
        </p:nvSpPr>
        <p:spPr bwMode="auto">
          <a:xfrm rot="5400000">
            <a:off x="6661656" y="3225773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9" name="Straight Arrow Connector 8"/>
          <p:cNvCxnSpPr>
            <a:stCxn id="4" idx="0"/>
            <a:endCxn id="14" idx="3"/>
          </p:cNvCxnSpPr>
          <p:nvPr/>
        </p:nvCxnSpPr>
        <p:spPr bwMode="auto">
          <a:xfrm>
            <a:off x="1790745" y="3440084"/>
            <a:ext cx="1343027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14" idx="0"/>
            <a:endCxn id="19" idx="3"/>
          </p:cNvCxnSpPr>
          <p:nvPr/>
        </p:nvCxnSpPr>
        <p:spPr bwMode="auto">
          <a:xfrm>
            <a:off x="3600497" y="3440084"/>
            <a:ext cx="1228678" cy="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9" idx="0"/>
            <a:endCxn id="21" idx="3"/>
          </p:cNvCxnSpPr>
          <p:nvPr/>
        </p:nvCxnSpPr>
        <p:spPr bwMode="auto">
          <a:xfrm>
            <a:off x="5295900" y="3440085"/>
            <a:ext cx="1284794" cy="1905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Isosceles Triangle 25"/>
          <p:cNvSpPr/>
          <p:nvPr/>
        </p:nvSpPr>
        <p:spPr bwMode="auto">
          <a:xfrm rot="5400000">
            <a:off x="1443082" y="5054571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04875" y="4086225"/>
                <a:ext cx="1103507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4086225"/>
                <a:ext cx="1103507" cy="82490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529767" y="4086225"/>
                <a:ext cx="1237070" cy="824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45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767" y="4086225"/>
                <a:ext cx="1237070" cy="82496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Isosceles Triangle 28"/>
          <p:cNvSpPr/>
          <p:nvPr/>
        </p:nvSpPr>
        <p:spPr bwMode="auto">
          <a:xfrm rot="2088450">
            <a:off x="3259051" y="5008507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343400" y="4093516"/>
                <a:ext cx="1108829" cy="823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4093516"/>
                <a:ext cx="1108829" cy="82388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064378" y="4093516"/>
                <a:ext cx="1108829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378" y="4093516"/>
                <a:ext cx="1108829" cy="82490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Isosceles Triangle 31"/>
          <p:cNvSpPr/>
          <p:nvPr/>
        </p:nvSpPr>
        <p:spPr bwMode="auto">
          <a:xfrm rot="5400000">
            <a:off x="4948237" y="5054572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3" name="Isosceles Triangle 32"/>
          <p:cNvSpPr/>
          <p:nvPr/>
        </p:nvSpPr>
        <p:spPr bwMode="auto">
          <a:xfrm rot="5400000">
            <a:off x="6699756" y="5073623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34" name="Straight Arrow Connector 33"/>
          <p:cNvCxnSpPr>
            <a:stCxn id="26" idx="0"/>
            <a:endCxn id="29" idx="2"/>
          </p:cNvCxnSpPr>
          <p:nvPr/>
        </p:nvCxnSpPr>
        <p:spPr bwMode="auto">
          <a:xfrm>
            <a:off x="1828845" y="5287934"/>
            <a:ext cx="1324266" cy="5855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29" idx="5"/>
            <a:endCxn id="32" idx="3"/>
          </p:cNvCxnSpPr>
          <p:nvPr/>
        </p:nvCxnSpPr>
        <p:spPr bwMode="auto">
          <a:xfrm>
            <a:off x="3474017" y="5285366"/>
            <a:ext cx="1393258" cy="256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2" idx="0"/>
            <a:endCxn id="33" idx="3"/>
          </p:cNvCxnSpPr>
          <p:nvPr/>
        </p:nvCxnSpPr>
        <p:spPr bwMode="auto">
          <a:xfrm>
            <a:off x="5334000" y="5287935"/>
            <a:ext cx="1284794" cy="1905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28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 animBg="1"/>
      <p:bldP spid="30" grpId="0"/>
      <p:bldP spid="31" grpId="0"/>
      <p:bldP spid="32" grpId="0" animBg="1"/>
      <p:bldP spid="3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State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324" y="1562100"/>
            <a:ext cx="419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Incremental State Space (</a:t>
            </a:r>
            <a:r>
              <a:rPr lang="el-GR" dirty="0" smtClean="0">
                <a:solidFill>
                  <a:schemeClr val="tx1"/>
                </a:solidFill>
              </a:rPr>
              <a:t>Δ</a:t>
            </a:r>
            <a:r>
              <a:rPr lang="en-US" dirty="0" smtClean="0">
                <a:solidFill>
                  <a:schemeClr val="tx1"/>
                </a:solidFill>
              </a:rPr>
              <a:t>x, </a:t>
            </a:r>
            <a:r>
              <a:rPr lang="el-GR" dirty="0">
                <a:solidFill>
                  <a:schemeClr val="tx1"/>
                </a:solidFill>
              </a:rPr>
              <a:t>Δ </a:t>
            </a:r>
            <a:r>
              <a:rPr lang="en-US" dirty="0" smtClean="0">
                <a:solidFill>
                  <a:schemeClr val="tx1"/>
                </a:solidFill>
              </a:rPr>
              <a:t>y, </a:t>
            </a:r>
            <a:r>
              <a:rPr lang="el-GR" dirty="0">
                <a:solidFill>
                  <a:schemeClr val="tx1"/>
                </a:solidFill>
              </a:rPr>
              <a:t>Δ </a:t>
            </a:r>
            <a:r>
              <a:rPr lang="el-GR" dirty="0" smtClean="0">
                <a:solidFill>
                  <a:schemeClr val="tx1"/>
                </a:solidFill>
              </a:rPr>
              <a:t>θ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Isosceles Triangle 3"/>
          <p:cNvSpPr/>
          <p:nvPr/>
        </p:nvSpPr>
        <p:spPr bwMode="auto">
          <a:xfrm rot="5400000">
            <a:off x="1404982" y="3206721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28800" y="2238375"/>
                <a:ext cx="1103507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238375"/>
                <a:ext cx="1103507" cy="82490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53692" y="2238375"/>
                <a:ext cx="1103507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692" y="2238375"/>
                <a:ext cx="1103507" cy="82490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Isosceles Triangle 13"/>
          <p:cNvSpPr/>
          <p:nvPr/>
        </p:nvSpPr>
        <p:spPr bwMode="auto">
          <a:xfrm rot="5400000">
            <a:off x="3214734" y="3206721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67325" y="2245666"/>
                <a:ext cx="1108830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325" y="2245666"/>
                <a:ext cx="1108830" cy="8249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Isosceles Triangle 18"/>
          <p:cNvSpPr/>
          <p:nvPr/>
        </p:nvSpPr>
        <p:spPr bwMode="auto">
          <a:xfrm rot="5400000">
            <a:off x="4910137" y="3206722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" name="Isosceles Triangle 20"/>
          <p:cNvSpPr/>
          <p:nvPr/>
        </p:nvSpPr>
        <p:spPr bwMode="auto">
          <a:xfrm rot="5400000">
            <a:off x="6661656" y="3225773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9" name="Straight Arrow Connector 8"/>
          <p:cNvCxnSpPr>
            <a:stCxn id="4" idx="0"/>
            <a:endCxn id="14" idx="3"/>
          </p:cNvCxnSpPr>
          <p:nvPr/>
        </p:nvCxnSpPr>
        <p:spPr bwMode="auto">
          <a:xfrm>
            <a:off x="1790745" y="3440084"/>
            <a:ext cx="1343027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14" idx="0"/>
            <a:endCxn id="19" idx="3"/>
          </p:cNvCxnSpPr>
          <p:nvPr/>
        </p:nvCxnSpPr>
        <p:spPr bwMode="auto">
          <a:xfrm>
            <a:off x="3600497" y="3440084"/>
            <a:ext cx="1228678" cy="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9" idx="0"/>
            <a:endCxn id="21" idx="3"/>
          </p:cNvCxnSpPr>
          <p:nvPr/>
        </p:nvCxnSpPr>
        <p:spPr bwMode="auto">
          <a:xfrm>
            <a:off x="5295900" y="3440085"/>
            <a:ext cx="1284794" cy="1905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Isosceles Triangle 36"/>
          <p:cNvSpPr/>
          <p:nvPr/>
        </p:nvSpPr>
        <p:spPr bwMode="auto">
          <a:xfrm rot="5400000">
            <a:off x="1347831" y="5033938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771650" y="4000500"/>
                <a:ext cx="1237070" cy="824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45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650" y="4000500"/>
                <a:ext cx="1237070" cy="82496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396542" y="4000500"/>
                <a:ext cx="1103507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542" y="4000500"/>
                <a:ext cx="1103507" cy="82490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Isosceles Triangle 39"/>
          <p:cNvSpPr/>
          <p:nvPr/>
        </p:nvSpPr>
        <p:spPr bwMode="auto">
          <a:xfrm rot="2700000">
            <a:off x="3157584" y="4968846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210175" y="4007791"/>
                <a:ext cx="1108830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175" y="4007791"/>
                <a:ext cx="1108830" cy="82490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Isosceles Triangle 41"/>
          <p:cNvSpPr/>
          <p:nvPr/>
        </p:nvSpPr>
        <p:spPr bwMode="auto">
          <a:xfrm rot="2700000">
            <a:off x="4852987" y="4968847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3" name="Isosceles Triangle 42"/>
          <p:cNvSpPr/>
          <p:nvPr/>
        </p:nvSpPr>
        <p:spPr bwMode="auto">
          <a:xfrm rot="2700000">
            <a:off x="6604506" y="4987898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44" name="Straight Arrow Connector 43"/>
          <p:cNvCxnSpPr>
            <a:stCxn id="37" idx="0"/>
            <a:endCxn id="40" idx="2"/>
          </p:cNvCxnSpPr>
          <p:nvPr/>
        </p:nvCxnSpPr>
        <p:spPr bwMode="auto">
          <a:xfrm flipV="1">
            <a:off x="1733594" y="5259458"/>
            <a:ext cx="1303615" cy="784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>
            <a:stCxn id="40" idx="5"/>
            <a:endCxn id="42" idx="2"/>
          </p:cNvCxnSpPr>
          <p:nvPr/>
        </p:nvCxnSpPr>
        <p:spPr bwMode="auto">
          <a:xfrm>
            <a:off x="3363865" y="5256090"/>
            <a:ext cx="1368747" cy="336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>
            <a:stCxn id="42" idx="5"/>
            <a:endCxn id="43" idx="2"/>
          </p:cNvCxnSpPr>
          <p:nvPr/>
        </p:nvCxnSpPr>
        <p:spPr bwMode="auto">
          <a:xfrm>
            <a:off x="5059268" y="5256091"/>
            <a:ext cx="1424863" cy="2241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5929457" y="5791199"/>
                <a:ext cx="1322605" cy="912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𝐩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457" y="5791199"/>
                <a:ext cx="1322605" cy="91217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1278055" y="2952762"/>
                <a:ext cx="4971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𝐩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055" y="2952762"/>
                <a:ext cx="497187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176258" y="5872375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200" dirty="0" smtClean="0">
                <a:solidFill>
                  <a:schemeClr val="tx1"/>
                </a:solidFill>
              </a:rPr>
              <a:t>Edwin Olson, J. Leonard, and S. Teller.  Fast Iterative Optimization of Pose Graphs With Poor Initial Estimates.  In </a:t>
            </a:r>
            <a:r>
              <a:rPr lang="en-US" sz="1200" i="1" dirty="0" smtClean="0">
                <a:solidFill>
                  <a:schemeClr val="tx1"/>
                </a:solidFill>
              </a:rPr>
              <a:t>Proceedings of the International Conference on Robotics and Automations (ICRA)</a:t>
            </a:r>
            <a:r>
              <a:rPr lang="en-US" sz="1200" dirty="0" smtClean="0">
                <a:solidFill>
                  <a:schemeClr val="tx1"/>
                </a:solidFill>
              </a:rPr>
              <a:t>, pages 2262-2269, May 2006.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7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40" grpId="0" animBg="1"/>
      <p:bldP spid="41" grpId="0"/>
      <p:bldP spid="42" grpId="0" animBg="1"/>
      <p:bldP spid="43" grpId="0" animBg="1"/>
      <p:bldP spid="4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State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324" y="1562100"/>
            <a:ext cx="419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Relative State Space (</a:t>
            </a:r>
            <a:r>
              <a:rPr lang="el-GR" dirty="0" smtClean="0">
                <a:solidFill>
                  <a:schemeClr val="tx1"/>
                </a:solidFill>
              </a:rPr>
              <a:t>Δ</a:t>
            </a:r>
            <a:r>
              <a:rPr lang="en-US" dirty="0" smtClean="0">
                <a:solidFill>
                  <a:schemeClr val="tx1"/>
                </a:solidFill>
              </a:rPr>
              <a:t>x, </a:t>
            </a:r>
            <a:r>
              <a:rPr lang="el-GR" dirty="0">
                <a:solidFill>
                  <a:schemeClr val="tx1"/>
                </a:solidFill>
              </a:rPr>
              <a:t>Δ </a:t>
            </a:r>
            <a:r>
              <a:rPr lang="en-US" dirty="0" smtClean="0">
                <a:solidFill>
                  <a:schemeClr val="tx1"/>
                </a:solidFill>
              </a:rPr>
              <a:t>y, </a:t>
            </a:r>
            <a:r>
              <a:rPr lang="el-GR" dirty="0">
                <a:solidFill>
                  <a:schemeClr val="tx1"/>
                </a:solidFill>
              </a:rPr>
              <a:t>Δ </a:t>
            </a:r>
            <a:r>
              <a:rPr lang="el-GR" dirty="0" smtClean="0">
                <a:solidFill>
                  <a:schemeClr val="tx1"/>
                </a:solidFill>
              </a:rPr>
              <a:t>θ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Isosceles Triangle 3"/>
          <p:cNvSpPr/>
          <p:nvPr/>
        </p:nvSpPr>
        <p:spPr bwMode="auto">
          <a:xfrm rot="5400000">
            <a:off x="1404982" y="2968596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28800" y="2000250"/>
                <a:ext cx="1103507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00250"/>
                <a:ext cx="1103507" cy="82490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53692" y="2000250"/>
                <a:ext cx="1108830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692" y="2000250"/>
                <a:ext cx="1108830" cy="82490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Isosceles Triangle 13"/>
          <p:cNvSpPr/>
          <p:nvPr/>
        </p:nvSpPr>
        <p:spPr bwMode="auto">
          <a:xfrm rot="5400000">
            <a:off x="3214734" y="2968596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67325" y="2007541"/>
                <a:ext cx="1108829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325" y="2007541"/>
                <a:ext cx="1108829" cy="8249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Isosceles Triangle 18"/>
          <p:cNvSpPr/>
          <p:nvPr/>
        </p:nvSpPr>
        <p:spPr bwMode="auto">
          <a:xfrm rot="5400000">
            <a:off x="4910137" y="2968597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" name="Isosceles Triangle 20"/>
          <p:cNvSpPr/>
          <p:nvPr/>
        </p:nvSpPr>
        <p:spPr bwMode="auto">
          <a:xfrm rot="5400000">
            <a:off x="6661656" y="2987648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9" name="Straight Arrow Connector 8"/>
          <p:cNvCxnSpPr>
            <a:stCxn id="4" idx="0"/>
            <a:endCxn id="14" idx="3"/>
          </p:cNvCxnSpPr>
          <p:nvPr/>
        </p:nvCxnSpPr>
        <p:spPr bwMode="auto">
          <a:xfrm>
            <a:off x="1790745" y="3201959"/>
            <a:ext cx="1343027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14" idx="0"/>
            <a:endCxn id="19" idx="3"/>
          </p:cNvCxnSpPr>
          <p:nvPr/>
        </p:nvCxnSpPr>
        <p:spPr bwMode="auto">
          <a:xfrm>
            <a:off x="3600497" y="3201959"/>
            <a:ext cx="1228678" cy="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9" idx="0"/>
            <a:endCxn id="21" idx="3"/>
          </p:cNvCxnSpPr>
          <p:nvPr/>
        </p:nvCxnSpPr>
        <p:spPr bwMode="auto">
          <a:xfrm>
            <a:off x="5295900" y="3201960"/>
            <a:ext cx="1284794" cy="1905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Isosceles Triangle 36"/>
          <p:cNvSpPr/>
          <p:nvPr/>
        </p:nvSpPr>
        <p:spPr bwMode="auto">
          <a:xfrm rot="5400000">
            <a:off x="1433557" y="6264347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895475" y="3552825"/>
                <a:ext cx="1231747" cy="824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45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475" y="3552825"/>
                <a:ext cx="1231747" cy="82496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520367" y="3552825"/>
                <a:ext cx="1108830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367" y="3552825"/>
                <a:ext cx="1108830" cy="82490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Isosceles Triangle 39"/>
          <p:cNvSpPr/>
          <p:nvPr/>
        </p:nvSpPr>
        <p:spPr bwMode="auto">
          <a:xfrm rot="2700000">
            <a:off x="3243309" y="6207097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334000" y="3560116"/>
                <a:ext cx="1108829" cy="82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3560116"/>
                <a:ext cx="1108829" cy="82490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Isosceles Triangle 41"/>
          <p:cNvSpPr/>
          <p:nvPr/>
        </p:nvSpPr>
        <p:spPr bwMode="auto">
          <a:xfrm rot="2700000">
            <a:off x="4100512" y="5349848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3" name="Isosceles Triangle 42"/>
          <p:cNvSpPr/>
          <p:nvPr/>
        </p:nvSpPr>
        <p:spPr bwMode="auto">
          <a:xfrm rot="2700000">
            <a:off x="5013831" y="4330674"/>
            <a:ext cx="304800" cy="4667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44" name="Straight Arrow Connector 43"/>
          <p:cNvCxnSpPr>
            <a:stCxn id="37" idx="0"/>
            <a:endCxn id="40" idx="2"/>
          </p:cNvCxnSpPr>
          <p:nvPr/>
        </p:nvCxnSpPr>
        <p:spPr bwMode="auto">
          <a:xfrm flipV="1">
            <a:off x="1819320" y="6497709"/>
            <a:ext cx="1303614" cy="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>
            <a:stCxn id="40" idx="0"/>
            <a:endCxn id="42" idx="3"/>
          </p:cNvCxnSpPr>
          <p:nvPr/>
        </p:nvCxnSpPr>
        <p:spPr bwMode="auto">
          <a:xfrm flipV="1">
            <a:off x="3560721" y="5748223"/>
            <a:ext cx="527179" cy="52722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>
            <a:stCxn id="42" idx="0"/>
            <a:endCxn id="43" idx="3"/>
          </p:cNvCxnSpPr>
          <p:nvPr/>
        </p:nvCxnSpPr>
        <p:spPr bwMode="auto">
          <a:xfrm flipV="1">
            <a:off x="4417924" y="4729049"/>
            <a:ext cx="583295" cy="68914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825961" y="4575121"/>
                <a:ext cx="2382575" cy="912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𝐩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</m:e>
                      </m:nary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961" y="4575121"/>
                <a:ext cx="2382575" cy="91217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59049" y="2647781"/>
                <a:ext cx="498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𝐩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049" y="2647781"/>
                <a:ext cx="49879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806618" y="5711597"/>
                <a:ext cx="2482987" cy="912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p>
                            <m:e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𝐩</m:t>
                              </m:r>
                            </m:e>
                          </m:sPre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</m:e>
                      </m:nary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618" y="5711597"/>
                <a:ext cx="2482987" cy="91217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3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40" grpId="0" animBg="1"/>
      <p:bldP spid="41" grpId="0"/>
      <p:bldP spid="42" grpId="0" animBg="1"/>
      <p:bldP spid="43" grpId="0" animBg="1"/>
      <p:bldP spid="29" grpId="0"/>
      <p:bldP spid="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Proposed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24" y="1562100"/>
            <a:ext cx="88296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Two Phase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Stochastic Gradient Descent with Relative State Space (POReSS)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RSS allows multiple poses to be effected in each iteration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SGD prevents from being trapped in local minima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Result: Quickly gets to a “good” solution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Drawback: Long time to convergence</a:t>
            </a:r>
          </a:p>
          <a:p>
            <a:pPr marL="1085850" lvl="1" indent="-342900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Gauss-Seidel with Global State Space (Graph-Seidel)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Seed with output from POReSS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GSS </a:t>
            </a:r>
            <a:r>
              <a:rPr lang="en-US" dirty="0" smtClean="0">
                <a:solidFill>
                  <a:schemeClr val="tx1"/>
                </a:solidFill>
              </a:rPr>
              <a:t>only changes one pose at a time in each iteration</a:t>
            </a:r>
            <a:endParaRPr lang="en-US" dirty="0" smtClean="0">
              <a:solidFill>
                <a:schemeClr val="tx1"/>
              </a:solidFill>
            </a:endParaRPr>
          </a:p>
          <a:p>
            <a:pPr marL="108585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Gauss-Seidel allows for quick calculations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Result: Fast “fine tuning”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52697" y="6381206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458685" y="6381206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333897" y="5771606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611085" y="5187426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4" name="Straight Connector 3"/>
          <p:cNvCxnSpPr>
            <a:stCxn id="2" idx="6"/>
            <a:endCxn id="6" idx="2"/>
          </p:cNvCxnSpPr>
          <p:nvPr/>
        </p:nvCxnSpPr>
        <p:spPr bwMode="auto">
          <a:xfrm>
            <a:off x="657497" y="6533606"/>
            <a:ext cx="80118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>
            <a:stCxn id="6" idx="7"/>
            <a:endCxn id="7" idx="3"/>
          </p:cNvCxnSpPr>
          <p:nvPr/>
        </p:nvCxnSpPr>
        <p:spPr bwMode="auto">
          <a:xfrm flipV="1">
            <a:off x="1718848" y="6031769"/>
            <a:ext cx="659686" cy="39407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stCxn id="7" idx="1"/>
            <a:endCxn id="8" idx="5"/>
          </p:cNvCxnSpPr>
          <p:nvPr/>
        </p:nvCxnSpPr>
        <p:spPr bwMode="auto">
          <a:xfrm flipH="1" flipV="1">
            <a:off x="1871248" y="5447589"/>
            <a:ext cx="507286" cy="36865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2" idx="7"/>
            <a:endCxn id="8" idx="3"/>
          </p:cNvCxnSpPr>
          <p:nvPr/>
        </p:nvCxnSpPr>
        <p:spPr bwMode="auto">
          <a:xfrm flipV="1">
            <a:off x="612860" y="5447589"/>
            <a:ext cx="1042862" cy="97825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3870961" y="641278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976949" y="641278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053149" y="5223357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745781" y="5364889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20" name="Straight Connector 19"/>
          <p:cNvCxnSpPr>
            <a:stCxn id="16" idx="6"/>
            <a:endCxn id="17" idx="2"/>
          </p:cNvCxnSpPr>
          <p:nvPr/>
        </p:nvCxnSpPr>
        <p:spPr bwMode="auto">
          <a:xfrm>
            <a:off x="4175761" y="6565183"/>
            <a:ext cx="80118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stCxn id="17" idx="0"/>
            <a:endCxn id="18" idx="4"/>
          </p:cNvCxnSpPr>
          <p:nvPr/>
        </p:nvCxnSpPr>
        <p:spPr bwMode="auto">
          <a:xfrm flipV="1">
            <a:off x="5129349" y="5528157"/>
            <a:ext cx="76200" cy="884626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18" idx="2"/>
            <a:endCxn id="19" idx="6"/>
          </p:cNvCxnSpPr>
          <p:nvPr/>
        </p:nvCxnSpPr>
        <p:spPr bwMode="auto">
          <a:xfrm flipH="1">
            <a:off x="4050581" y="5375757"/>
            <a:ext cx="1002568" cy="141532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stCxn id="16" idx="0"/>
            <a:endCxn id="19" idx="4"/>
          </p:cNvCxnSpPr>
          <p:nvPr/>
        </p:nvCxnSpPr>
        <p:spPr bwMode="auto">
          <a:xfrm flipH="1" flipV="1">
            <a:off x="3898181" y="5669689"/>
            <a:ext cx="125180" cy="74309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Oval 43"/>
          <p:cNvSpPr/>
          <p:nvPr/>
        </p:nvSpPr>
        <p:spPr bwMode="auto">
          <a:xfrm>
            <a:off x="6666412" y="633221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72400" y="633221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7778387" y="5258192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6666412" y="5258192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48" name="Straight Connector 47"/>
          <p:cNvCxnSpPr>
            <a:stCxn id="44" idx="6"/>
            <a:endCxn id="45" idx="2"/>
          </p:cNvCxnSpPr>
          <p:nvPr/>
        </p:nvCxnSpPr>
        <p:spPr bwMode="auto">
          <a:xfrm>
            <a:off x="6971212" y="6484615"/>
            <a:ext cx="80118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5" idx="0"/>
            <a:endCxn id="46" idx="4"/>
          </p:cNvCxnSpPr>
          <p:nvPr/>
        </p:nvCxnSpPr>
        <p:spPr bwMode="auto">
          <a:xfrm flipV="1">
            <a:off x="7924800" y="5562992"/>
            <a:ext cx="5987" cy="769223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46" idx="2"/>
            <a:endCxn id="47" idx="6"/>
          </p:cNvCxnSpPr>
          <p:nvPr/>
        </p:nvCxnSpPr>
        <p:spPr bwMode="auto">
          <a:xfrm flipH="1">
            <a:off x="6971212" y="5410592"/>
            <a:ext cx="80717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>
            <a:stCxn id="44" idx="0"/>
            <a:endCxn id="47" idx="4"/>
          </p:cNvCxnSpPr>
          <p:nvPr/>
        </p:nvCxnSpPr>
        <p:spPr bwMode="auto">
          <a:xfrm flipV="1">
            <a:off x="6818812" y="5562992"/>
            <a:ext cx="0" cy="769223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2819400" y="6031769"/>
            <a:ext cx="926381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5562600" y="5980262"/>
            <a:ext cx="926381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1778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Phase 1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Pose Optimization using a Relative State Space (POReSS)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59769" y="1686044"/>
                <a:ext cx="34873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Δ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Ω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𝐽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chemeClr val="tx1"/>
                          </a:solidFill>
                          <a:latin typeface="Cambria Math"/>
                        </a:rPr>
                        <m:t>Ω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769" y="1686044"/>
                <a:ext cx="3487301" cy="369332"/>
              </a:xfrm>
              <a:prstGeom prst="rect">
                <a:avLst/>
              </a:prstGeom>
              <a:blipFill rotWithShape="1">
                <a:blip r:embed="rId2"/>
                <a:stretch>
                  <a:fillRect r="-6643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6837" y="2416294"/>
                <a:ext cx="2932213" cy="380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Δ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𝑎𝑏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𝑎𝑏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837" y="2416294"/>
                <a:ext cx="2932213" cy="380425"/>
              </a:xfrm>
              <a:prstGeom prst="rect">
                <a:avLst/>
              </a:prstGeom>
              <a:blipFill rotWithShape="1">
                <a:blip r:embed="rId3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417421" y="2010430"/>
            <a:ext cx="419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Only Consider One Edge (SGD)</a:t>
            </a:r>
            <a:endParaRPr lang="en-US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75412" y="2870954"/>
                <a:ext cx="2632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𝑀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𝑑𝑖𝑎𝑔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acc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</a:rPr>
                          <m:t>Ω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𝐽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acc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412" y="2870954"/>
                <a:ext cx="2632837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197" r="-23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332220" y="287095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Precomputed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5532120" y="3055620"/>
            <a:ext cx="83820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7008" y="3288297"/>
                <a:ext cx="4191047" cy="3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Computation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𝑱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𝒂𝒃</m:t>
                        </m:r>
                      </m:sub>
                      <m:sup/>
                    </m:sSubSup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08" y="3288297"/>
                <a:ext cx="4191047" cy="380425"/>
              </a:xfrm>
              <a:prstGeom prst="rect">
                <a:avLst/>
              </a:prstGeom>
              <a:blipFill rotWithShape="1">
                <a:blip r:embed="rId5"/>
                <a:stretch>
                  <a:fillRect l="-1163" t="-7937" b="-20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71987" y="3634224"/>
                <a:ext cx="2705421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sPre>
                            <m:sPre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</m:sPre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87" y="3634224"/>
                <a:ext cx="2705421" cy="381515"/>
              </a:xfrm>
              <a:prstGeom prst="rect">
                <a:avLst/>
              </a:prstGeom>
              <a:blipFill rotWithShape="1">
                <a:blip r:embed="rId6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18640" y="4015997"/>
                <a:ext cx="1332416" cy="619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𝑎𝑏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𝑎𝑏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640" y="4015997"/>
                <a:ext cx="1332416" cy="61901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996478" y="3352800"/>
            <a:ext cx="4191047" cy="38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ISS </a:t>
            </a:r>
            <a:endParaRPr lang="en-US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32350" y="3733057"/>
                <a:ext cx="35351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7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𝐈</m:t>
                                </m:r>
                              </m:e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𝐈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⋯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2350" y="3733057"/>
                <a:ext cx="3535135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933885" y="410238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 a+1        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8" y="5105400"/>
            <a:ext cx="459367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86" y="4724400"/>
            <a:ext cx="3711711" cy="192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97008" y="4800600"/>
            <a:ext cx="4191047" cy="38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R</a:t>
            </a:r>
            <a:r>
              <a:rPr lang="en-US" b="1" dirty="0" smtClean="0">
                <a:solidFill>
                  <a:schemeClr val="tx1"/>
                </a:solidFill>
              </a:rPr>
              <a:t>SS 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61488" y="4724400"/>
            <a:ext cx="874172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161488" y="3288297"/>
            <a:ext cx="874172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3886200" y="3288297"/>
            <a:ext cx="0" cy="14361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78" y="6028323"/>
            <a:ext cx="2971800" cy="73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79269" y="5802967"/>
            <a:ext cx="4191047" cy="38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Between Consecutive nodes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8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  <p:bldP spid="12" grpId="0"/>
      <p:bldP spid="13" grpId="0"/>
      <p:bldP spid="14" grpId="0"/>
      <p:bldP spid="16" grpId="0"/>
      <p:bldP spid="17" grpId="0"/>
      <p:bldP spid="15" grpId="0"/>
      <p:bldP spid="22" grpId="0"/>
      <p:bldP spid="2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Pose Optimization using a Relative State Space (POReSS)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74" y="1524000"/>
            <a:ext cx="5644651" cy="497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4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Phase Two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Gauss-Seidel using Global State Space (Graph-Seidel)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920240" y="1851660"/>
                <a:ext cx="5486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Gauss-Seidel is a method for solving the standard linear system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𝐴𝑥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𝑏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240" y="1851660"/>
                <a:ext cx="5486400" cy="646331"/>
              </a:xfrm>
              <a:prstGeom prst="rect">
                <a:avLst/>
              </a:prstGeom>
              <a:blipFill rotWithShape="1">
                <a:blip r:embed="rId2"/>
                <a:stretch>
                  <a:fillRect l="-889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036876" y="2468880"/>
                <a:ext cx="3009285" cy="794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𝜖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𝑎𝑏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l-GR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𝑎𝑏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876" y="2468880"/>
                <a:ext cx="3009285" cy="7943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141720" y="2681374"/>
            <a:ext cx="139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(nonlinear)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4463597" y="5067300"/>
                <a:ext cx="8627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:r>
                  <a:rPr lang="en-US" b="1" dirty="0" smtClean="0">
                    <a:solidFill>
                      <a:schemeClr val="tx1"/>
                    </a:solidFill>
                  </a:rPr>
                  <a:t>A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𝒙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</a:rPr>
                  <a:t>b</a:t>
                </a:r>
                <a:endParaRPr lang="en-US" b="1" dirty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597" y="5067300"/>
                <a:ext cx="862737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5634" t="-8197" r="-493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22" idx="0"/>
          </p:cNvCxnSpPr>
          <p:nvPr/>
        </p:nvCxnSpPr>
        <p:spPr bwMode="auto">
          <a:xfrm>
            <a:off x="4894966" y="4305300"/>
            <a:ext cx="0" cy="7620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5029200" y="4501634"/>
                <a:ext cx="38522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Evaluate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𝑅</m:t>
                    </m:r>
                    <m:r>
                      <m:rPr>
                        <m:brk m:alnAt="7"/>
                      </m:rP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m:rPr>
                        <m:brk m:alnAt="7"/>
                      </m:rP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at current estimate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4501634"/>
                <a:ext cx="3852219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26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Elbow Connector 13"/>
          <p:cNvCxnSpPr>
            <a:stCxn id="21" idx="1"/>
            <a:endCxn id="30" idx="1"/>
          </p:cNvCxnSpPr>
          <p:nvPr/>
        </p:nvCxnSpPr>
        <p:spPr bwMode="auto">
          <a:xfrm rot="10800000" flipH="1" flipV="1">
            <a:off x="1920240" y="2174826"/>
            <a:ext cx="695170" cy="3863340"/>
          </a:xfrm>
          <a:prstGeom prst="bentConnector3">
            <a:avLst>
              <a:gd name="adj1" fmla="val -32884"/>
            </a:avLst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615410" y="5715000"/>
            <a:ext cx="5004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Avoid explicitly calculating A and b, especially for large graphs. (Graph-Seidel)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352800" y="3505200"/>
                <a:ext cx="3017429" cy="6402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𝐩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𝐩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𝑅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505200"/>
                <a:ext cx="3017429" cy="6402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409603" y="3640654"/>
            <a:ext cx="8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(GSS)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  <p:bldP spid="25" grpId="0"/>
      <p:bldP spid="30" grpId="0"/>
      <p:bldP spid="3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Phase Two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Gauss-Seidel using Global State Space (Graph-Seidel)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455817" y="1909354"/>
            <a:ext cx="2286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455817" y="1909354"/>
            <a:ext cx="0" cy="1824446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455817" y="3733800"/>
            <a:ext cx="2286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" name="Group 14"/>
          <p:cNvGrpSpPr/>
          <p:nvPr/>
        </p:nvGrpSpPr>
        <p:grpSpPr>
          <a:xfrm rot="10800000">
            <a:off x="4401094" y="1909354"/>
            <a:ext cx="228600" cy="1824446"/>
            <a:chOff x="4515394" y="2000794"/>
            <a:chExt cx="228600" cy="1824446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4515394" y="2000794"/>
              <a:ext cx="2286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4515394" y="2000794"/>
              <a:ext cx="0" cy="1824446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4515394" y="3825240"/>
              <a:ext cx="2286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9" name="Straight Connector 28"/>
          <p:cNvCxnSpPr/>
          <p:nvPr/>
        </p:nvCxnSpPr>
        <p:spPr bwMode="auto">
          <a:xfrm>
            <a:off x="4888772" y="1909354"/>
            <a:ext cx="2286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888772" y="1909354"/>
            <a:ext cx="0" cy="1824446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888772" y="3733800"/>
            <a:ext cx="2286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10800000">
            <a:off x="5324201" y="1909355"/>
            <a:ext cx="228600" cy="1824446"/>
            <a:chOff x="4515394" y="2000794"/>
            <a:chExt cx="228600" cy="1824446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4515394" y="2000794"/>
              <a:ext cx="2286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4515394" y="2000794"/>
              <a:ext cx="0" cy="1824446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4515394" y="3825240"/>
              <a:ext cx="2286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6" name="Straight Connector 35"/>
          <p:cNvCxnSpPr/>
          <p:nvPr/>
        </p:nvCxnSpPr>
        <p:spPr bwMode="auto">
          <a:xfrm>
            <a:off x="6422571" y="1909355"/>
            <a:ext cx="2286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6422571" y="1909355"/>
            <a:ext cx="0" cy="1824446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6422571" y="3733801"/>
            <a:ext cx="2286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9" name="Group 38"/>
          <p:cNvGrpSpPr/>
          <p:nvPr/>
        </p:nvGrpSpPr>
        <p:grpSpPr>
          <a:xfrm rot="10800000">
            <a:off x="6858000" y="1909356"/>
            <a:ext cx="228600" cy="1824446"/>
            <a:chOff x="4515394" y="2000794"/>
            <a:chExt cx="228600" cy="1824446"/>
          </a:xfrm>
        </p:grpSpPr>
        <p:cxnSp>
          <p:nvCxnSpPr>
            <p:cNvPr id="40" name="Straight Connector 39"/>
            <p:cNvCxnSpPr/>
            <p:nvPr/>
          </p:nvCxnSpPr>
          <p:spPr bwMode="auto">
            <a:xfrm>
              <a:off x="4515394" y="2000794"/>
              <a:ext cx="2286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4515394" y="2000794"/>
              <a:ext cx="0" cy="1824446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4515394" y="3825240"/>
              <a:ext cx="2286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Equal 15"/>
          <p:cNvSpPr/>
          <p:nvPr/>
        </p:nvSpPr>
        <p:spPr bwMode="auto">
          <a:xfrm>
            <a:off x="5780314" y="2606040"/>
            <a:ext cx="457200" cy="304800"/>
          </a:xfrm>
          <a:prstGeom prst="mathEqual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76600" y="3733802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A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43201" y="37338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x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22571" y="3753398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b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 rot="2340244">
            <a:off x="2252672" y="2690963"/>
            <a:ext cx="2616537" cy="28956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0" name="Right Triangle 49"/>
          <p:cNvSpPr/>
          <p:nvPr/>
        </p:nvSpPr>
        <p:spPr bwMode="auto">
          <a:xfrm>
            <a:off x="2481709" y="2192383"/>
            <a:ext cx="1879108" cy="1524000"/>
          </a:xfrm>
          <a:prstGeom prst="rtTriangl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1" name="Right Triangle 50"/>
          <p:cNvSpPr/>
          <p:nvPr/>
        </p:nvSpPr>
        <p:spPr bwMode="auto">
          <a:xfrm rot="10800000">
            <a:off x="2736668" y="1933304"/>
            <a:ext cx="1879108" cy="1524000"/>
          </a:xfrm>
          <a:prstGeom prst="rtTriangl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/>
              <p:cNvSpPr txBox="1"/>
              <p:nvPr/>
            </p:nvSpPr>
            <p:spPr>
              <a:xfrm>
                <a:off x="228600" y="4461284"/>
                <a:ext cx="7376838" cy="1798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1"/>
                    </a:solidFill>
                  </a:rPr>
                  <a:t>A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Diagonal: Function of connected nodes diag(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)∈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)</a:t>
                </a:r>
              </a:p>
              <a:p>
                <a:r>
                  <a:rPr lang="en-US" dirty="0" smtClean="0">
                    <a:solidFill>
                      <a:srgbClr val="00B050"/>
                    </a:solidFill>
                  </a:rPr>
                  <a:t>Everything else: Connectivity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B050"/>
                            </a:solidFill>
                            <a:latin typeface="Cambria Math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if connected, 0 otherwise)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b="1" u="sng" dirty="0" smtClean="0">
                    <a:solidFill>
                      <a:schemeClr val="tx1"/>
                    </a:solidFill>
                  </a:rPr>
                  <a:t>b</a:t>
                </a:r>
              </a:p>
              <a:p>
                <a:r>
                  <a:rPr lang="en-US" dirty="0" smtClean="0">
                    <a:solidFill>
                      <a:srgbClr val="00B0F0"/>
                    </a:solidFill>
                  </a:rPr>
                  <a:t>Sum of edges in – sum of edges out</a:t>
                </a:r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461284"/>
                <a:ext cx="7376838" cy="1798954"/>
              </a:xfrm>
              <a:prstGeom prst="rect">
                <a:avLst/>
              </a:prstGeom>
              <a:blipFill rotWithShape="1">
                <a:blip r:embed="rId2"/>
                <a:stretch>
                  <a:fillRect l="-744" t="-9153" b="-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54" y="5869296"/>
            <a:ext cx="2936719" cy="78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ounded Rectangle 54"/>
          <p:cNvSpPr/>
          <p:nvPr/>
        </p:nvSpPr>
        <p:spPr bwMode="auto">
          <a:xfrm rot="5400000">
            <a:off x="5861957" y="2517869"/>
            <a:ext cx="1767839" cy="616132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972300" y="480060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constant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 bwMode="auto">
          <a:xfrm flipH="1">
            <a:off x="6422571" y="4985266"/>
            <a:ext cx="549729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5823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5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Simple 3D Mapping System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5800" y="14478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Traditionally estimate pose w.r.t. previous sensor reading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2341" y="3954780"/>
            <a:ext cx="536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Map to Model (errors do not compound)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3502999" y="5470969"/>
            <a:ext cx="226207" cy="408492"/>
            <a:chOff x="1569720" y="4800600"/>
            <a:chExt cx="182880" cy="457200"/>
          </a:xfrm>
        </p:grpSpPr>
        <p:sp>
          <p:nvSpPr>
            <p:cNvPr id="107" name="Rectangle 106"/>
            <p:cNvSpPr/>
            <p:nvPr/>
          </p:nvSpPr>
          <p:spPr bwMode="auto">
            <a:xfrm>
              <a:off x="1569720" y="4953000"/>
              <a:ext cx="182880" cy="304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08" name="Isosceles Triangle 107"/>
            <p:cNvSpPr/>
            <p:nvPr/>
          </p:nvSpPr>
          <p:spPr bwMode="auto">
            <a:xfrm rot="10800000">
              <a:off x="1584325" y="4800600"/>
              <a:ext cx="152400" cy="1524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</p:grpSp>
      <p:cxnSp>
        <p:nvCxnSpPr>
          <p:cNvPr id="109" name="Straight Connector 108"/>
          <p:cNvCxnSpPr/>
          <p:nvPr/>
        </p:nvCxnSpPr>
        <p:spPr bwMode="auto">
          <a:xfrm>
            <a:off x="2791122" y="4616058"/>
            <a:ext cx="160020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 rot="20792871">
            <a:off x="3796962" y="4623678"/>
            <a:ext cx="1600200" cy="1263403"/>
            <a:chOff x="2072640" y="2446020"/>
            <a:chExt cx="1600200" cy="1263403"/>
          </a:xfrm>
        </p:grpSpPr>
        <p:grpSp>
          <p:nvGrpSpPr>
            <p:cNvPr id="111" name="Group 110"/>
            <p:cNvGrpSpPr/>
            <p:nvPr/>
          </p:nvGrpSpPr>
          <p:grpSpPr>
            <a:xfrm>
              <a:off x="2784517" y="3300931"/>
              <a:ext cx="226207" cy="408492"/>
              <a:chOff x="1569720" y="4800600"/>
              <a:chExt cx="182880" cy="457200"/>
            </a:xfrm>
          </p:grpSpPr>
          <p:sp>
            <p:nvSpPr>
              <p:cNvPr id="113" name="Rectangle 112"/>
              <p:cNvSpPr/>
              <p:nvPr/>
            </p:nvSpPr>
            <p:spPr bwMode="auto">
              <a:xfrm>
                <a:off x="1569720" y="4953000"/>
                <a:ext cx="182880" cy="304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  <p:sp>
            <p:nvSpPr>
              <p:cNvPr id="114" name="Isosceles Triangle 113"/>
              <p:cNvSpPr/>
              <p:nvPr/>
            </p:nvSpPr>
            <p:spPr bwMode="auto">
              <a:xfrm rot="10800000">
                <a:off x="1584325" y="4800600"/>
                <a:ext cx="152400" cy="152400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</p:grpSp>
        <p:cxnSp>
          <p:nvCxnSpPr>
            <p:cNvPr id="112" name="Straight Connector 111"/>
            <p:cNvCxnSpPr/>
            <p:nvPr/>
          </p:nvCxnSpPr>
          <p:spPr bwMode="auto">
            <a:xfrm>
              <a:off x="2072640" y="2446020"/>
              <a:ext cx="1600200" cy="0"/>
            </a:xfrm>
            <a:prstGeom prst="line">
              <a:avLst/>
            </a:prstGeom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4734305" y="4613276"/>
            <a:ext cx="1600200" cy="1263403"/>
            <a:chOff x="2072640" y="2446020"/>
            <a:chExt cx="1600200" cy="1263403"/>
          </a:xfrm>
        </p:grpSpPr>
        <p:grpSp>
          <p:nvGrpSpPr>
            <p:cNvPr id="116" name="Group 115"/>
            <p:cNvGrpSpPr/>
            <p:nvPr/>
          </p:nvGrpSpPr>
          <p:grpSpPr>
            <a:xfrm>
              <a:off x="2784517" y="3300931"/>
              <a:ext cx="226207" cy="408492"/>
              <a:chOff x="1569720" y="4800600"/>
              <a:chExt cx="182880" cy="457200"/>
            </a:xfrm>
          </p:grpSpPr>
          <p:sp>
            <p:nvSpPr>
              <p:cNvPr id="118" name="Rectangle 117"/>
              <p:cNvSpPr/>
              <p:nvPr/>
            </p:nvSpPr>
            <p:spPr bwMode="auto">
              <a:xfrm>
                <a:off x="1569720" y="4953000"/>
                <a:ext cx="182880" cy="304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  <p:sp>
            <p:nvSpPr>
              <p:cNvPr id="119" name="Isosceles Triangle 118"/>
              <p:cNvSpPr/>
              <p:nvPr/>
            </p:nvSpPr>
            <p:spPr bwMode="auto">
              <a:xfrm rot="10800000">
                <a:off x="1584325" y="4800600"/>
                <a:ext cx="152400" cy="152400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 bwMode="auto">
            <a:xfrm>
              <a:off x="2072640" y="2446020"/>
              <a:ext cx="1600200" cy="0"/>
            </a:xfrm>
            <a:prstGeom prst="line">
              <a:avLst/>
            </a:prstGeom>
            <a:ln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5987719" y="4624419"/>
            <a:ext cx="1600200" cy="1263403"/>
            <a:chOff x="2072640" y="2446020"/>
            <a:chExt cx="1600200" cy="1263403"/>
          </a:xfrm>
        </p:grpSpPr>
        <p:grpSp>
          <p:nvGrpSpPr>
            <p:cNvPr id="121" name="Group 120"/>
            <p:cNvGrpSpPr/>
            <p:nvPr/>
          </p:nvGrpSpPr>
          <p:grpSpPr>
            <a:xfrm>
              <a:off x="2784517" y="3300931"/>
              <a:ext cx="226207" cy="408492"/>
              <a:chOff x="1569720" y="4800600"/>
              <a:chExt cx="182880" cy="457200"/>
            </a:xfrm>
          </p:grpSpPr>
          <p:sp>
            <p:nvSpPr>
              <p:cNvPr id="123" name="Rectangle 122"/>
              <p:cNvSpPr/>
              <p:nvPr/>
            </p:nvSpPr>
            <p:spPr bwMode="auto">
              <a:xfrm>
                <a:off x="1569720" y="4953000"/>
                <a:ext cx="182880" cy="304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  <p:sp>
            <p:nvSpPr>
              <p:cNvPr id="124" name="Isosceles Triangle 123"/>
              <p:cNvSpPr/>
              <p:nvPr/>
            </p:nvSpPr>
            <p:spPr bwMode="auto">
              <a:xfrm rot="10800000">
                <a:off x="1584325" y="4800600"/>
                <a:ext cx="152400" cy="152400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</p:grpSp>
        <p:cxnSp>
          <p:nvCxnSpPr>
            <p:cNvPr id="122" name="Straight Connector 121"/>
            <p:cNvCxnSpPr/>
            <p:nvPr/>
          </p:nvCxnSpPr>
          <p:spPr bwMode="auto">
            <a:xfrm>
              <a:off x="2072640" y="2446020"/>
              <a:ext cx="1600200" cy="0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7099305" y="4629904"/>
            <a:ext cx="1600200" cy="1263403"/>
            <a:chOff x="2072640" y="2446020"/>
            <a:chExt cx="1600200" cy="1263403"/>
          </a:xfrm>
        </p:grpSpPr>
        <p:grpSp>
          <p:nvGrpSpPr>
            <p:cNvPr id="126" name="Group 125"/>
            <p:cNvGrpSpPr/>
            <p:nvPr/>
          </p:nvGrpSpPr>
          <p:grpSpPr>
            <a:xfrm>
              <a:off x="2784517" y="3300931"/>
              <a:ext cx="226207" cy="408492"/>
              <a:chOff x="1569720" y="4800600"/>
              <a:chExt cx="182880" cy="457200"/>
            </a:xfrm>
          </p:grpSpPr>
          <p:sp>
            <p:nvSpPr>
              <p:cNvPr id="128" name="Rectangle 127"/>
              <p:cNvSpPr/>
              <p:nvPr/>
            </p:nvSpPr>
            <p:spPr bwMode="auto">
              <a:xfrm>
                <a:off x="1569720" y="4953000"/>
                <a:ext cx="182880" cy="304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  <p:sp>
            <p:nvSpPr>
              <p:cNvPr id="129" name="Isosceles Triangle 128"/>
              <p:cNvSpPr/>
              <p:nvPr/>
            </p:nvSpPr>
            <p:spPr bwMode="auto">
              <a:xfrm rot="10800000">
                <a:off x="1584325" y="4800600"/>
                <a:ext cx="152400" cy="152400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</p:grpSp>
        <p:cxnSp>
          <p:nvCxnSpPr>
            <p:cNvPr id="127" name="Straight Connector 126"/>
            <p:cNvCxnSpPr/>
            <p:nvPr/>
          </p:nvCxnSpPr>
          <p:spPr bwMode="auto">
            <a:xfrm>
              <a:off x="2072640" y="2446020"/>
              <a:ext cx="1600200" cy="0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48026" y="2233972"/>
            <a:ext cx="4710884" cy="1414830"/>
            <a:chOff x="1251081" y="2014188"/>
            <a:chExt cx="5838211" cy="1753402"/>
          </a:xfrm>
        </p:grpSpPr>
        <p:grpSp>
          <p:nvGrpSpPr>
            <p:cNvPr id="29" name="Group 28"/>
            <p:cNvGrpSpPr/>
            <p:nvPr/>
          </p:nvGrpSpPr>
          <p:grpSpPr>
            <a:xfrm>
              <a:off x="1954492" y="3359097"/>
              <a:ext cx="226207" cy="408492"/>
              <a:chOff x="1569720" y="4800600"/>
              <a:chExt cx="182880" cy="457200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1569720" y="4953000"/>
                <a:ext cx="182880" cy="304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  <p:sp>
            <p:nvSpPr>
              <p:cNvPr id="31" name="Isosceles Triangle 30"/>
              <p:cNvSpPr/>
              <p:nvPr/>
            </p:nvSpPr>
            <p:spPr bwMode="auto">
              <a:xfrm rot="10800000">
                <a:off x="1584325" y="4800600"/>
                <a:ext cx="152400" cy="152400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 Unicode MS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 bwMode="auto">
            <a:xfrm>
              <a:off x="1251081" y="2656586"/>
              <a:ext cx="1600200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 rot="20996772">
              <a:off x="2250643" y="2664373"/>
              <a:ext cx="1600200" cy="1026671"/>
              <a:chOff x="2072640" y="2446020"/>
              <a:chExt cx="1600200" cy="102667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2797091" y="3064199"/>
                <a:ext cx="226207" cy="408492"/>
                <a:chOff x="1579886" y="4535640"/>
                <a:chExt cx="182880" cy="457200"/>
              </a:xfrm>
            </p:grpSpPr>
            <p:sp>
              <p:nvSpPr>
                <p:cNvPr id="35" name="Rectangle 34"/>
                <p:cNvSpPr/>
                <p:nvPr/>
              </p:nvSpPr>
              <p:spPr bwMode="auto">
                <a:xfrm>
                  <a:off x="1579886" y="4688040"/>
                  <a:ext cx="182880" cy="3048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 Unicode MS" charset="0"/>
                  </a:endParaRPr>
                </a:p>
              </p:txBody>
            </p:sp>
            <p:sp>
              <p:nvSpPr>
                <p:cNvPr id="36" name="Isosceles Triangle 35"/>
                <p:cNvSpPr/>
                <p:nvPr/>
              </p:nvSpPr>
              <p:spPr bwMode="auto">
                <a:xfrm rot="10800000">
                  <a:off x="1594491" y="4535640"/>
                  <a:ext cx="152400" cy="152400"/>
                </a:xfrm>
                <a:prstGeom prst="triangl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 Unicode MS" charset="0"/>
                  </a:endParaRPr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 bwMode="auto">
              <a:xfrm>
                <a:off x="2072640" y="2446020"/>
                <a:ext cx="1600200" cy="0"/>
              </a:xfrm>
              <a:prstGeom prst="line">
                <a:avLst/>
              </a:prstGeom>
              <a:ln>
                <a:solidFill>
                  <a:srgbClr val="FFC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 rot="20959068">
              <a:off x="3242114" y="2504593"/>
              <a:ext cx="1600200" cy="1023980"/>
              <a:chOff x="2072640" y="2446020"/>
              <a:chExt cx="1600200" cy="1023980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2758641" y="3061508"/>
                <a:ext cx="226207" cy="408492"/>
                <a:chOff x="1548800" y="4532629"/>
                <a:chExt cx="182880" cy="457200"/>
              </a:xfrm>
            </p:grpSpPr>
            <p:sp>
              <p:nvSpPr>
                <p:cNvPr id="45" name="Rectangle 44"/>
                <p:cNvSpPr/>
                <p:nvPr/>
              </p:nvSpPr>
              <p:spPr bwMode="auto">
                <a:xfrm>
                  <a:off x="1548800" y="4685029"/>
                  <a:ext cx="182880" cy="3048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 Unicode MS" charset="0"/>
                  </a:endParaRPr>
                </a:p>
              </p:txBody>
            </p:sp>
            <p:sp>
              <p:nvSpPr>
                <p:cNvPr id="46" name="Isosceles Triangle 45"/>
                <p:cNvSpPr/>
                <p:nvPr/>
              </p:nvSpPr>
              <p:spPr bwMode="auto">
                <a:xfrm rot="10800000">
                  <a:off x="1563406" y="4532629"/>
                  <a:ext cx="152400" cy="152400"/>
                </a:xfrm>
                <a:prstGeom prst="triangl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 Unicode MS" charset="0"/>
                  </a:endParaRPr>
                </a:p>
              </p:txBody>
            </p:sp>
          </p:grpSp>
          <p:cxnSp>
            <p:nvCxnSpPr>
              <p:cNvPr id="44" name="Straight Connector 43"/>
              <p:cNvCxnSpPr/>
              <p:nvPr/>
            </p:nvCxnSpPr>
            <p:spPr bwMode="auto">
              <a:xfrm>
                <a:off x="2072640" y="2446020"/>
                <a:ext cx="1600200" cy="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/>
            <p:cNvGrpSpPr/>
            <p:nvPr/>
          </p:nvGrpSpPr>
          <p:grpSpPr>
            <a:xfrm rot="20829201">
              <a:off x="4397925" y="2272423"/>
              <a:ext cx="1600200" cy="1079016"/>
              <a:chOff x="2072640" y="2446020"/>
              <a:chExt cx="1600200" cy="1079016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2695427" y="3116544"/>
                <a:ext cx="226207" cy="408492"/>
                <a:chOff x="1497694" y="4594228"/>
                <a:chExt cx="182880" cy="457200"/>
              </a:xfrm>
            </p:grpSpPr>
            <p:sp>
              <p:nvSpPr>
                <p:cNvPr id="55" name="Rectangle 54"/>
                <p:cNvSpPr/>
                <p:nvPr/>
              </p:nvSpPr>
              <p:spPr bwMode="auto">
                <a:xfrm>
                  <a:off x="1497694" y="4746628"/>
                  <a:ext cx="182880" cy="3048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 Unicode MS" charset="0"/>
                  </a:endParaRPr>
                </a:p>
              </p:txBody>
            </p:sp>
            <p:sp>
              <p:nvSpPr>
                <p:cNvPr id="56" name="Isosceles Triangle 55"/>
                <p:cNvSpPr/>
                <p:nvPr/>
              </p:nvSpPr>
              <p:spPr bwMode="auto">
                <a:xfrm rot="10800000">
                  <a:off x="1512299" y="4594228"/>
                  <a:ext cx="152400" cy="152400"/>
                </a:xfrm>
                <a:prstGeom prst="triangl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 Unicode MS" charset="0"/>
                  </a:endParaRPr>
                </a:p>
              </p:txBody>
            </p:sp>
          </p:grpSp>
          <p:cxnSp>
            <p:nvCxnSpPr>
              <p:cNvPr id="54" name="Straight Connector 53"/>
              <p:cNvCxnSpPr/>
              <p:nvPr/>
            </p:nvCxnSpPr>
            <p:spPr bwMode="auto">
              <a:xfrm>
                <a:off x="2072640" y="2446020"/>
                <a:ext cx="1600200" cy="0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 rot="20773339">
              <a:off x="5489092" y="2014188"/>
              <a:ext cx="1600200" cy="1036785"/>
              <a:chOff x="2072640" y="2446020"/>
              <a:chExt cx="1600200" cy="1036785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2698348" y="3074313"/>
                <a:ext cx="226207" cy="408492"/>
                <a:chOff x="1500055" y="4546960"/>
                <a:chExt cx="182880" cy="457200"/>
              </a:xfrm>
            </p:grpSpPr>
            <p:sp>
              <p:nvSpPr>
                <p:cNvPr id="50" name="Rectangle 49"/>
                <p:cNvSpPr/>
                <p:nvPr/>
              </p:nvSpPr>
              <p:spPr bwMode="auto">
                <a:xfrm>
                  <a:off x="1500055" y="4699360"/>
                  <a:ext cx="182880" cy="3048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 Unicode MS" charset="0"/>
                  </a:endParaRPr>
                </a:p>
              </p:txBody>
            </p:sp>
            <p:sp>
              <p:nvSpPr>
                <p:cNvPr id="51" name="Isosceles Triangle 50"/>
                <p:cNvSpPr/>
                <p:nvPr/>
              </p:nvSpPr>
              <p:spPr bwMode="auto">
                <a:xfrm rot="10800000">
                  <a:off x="1514660" y="4546960"/>
                  <a:ext cx="152400" cy="152400"/>
                </a:xfrm>
                <a:prstGeom prst="triangle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 Unicode MS" charset="0"/>
                  </a:endParaRPr>
                </a:p>
              </p:txBody>
            </p:sp>
          </p:grpSp>
          <p:cxnSp>
            <p:nvCxnSpPr>
              <p:cNvPr id="49" name="Straight Connector 48"/>
              <p:cNvCxnSpPr/>
              <p:nvPr/>
            </p:nvCxnSpPr>
            <p:spPr bwMode="auto">
              <a:xfrm>
                <a:off x="2072640" y="2446020"/>
                <a:ext cx="1600200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2532" name="Curved Connector 22531"/>
            <p:cNvCxnSpPr>
              <a:stCxn id="45" idx="2"/>
              <a:endCxn id="35" idx="2"/>
            </p:cNvCxnSpPr>
            <p:nvPr/>
          </p:nvCxnSpPr>
          <p:spPr bwMode="auto">
            <a:xfrm rot="5400000">
              <a:off x="3578320" y="3118802"/>
              <a:ext cx="156739" cy="958903"/>
            </a:xfrm>
            <a:prstGeom prst="curvedConnector3">
              <a:avLst>
                <a:gd name="adj1" fmla="val 247182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534" name="Curved Connector 22533"/>
            <p:cNvCxnSpPr>
              <a:stCxn id="55" idx="2"/>
              <a:endCxn id="45" idx="2"/>
            </p:cNvCxnSpPr>
            <p:nvPr/>
          </p:nvCxnSpPr>
          <p:spPr bwMode="auto">
            <a:xfrm rot="5400000">
              <a:off x="4611924" y="2876428"/>
              <a:ext cx="167673" cy="1119239"/>
            </a:xfrm>
            <a:prstGeom prst="curvedConnector3">
              <a:avLst>
                <a:gd name="adj1" fmla="val 237744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536" name="Curved Connector 22535"/>
            <p:cNvCxnSpPr>
              <a:stCxn id="50" idx="2"/>
              <a:endCxn id="55" idx="2"/>
            </p:cNvCxnSpPr>
            <p:nvPr/>
          </p:nvCxnSpPr>
          <p:spPr bwMode="auto">
            <a:xfrm rot="5400000">
              <a:off x="5653473" y="2652559"/>
              <a:ext cx="301558" cy="1097746"/>
            </a:xfrm>
            <a:prstGeom prst="curvedConnector3">
              <a:avLst>
                <a:gd name="adj1" fmla="val 176936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546" name="Curved Connector 22545"/>
            <p:cNvCxnSpPr>
              <a:stCxn id="35" idx="2"/>
              <a:endCxn id="30" idx="2"/>
            </p:cNvCxnSpPr>
            <p:nvPr/>
          </p:nvCxnSpPr>
          <p:spPr bwMode="auto">
            <a:xfrm rot="5400000">
              <a:off x="2576934" y="3167286"/>
              <a:ext cx="90966" cy="1109641"/>
            </a:xfrm>
            <a:prstGeom prst="curvedConnector3">
              <a:avLst>
                <a:gd name="adj1" fmla="val 351303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554" name="Rectangle 22553"/>
          <p:cNvSpPr/>
          <p:nvPr/>
        </p:nvSpPr>
        <p:spPr bwMode="auto">
          <a:xfrm>
            <a:off x="614230" y="5047727"/>
            <a:ext cx="1576963" cy="6644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2555" name="TextBox 22554"/>
          <p:cNvSpPr txBox="1"/>
          <p:nvPr/>
        </p:nvSpPr>
        <p:spPr>
          <a:xfrm>
            <a:off x="685800" y="521210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Model</a:t>
            </a:r>
          </a:p>
        </p:txBody>
      </p:sp>
      <p:cxnSp>
        <p:nvCxnSpPr>
          <p:cNvPr id="105" name="Straight Arrow Connector 104"/>
          <p:cNvCxnSpPr>
            <a:endCxn id="102" idx="1"/>
          </p:cNvCxnSpPr>
          <p:nvPr/>
        </p:nvCxnSpPr>
        <p:spPr bwMode="auto">
          <a:xfrm>
            <a:off x="6214977" y="2909484"/>
            <a:ext cx="44452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4" idx="0"/>
            <a:endCxn id="102" idx="2"/>
          </p:cNvCxnSpPr>
          <p:nvPr/>
        </p:nvCxnSpPr>
        <p:spPr bwMode="auto">
          <a:xfrm flipV="1">
            <a:off x="7115685" y="3149581"/>
            <a:ext cx="0" cy="2881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302608" y="2665385"/>
            <a:ext cx="3625465" cy="1252506"/>
            <a:chOff x="5833433" y="2914405"/>
            <a:chExt cx="3625465" cy="1252506"/>
          </a:xfrm>
        </p:grpSpPr>
        <p:sp>
          <p:nvSpPr>
            <p:cNvPr id="101" name="Rounded Rectangle 100"/>
            <p:cNvSpPr/>
            <p:nvPr/>
          </p:nvSpPr>
          <p:spPr bwMode="auto">
            <a:xfrm>
              <a:off x="5833433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Sensor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Reading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02" name="Rounded Rectangle 101"/>
            <p:cNvSpPr/>
            <p:nvPr/>
          </p:nvSpPr>
          <p:spPr bwMode="auto">
            <a:xfrm>
              <a:off x="7190325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Camera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Tracking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03" name="Rounded Rectangle 102"/>
            <p:cNvSpPr/>
            <p:nvPr/>
          </p:nvSpPr>
          <p:spPr bwMode="auto">
            <a:xfrm>
              <a:off x="8546529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Integration</a:t>
              </a:r>
            </a:p>
          </p:txBody>
        </p:sp>
        <p:sp>
          <p:nvSpPr>
            <p:cNvPr id="104" name="Rounded Rectangle 103"/>
            <p:cNvSpPr/>
            <p:nvPr/>
          </p:nvSpPr>
          <p:spPr bwMode="auto">
            <a:xfrm>
              <a:off x="7190325" y="368671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Model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130" name="Straight Arrow Connector 129"/>
            <p:cNvCxnSpPr>
              <a:stCxn id="102" idx="3"/>
              <a:endCxn id="103" idx="1"/>
            </p:cNvCxnSpPr>
            <p:nvPr/>
          </p:nvCxnSpPr>
          <p:spPr bwMode="auto">
            <a:xfrm>
              <a:off x="8102693" y="3158504"/>
              <a:ext cx="44383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Elbow Connector 131"/>
            <p:cNvCxnSpPr>
              <a:stCxn id="101" idx="0"/>
              <a:endCxn id="103" idx="0"/>
            </p:cNvCxnSpPr>
            <p:nvPr/>
          </p:nvCxnSpPr>
          <p:spPr bwMode="auto">
            <a:xfrm rot="5400000" flipH="1" flipV="1">
              <a:off x="7646165" y="1561859"/>
              <a:ext cx="8003" cy="2713096"/>
            </a:xfrm>
            <a:prstGeom prst="bentConnector3">
              <a:avLst>
                <a:gd name="adj1" fmla="val 324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Elbow Connector 132"/>
            <p:cNvCxnSpPr>
              <a:stCxn id="104" idx="3"/>
              <a:endCxn id="103" idx="2"/>
            </p:cNvCxnSpPr>
            <p:nvPr/>
          </p:nvCxnSpPr>
          <p:spPr bwMode="auto">
            <a:xfrm flipV="1">
              <a:off x="8102693" y="3398601"/>
              <a:ext cx="900020" cy="528213"/>
            </a:xfrm>
            <a:prstGeom prst="bentConnector2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 bwMode="auto">
          <a:xfrm flipV="1">
            <a:off x="7043141" y="3208283"/>
            <a:ext cx="152400" cy="193536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stCxn id="107" idx="2"/>
            <a:endCxn id="22554" idx="3"/>
          </p:cNvCxnSpPr>
          <p:nvPr/>
        </p:nvCxnSpPr>
        <p:spPr bwMode="auto">
          <a:xfrm rot="5400000" flipH="1">
            <a:off x="2653905" y="4917263"/>
            <a:ext cx="499486" cy="1424910"/>
          </a:xfrm>
          <a:prstGeom prst="bentConnector4">
            <a:avLst>
              <a:gd name="adj1" fmla="val -45767"/>
              <a:gd name="adj2" fmla="val 53969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stCxn id="113" idx="2"/>
            <a:endCxn id="22554" idx="3"/>
          </p:cNvCxnSpPr>
          <p:nvPr/>
        </p:nvCxnSpPr>
        <p:spPr bwMode="auto">
          <a:xfrm rot="5400000" flipH="1">
            <a:off x="3237710" y="4333458"/>
            <a:ext cx="483987" cy="2577022"/>
          </a:xfrm>
          <a:prstGeom prst="bentConnector4">
            <a:avLst>
              <a:gd name="adj1" fmla="val -52632"/>
              <a:gd name="adj2" fmla="val 74437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118" idx="2"/>
            <a:endCxn id="22554" idx="2"/>
          </p:cNvCxnSpPr>
          <p:nvPr/>
        </p:nvCxnSpPr>
        <p:spPr bwMode="auto">
          <a:xfrm rot="5400000" flipH="1">
            <a:off x="3398770" y="3716164"/>
            <a:ext cx="164457" cy="4156574"/>
          </a:xfrm>
          <a:prstGeom prst="bentConnector3">
            <a:avLst>
              <a:gd name="adj1" fmla="val -260798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29" name="Elbow Connector 22528"/>
          <p:cNvCxnSpPr>
            <a:stCxn id="123" idx="2"/>
            <a:endCxn id="22554" idx="2"/>
          </p:cNvCxnSpPr>
          <p:nvPr/>
        </p:nvCxnSpPr>
        <p:spPr bwMode="auto">
          <a:xfrm rot="5400000" flipH="1">
            <a:off x="4019906" y="3095028"/>
            <a:ext cx="175600" cy="5409988"/>
          </a:xfrm>
          <a:prstGeom prst="bentConnector3">
            <a:avLst>
              <a:gd name="adj1" fmla="val -343433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35" name="Elbow Connector 22534"/>
          <p:cNvCxnSpPr>
            <a:stCxn id="128" idx="2"/>
            <a:endCxn id="22554" idx="2"/>
          </p:cNvCxnSpPr>
          <p:nvPr/>
        </p:nvCxnSpPr>
        <p:spPr bwMode="auto">
          <a:xfrm rot="5400000" flipH="1">
            <a:off x="4572956" y="2541978"/>
            <a:ext cx="181085" cy="6521574"/>
          </a:xfrm>
          <a:prstGeom prst="bentConnector3">
            <a:avLst>
              <a:gd name="adj1" fmla="val -424404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10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255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Phase Two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Gauss-Seidel using Global State Space (Graph-Seidel)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4800" y="1828800"/>
                <a:ext cx="7376838" cy="1798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1"/>
                    </a:solidFill>
                  </a:rPr>
                  <a:t>A (constant)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Diagonal: Function of connected nodes diag((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))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Everything else: Connectivity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if connected, 0 otherwise)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b="1" u="sng" dirty="0" smtClean="0">
                    <a:solidFill>
                      <a:schemeClr val="tx1"/>
                    </a:solidFill>
                  </a:rPr>
                  <a:t>b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Sum of edges in – sum of edges out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828800"/>
                <a:ext cx="7376838" cy="1798954"/>
              </a:xfrm>
              <a:prstGeom prst="rect">
                <a:avLst/>
              </a:prstGeom>
              <a:blipFill rotWithShape="1">
                <a:blip r:embed="rId2"/>
                <a:stretch>
                  <a:fillRect l="-661" t="-9153" b="-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903" y="3962400"/>
            <a:ext cx="5324475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3400" y="4766145"/>
                <a:ext cx="2242089" cy="862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𝑑𝑖𝑎𝑔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𝑏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766145"/>
                <a:ext cx="2242089" cy="8623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5105400" y="4827765"/>
                <a:ext cx="1668854" cy="80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4827765"/>
                <a:ext cx="1668854" cy="8007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 bwMode="auto">
          <a:xfrm>
            <a:off x="3505200" y="4038600"/>
            <a:ext cx="2133600" cy="5715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9" name="Rounded Rectangle 78"/>
          <p:cNvSpPr/>
          <p:nvPr/>
        </p:nvSpPr>
        <p:spPr bwMode="auto">
          <a:xfrm>
            <a:off x="3291840" y="4038600"/>
            <a:ext cx="191589" cy="5715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0" name="Rounded Rectangle 79"/>
          <p:cNvSpPr/>
          <p:nvPr/>
        </p:nvSpPr>
        <p:spPr bwMode="auto">
          <a:xfrm>
            <a:off x="2895600" y="4046220"/>
            <a:ext cx="304800" cy="5715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81" y="5784542"/>
            <a:ext cx="2936719" cy="78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>
            <a:stCxn id="81" idx="0"/>
            <a:endCxn id="79" idx="2"/>
          </p:cNvCxnSpPr>
          <p:nvPr/>
        </p:nvCxnSpPr>
        <p:spPr bwMode="auto">
          <a:xfrm flipH="1" flipV="1">
            <a:off x="3387635" y="4610100"/>
            <a:ext cx="20806" cy="117444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Elbow Connector 19"/>
          <p:cNvCxnSpPr>
            <a:stCxn id="9" idx="3"/>
            <a:endCxn id="80" idx="2"/>
          </p:cNvCxnSpPr>
          <p:nvPr/>
        </p:nvCxnSpPr>
        <p:spPr bwMode="auto">
          <a:xfrm flipV="1">
            <a:off x="2775489" y="4617720"/>
            <a:ext cx="272511" cy="579601"/>
          </a:xfrm>
          <a:prstGeom prst="bentConnector2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Elbow Connector 21"/>
          <p:cNvCxnSpPr>
            <a:stCxn id="78" idx="1"/>
            <a:endCxn id="77" idx="2"/>
          </p:cNvCxnSpPr>
          <p:nvPr/>
        </p:nvCxnSpPr>
        <p:spPr bwMode="auto">
          <a:xfrm rot="10800000">
            <a:off x="4752142" y="4648201"/>
            <a:ext cx="353259" cy="579931"/>
          </a:xfrm>
          <a:prstGeom prst="bentConnector2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448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8" grpId="0"/>
      <p:bldP spid="13" grpId="0" animBg="1"/>
      <p:bldP spid="79" grpId="0" animBg="1"/>
      <p:bldP spid="8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Phase Two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Gauss-Seidel using Global State Space (Graph-Seidel)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3003922" y="2227608"/>
            <a:ext cx="1772729" cy="1799026"/>
            <a:chOff x="3003922" y="2227608"/>
            <a:chExt cx="1772729" cy="1799026"/>
          </a:xfrm>
        </p:grpSpPr>
        <p:sp>
          <p:nvSpPr>
            <p:cNvPr id="48" name="Oval 47"/>
            <p:cNvSpPr/>
            <p:nvPr/>
          </p:nvSpPr>
          <p:spPr bwMode="auto">
            <a:xfrm>
              <a:off x="3148149" y="372183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4254137" y="372183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4471851" y="2227608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3003922" y="245077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59" name="Straight Connector 58"/>
            <p:cNvCxnSpPr>
              <a:stCxn id="48" idx="6"/>
              <a:endCxn id="53" idx="2"/>
            </p:cNvCxnSpPr>
            <p:nvPr/>
          </p:nvCxnSpPr>
          <p:spPr bwMode="auto">
            <a:xfrm>
              <a:off x="3452949" y="3874234"/>
              <a:ext cx="801188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>
              <a:stCxn id="53" idx="0"/>
              <a:endCxn id="56" idx="4"/>
            </p:cNvCxnSpPr>
            <p:nvPr/>
          </p:nvCxnSpPr>
          <p:spPr bwMode="auto">
            <a:xfrm flipV="1">
              <a:off x="4406537" y="2532408"/>
              <a:ext cx="217714" cy="1189426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>
              <a:stCxn id="56" idx="2"/>
              <a:endCxn id="58" idx="6"/>
            </p:cNvCxnSpPr>
            <p:nvPr/>
          </p:nvCxnSpPr>
          <p:spPr bwMode="auto">
            <a:xfrm flipH="1">
              <a:off x="3308722" y="2380008"/>
              <a:ext cx="1163129" cy="223166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>
              <a:stCxn id="48" idx="0"/>
              <a:endCxn id="58" idx="4"/>
            </p:cNvCxnSpPr>
            <p:nvPr/>
          </p:nvCxnSpPr>
          <p:spPr bwMode="auto">
            <a:xfrm flipH="1" flipV="1">
              <a:off x="3156322" y="2755574"/>
              <a:ext cx="144227" cy="96626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" name="Straight Arrow Connector 4"/>
          <p:cNvCxnSpPr>
            <a:endCxn id="65" idx="1"/>
          </p:cNvCxnSpPr>
          <p:nvPr/>
        </p:nvCxnSpPr>
        <p:spPr bwMode="auto">
          <a:xfrm>
            <a:off x="4641669" y="3248297"/>
            <a:ext cx="1454640" cy="118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096309" y="3064820"/>
                <a:ext cx="956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𝐴𝑥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309" y="3064820"/>
                <a:ext cx="956544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2849497" y="3165621"/>
                <a:ext cx="956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𝐴𝑥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497" y="3165621"/>
                <a:ext cx="956544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Elbow Connector 13"/>
          <p:cNvCxnSpPr>
            <a:stCxn id="65" idx="3"/>
            <a:endCxn id="66" idx="1"/>
          </p:cNvCxnSpPr>
          <p:nvPr/>
        </p:nvCxnSpPr>
        <p:spPr bwMode="auto">
          <a:xfrm flipH="1">
            <a:off x="2849497" y="3249486"/>
            <a:ext cx="4203356" cy="100801"/>
          </a:xfrm>
          <a:prstGeom prst="bentConnector5">
            <a:avLst>
              <a:gd name="adj1" fmla="val -5439"/>
              <a:gd name="adj2" fmla="val 1589903"/>
              <a:gd name="adj3" fmla="val 105439"/>
            </a:avLst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611541" y="2857844"/>
            <a:ext cx="2293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Form linear system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02690" y="4876800"/>
            <a:ext cx="2293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Compute new state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Using Graph-Seidel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3003922" y="2265751"/>
            <a:ext cx="1672045" cy="1760883"/>
            <a:chOff x="2995749" y="2265751"/>
            <a:chExt cx="1672045" cy="1760883"/>
          </a:xfrm>
        </p:grpSpPr>
        <p:sp>
          <p:nvSpPr>
            <p:cNvPr id="114" name="Oval 113"/>
            <p:cNvSpPr/>
            <p:nvPr/>
          </p:nvSpPr>
          <p:spPr bwMode="auto">
            <a:xfrm>
              <a:off x="3148149" y="372183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4254137" y="372183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4362994" y="2265751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2995749" y="265213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118" name="Straight Connector 117"/>
            <p:cNvCxnSpPr>
              <a:stCxn id="114" idx="6"/>
              <a:endCxn id="115" idx="2"/>
            </p:cNvCxnSpPr>
            <p:nvPr/>
          </p:nvCxnSpPr>
          <p:spPr bwMode="auto">
            <a:xfrm>
              <a:off x="3452949" y="3874234"/>
              <a:ext cx="801188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>
              <a:stCxn id="115" idx="0"/>
              <a:endCxn id="116" idx="4"/>
            </p:cNvCxnSpPr>
            <p:nvPr/>
          </p:nvCxnSpPr>
          <p:spPr bwMode="auto">
            <a:xfrm flipV="1">
              <a:off x="4406537" y="2570551"/>
              <a:ext cx="108857" cy="1151283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>
              <a:stCxn id="116" idx="2"/>
              <a:endCxn id="117" idx="6"/>
            </p:cNvCxnSpPr>
            <p:nvPr/>
          </p:nvCxnSpPr>
          <p:spPr bwMode="auto">
            <a:xfrm flipH="1">
              <a:off x="3300549" y="2418151"/>
              <a:ext cx="1062445" cy="386383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>
              <a:stCxn id="114" idx="0"/>
              <a:endCxn id="117" idx="4"/>
            </p:cNvCxnSpPr>
            <p:nvPr/>
          </p:nvCxnSpPr>
          <p:spPr bwMode="auto">
            <a:xfrm flipH="1" flipV="1">
              <a:off x="3148149" y="2956934"/>
              <a:ext cx="152400" cy="76490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0" name="Group 129"/>
          <p:cNvGrpSpPr/>
          <p:nvPr/>
        </p:nvGrpSpPr>
        <p:grpSpPr>
          <a:xfrm>
            <a:off x="3080122" y="2491591"/>
            <a:ext cx="1486988" cy="1526900"/>
            <a:chOff x="3071949" y="2499734"/>
            <a:chExt cx="1486988" cy="1526900"/>
          </a:xfrm>
        </p:grpSpPr>
        <p:sp>
          <p:nvSpPr>
            <p:cNvPr id="131" name="Oval 130"/>
            <p:cNvSpPr/>
            <p:nvPr/>
          </p:nvSpPr>
          <p:spPr bwMode="auto">
            <a:xfrm>
              <a:off x="3148149" y="372183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4254137" y="372183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4254137" y="249973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3071949" y="2603561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135" name="Straight Connector 134"/>
            <p:cNvCxnSpPr>
              <a:stCxn id="131" idx="6"/>
              <a:endCxn id="132" idx="2"/>
            </p:cNvCxnSpPr>
            <p:nvPr/>
          </p:nvCxnSpPr>
          <p:spPr bwMode="auto">
            <a:xfrm>
              <a:off x="3452949" y="3874234"/>
              <a:ext cx="801188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>
              <a:stCxn id="132" idx="0"/>
              <a:endCxn id="133" idx="4"/>
            </p:cNvCxnSpPr>
            <p:nvPr/>
          </p:nvCxnSpPr>
          <p:spPr bwMode="auto">
            <a:xfrm flipV="1">
              <a:off x="4406537" y="2804534"/>
              <a:ext cx="0" cy="91730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>
              <a:stCxn id="133" idx="2"/>
              <a:endCxn id="134" idx="6"/>
            </p:cNvCxnSpPr>
            <p:nvPr/>
          </p:nvCxnSpPr>
          <p:spPr bwMode="auto">
            <a:xfrm flipH="1">
              <a:off x="3376749" y="2652134"/>
              <a:ext cx="877388" cy="103827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>
              <a:stCxn id="131" idx="0"/>
              <a:endCxn id="134" idx="4"/>
            </p:cNvCxnSpPr>
            <p:nvPr/>
          </p:nvCxnSpPr>
          <p:spPr bwMode="auto">
            <a:xfrm flipH="1" flipV="1">
              <a:off x="3224349" y="2908361"/>
              <a:ext cx="76200" cy="813473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3" name="Group 142"/>
          <p:cNvGrpSpPr/>
          <p:nvPr/>
        </p:nvGrpSpPr>
        <p:grpSpPr>
          <a:xfrm>
            <a:off x="3156322" y="2603174"/>
            <a:ext cx="1410788" cy="1423073"/>
            <a:chOff x="3148149" y="2603561"/>
            <a:chExt cx="1410788" cy="1423073"/>
          </a:xfrm>
        </p:grpSpPr>
        <p:sp>
          <p:nvSpPr>
            <p:cNvPr id="144" name="Oval 143"/>
            <p:cNvSpPr/>
            <p:nvPr/>
          </p:nvSpPr>
          <p:spPr bwMode="auto">
            <a:xfrm>
              <a:off x="3148149" y="372183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>
              <a:off x="4254137" y="372183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4244321" y="2603561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3148149" y="2603561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148" name="Straight Connector 147"/>
            <p:cNvCxnSpPr>
              <a:stCxn id="144" idx="6"/>
              <a:endCxn id="145" idx="2"/>
            </p:cNvCxnSpPr>
            <p:nvPr/>
          </p:nvCxnSpPr>
          <p:spPr bwMode="auto">
            <a:xfrm>
              <a:off x="3452949" y="3874234"/>
              <a:ext cx="801188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>
              <a:stCxn id="145" idx="0"/>
              <a:endCxn id="146" idx="4"/>
            </p:cNvCxnSpPr>
            <p:nvPr/>
          </p:nvCxnSpPr>
          <p:spPr bwMode="auto">
            <a:xfrm flipH="1" flipV="1">
              <a:off x="4396721" y="2908361"/>
              <a:ext cx="9816" cy="813473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/>
            <p:cNvCxnSpPr>
              <a:stCxn id="146" idx="2"/>
              <a:endCxn id="147" idx="6"/>
            </p:cNvCxnSpPr>
            <p:nvPr/>
          </p:nvCxnSpPr>
          <p:spPr bwMode="auto">
            <a:xfrm flipH="1">
              <a:off x="3452949" y="2755961"/>
              <a:ext cx="791372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>
              <a:stCxn id="144" idx="0"/>
              <a:endCxn id="147" idx="4"/>
            </p:cNvCxnSpPr>
            <p:nvPr/>
          </p:nvCxnSpPr>
          <p:spPr bwMode="auto">
            <a:xfrm flipV="1">
              <a:off x="3300549" y="2908361"/>
              <a:ext cx="0" cy="813473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5296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1" grpId="0"/>
      <p:bldP spid="6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Phase Two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Gauss-Seidel using Global State Space (Graph-Seidel)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008040"/>
            <a:ext cx="4495800" cy="422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14337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9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POReSS + Graph-Seidel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2" y="1752600"/>
            <a:ext cx="44862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4114800"/>
            <a:ext cx="462915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51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POReSS + Graph-Seidel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02" y="1346220"/>
            <a:ext cx="4399396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77" y="3840409"/>
            <a:ext cx="543364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69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POReSS + Graph-Seidel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3460871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6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rPOReSS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828800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1"/>
                </a:solidFill>
              </a:rPr>
              <a:t>Majority of drift is caused by rotational errors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Remove rotational drift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Treat (</a:t>
            </a:r>
            <a:r>
              <a:rPr lang="en-US" dirty="0" err="1" smtClean="0">
                <a:solidFill>
                  <a:schemeClr val="tx1"/>
                </a:solidFill>
              </a:rPr>
              <a:t>x,y</a:t>
            </a:r>
            <a:r>
              <a:rPr lang="en-US" dirty="0" smtClean="0">
                <a:solidFill>
                  <a:schemeClr val="tx1"/>
                </a:solidFill>
              </a:rPr>
              <a:t>) components of poses as constants.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Greatly reduces complexity of Jacobian derivation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20094"/>
            <a:ext cx="4876800" cy="536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4204454"/>
            <a:ext cx="3200400" cy="77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3520" y="497610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1xN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rPOReSS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486371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://kaspar.informatik.uni-freiburg.de/~slamEvaluation/datasets/images/intel_relati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" y="1828800"/>
            <a:ext cx="420411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3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rPOReSS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3" name="manhattan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339689"/>
            <a:ext cx="67564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4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irPOReSS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828800"/>
            <a:ext cx="7376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Incremental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en-US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Rotational POReSS can be run incrementally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Goal is to keep graph “close” to optimized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Run Graph-Seidel whenever a fully optimized graph is desired.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Further iterations of POReSS will undo fine adjustments made by Graph-Seidel.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2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Simple 3D Mapping System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99" y="3007266"/>
            <a:ext cx="48196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8399" y="5020732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Robot Pose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 bwMode="auto">
          <a:xfrm flipV="1">
            <a:off x="2006599" y="5020732"/>
            <a:ext cx="533400" cy="3231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04265" y="529166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Visual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Odometry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90079" y="3725332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Onboard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Odometry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14" idx="1"/>
          </p:cNvCxnSpPr>
          <p:nvPr/>
        </p:nvCxnSpPr>
        <p:spPr bwMode="auto">
          <a:xfrm flipH="1">
            <a:off x="6426199" y="4048498"/>
            <a:ext cx="563880" cy="32316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5999" y="3388295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Manhattan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Constraint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413000" y="3733799"/>
            <a:ext cx="792480" cy="1524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5664199" y="5342465"/>
            <a:ext cx="304800" cy="28786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8929" y="6062130"/>
            <a:ext cx="6663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200" dirty="0" smtClean="0">
                <a:solidFill>
                  <a:schemeClr val="tx1"/>
                </a:solidFill>
              </a:rPr>
              <a:t>B. </a:t>
            </a:r>
            <a:r>
              <a:rPr lang="en-US" sz="1200" dirty="0" err="1" smtClean="0">
                <a:solidFill>
                  <a:schemeClr val="tx1"/>
                </a:solidFill>
              </a:rPr>
              <a:t>Peasley</a:t>
            </a:r>
            <a:r>
              <a:rPr lang="en-US" sz="1200" dirty="0" smtClean="0">
                <a:solidFill>
                  <a:schemeClr val="tx1"/>
                </a:solidFill>
              </a:rPr>
              <a:t>, S. </a:t>
            </a:r>
            <a:r>
              <a:rPr lang="en-US" sz="1200" dirty="0" err="1" smtClean="0">
                <a:solidFill>
                  <a:schemeClr val="tx1"/>
                </a:solidFill>
              </a:rPr>
              <a:t>Birchfield</a:t>
            </a:r>
            <a:r>
              <a:rPr lang="en-US" sz="1200" dirty="0" smtClean="0">
                <a:solidFill>
                  <a:schemeClr val="tx1"/>
                </a:solidFill>
              </a:rPr>
              <a:t>, A. Cunningham, and F. </a:t>
            </a:r>
            <a:r>
              <a:rPr lang="en-US" sz="1200" dirty="0" err="1" smtClean="0">
                <a:solidFill>
                  <a:schemeClr val="tx1"/>
                </a:solidFill>
              </a:rPr>
              <a:t>Dellaert</a:t>
            </a:r>
            <a:r>
              <a:rPr lang="en-US" sz="1200" dirty="0" smtClean="0">
                <a:solidFill>
                  <a:schemeClr val="tx1"/>
                </a:solidFill>
              </a:rPr>
              <a:t>. “Accurate on-line 3D occupancy grids using Manhattan world constraints”, </a:t>
            </a:r>
            <a:r>
              <a:rPr lang="en-US" sz="1200" i="1" dirty="0" smtClean="0">
                <a:solidFill>
                  <a:schemeClr val="tx1"/>
                </a:solidFill>
              </a:rPr>
              <a:t>International Conference on Intelligent Robots and Systems (IROS), 2012.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2284" y="1143000"/>
            <a:ext cx="1812229" cy="1316804"/>
            <a:chOff x="850055" y="1405166"/>
            <a:chExt cx="1812229" cy="1316804"/>
          </a:xfrm>
        </p:grpSpPr>
        <p:sp>
          <p:nvSpPr>
            <p:cNvPr id="43" name="Rectangle 42"/>
            <p:cNvSpPr/>
            <p:nvPr/>
          </p:nvSpPr>
          <p:spPr bwMode="auto">
            <a:xfrm>
              <a:off x="982131" y="1405166"/>
              <a:ext cx="1524000" cy="131680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0055" y="1546724"/>
              <a:ext cx="1812229" cy="103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 smtClean="0"/>
                <a:t>Model</a:t>
              </a:r>
            </a:p>
            <a:p>
              <a:pPr algn="ctr"/>
              <a:r>
                <a:rPr lang="en-US" dirty="0" smtClean="0"/>
                <a:t>All walls are parallel or perpendicular</a:t>
              </a:r>
              <a:endParaRPr lang="en-US" dirty="0"/>
            </a:p>
          </p:txBody>
        </p:sp>
      </p:grpSp>
      <p:cxnSp>
        <p:nvCxnSpPr>
          <p:cNvPr id="50" name="Straight Arrow Connector 49"/>
          <p:cNvCxnSpPr>
            <a:endCxn id="54" idx="1"/>
          </p:cNvCxnSpPr>
          <p:nvPr/>
        </p:nvCxnSpPr>
        <p:spPr bwMode="auto">
          <a:xfrm>
            <a:off x="3666041" y="1676400"/>
            <a:ext cx="44452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56" idx="0"/>
            <a:endCxn id="54" idx="2"/>
          </p:cNvCxnSpPr>
          <p:nvPr/>
        </p:nvCxnSpPr>
        <p:spPr bwMode="auto">
          <a:xfrm flipV="1">
            <a:off x="4566749" y="1916497"/>
            <a:ext cx="0" cy="2881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753672" y="1432301"/>
            <a:ext cx="3625465" cy="1252506"/>
            <a:chOff x="5833433" y="2914405"/>
            <a:chExt cx="3625465" cy="1252506"/>
          </a:xfrm>
        </p:grpSpPr>
        <p:sp>
          <p:nvSpPr>
            <p:cNvPr id="53" name="Rounded Rectangle 52"/>
            <p:cNvSpPr/>
            <p:nvPr/>
          </p:nvSpPr>
          <p:spPr bwMode="auto">
            <a:xfrm>
              <a:off x="5833433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Sensor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Reading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7190325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Camera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Tracking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8546529" y="291840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Integration</a:t>
              </a:r>
            </a:p>
          </p:txBody>
        </p:sp>
        <p:sp>
          <p:nvSpPr>
            <p:cNvPr id="56" name="Rounded Rectangle 55"/>
            <p:cNvSpPr/>
            <p:nvPr/>
          </p:nvSpPr>
          <p:spPr bwMode="auto">
            <a:xfrm>
              <a:off x="7190325" y="3686717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Model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57" name="Straight Arrow Connector 56"/>
            <p:cNvCxnSpPr>
              <a:stCxn id="54" idx="3"/>
              <a:endCxn id="55" idx="1"/>
            </p:cNvCxnSpPr>
            <p:nvPr/>
          </p:nvCxnSpPr>
          <p:spPr bwMode="auto">
            <a:xfrm>
              <a:off x="8102693" y="3158504"/>
              <a:ext cx="44383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53" idx="0"/>
              <a:endCxn id="55" idx="0"/>
            </p:cNvCxnSpPr>
            <p:nvPr/>
          </p:nvCxnSpPr>
          <p:spPr bwMode="auto">
            <a:xfrm rot="5400000" flipH="1" flipV="1">
              <a:off x="7646165" y="1561859"/>
              <a:ext cx="8003" cy="2713096"/>
            </a:xfrm>
            <a:prstGeom prst="bentConnector3">
              <a:avLst>
                <a:gd name="adj1" fmla="val 324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6" idx="3"/>
              <a:endCxn id="55" idx="2"/>
            </p:cNvCxnSpPr>
            <p:nvPr/>
          </p:nvCxnSpPr>
          <p:spPr bwMode="auto">
            <a:xfrm flipV="1">
              <a:off x="8102693" y="3398601"/>
              <a:ext cx="900020" cy="528213"/>
            </a:xfrm>
            <a:prstGeom prst="bentConnector2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ounded Rectangle 11"/>
          <p:cNvSpPr/>
          <p:nvPr/>
        </p:nvSpPr>
        <p:spPr bwMode="auto">
          <a:xfrm>
            <a:off x="3124200" y="4278853"/>
            <a:ext cx="541841" cy="1131347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4028564" y="1414884"/>
            <a:ext cx="1076836" cy="565673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2" name="Rounded Rectangle 61"/>
          <p:cNvSpPr/>
          <p:nvPr/>
        </p:nvSpPr>
        <p:spPr bwMode="auto">
          <a:xfrm>
            <a:off x="5922952" y="4278853"/>
            <a:ext cx="541841" cy="1131347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028564" y="2180603"/>
            <a:ext cx="1076836" cy="56259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4" name="Rounded Rectangle 63"/>
          <p:cNvSpPr/>
          <p:nvPr/>
        </p:nvSpPr>
        <p:spPr bwMode="auto">
          <a:xfrm>
            <a:off x="3138962" y="3707548"/>
            <a:ext cx="561913" cy="56259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4545397" y="3328725"/>
            <a:ext cx="699453" cy="56259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5577362" y="3054405"/>
            <a:ext cx="570889" cy="56259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irPOReSS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2" name="manhattanIncrement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346220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Loop Closing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irPOReSS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3" name="intel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417" y="1447800"/>
            <a:ext cx="6451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3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Conclusion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48079" y="1835181"/>
            <a:ext cx="3705497" cy="1832739"/>
            <a:chOff x="5048079" y="1835181"/>
            <a:chExt cx="3705497" cy="1832739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5120108" y="1839183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Sensor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Reading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6477000" y="1839183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Camera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Tracking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7833204" y="1839183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Integration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477000" y="2607493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Model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5048079" y="3183725"/>
              <a:ext cx="1056427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0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Loop Closure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0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Detection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7833204" y="3183725"/>
              <a:ext cx="912369" cy="4801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 Unicode MS" charset="0"/>
                </a:rPr>
                <a:t>Loop</a:t>
              </a:r>
            </a:p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200" b="1" dirty="0" smtClean="0">
                  <a:solidFill>
                    <a:schemeClr val="tx1"/>
                  </a:solidFill>
                  <a:latin typeface="Arial" charset="0"/>
                  <a:cs typeface="Arial Unicode MS" charset="0"/>
                </a:rPr>
                <a:t>Closing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 Unicode MS" charset="0"/>
              </a:endParaRPr>
            </a:p>
          </p:txBody>
        </p:sp>
        <p:cxnSp>
          <p:nvCxnSpPr>
            <p:cNvPr id="10" name="Straight Arrow Connector 9"/>
            <p:cNvCxnSpPr>
              <a:endCxn id="5" idx="1"/>
            </p:cNvCxnSpPr>
            <p:nvPr/>
          </p:nvCxnSpPr>
          <p:spPr bwMode="auto">
            <a:xfrm>
              <a:off x="6032477" y="2079280"/>
              <a:ext cx="444523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 bwMode="auto">
            <a:xfrm>
              <a:off x="7389368" y="2079280"/>
              <a:ext cx="44383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0"/>
              <a:endCxn id="5" idx="2"/>
            </p:cNvCxnSpPr>
            <p:nvPr/>
          </p:nvCxnSpPr>
          <p:spPr bwMode="auto">
            <a:xfrm flipV="1">
              <a:off x="6933184" y="2319377"/>
              <a:ext cx="0" cy="28811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4" idx="2"/>
              <a:endCxn id="8" idx="0"/>
            </p:cNvCxnSpPr>
            <p:nvPr/>
          </p:nvCxnSpPr>
          <p:spPr bwMode="auto">
            <a:xfrm>
              <a:off x="5576292" y="2319377"/>
              <a:ext cx="0" cy="864349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>
              <a:stCxn id="4" idx="0"/>
              <a:endCxn id="6" idx="0"/>
            </p:cNvCxnSpPr>
            <p:nvPr/>
          </p:nvCxnSpPr>
          <p:spPr bwMode="auto">
            <a:xfrm rot="5400000" flipH="1" flipV="1">
              <a:off x="6932840" y="482635"/>
              <a:ext cx="8003" cy="2713096"/>
            </a:xfrm>
            <a:prstGeom prst="bentConnector3">
              <a:avLst>
                <a:gd name="adj1" fmla="val 324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7" idx="3"/>
              <a:endCxn id="6" idx="2"/>
            </p:cNvCxnSpPr>
            <p:nvPr/>
          </p:nvCxnSpPr>
          <p:spPr bwMode="auto">
            <a:xfrm flipV="1">
              <a:off x="7389368" y="2319377"/>
              <a:ext cx="900020" cy="528213"/>
            </a:xfrm>
            <a:prstGeom prst="bentConnector2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9" idx="3"/>
              <a:endCxn id="6" idx="3"/>
            </p:cNvCxnSpPr>
            <p:nvPr/>
          </p:nvCxnSpPr>
          <p:spPr bwMode="auto">
            <a:xfrm flipV="1">
              <a:off x="8745573" y="2079280"/>
              <a:ext cx="8003" cy="1344543"/>
            </a:xfrm>
            <a:prstGeom prst="bentConnector3">
              <a:avLst>
                <a:gd name="adj1" fmla="val 2348575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Elbow Connector 16"/>
            <p:cNvCxnSpPr>
              <a:stCxn id="8" idx="2"/>
              <a:endCxn id="9" idx="2"/>
            </p:cNvCxnSpPr>
            <p:nvPr/>
          </p:nvCxnSpPr>
          <p:spPr bwMode="auto">
            <a:xfrm rot="16200000" flipH="1">
              <a:off x="6932840" y="2307371"/>
              <a:ext cx="8003" cy="2713096"/>
            </a:xfrm>
            <a:prstGeom prst="bentConnector3">
              <a:avLst>
                <a:gd name="adj1" fmla="val 2417142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>
              <a:stCxn id="7" idx="2"/>
              <a:endCxn id="9" idx="1"/>
            </p:cNvCxnSpPr>
            <p:nvPr/>
          </p:nvCxnSpPr>
          <p:spPr bwMode="auto">
            <a:xfrm rot="16200000" flipH="1">
              <a:off x="7215126" y="2805744"/>
              <a:ext cx="336136" cy="900020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7" idx="1"/>
              <a:endCxn id="8" idx="3"/>
            </p:cNvCxnSpPr>
            <p:nvPr/>
          </p:nvCxnSpPr>
          <p:spPr bwMode="auto">
            <a:xfrm rot="10800000" flipV="1">
              <a:off x="6104506" y="2847590"/>
              <a:ext cx="372494" cy="576233"/>
            </a:xfrm>
            <a:prstGeom prst="bentConnector3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04800" y="1676400"/>
            <a:ext cx="4648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Simple Mapping System</a:t>
            </a:r>
          </a:p>
          <a:p>
            <a:pPr marL="1085850" lvl="1" indent="-342900">
              <a:buFont typeface="+mj-lt"/>
              <a:buAutoNum type="alphaLcParenR"/>
            </a:pPr>
            <a:r>
              <a:rPr lang="en-US" sz="1400" dirty="0" smtClean="0">
                <a:solidFill>
                  <a:schemeClr val="tx1"/>
                </a:solidFill>
              </a:rPr>
              <a:t>Demonstrated power of mapping to model</a:t>
            </a:r>
          </a:p>
          <a:p>
            <a:pPr marL="1085850" lvl="1" indent="-342900">
              <a:buFont typeface="+mj-lt"/>
              <a:buAutoNum type="alphaLcParenR"/>
            </a:pPr>
            <a:r>
              <a:rPr lang="en-US" sz="1400" dirty="0" smtClean="0">
                <a:solidFill>
                  <a:schemeClr val="tx1"/>
                </a:solidFill>
              </a:rPr>
              <a:t>Show capability of hierarchical multi-resolution volumes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Camera Tracking</a:t>
            </a:r>
          </a:p>
          <a:p>
            <a:pPr marL="1085850" lvl="1" indent="-342900">
              <a:buFont typeface="+mj-lt"/>
              <a:buAutoNum type="alphaLcParenR"/>
            </a:pPr>
            <a:r>
              <a:rPr lang="en-US" sz="1400" dirty="0" smtClean="0">
                <a:solidFill>
                  <a:schemeClr val="tx1"/>
                </a:solidFill>
              </a:rPr>
              <a:t>Used color information to drive alignment of geometric data (LKDA)</a:t>
            </a:r>
          </a:p>
          <a:p>
            <a:pPr marL="1085850" lvl="1" indent="-342900">
              <a:buFont typeface="+mj-lt"/>
              <a:buAutoNum type="alphaLcParenR"/>
            </a:pPr>
            <a:r>
              <a:rPr lang="en-US" sz="1400" dirty="0" smtClean="0">
                <a:solidFill>
                  <a:schemeClr val="tx1"/>
                </a:solidFill>
              </a:rPr>
              <a:t>Automatic selection of error metric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Integration</a:t>
            </a:r>
          </a:p>
          <a:p>
            <a:pPr marL="1085850" lvl="1" indent="-342900">
              <a:buFont typeface="+mj-lt"/>
              <a:buAutoNum type="alphaLcParenR"/>
            </a:pPr>
            <a:r>
              <a:rPr lang="en-US" sz="1400" dirty="0" smtClean="0">
                <a:solidFill>
                  <a:schemeClr val="tx1"/>
                </a:solidFill>
              </a:rPr>
              <a:t>Examined several ways to represent the reconstruction.</a:t>
            </a:r>
          </a:p>
          <a:p>
            <a:pPr marL="1085850" lvl="1" indent="-342900">
              <a:buFont typeface="+mj-lt"/>
              <a:buAutoNum type="alphaLcParenR"/>
            </a:pPr>
            <a:r>
              <a:rPr lang="en-US" sz="1400" dirty="0" smtClean="0">
                <a:solidFill>
                  <a:schemeClr val="tx1"/>
                </a:solidFill>
              </a:rPr>
              <a:t>Demonstrated the capabilities of the TSDF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Loop Closing</a:t>
            </a:r>
          </a:p>
          <a:p>
            <a:pPr marL="1085850" lvl="1" indent="-342900">
              <a:buFont typeface="+mj-lt"/>
              <a:buAutoNum type="alphaLcParenR"/>
            </a:pPr>
            <a:r>
              <a:rPr lang="en-US" sz="1400" dirty="0" smtClean="0">
                <a:solidFill>
                  <a:schemeClr val="tx1"/>
                </a:solidFill>
              </a:rPr>
              <a:t>Proposed a two phase system of graph optimization</a:t>
            </a:r>
          </a:p>
          <a:p>
            <a:pPr marL="1085850" lvl="1" indent="-342900">
              <a:buFont typeface="+mj-lt"/>
              <a:buAutoNum type="alphaLcParenR"/>
            </a:pPr>
            <a:r>
              <a:rPr lang="en-US" sz="1400" dirty="0" smtClean="0">
                <a:solidFill>
                  <a:schemeClr val="tx1"/>
                </a:solidFill>
              </a:rPr>
              <a:t>Proposed a method for graph optimization using a RSS</a:t>
            </a:r>
          </a:p>
          <a:p>
            <a:pPr marL="1085850" lvl="1" indent="-342900">
              <a:buFont typeface="+mj-lt"/>
              <a:buAutoNum type="alphaLcParenR"/>
            </a:pPr>
            <a:r>
              <a:rPr lang="en-US" sz="1400" dirty="0" smtClean="0">
                <a:solidFill>
                  <a:schemeClr val="tx1"/>
                </a:solidFill>
              </a:rPr>
              <a:t>Proposed a version of Gauss-Seidel optimized for graphs.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8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718457" y="2971800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Questions?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608772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Simple 3D Mapping System</a:t>
            </a:r>
          </a:p>
        </p:txBody>
      </p:sp>
    </p:spTree>
    <p:extLst>
      <p:ext uri="{BB962C8B-B14F-4D97-AF65-F5344CB8AC3E}">
        <p14:creationId xmlns:p14="http://schemas.microsoft.com/office/powerpoint/2010/main" val="18615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84" y="762000"/>
            <a:ext cx="6692636" cy="599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392113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Simple 3D Mapping System</a:t>
            </a:r>
          </a:p>
        </p:txBody>
      </p:sp>
    </p:spTree>
    <p:extLst>
      <p:ext uri="{BB962C8B-B14F-4D97-AF65-F5344CB8AC3E}">
        <p14:creationId xmlns:p14="http://schemas.microsoft.com/office/powerpoint/2010/main" val="20952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rbel"/>
        <a:ea typeface=""/>
        <a:cs typeface="Arial Unicode MS"/>
      </a:majorFont>
      <a:minorFont>
        <a:latin typeface="Corbe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rbel"/>
        <a:ea typeface=""/>
        <a:cs typeface="Arial Unicode MS"/>
      </a:majorFont>
      <a:minorFont>
        <a:latin typeface="Corbe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rbel"/>
        <a:ea typeface=""/>
        <a:cs typeface="Arial Unicode MS"/>
      </a:majorFont>
      <a:minorFont>
        <a:latin typeface="Corbe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rbel"/>
        <a:ea typeface=""/>
        <a:cs typeface="Arial Unicode MS"/>
      </a:majorFont>
      <a:minorFont>
        <a:latin typeface="Corbe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rbel"/>
        <a:ea typeface=""/>
        <a:cs typeface="Arial Unicode MS"/>
      </a:majorFont>
      <a:minorFont>
        <a:latin typeface="Corbe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6414</TotalTime>
  <Words>2963</Words>
  <Application>Microsoft Office PowerPoint</Application>
  <PresentationFormat>On-screen Show (4:3)</PresentationFormat>
  <Paragraphs>678</Paragraphs>
  <Slides>73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Modeling/Classification of Non-Rigid Objects Using Interactive Perception</dc:title>
  <dc:creator>Bryan</dc:creator>
  <cp:lastModifiedBy>brian</cp:lastModifiedBy>
  <cp:revision>1330</cp:revision>
  <cp:lastPrinted>1601-01-01T00:00:00Z</cp:lastPrinted>
  <dcterms:created xsi:type="dcterms:W3CDTF">2009-11-18T15:43:35Z</dcterms:created>
  <dcterms:modified xsi:type="dcterms:W3CDTF">2013-11-27T17:55:50Z</dcterms:modified>
</cp:coreProperties>
</file>